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3"/>
  </p:notesMasterIdLst>
  <p:sldIdLst>
    <p:sldId id="256" r:id="rId2"/>
    <p:sldId id="257" r:id="rId3"/>
    <p:sldId id="259" r:id="rId4"/>
    <p:sldId id="261" r:id="rId5"/>
    <p:sldId id="263" r:id="rId6"/>
    <p:sldId id="266" r:id="rId7"/>
    <p:sldId id="271" r:id="rId8"/>
    <p:sldId id="272" r:id="rId9"/>
    <p:sldId id="273" r:id="rId10"/>
    <p:sldId id="274" r:id="rId11"/>
    <p:sldId id="275" r:id="rId12"/>
    <p:sldId id="276" r:id="rId13"/>
    <p:sldId id="279" r:id="rId14"/>
    <p:sldId id="280" r:id="rId15"/>
    <p:sldId id="281" r:id="rId16"/>
    <p:sldId id="284" r:id="rId17"/>
    <p:sldId id="285" r:id="rId18"/>
    <p:sldId id="288" r:id="rId19"/>
    <p:sldId id="289" r:id="rId20"/>
    <p:sldId id="290" r:id="rId21"/>
    <p:sldId id="294"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C8B53D-0DA7-4B89-8E0D-D699F346906B}">
  <a:tblStyle styleId="{79C8B53D-0DA7-4B89-8E0D-D699F346906B}"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768DC00A-5049-4A86-8C23-10ECB8679185}"/>
    <pc:docChg chg="undo custSel delSld modSld sldOrd">
      <pc:chgData name="Kemper, James" userId="a0ad9e40-2c23-4dbb-ba42-581a30ee3ed1" providerId="ADAL" clId="{768DC00A-5049-4A86-8C23-10ECB8679185}" dt="2023-09-15T17:33:25.891" v="783" actId="47"/>
      <pc:docMkLst>
        <pc:docMk/>
      </pc:docMkLst>
      <pc:sldChg chg="del">
        <pc:chgData name="Kemper, James" userId="a0ad9e40-2c23-4dbb-ba42-581a30ee3ed1" providerId="ADAL" clId="{768DC00A-5049-4A86-8C23-10ECB8679185}" dt="2023-09-15T17:17:56.845" v="0" actId="47"/>
        <pc:sldMkLst>
          <pc:docMk/>
          <pc:sldMk cId="0" sldId="258"/>
        </pc:sldMkLst>
      </pc:sldChg>
      <pc:sldChg chg="del">
        <pc:chgData name="Kemper, James" userId="a0ad9e40-2c23-4dbb-ba42-581a30ee3ed1" providerId="ADAL" clId="{768DC00A-5049-4A86-8C23-10ECB8679185}" dt="2023-09-15T17:17:59.523" v="1" actId="47"/>
        <pc:sldMkLst>
          <pc:docMk/>
          <pc:sldMk cId="0" sldId="260"/>
        </pc:sldMkLst>
      </pc:sldChg>
      <pc:sldChg chg="modSp mod">
        <pc:chgData name="Kemper, James" userId="a0ad9e40-2c23-4dbb-ba42-581a30ee3ed1" providerId="ADAL" clId="{768DC00A-5049-4A86-8C23-10ECB8679185}" dt="2023-09-15T17:20:14.010" v="57" actId="20577"/>
        <pc:sldMkLst>
          <pc:docMk/>
          <pc:sldMk cId="0" sldId="261"/>
        </pc:sldMkLst>
        <pc:spChg chg="mod">
          <ac:chgData name="Kemper, James" userId="a0ad9e40-2c23-4dbb-ba42-581a30ee3ed1" providerId="ADAL" clId="{768DC00A-5049-4A86-8C23-10ECB8679185}" dt="2023-09-15T17:20:14.010" v="57" actId="20577"/>
          <ac:spMkLst>
            <pc:docMk/>
            <pc:sldMk cId="0" sldId="261"/>
            <ac:spMk id="201" creationId="{00000000-0000-0000-0000-000000000000}"/>
          </ac:spMkLst>
        </pc:spChg>
      </pc:sldChg>
      <pc:sldChg chg="del">
        <pc:chgData name="Kemper, James" userId="a0ad9e40-2c23-4dbb-ba42-581a30ee3ed1" providerId="ADAL" clId="{768DC00A-5049-4A86-8C23-10ECB8679185}" dt="2023-09-15T17:18:27.260" v="2" actId="47"/>
        <pc:sldMkLst>
          <pc:docMk/>
          <pc:sldMk cId="0" sldId="262"/>
        </pc:sldMkLst>
      </pc:sldChg>
      <pc:sldChg chg="modSp mod ord">
        <pc:chgData name="Kemper, James" userId="a0ad9e40-2c23-4dbb-ba42-581a30ee3ed1" providerId="ADAL" clId="{768DC00A-5049-4A86-8C23-10ECB8679185}" dt="2023-09-15T17:19:55.144" v="54" actId="6549"/>
        <pc:sldMkLst>
          <pc:docMk/>
          <pc:sldMk cId="0" sldId="263"/>
        </pc:sldMkLst>
        <pc:spChg chg="mod">
          <ac:chgData name="Kemper, James" userId="a0ad9e40-2c23-4dbb-ba42-581a30ee3ed1" providerId="ADAL" clId="{768DC00A-5049-4A86-8C23-10ECB8679185}" dt="2023-09-15T17:19:32.481" v="51" actId="20577"/>
          <ac:spMkLst>
            <pc:docMk/>
            <pc:sldMk cId="0" sldId="263"/>
            <ac:spMk id="212" creationId="{00000000-0000-0000-0000-000000000000}"/>
          </ac:spMkLst>
        </pc:spChg>
        <pc:spChg chg="mod">
          <ac:chgData name="Kemper, James" userId="a0ad9e40-2c23-4dbb-ba42-581a30ee3ed1" providerId="ADAL" clId="{768DC00A-5049-4A86-8C23-10ECB8679185}" dt="2023-09-15T17:19:55.144" v="54" actId="6549"/>
          <ac:spMkLst>
            <pc:docMk/>
            <pc:sldMk cId="0" sldId="263"/>
            <ac:spMk id="213" creationId="{00000000-0000-0000-0000-000000000000}"/>
          </ac:spMkLst>
        </pc:spChg>
      </pc:sldChg>
      <pc:sldChg chg="modSp del mod">
        <pc:chgData name="Kemper, James" userId="a0ad9e40-2c23-4dbb-ba42-581a30ee3ed1" providerId="ADAL" clId="{768DC00A-5049-4A86-8C23-10ECB8679185}" dt="2023-09-15T17:20:08.040" v="55" actId="47"/>
        <pc:sldMkLst>
          <pc:docMk/>
          <pc:sldMk cId="0" sldId="264"/>
        </pc:sldMkLst>
        <pc:spChg chg="mod">
          <ac:chgData name="Kemper, James" userId="a0ad9e40-2c23-4dbb-ba42-581a30ee3ed1" providerId="ADAL" clId="{768DC00A-5049-4A86-8C23-10ECB8679185}" dt="2023-09-15T17:19:11.088" v="23" actId="20577"/>
          <ac:spMkLst>
            <pc:docMk/>
            <pc:sldMk cId="0" sldId="264"/>
            <ac:spMk id="219" creationId="{00000000-0000-0000-0000-000000000000}"/>
          </ac:spMkLst>
        </pc:spChg>
      </pc:sldChg>
      <pc:sldChg chg="del">
        <pc:chgData name="Kemper, James" userId="a0ad9e40-2c23-4dbb-ba42-581a30ee3ed1" providerId="ADAL" clId="{768DC00A-5049-4A86-8C23-10ECB8679185}" dt="2023-09-15T17:20:25.255" v="58" actId="47"/>
        <pc:sldMkLst>
          <pc:docMk/>
          <pc:sldMk cId="0" sldId="265"/>
        </pc:sldMkLst>
      </pc:sldChg>
      <pc:sldChg chg="modSp mod">
        <pc:chgData name="Kemper, James" userId="a0ad9e40-2c23-4dbb-ba42-581a30ee3ed1" providerId="ADAL" clId="{768DC00A-5049-4A86-8C23-10ECB8679185}" dt="2023-09-15T17:21:53.742" v="97" actId="20577"/>
        <pc:sldMkLst>
          <pc:docMk/>
          <pc:sldMk cId="0" sldId="266"/>
        </pc:sldMkLst>
        <pc:spChg chg="mod">
          <ac:chgData name="Kemper, James" userId="a0ad9e40-2c23-4dbb-ba42-581a30ee3ed1" providerId="ADAL" clId="{768DC00A-5049-4A86-8C23-10ECB8679185}" dt="2023-09-15T17:21:53.742" v="97" actId="20577"/>
          <ac:spMkLst>
            <pc:docMk/>
            <pc:sldMk cId="0" sldId="266"/>
            <ac:spMk id="231" creationId="{00000000-0000-0000-0000-000000000000}"/>
          </ac:spMkLst>
        </pc:spChg>
      </pc:sldChg>
      <pc:sldChg chg="del">
        <pc:chgData name="Kemper, James" userId="a0ad9e40-2c23-4dbb-ba42-581a30ee3ed1" providerId="ADAL" clId="{768DC00A-5049-4A86-8C23-10ECB8679185}" dt="2023-09-15T17:20:34.212" v="59" actId="47"/>
        <pc:sldMkLst>
          <pc:docMk/>
          <pc:sldMk cId="0" sldId="267"/>
        </pc:sldMkLst>
      </pc:sldChg>
      <pc:sldChg chg="del">
        <pc:chgData name="Kemper, James" userId="a0ad9e40-2c23-4dbb-ba42-581a30ee3ed1" providerId="ADAL" clId="{768DC00A-5049-4A86-8C23-10ECB8679185}" dt="2023-09-15T17:20:49.526" v="60" actId="47"/>
        <pc:sldMkLst>
          <pc:docMk/>
          <pc:sldMk cId="0" sldId="268"/>
        </pc:sldMkLst>
      </pc:sldChg>
      <pc:sldChg chg="del">
        <pc:chgData name="Kemper, James" userId="a0ad9e40-2c23-4dbb-ba42-581a30ee3ed1" providerId="ADAL" clId="{768DC00A-5049-4A86-8C23-10ECB8679185}" dt="2023-09-15T17:20:51.925" v="61" actId="47"/>
        <pc:sldMkLst>
          <pc:docMk/>
          <pc:sldMk cId="0" sldId="269"/>
        </pc:sldMkLst>
      </pc:sldChg>
      <pc:sldChg chg="del">
        <pc:chgData name="Kemper, James" userId="a0ad9e40-2c23-4dbb-ba42-581a30ee3ed1" providerId="ADAL" clId="{768DC00A-5049-4A86-8C23-10ECB8679185}" dt="2023-09-15T17:20:53.859" v="62" actId="47"/>
        <pc:sldMkLst>
          <pc:docMk/>
          <pc:sldMk cId="0" sldId="270"/>
        </pc:sldMkLst>
      </pc:sldChg>
      <pc:sldChg chg="modSp mod">
        <pc:chgData name="Kemper, James" userId="a0ad9e40-2c23-4dbb-ba42-581a30ee3ed1" providerId="ADAL" clId="{768DC00A-5049-4A86-8C23-10ECB8679185}" dt="2023-09-15T17:22:55.248" v="117" actId="113"/>
        <pc:sldMkLst>
          <pc:docMk/>
          <pc:sldMk cId="0" sldId="271"/>
        </pc:sldMkLst>
        <pc:spChg chg="mod">
          <ac:chgData name="Kemper, James" userId="a0ad9e40-2c23-4dbb-ba42-581a30ee3ed1" providerId="ADAL" clId="{768DC00A-5049-4A86-8C23-10ECB8679185}" dt="2023-09-15T17:21:03.580" v="67" actId="20577"/>
          <ac:spMkLst>
            <pc:docMk/>
            <pc:sldMk cId="0" sldId="271"/>
            <ac:spMk id="264" creationId="{00000000-0000-0000-0000-000000000000}"/>
          </ac:spMkLst>
        </pc:spChg>
        <pc:spChg chg="mod">
          <ac:chgData name="Kemper, James" userId="a0ad9e40-2c23-4dbb-ba42-581a30ee3ed1" providerId="ADAL" clId="{768DC00A-5049-4A86-8C23-10ECB8679185}" dt="2023-09-15T17:22:55.248" v="117" actId="113"/>
          <ac:spMkLst>
            <pc:docMk/>
            <pc:sldMk cId="0" sldId="271"/>
            <ac:spMk id="265" creationId="{00000000-0000-0000-0000-000000000000}"/>
          </ac:spMkLst>
        </pc:spChg>
      </pc:sldChg>
      <pc:sldChg chg="modSp mod">
        <pc:chgData name="Kemper, James" userId="a0ad9e40-2c23-4dbb-ba42-581a30ee3ed1" providerId="ADAL" clId="{768DC00A-5049-4A86-8C23-10ECB8679185}" dt="2023-09-15T17:23:32.422" v="128" actId="313"/>
        <pc:sldMkLst>
          <pc:docMk/>
          <pc:sldMk cId="0" sldId="272"/>
        </pc:sldMkLst>
        <pc:spChg chg="mod">
          <ac:chgData name="Kemper, James" userId="a0ad9e40-2c23-4dbb-ba42-581a30ee3ed1" providerId="ADAL" clId="{768DC00A-5049-4A86-8C23-10ECB8679185}" dt="2023-09-15T17:23:32.422" v="128" actId="313"/>
          <ac:spMkLst>
            <pc:docMk/>
            <pc:sldMk cId="0" sldId="272"/>
            <ac:spMk id="270" creationId="{00000000-0000-0000-0000-000000000000}"/>
          </ac:spMkLst>
        </pc:spChg>
        <pc:spChg chg="mod">
          <ac:chgData name="Kemper, James" userId="a0ad9e40-2c23-4dbb-ba42-581a30ee3ed1" providerId="ADAL" clId="{768DC00A-5049-4A86-8C23-10ECB8679185}" dt="2023-09-15T17:23:09.137" v="118" actId="6549"/>
          <ac:spMkLst>
            <pc:docMk/>
            <pc:sldMk cId="0" sldId="272"/>
            <ac:spMk id="271" creationId="{00000000-0000-0000-0000-000000000000}"/>
          </ac:spMkLst>
        </pc:spChg>
      </pc:sldChg>
      <pc:sldChg chg="modSp mod">
        <pc:chgData name="Kemper, James" userId="a0ad9e40-2c23-4dbb-ba42-581a30ee3ed1" providerId="ADAL" clId="{768DC00A-5049-4A86-8C23-10ECB8679185}" dt="2023-09-15T17:24:19.421" v="159" actId="313"/>
        <pc:sldMkLst>
          <pc:docMk/>
          <pc:sldMk cId="0" sldId="273"/>
        </pc:sldMkLst>
        <pc:spChg chg="mod">
          <ac:chgData name="Kemper, James" userId="a0ad9e40-2c23-4dbb-ba42-581a30ee3ed1" providerId="ADAL" clId="{768DC00A-5049-4A86-8C23-10ECB8679185}" dt="2023-09-15T17:24:19.421" v="159" actId="313"/>
          <ac:spMkLst>
            <pc:docMk/>
            <pc:sldMk cId="0" sldId="273"/>
            <ac:spMk id="276" creationId="{00000000-0000-0000-0000-000000000000}"/>
          </ac:spMkLst>
        </pc:spChg>
        <pc:spChg chg="mod">
          <ac:chgData name="Kemper, James" userId="a0ad9e40-2c23-4dbb-ba42-581a30ee3ed1" providerId="ADAL" clId="{768DC00A-5049-4A86-8C23-10ECB8679185}" dt="2023-09-15T17:24:09.424" v="150" actId="404"/>
          <ac:spMkLst>
            <pc:docMk/>
            <pc:sldMk cId="0" sldId="273"/>
            <ac:spMk id="277" creationId="{00000000-0000-0000-0000-000000000000}"/>
          </ac:spMkLst>
        </pc:spChg>
      </pc:sldChg>
      <pc:sldChg chg="modSp mod">
        <pc:chgData name="Kemper, James" userId="a0ad9e40-2c23-4dbb-ba42-581a30ee3ed1" providerId="ADAL" clId="{768DC00A-5049-4A86-8C23-10ECB8679185}" dt="2023-09-15T17:23:39.695" v="139" actId="20577"/>
        <pc:sldMkLst>
          <pc:docMk/>
          <pc:sldMk cId="0" sldId="274"/>
        </pc:sldMkLst>
        <pc:spChg chg="mod">
          <ac:chgData name="Kemper, James" userId="a0ad9e40-2c23-4dbb-ba42-581a30ee3ed1" providerId="ADAL" clId="{768DC00A-5049-4A86-8C23-10ECB8679185}" dt="2023-09-15T17:23:39.695" v="139" actId="20577"/>
          <ac:spMkLst>
            <pc:docMk/>
            <pc:sldMk cId="0" sldId="274"/>
            <ac:spMk id="282" creationId="{00000000-0000-0000-0000-000000000000}"/>
          </ac:spMkLst>
        </pc:spChg>
        <pc:spChg chg="mod">
          <ac:chgData name="Kemper, James" userId="a0ad9e40-2c23-4dbb-ba42-581a30ee3ed1" providerId="ADAL" clId="{768DC00A-5049-4A86-8C23-10ECB8679185}" dt="2023-09-15T17:23:16.032" v="119" actId="6549"/>
          <ac:spMkLst>
            <pc:docMk/>
            <pc:sldMk cId="0" sldId="274"/>
            <ac:spMk id="283" creationId="{00000000-0000-0000-0000-000000000000}"/>
          </ac:spMkLst>
        </pc:spChg>
      </pc:sldChg>
      <pc:sldChg chg="modSp mod">
        <pc:chgData name="Kemper, James" userId="a0ad9e40-2c23-4dbb-ba42-581a30ee3ed1" providerId="ADAL" clId="{768DC00A-5049-4A86-8C23-10ECB8679185}" dt="2023-09-15T17:28:32.969" v="320" actId="20577"/>
        <pc:sldMkLst>
          <pc:docMk/>
          <pc:sldMk cId="0" sldId="275"/>
        </pc:sldMkLst>
        <pc:spChg chg="mod">
          <ac:chgData name="Kemper, James" userId="a0ad9e40-2c23-4dbb-ba42-581a30ee3ed1" providerId="ADAL" clId="{768DC00A-5049-4A86-8C23-10ECB8679185}" dt="2023-09-15T17:23:46.077" v="146" actId="313"/>
          <ac:spMkLst>
            <pc:docMk/>
            <pc:sldMk cId="0" sldId="275"/>
            <ac:spMk id="288" creationId="{00000000-0000-0000-0000-000000000000}"/>
          </ac:spMkLst>
        </pc:spChg>
        <pc:spChg chg="mod">
          <ac:chgData name="Kemper, James" userId="a0ad9e40-2c23-4dbb-ba42-581a30ee3ed1" providerId="ADAL" clId="{768DC00A-5049-4A86-8C23-10ECB8679185}" dt="2023-09-15T17:28:32.969" v="320" actId="20577"/>
          <ac:spMkLst>
            <pc:docMk/>
            <pc:sldMk cId="0" sldId="275"/>
            <ac:spMk id="289" creationId="{00000000-0000-0000-0000-000000000000}"/>
          </ac:spMkLst>
        </pc:spChg>
      </pc:sldChg>
      <pc:sldChg chg="del">
        <pc:chgData name="Kemper, James" userId="a0ad9e40-2c23-4dbb-ba42-581a30ee3ed1" providerId="ADAL" clId="{768DC00A-5049-4A86-8C23-10ECB8679185}" dt="2023-09-15T17:28:43.951" v="321" actId="47"/>
        <pc:sldMkLst>
          <pc:docMk/>
          <pc:sldMk cId="0" sldId="277"/>
        </pc:sldMkLst>
      </pc:sldChg>
      <pc:sldChg chg="del">
        <pc:chgData name="Kemper, James" userId="a0ad9e40-2c23-4dbb-ba42-581a30ee3ed1" providerId="ADAL" clId="{768DC00A-5049-4A86-8C23-10ECB8679185}" dt="2023-09-15T17:28:47.126" v="322" actId="47"/>
        <pc:sldMkLst>
          <pc:docMk/>
          <pc:sldMk cId="0" sldId="278"/>
        </pc:sldMkLst>
      </pc:sldChg>
      <pc:sldChg chg="modSp mod">
        <pc:chgData name="Kemper, James" userId="a0ad9e40-2c23-4dbb-ba42-581a30ee3ed1" providerId="ADAL" clId="{768DC00A-5049-4A86-8C23-10ECB8679185}" dt="2023-09-15T17:29:57.504" v="351" actId="20577"/>
        <pc:sldMkLst>
          <pc:docMk/>
          <pc:sldMk cId="0" sldId="281"/>
        </pc:sldMkLst>
        <pc:spChg chg="mod">
          <ac:chgData name="Kemper, James" userId="a0ad9e40-2c23-4dbb-ba42-581a30ee3ed1" providerId="ADAL" clId="{768DC00A-5049-4A86-8C23-10ECB8679185}" dt="2023-09-15T17:29:40.049" v="347" actId="20577"/>
          <ac:spMkLst>
            <pc:docMk/>
            <pc:sldMk cId="0" sldId="281"/>
            <ac:spMk id="329" creationId="{00000000-0000-0000-0000-000000000000}"/>
          </ac:spMkLst>
        </pc:spChg>
        <pc:spChg chg="mod">
          <ac:chgData name="Kemper, James" userId="a0ad9e40-2c23-4dbb-ba42-581a30ee3ed1" providerId="ADAL" clId="{768DC00A-5049-4A86-8C23-10ECB8679185}" dt="2023-09-15T17:29:57.504" v="351" actId="20577"/>
          <ac:spMkLst>
            <pc:docMk/>
            <pc:sldMk cId="0" sldId="281"/>
            <ac:spMk id="330" creationId="{00000000-0000-0000-0000-000000000000}"/>
          </ac:spMkLst>
        </pc:spChg>
      </pc:sldChg>
      <pc:sldChg chg="del">
        <pc:chgData name="Kemper, James" userId="a0ad9e40-2c23-4dbb-ba42-581a30ee3ed1" providerId="ADAL" clId="{768DC00A-5049-4A86-8C23-10ECB8679185}" dt="2023-09-15T17:29:06.450" v="323" actId="47"/>
        <pc:sldMkLst>
          <pc:docMk/>
          <pc:sldMk cId="0" sldId="282"/>
        </pc:sldMkLst>
      </pc:sldChg>
      <pc:sldChg chg="del">
        <pc:chgData name="Kemper, James" userId="a0ad9e40-2c23-4dbb-ba42-581a30ee3ed1" providerId="ADAL" clId="{768DC00A-5049-4A86-8C23-10ECB8679185}" dt="2023-09-15T17:29:18.021" v="324" actId="47"/>
        <pc:sldMkLst>
          <pc:docMk/>
          <pc:sldMk cId="0" sldId="283"/>
        </pc:sldMkLst>
      </pc:sldChg>
      <pc:sldChg chg="modSp mod">
        <pc:chgData name="Kemper, James" userId="a0ad9e40-2c23-4dbb-ba42-581a30ee3ed1" providerId="ADAL" clId="{768DC00A-5049-4A86-8C23-10ECB8679185}" dt="2023-09-15T17:32:33.318" v="779" actId="20577"/>
        <pc:sldMkLst>
          <pc:docMk/>
          <pc:sldMk cId="0" sldId="284"/>
        </pc:sldMkLst>
        <pc:spChg chg="mod">
          <ac:chgData name="Kemper, James" userId="a0ad9e40-2c23-4dbb-ba42-581a30ee3ed1" providerId="ADAL" clId="{768DC00A-5049-4A86-8C23-10ECB8679185}" dt="2023-09-15T17:30:20.051" v="368" actId="20577"/>
          <ac:spMkLst>
            <pc:docMk/>
            <pc:sldMk cId="0" sldId="284"/>
            <ac:spMk id="348" creationId="{00000000-0000-0000-0000-000000000000}"/>
          </ac:spMkLst>
        </pc:spChg>
        <pc:spChg chg="mod">
          <ac:chgData name="Kemper, James" userId="a0ad9e40-2c23-4dbb-ba42-581a30ee3ed1" providerId="ADAL" clId="{768DC00A-5049-4A86-8C23-10ECB8679185}" dt="2023-09-15T17:32:33.318" v="779" actId="20577"/>
          <ac:spMkLst>
            <pc:docMk/>
            <pc:sldMk cId="0" sldId="284"/>
            <ac:spMk id="349" creationId="{00000000-0000-0000-0000-000000000000}"/>
          </ac:spMkLst>
        </pc:spChg>
      </pc:sldChg>
      <pc:sldChg chg="del">
        <pc:chgData name="Kemper, James" userId="a0ad9e40-2c23-4dbb-ba42-581a30ee3ed1" providerId="ADAL" clId="{768DC00A-5049-4A86-8C23-10ECB8679185}" dt="2023-09-15T17:32:53.474" v="780" actId="47"/>
        <pc:sldMkLst>
          <pc:docMk/>
          <pc:sldMk cId="0" sldId="287"/>
        </pc:sldMkLst>
      </pc:sldChg>
      <pc:sldChg chg="del">
        <pc:chgData name="Kemper, James" userId="a0ad9e40-2c23-4dbb-ba42-581a30ee3ed1" providerId="ADAL" clId="{768DC00A-5049-4A86-8C23-10ECB8679185}" dt="2023-09-15T17:33:22.715" v="781" actId="47"/>
        <pc:sldMkLst>
          <pc:docMk/>
          <pc:sldMk cId="0" sldId="291"/>
        </pc:sldMkLst>
      </pc:sldChg>
      <pc:sldChg chg="del">
        <pc:chgData name="Kemper, James" userId="a0ad9e40-2c23-4dbb-ba42-581a30ee3ed1" providerId="ADAL" clId="{768DC00A-5049-4A86-8C23-10ECB8679185}" dt="2023-09-15T17:33:24.527" v="782" actId="47"/>
        <pc:sldMkLst>
          <pc:docMk/>
          <pc:sldMk cId="0" sldId="292"/>
        </pc:sldMkLst>
      </pc:sldChg>
      <pc:sldChg chg="del">
        <pc:chgData name="Kemper, James" userId="a0ad9e40-2c23-4dbb-ba42-581a30ee3ed1" providerId="ADAL" clId="{768DC00A-5049-4A86-8C23-10ECB8679185}" dt="2023-09-15T17:33:25.891" v="783" actId="47"/>
        <pc:sldMkLst>
          <pc:docMk/>
          <pc:sldMk cId="0" sldId="293"/>
        </pc:sldMkLst>
      </pc:sldChg>
    </pc:docChg>
  </pc:docChgLst>
  <pc:docChgLst>
    <pc:chgData name="Kemper, James" userId="a0ad9e40-2c23-4dbb-ba42-581a30ee3ed1" providerId="ADAL" clId="{2AF3E0AB-2558-46E0-88A8-FB96881B391D}"/>
    <pc:docChg chg="undo custSel delSld modSld">
      <pc:chgData name="Kemper, James" userId="a0ad9e40-2c23-4dbb-ba42-581a30ee3ed1" providerId="ADAL" clId="{2AF3E0AB-2558-46E0-88A8-FB96881B391D}" dt="2023-10-17T18:19:11.323" v="17" actId="47"/>
      <pc:docMkLst>
        <pc:docMk/>
      </pc:docMkLst>
      <pc:sldChg chg="modSp mod">
        <pc:chgData name="Kemper, James" userId="a0ad9e40-2c23-4dbb-ba42-581a30ee3ed1" providerId="ADAL" clId="{2AF3E0AB-2558-46E0-88A8-FB96881B391D}" dt="2023-10-17T18:15:32.905" v="0" actId="6549"/>
        <pc:sldMkLst>
          <pc:docMk/>
          <pc:sldMk cId="0" sldId="261"/>
        </pc:sldMkLst>
        <pc:spChg chg="mod">
          <ac:chgData name="Kemper, James" userId="a0ad9e40-2c23-4dbb-ba42-581a30ee3ed1" providerId="ADAL" clId="{2AF3E0AB-2558-46E0-88A8-FB96881B391D}" dt="2023-10-17T18:15:32.905" v="0" actId="6549"/>
          <ac:spMkLst>
            <pc:docMk/>
            <pc:sldMk cId="0" sldId="261"/>
            <ac:spMk id="200" creationId="{00000000-0000-0000-0000-000000000000}"/>
          </ac:spMkLst>
        </pc:spChg>
      </pc:sldChg>
      <pc:sldChg chg="modSp mod">
        <pc:chgData name="Kemper, James" userId="a0ad9e40-2c23-4dbb-ba42-581a30ee3ed1" providerId="ADAL" clId="{2AF3E0AB-2558-46E0-88A8-FB96881B391D}" dt="2023-10-17T18:16:42.390" v="7" actId="20577"/>
        <pc:sldMkLst>
          <pc:docMk/>
          <pc:sldMk cId="0" sldId="273"/>
        </pc:sldMkLst>
        <pc:spChg chg="mod">
          <ac:chgData name="Kemper, James" userId="a0ad9e40-2c23-4dbb-ba42-581a30ee3ed1" providerId="ADAL" clId="{2AF3E0AB-2558-46E0-88A8-FB96881B391D}" dt="2023-10-17T18:16:42.390" v="7" actId="20577"/>
          <ac:spMkLst>
            <pc:docMk/>
            <pc:sldMk cId="0" sldId="273"/>
            <ac:spMk id="277" creationId="{00000000-0000-0000-0000-000000000000}"/>
          </ac:spMkLst>
        </pc:spChg>
      </pc:sldChg>
      <pc:sldChg chg="modSp mod">
        <pc:chgData name="Kemper, James" userId="a0ad9e40-2c23-4dbb-ba42-581a30ee3ed1" providerId="ADAL" clId="{2AF3E0AB-2558-46E0-88A8-FB96881B391D}" dt="2023-10-17T18:17:09.519" v="9" actId="20577"/>
        <pc:sldMkLst>
          <pc:docMk/>
          <pc:sldMk cId="0" sldId="275"/>
        </pc:sldMkLst>
        <pc:spChg chg="mod">
          <ac:chgData name="Kemper, James" userId="a0ad9e40-2c23-4dbb-ba42-581a30ee3ed1" providerId="ADAL" clId="{2AF3E0AB-2558-46E0-88A8-FB96881B391D}" dt="2023-10-17T18:17:09.519" v="9" actId="20577"/>
          <ac:spMkLst>
            <pc:docMk/>
            <pc:sldMk cId="0" sldId="275"/>
            <ac:spMk id="289" creationId="{00000000-0000-0000-0000-000000000000}"/>
          </ac:spMkLst>
        </pc:spChg>
      </pc:sldChg>
      <pc:sldChg chg="modSp mod">
        <pc:chgData name="Kemper, James" userId="a0ad9e40-2c23-4dbb-ba42-581a30ee3ed1" providerId="ADAL" clId="{2AF3E0AB-2558-46E0-88A8-FB96881B391D}" dt="2023-10-17T18:17:47.510" v="10" actId="20577"/>
        <pc:sldMkLst>
          <pc:docMk/>
          <pc:sldMk cId="0" sldId="281"/>
        </pc:sldMkLst>
        <pc:spChg chg="mod">
          <ac:chgData name="Kemper, James" userId="a0ad9e40-2c23-4dbb-ba42-581a30ee3ed1" providerId="ADAL" clId="{2AF3E0AB-2558-46E0-88A8-FB96881B391D}" dt="2023-10-17T18:17:47.510" v="10" actId="20577"/>
          <ac:spMkLst>
            <pc:docMk/>
            <pc:sldMk cId="0" sldId="281"/>
            <ac:spMk id="330" creationId="{00000000-0000-0000-0000-000000000000}"/>
          </ac:spMkLst>
        </pc:spChg>
      </pc:sldChg>
      <pc:sldChg chg="modSp mod">
        <pc:chgData name="Kemper, James" userId="a0ad9e40-2c23-4dbb-ba42-581a30ee3ed1" providerId="ADAL" clId="{2AF3E0AB-2558-46E0-88A8-FB96881B391D}" dt="2023-10-17T18:18:13.717" v="16" actId="20577"/>
        <pc:sldMkLst>
          <pc:docMk/>
          <pc:sldMk cId="0" sldId="285"/>
        </pc:sldMkLst>
        <pc:spChg chg="mod">
          <ac:chgData name="Kemper, James" userId="a0ad9e40-2c23-4dbb-ba42-581a30ee3ed1" providerId="ADAL" clId="{2AF3E0AB-2558-46E0-88A8-FB96881B391D}" dt="2023-10-17T18:18:13.717" v="16" actId="20577"/>
          <ac:spMkLst>
            <pc:docMk/>
            <pc:sldMk cId="0" sldId="285"/>
            <ac:spMk id="356" creationId="{00000000-0000-0000-0000-000000000000}"/>
          </ac:spMkLst>
        </pc:spChg>
      </pc:sldChg>
      <pc:sldChg chg="del">
        <pc:chgData name="Kemper, James" userId="a0ad9e40-2c23-4dbb-ba42-581a30ee3ed1" providerId="ADAL" clId="{2AF3E0AB-2558-46E0-88A8-FB96881B391D}" dt="2023-10-17T18:19:11.323" v="17" actId="47"/>
        <pc:sldMkLst>
          <pc:docMk/>
          <pc:sldMk cId="0"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71816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415209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3762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5263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56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2688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436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5924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119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500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83672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270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4967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434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19100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5535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9011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677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485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9174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97671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265858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81"/>
        <p:cNvGrpSpPr/>
        <p:nvPr/>
      </p:nvGrpSpPr>
      <p:grpSpPr>
        <a:xfrm>
          <a:off x="0" y="0"/>
          <a:ext cx="0" cy="0"/>
          <a:chOff x="0" y="0"/>
          <a:chExt cx="0" cy="0"/>
        </a:xfrm>
      </p:grpSpPr>
      <p:sp>
        <p:nvSpPr>
          <p:cNvPr id="82" name="Google Shape;82;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5" name="Google Shape;85;p11"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86" name="Google Shape;86;p1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0" name="Google Shape;90;p12"/>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1" name="Google Shape;91;p12"/>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2" name="Google Shape;92;p12"/>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93" name="Google Shape;93;p12"/>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2"/>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2"/>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2"/>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7" name="Google Shape;97;p12"/>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8" name="Google Shape;98;p12"/>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2"/>
        <p:cNvGrpSpPr/>
        <p:nvPr/>
      </p:nvGrpSpPr>
      <p:grpSpPr>
        <a:xfrm>
          <a:off x="0" y="0"/>
          <a:ext cx="0" cy="0"/>
          <a:chOff x="0" y="0"/>
          <a:chExt cx="0" cy="0"/>
        </a:xfrm>
      </p:grpSpPr>
      <p:sp>
        <p:nvSpPr>
          <p:cNvPr id="103" name="Google Shape;103;p1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105" name="Google Shape;105;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8" name="Google Shape;108;p13"/>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9" name="Google Shape;109;p13"/>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0" name="Google Shape;110;p13"/>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3" name="Google Shape;43;p5"/>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4" name="Google Shape;44;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bldP spid="43"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7"/>
        <p:cNvGrpSpPr/>
        <p:nvPr/>
      </p:nvGrpSpPr>
      <p:grpSpPr>
        <a:xfrm>
          <a:off x="0" y="0"/>
          <a:ext cx="0" cy="0"/>
          <a:chOff x="0" y="0"/>
          <a:chExt cx="0" cy="0"/>
        </a:xfrm>
      </p:grpSpPr>
      <p:sp>
        <p:nvSpPr>
          <p:cNvPr id="48" name="Google Shape;48;p6"/>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6"/>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51" name="Google Shape;51;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55" name="Google Shape;55;p6"/>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59" name="Google Shape;59;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65" name="Google Shape;65;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8" name="Google Shape;68;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9" name="Google Shape;69;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64">
                                            <p:txEl>
                                              <p:pRg st="0" end="0"/>
                                            </p:txEl>
                                          </p:spTgt>
                                        </p:tgtEl>
                                        <p:attrNameLst>
                                          <p:attrName>style.visibility</p:attrName>
                                        </p:attrNameLst>
                                      </p:cBhvr>
                                      <p:to>
                                        <p:strVal val="visible"/>
                                      </p:to>
                                    </p:set>
                                    <p:animEffect transition="in" filter="fade">
                                      <p:cBhvr>
                                        <p:cTn id="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bui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73" name="Google Shape;73;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12</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GDP: Measuring Total Production and Income</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a:t>Copyright © 2021, 2019, 2017 Pearson Education, Inc. All Rights Reserved.</a:t>
            </a:r>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Government Purchases or “G”</a:t>
            </a:r>
            <a:endParaRPr dirty="0"/>
          </a:p>
        </p:txBody>
      </p:sp>
      <p:sp>
        <p:nvSpPr>
          <p:cNvPr id="283" name="Google Shape;283;p3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500"/>
              </a:spcBef>
              <a:spcAft>
                <a:spcPts val="0"/>
              </a:spcAft>
              <a:buSzPts val="2200"/>
              <a:buNone/>
            </a:pPr>
            <a:r>
              <a:rPr lang="en-US" b="1" u="sng" dirty="0"/>
              <a:t>Government purchases</a:t>
            </a:r>
            <a:r>
              <a:rPr lang="en-US" dirty="0"/>
              <a:t> are spending by federal, state, and local governments on goods and services.</a:t>
            </a:r>
            <a:endParaRPr dirty="0"/>
          </a:p>
          <a:p>
            <a:pPr marL="0" lvl="0" indent="0" algn="l" rtl="0">
              <a:lnSpc>
                <a:spcPct val="100000"/>
              </a:lnSpc>
              <a:spcBef>
                <a:spcPts val="1500"/>
              </a:spcBef>
              <a:spcAft>
                <a:spcPts val="0"/>
              </a:spcAft>
              <a:buSzPts val="2200"/>
              <a:buNone/>
            </a:pPr>
            <a:r>
              <a:rPr lang="en-US" dirty="0"/>
              <a:t>This includes both </a:t>
            </a:r>
            <a:r>
              <a:rPr lang="en-US" i="1" dirty="0"/>
              <a:t>government consumption </a:t>
            </a:r>
            <a:r>
              <a:rPr lang="en-US" dirty="0"/>
              <a:t>(like teachers’ salaries and office supplies)</a:t>
            </a:r>
            <a:r>
              <a:rPr lang="en-US" i="1" dirty="0"/>
              <a:t> </a:t>
            </a:r>
            <a:r>
              <a:rPr lang="en-US" dirty="0"/>
              <a:t>and </a:t>
            </a:r>
            <a:r>
              <a:rPr lang="en-US" i="1" dirty="0"/>
              <a:t>government investment </a:t>
            </a:r>
            <a:r>
              <a:rPr lang="en-US" dirty="0"/>
              <a:t>(like highways and military bases).</a:t>
            </a:r>
            <a:endParaRPr i="1" dirty="0"/>
          </a:p>
          <a:p>
            <a:pPr marL="0" lvl="0" indent="0" algn="l" rtl="0">
              <a:lnSpc>
                <a:spcPct val="100000"/>
              </a:lnSpc>
              <a:spcBef>
                <a:spcPts val="1500"/>
              </a:spcBef>
              <a:spcAft>
                <a:spcPts val="0"/>
              </a:spcAft>
              <a:buSzPts val="2200"/>
              <a:buNone/>
            </a:pPr>
            <a:r>
              <a:rPr lang="en-US" dirty="0"/>
              <a:t>This does </a:t>
            </a:r>
            <a:r>
              <a:rPr lang="en-US" i="1" dirty="0"/>
              <a:t>not</a:t>
            </a:r>
            <a:r>
              <a:rPr lang="en-US" dirty="0"/>
              <a:t> include transfer payments, since those do not result in immediate production of new goods and services.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45720"/>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Net Exports “NX”</a:t>
            </a:r>
            <a:endParaRPr dirty="0"/>
          </a:p>
        </p:txBody>
      </p:sp>
      <p:sp>
        <p:nvSpPr>
          <p:cNvPr id="289" name="Google Shape;289;p38"/>
          <p:cNvSpPr txBox="1">
            <a:spLocks noGrp="1"/>
          </p:cNvSpPr>
          <p:nvPr>
            <p:ph type="body" idx="1"/>
          </p:nvPr>
        </p:nvSpPr>
        <p:spPr>
          <a:xfrm>
            <a:off x="457200" y="1417637"/>
            <a:ext cx="8229600" cy="47545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200"/>
              <a:buNone/>
            </a:pPr>
            <a:r>
              <a:rPr lang="en-US" sz="2000" b="1" u="sng" dirty="0"/>
              <a:t>Net exports</a:t>
            </a:r>
            <a:r>
              <a:rPr lang="en-US" sz="2000" dirty="0"/>
              <a:t> are exports minus imports.</a:t>
            </a:r>
            <a:endParaRPr sz="2000" dirty="0"/>
          </a:p>
          <a:p>
            <a:pPr marL="0" lvl="0" indent="0" algn="l" rtl="0">
              <a:lnSpc>
                <a:spcPct val="100000"/>
              </a:lnSpc>
              <a:spcBef>
                <a:spcPts val="600"/>
              </a:spcBef>
              <a:spcAft>
                <a:spcPts val="0"/>
              </a:spcAft>
              <a:buSzPts val="2200"/>
              <a:buNone/>
            </a:pPr>
            <a:r>
              <a:rPr lang="en-US" sz="2000" dirty="0"/>
              <a:t>This difference might be positive or negative; in recent years, this has been negative in the United States.</a:t>
            </a:r>
          </a:p>
          <a:p>
            <a:pPr marL="0" lvl="0" indent="0" algn="l" rtl="0">
              <a:lnSpc>
                <a:spcPct val="100000"/>
              </a:lnSpc>
              <a:spcBef>
                <a:spcPts val="600"/>
              </a:spcBef>
              <a:spcAft>
                <a:spcPts val="0"/>
              </a:spcAft>
              <a:buSzPts val="2200"/>
              <a:buNone/>
            </a:pPr>
            <a:endParaRPr sz="2000" dirty="0"/>
          </a:p>
          <a:p>
            <a:pPr marL="0" lvl="0" indent="0" algn="l" rtl="0">
              <a:lnSpc>
                <a:spcPct val="100000"/>
              </a:lnSpc>
              <a:spcBef>
                <a:spcPts val="600"/>
              </a:spcBef>
              <a:spcAft>
                <a:spcPts val="0"/>
              </a:spcAft>
              <a:buSzPts val="2200"/>
              <a:buNone/>
            </a:pPr>
            <a:r>
              <a:rPr lang="en-US" sz="2000" dirty="0"/>
              <a:t>Since we want to count </a:t>
            </a:r>
            <a:r>
              <a:rPr lang="en-US" sz="2000" i="1" dirty="0"/>
              <a:t>domestic</a:t>
            </a:r>
            <a:r>
              <a:rPr lang="en-US" sz="2000" dirty="0"/>
              <a:t> production (production in the United States), we add up the value of the goods and services sold </a:t>
            </a:r>
            <a:r>
              <a:rPr lang="en-US" sz="2000" i="1" dirty="0"/>
              <a:t>to</a:t>
            </a:r>
            <a:r>
              <a:rPr lang="en-US" sz="2000" dirty="0"/>
              <a:t> foreigners and subtract the value of the goods and services sold to Americans </a:t>
            </a:r>
            <a:r>
              <a:rPr lang="en-US" sz="2000" i="1" dirty="0"/>
              <a:t>by</a:t>
            </a:r>
            <a:r>
              <a:rPr lang="en-US" sz="2000" dirty="0"/>
              <a:t> foreigners.</a:t>
            </a:r>
          </a:p>
          <a:p>
            <a:pPr marL="256032" lvl="0" indent="-256032" algn="l" rtl="0">
              <a:lnSpc>
                <a:spcPct val="100000"/>
              </a:lnSpc>
              <a:spcBef>
                <a:spcPts val="600"/>
              </a:spcBef>
              <a:spcAft>
                <a:spcPts val="0"/>
              </a:spcAft>
              <a:buSzPts val="2200"/>
              <a:buChar char="•"/>
            </a:pPr>
            <a:r>
              <a:rPr lang="en-US" sz="2000" dirty="0"/>
              <a:t>An </a:t>
            </a:r>
            <a:r>
              <a:rPr lang="en-US" sz="2000" b="1" dirty="0"/>
              <a:t>export</a:t>
            </a:r>
            <a:r>
              <a:rPr lang="en-US" sz="2000" dirty="0"/>
              <a:t> is not counted otherwise (in </a:t>
            </a:r>
            <a:r>
              <a:rPr lang="en-US" sz="2000" i="1" dirty="0"/>
              <a:t>C</a:t>
            </a:r>
            <a:r>
              <a:rPr lang="en-US" sz="2000" dirty="0"/>
              <a:t>, </a:t>
            </a:r>
            <a:r>
              <a:rPr lang="en-US" sz="2000" i="1" dirty="0"/>
              <a:t>I</a:t>
            </a:r>
            <a:r>
              <a:rPr lang="en-US" sz="2000" dirty="0"/>
              <a:t>, or </a:t>
            </a:r>
            <a:r>
              <a:rPr lang="en-US" sz="2000" i="1" dirty="0"/>
              <a:t>G</a:t>
            </a:r>
            <a:r>
              <a:rPr lang="en-US" sz="2000" dirty="0"/>
              <a:t>) so we need to count it somehow as production.</a:t>
            </a:r>
            <a:endParaRPr sz="2000" dirty="0"/>
          </a:p>
          <a:p>
            <a:pPr marL="256032" lvl="0" indent="-256032" algn="l" rtl="0">
              <a:lnSpc>
                <a:spcPct val="100000"/>
              </a:lnSpc>
              <a:spcBef>
                <a:spcPts val="600"/>
              </a:spcBef>
              <a:spcAft>
                <a:spcPts val="0"/>
              </a:spcAft>
              <a:buSzPts val="2200"/>
              <a:buChar char="•"/>
            </a:pPr>
            <a:r>
              <a:rPr lang="en-US" sz="2000" dirty="0"/>
              <a:t>An </a:t>
            </a:r>
            <a:r>
              <a:rPr lang="en-US" sz="2000" b="1" dirty="0"/>
              <a:t>import</a:t>
            </a:r>
            <a:r>
              <a:rPr lang="en-US" sz="2000" dirty="0"/>
              <a:t> </a:t>
            </a:r>
            <a:r>
              <a:rPr lang="en-US" sz="2000" i="1" dirty="0"/>
              <a:t>is</a:t>
            </a:r>
            <a:r>
              <a:rPr lang="en-US" sz="2000" dirty="0"/>
              <a:t> counted (in </a:t>
            </a:r>
            <a:r>
              <a:rPr lang="en-US" sz="2000" i="1" dirty="0"/>
              <a:t>C</a:t>
            </a:r>
            <a:r>
              <a:rPr lang="en-US" sz="2000" dirty="0"/>
              <a:t>, usually) but we are trying to measure domestic production, so we don’t </a:t>
            </a:r>
            <a:r>
              <a:rPr lang="en-US" sz="2000" i="1" dirty="0"/>
              <a:t>want</a:t>
            </a:r>
            <a:r>
              <a:rPr lang="en-US" sz="2000" dirty="0"/>
              <a:t> to count it. Subtracting it off achieves this goal.</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9"/>
          <p:cNvSpPr txBox="1">
            <a:spLocks noGrp="1"/>
          </p:cNvSpPr>
          <p:nvPr>
            <p:ph type="title"/>
          </p:nvPr>
        </p:nvSpPr>
        <p:spPr>
          <a:xfrm>
            <a:off x="457200" y="215372"/>
            <a:ext cx="8229600" cy="394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12.2 Components of GDP in 2018</a:t>
            </a:r>
            <a:endParaRPr dirty="0"/>
          </a:p>
        </p:txBody>
      </p:sp>
      <p:sp>
        <p:nvSpPr>
          <p:cNvPr id="295" name="Google Shape;295;p39"/>
          <p:cNvSpPr txBox="1">
            <a:spLocks noGrp="1"/>
          </p:cNvSpPr>
          <p:nvPr>
            <p:ph type="body" idx="1"/>
          </p:nvPr>
        </p:nvSpPr>
        <p:spPr>
          <a:xfrm>
            <a:off x="457200" y="4648200"/>
            <a:ext cx="8229600" cy="1600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Consumption is the largest component of GDP; within that, services are the largest component—almost half of GDP.</a:t>
            </a:r>
            <a:endParaRPr/>
          </a:p>
          <a:p>
            <a:pPr marL="0" lvl="0" indent="0" algn="l" rtl="0">
              <a:lnSpc>
                <a:spcPct val="100000"/>
              </a:lnSpc>
              <a:spcBef>
                <a:spcPts val="1500"/>
              </a:spcBef>
              <a:spcAft>
                <a:spcPts val="0"/>
              </a:spcAft>
              <a:buSzPts val="2200"/>
              <a:buNone/>
            </a:pPr>
            <a:r>
              <a:rPr lang="en-US"/>
              <a:t>American net exports are negative, since the value of our imports exceeds the value of our exports.</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153" y="721598"/>
            <a:ext cx="8152647" cy="365463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153" y="721598"/>
            <a:ext cx="8152647" cy="365463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53" y="721598"/>
            <a:ext cx="8152647" cy="365463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4153" y="721598"/>
            <a:ext cx="8152647" cy="365463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153" y="721598"/>
            <a:ext cx="8152647" cy="3654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a:spLocks noGrp="1"/>
          </p:cNvSpPr>
          <p:nvPr>
            <p:ph type="title"/>
          </p:nvPr>
        </p:nvSpPr>
        <p:spPr>
          <a:xfrm>
            <a:off x="457200" y="215372"/>
            <a:ext cx="8229600" cy="5466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12.1 Calculating Value Added</a:t>
            </a:r>
            <a:endParaRPr dirty="0"/>
          </a:p>
        </p:txBody>
      </p:sp>
      <p:graphicFrame>
        <p:nvGraphicFramePr>
          <p:cNvPr id="316" name="Google Shape;316;p42"/>
          <p:cNvGraphicFramePr/>
          <p:nvPr/>
        </p:nvGraphicFramePr>
        <p:xfrm>
          <a:off x="488632" y="838200"/>
          <a:ext cx="8198175" cy="2758500"/>
        </p:xfrm>
        <a:graphic>
          <a:graphicData uri="http://schemas.openxmlformats.org/drawingml/2006/table">
            <a:tbl>
              <a:tblPr firstRow="1">
                <a:noFill/>
                <a:tableStyleId>{79C8B53D-0DA7-4B89-8E0D-D699F346906B}</a:tableStyleId>
              </a:tblPr>
              <a:tblGrid>
                <a:gridCol w="1454475">
                  <a:extLst>
                    <a:ext uri="{9D8B030D-6E8A-4147-A177-3AD203B41FA5}">
                      <a16:colId xmlns:a16="http://schemas.microsoft.com/office/drawing/2014/main" val="20000"/>
                    </a:ext>
                  </a:extLst>
                </a:gridCol>
                <a:gridCol w="3256075">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7444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Firm</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Value of Product</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Value Added</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lt1"/>
                          </a:solidFill>
                          <a:latin typeface="Arial"/>
                          <a:ea typeface="Arial"/>
                          <a:cs typeface="Arial"/>
                          <a:sym typeface="Arial"/>
                        </a:rPr>
                        <a:t>Blank</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Cotton farmer</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of raw cotton = $1</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added by cotton farmer </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$1</a:t>
                      </a:r>
                      <a:endParaRPr sz="15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Textile mill</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of raw cotton woven into cotton fabric = $3</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added by textile</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mill = ($3 − $1)</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$2</a:t>
                      </a:r>
                      <a:endParaRPr sz="15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Shirt company</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of cotton fabric made into a shirt = $15</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added by shirt</a:t>
                      </a:r>
                      <a:endParaRPr sz="1400" u="none" strike="noStrike" cap="none"/>
                    </a:p>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company = ($15 − $3)</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$12</a:t>
                      </a:r>
                      <a:endParaRPr sz="15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L.L.Bean</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of shirt for sale on L.L.Bean’s Web site = $35</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Value added by L.L.Bean </a:t>
                      </a:r>
                      <a:br>
                        <a:rPr lang="en-US" sz="1500" u="none" strike="noStrike" cap="none">
                          <a:solidFill>
                            <a:schemeClr val="dk1"/>
                          </a:solidFill>
                          <a:latin typeface="Arial"/>
                          <a:ea typeface="Arial"/>
                          <a:cs typeface="Arial"/>
                          <a:sym typeface="Arial"/>
                        </a:rPr>
                      </a:br>
                      <a:r>
                        <a:rPr lang="en-US" sz="1500" u="none" strike="noStrike" cap="none">
                          <a:solidFill>
                            <a:schemeClr val="dk1"/>
                          </a:solidFill>
                          <a:latin typeface="Arial"/>
                          <a:ea typeface="Arial"/>
                          <a:cs typeface="Arial"/>
                          <a:sym typeface="Arial"/>
                        </a:rPr>
                        <a:t>= ($35 − $15)</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$20</a:t>
                      </a:r>
                      <a:endParaRPr sz="15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latin typeface="Arial"/>
                          <a:ea typeface="Arial"/>
                          <a:cs typeface="Arial"/>
                          <a:sym typeface="Arial"/>
                        </a:rPr>
                        <a:t>Blank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Total Value Added</a:t>
                      </a:r>
                      <a:endParaRPr sz="1500" u="none" strike="noStrike" cap="none">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lt1"/>
                          </a:solidFill>
                          <a:latin typeface="Arial"/>
                          <a:ea typeface="Arial"/>
                          <a:cs typeface="Arial"/>
                          <a:sym typeface="Arial"/>
                        </a:rPr>
                        <a:t>Blank</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a:t>
                      </a:r>
                      <a:r>
                        <a:rPr lang="en-US" sz="1500" b="1" u="none" strike="noStrike" cap="none">
                          <a:solidFill>
                            <a:schemeClr val="dk1"/>
                          </a:solidFill>
                          <a:latin typeface="Arial"/>
                          <a:ea typeface="Arial"/>
                          <a:cs typeface="Arial"/>
                          <a:sym typeface="Arial"/>
                        </a:rPr>
                        <a:t>$35</a:t>
                      </a:r>
                      <a:endParaRPr sz="150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5"/>
                  </a:ext>
                </a:extLst>
              </a:tr>
            </a:tbl>
          </a:graphicData>
        </a:graphic>
      </p:graphicFrame>
      <p:sp>
        <p:nvSpPr>
          <p:cNvPr id="317" name="Google Shape;317;p42"/>
          <p:cNvSpPr txBox="1">
            <a:spLocks noGrp="1"/>
          </p:cNvSpPr>
          <p:nvPr>
            <p:ph type="body" idx="1"/>
          </p:nvPr>
        </p:nvSpPr>
        <p:spPr>
          <a:xfrm>
            <a:off x="457200" y="3810000"/>
            <a:ext cx="8382000" cy="23161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An alternative method to measure GDP is to measure the </a:t>
            </a:r>
            <a:r>
              <a:rPr lang="en-US" b="1" u="sng"/>
              <a:t>value added</a:t>
            </a:r>
            <a:r>
              <a:rPr lang="en-US"/>
              <a:t>: the market value a firm adds to a product.</a:t>
            </a:r>
            <a:endParaRPr/>
          </a:p>
          <a:p>
            <a:pPr marL="0" lvl="0" indent="0" algn="l" rtl="0">
              <a:lnSpc>
                <a:spcPct val="100000"/>
              </a:lnSpc>
              <a:spcBef>
                <a:spcPts val="1200"/>
              </a:spcBef>
              <a:spcAft>
                <a:spcPts val="0"/>
              </a:spcAft>
              <a:buSzPts val="2200"/>
              <a:buNone/>
            </a:pPr>
            <a:r>
              <a:rPr lang="en-US" i="1"/>
              <a:t>The final selling price of a product must equal the sum of the values added to the product at each stage of production</a:t>
            </a:r>
            <a:r>
              <a:rPr lang="en-US"/>
              <a:t>.</a:t>
            </a:r>
            <a:endParaRPr/>
          </a:p>
          <a:p>
            <a:pPr marL="0" lvl="0" indent="0" algn="l" rtl="0">
              <a:lnSpc>
                <a:spcPct val="100000"/>
              </a:lnSpc>
              <a:spcBef>
                <a:spcPts val="1200"/>
              </a:spcBef>
              <a:spcAft>
                <a:spcPts val="0"/>
              </a:spcAft>
              <a:buSzPts val="2200"/>
              <a:buNone/>
            </a:pPr>
            <a:r>
              <a:rPr lang="en-US"/>
              <a:t>The table illustrates this method for a shirt sold on L.L.Bean’s web site.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12.2 Does GDP Measure What We Want It to Measure?</a:t>
            </a:r>
            <a:endParaRPr dirty="0"/>
          </a:p>
        </p:txBody>
      </p:sp>
      <p:sp>
        <p:nvSpPr>
          <p:cNvPr id="323" name="Google Shape;323;p4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Discuss whether GDP is a good measure of well-being.</a:t>
            </a:r>
            <a:endParaRPr/>
          </a:p>
        </p:txBody>
      </p:sp>
      <p:sp>
        <p:nvSpPr>
          <p:cNvPr id="324" name="Google Shape;324;p43"/>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GDP can be a useful tool to measure total output in an economy. Many people go further than this, interpreting GDP as a measure of the well-being of citizens.</a:t>
            </a:r>
            <a:endParaRPr/>
          </a:p>
          <a:p>
            <a:pPr marL="0" lvl="0" indent="0" algn="l" rtl="0">
              <a:lnSpc>
                <a:spcPct val="100000"/>
              </a:lnSpc>
              <a:spcBef>
                <a:spcPts val="1500"/>
              </a:spcBef>
              <a:spcAft>
                <a:spcPts val="0"/>
              </a:spcAft>
              <a:buSzPts val="2200"/>
              <a:buNone/>
            </a:pPr>
            <a:r>
              <a:rPr lang="en-US"/>
              <a:t>However, GDP has shortcomings as both a</a:t>
            </a:r>
            <a:endParaRPr/>
          </a:p>
          <a:p>
            <a:pPr marL="292100" lvl="0" indent="-292100" algn="l" rtl="0">
              <a:lnSpc>
                <a:spcPct val="100000"/>
              </a:lnSpc>
              <a:spcBef>
                <a:spcPts val="600"/>
              </a:spcBef>
              <a:spcAft>
                <a:spcPts val="0"/>
              </a:spcAft>
              <a:buSzPts val="2200"/>
              <a:buChar char="•"/>
            </a:pPr>
            <a:r>
              <a:rPr lang="en-US" i="1"/>
              <a:t>Measure of total production</a:t>
            </a:r>
            <a:r>
              <a:rPr lang="en-US"/>
              <a:t> and a</a:t>
            </a:r>
            <a:endParaRPr/>
          </a:p>
          <a:p>
            <a:pPr marL="292100" lvl="0" indent="-292100" algn="l" rtl="0">
              <a:lnSpc>
                <a:spcPct val="100000"/>
              </a:lnSpc>
              <a:spcBef>
                <a:spcPts val="600"/>
              </a:spcBef>
              <a:spcAft>
                <a:spcPts val="0"/>
              </a:spcAft>
              <a:buSzPts val="2200"/>
              <a:buChar char="•"/>
            </a:pPr>
            <a:r>
              <a:rPr lang="en-US" i="1"/>
              <a:t>Measure of well-being</a:t>
            </a: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Underground economies</a:t>
            </a:r>
            <a:endParaRPr dirty="0"/>
          </a:p>
        </p:txBody>
      </p:sp>
      <p:sp>
        <p:nvSpPr>
          <p:cNvPr id="330" name="Google Shape;330;p44"/>
          <p:cNvSpPr txBox="1">
            <a:spLocks noGrp="1"/>
          </p:cNvSpPr>
          <p:nvPr>
            <p:ph type="body" idx="1"/>
          </p:nvPr>
        </p:nvSpPr>
        <p:spPr>
          <a:xfrm>
            <a:off x="457200" y="1600200"/>
            <a:ext cx="8229600" cy="4724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Two important types of production are omitted from the BEA’s measurement of GDP:</a:t>
            </a:r>
            <a:endParaRPr dirty="0"/>
          </a:p>
          <a:p>
            <a:pPr marL="0" lvl="0" indent="0" algn="l" rtl="0">
              <a:lnSpc>
                <a:spcPct val="100000"/>
              </a:lnSpc>
              <a:spcBef>
                <a:spcPts val="1200"/>
              </a:spcBef>
              <a:spcAft>
                <a:spcPts val="0"/>
              </a:spcAft>
              <a:buSzPts val="2200"/>
              <a:buNone/>
            </a:pPr>
            <a:r>
              <a:rPr lang="en-US" i="1" dirty="0"/>
              <a:t>Household production,</a:t>
            </a:r>
            <a:r>
              <a:rPr lang="en-US" dirty="0"/>
              <a:t> such as childcare, cleaning, and cooking is not typically paid for with money. </a:t>
            </a:r>
            <a:endParaRPr dirty="0"/>
          </a:p>
          <a:p>
            <a:pPr marL="292100" lvl="0" indent="-292100" algn="l" rtl="0">
              <a:lnSpc>
                <a:spcPct val="100000"/>
              </a:lnSpc>
              <a:spcBef>
                <a:spcPts val="1200"/>
              </a:spcBef>
              <a:spcAft>
                <a:spcPts val="0"/>
              </a:spcAft>
              <a:buSzPts val="2200"/>
              <a:buChar char="•"/>
            </a:pPr>
            <a:r>
              <a:rPr lang="en-US" dirty="0"/>
              <a:t>But such contributions are real—if performed by a non-household member, they </a:t>
            </a:r>
            <a:r>
              <a:rPr lang="en-US" i="1" dirty="0"/>
              <a:t>would</a:t>
            </a:r>
            <a:r>
              <a:rPr lang="en-US" dirty="0"/>
              <a:t> be paid for and counted in GDP.</a:t>
            </a:r>
            <a:endParaRPr dirty="0"/>
          </a:p>
          <a:p>
            <a:pPr marL="0" lvl="0" indent="0" algn="l" rtl="0">
              <a:lnSpc>
                <a:spcPct val="100000"/>
              </a:lnSpc>
              <a:spcBef>
                <a:spcPts val="1200"/>
              </a:spcBef>
              <a:spcAft>
                <a:spcPts val="0"/>
              </a:spcAft>
              <a:buSzPts val="2200"/>
              <a:buNone/>
            </a:pPr>
            <a:r>
              <a:rPr lang="en-US" b="1" u="sng" dirty="0"/>
              <a:t>Underground economy</a:t>
            </a:r>
            <a:r>
              <a:rPr lang="en-US" i="1" dirty="0"/>
              <a:t>: </a:t>
            </a:r>
            <a:r>
              <a:rPr lang="en-US" dirty="0"/>
              <a:t>Buying and selling of goods and services that are concealed from the government to avoid taxes or regulations, or because the goods and services are illegal.</a:t>
            </a:r>
            <a:endParaRPr i="1" dirty="0"/>
          </a:p>
          <a:p>
            <a:pPr marL="292100" lvl="0" indent="-292100" algn="l" rtl="0">
              <a:lnSpc>
                <a:spcPct val="100000"/>
              </a:lnSpc>
              <a:spcBef>
                <a:spcPts val="1200"/>
              </a:spcBef>
              <a:spcAft>
                <a:spcPts val="0"/>
              </a:spcAft>
              <a:buSzPts val="2200"/>
              <a:buChar char="•"/>
            </a:pPr>
            <a:r>
              <a:rPr lang="en-US" dirty="0"/>
              <a:t>This may be 10 percent or more of the economy in America and substantially more in low-income countries.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GDP per capita as a Measure of Well-Being</a:t>
            </a:r>
            <a:endParaRPr dirty="0"/>
          </a:p>
        </p:txBody>
      </p:sp>
      <p:sp>
        <p:nvSpPr>
          <p:cNvPr id="349" name="Google Shape;349;p47"/>
          <p:cNvSpPr txBox="1">
            <a:spLocks noGrp="1"/>
          </p:cNvSpPr>
          <p:nvPr>
            <p:ph type="body" idx="1"/>
          </p:nvPr>
        </p:nvSpPr>
        <p:spPr>
          <a:xfrm>
            <a:off x="457200" y="1600200"/>
            <a:ext cx="82296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i="1" dirty="0"/>
              <a:t>GDP per capita</a:t>
            </a:r>
            <a:r>
              <a:rPr lang="en-US" sz="2000" dirty="0"/>
              <a:t> (i.e. GDP divided by population) is often used to represent differences in standards of living from country to country. </a:t>
            </a:r>
          </a:p>
          <a:p>
            <a:pPr marL="0" lvl="0" indent="0" algn="l" rtl="0">
              <a:lnSpc>
                <a:spcPct val="100000"/>
              </a:lnSpc>
              <a:spcBef>
                <a:spcPts val="0"/>
              </a:spcBef>
              <a:spcAft>
                <a:spcPts val="0"/>
              </a:spcAft>
              <a:buSzPts val="2000"/>
              <a:buNone/>
            </a:pPr>
            <a:endParaRPr lang="en-US" sz="2000" dirty="0"/>
          </a:p>
          <a:p>
            <a:pPr marL="0" lvl="0" indent="0" algn="l" rtl="0">
              <a:lnSpc>
                <a:spcPct val="100000"/>
              </a:lnSpc>
              <a:spcBef>
                <a:spcPts val="0"/>
              </a:spcBef>
              <a:spcAft>
                <a:spcPts val="0"/>
              </a:spcAft>
              <a:buSzPts val="2000"/>
              <a:buNone/>
            </a:pPr>
            <a:r>
              <a:rPr lang="en-US" sz="2000" dirty="0"/>
              <a:t>While imperfect, it allows us to compare countries of different population levels. </a:t>
            </a:r>
          </a:p>
          <a:p>
            <a:pPr marL="0" lvl="0" indent="0" algn="l" rtl="0">
              <a:lnSpc>
                <a:spcPct val="100000"/>
              </a:lnSpc>
              <a:spcBef>
                <a:spcPts val="0"/>
              </a:spcBef>
              <a:spcAft>
                <a:spcPts val="0"/>
              </a:spcAft>
              <a:buSzPts val="2000"/>
              <a:buNone/>
            </a:pPr>
            <a:endParaRPr lang="en-US" sz="2000" dirty="0"/>
          </a:p>
          <a:p>
            <a:pPr marL="0" lvl="0" indent="0" algn="l" rtl="0">
              <a:lnSpc>
                <a:spcPct val="100000"/>
              </a:lnSpc>
              <a:spcBef>
                <a:spcPts val="0"/>
              </a:spcBef>
              <a:spcAft>
                <a:spcPts val="0"/>
              </a:spcAft>
              <a:buSzPts val="2000"/>
              <a:buNone/>
            </a:pPr>
            <a:r>
              <a:rPr lang="en-US" sz="2000" dirty="0"/>
              <a:t>For example, the countries of China, India, and the United States have very different populations. Therefore, it wouldn’t make sense to compare the total GDP of each to one another.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12.3 Real GDP versus Nominal GDP</a:t>
            </a:r>
            <a:endParaRPr dirty="0"/>
          </a:p>
        </p:txBody>
      </p:sp>
      <p:sp>
        <p:nvSpPr>
          <p:cNvPr id="355" name="Google Shape;355;p48"/>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Discuss the difference between real GDP and nominal GDP.</a:t>
            </a:r>
            <a:endParaRPr/>
          </a:p>
        </p:txBody>
      </p:sp>
      <p:sp>
        <p:nvSpPr>
          <p:cNvPr id="356" name="Google Shape;356;p48"/>
          <p:cNvSpPr txBox="1">
            <a:spLocks noGrp="1"/>
          </p:cNvSpPr>
          <p:nvPr>
            <p:ph type="body" idx="2"/>
          </p:nvPr>
        </p:nvSpPr>
        <p:spPr>
          <a:xfrm>
            <a:off x="457200" y="2130551"/>
            <a:ext cx="8229600" cy="40511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1800" dirty="0"/>
              <a:t>Suppose GDP increases; is the increase in GDP due to production increasing, or due to prices increasing?</a:t>
            </a:r>
            <a:endParaRPr sz="2000" dirty="0"/>
          </a:p>
          <a:p>
            <a:pPr marL="292100" lvl="0" indent="-292100" algn="l" rtl="0">
              <a:lnSpc>
                <a:spcPct val="100000"/>
              </a:lnSpc>
              <a:spcBef>
                <a:spcPts val="600"/>
              </a:spcBef>
              <a:spcAft>
                <a:spcPts val="0"/>
              </a:spcAft>
              <a:buSzPts val="2000"/>
              <a:buChar char="•"/>
            </a:pPr>
            <a:r>
              <a:rPr lang="en-US" sz="1800" dirty="0"/>
              <a:t>To separate these effects, the BEA calculates both </a:t>
            </a:r>
            <a:r>
              <a:rPr lang="en-US" sz="1800" b="1" u="sng" dirty="0"/>
              <a:t>nominal GDP</a:t>
            </a:r>
            <a:r>
              <a:rPr lang="en-US" sz="1800" dirty="0"/>
              <a:t>—the value of final goods and services evaluated at current-year prices—and </a:t>
            </a:r>
            <a:r>
              <a:rPr lang="en-US" sz="1800" b="1" u="sng" dirty="0"/>
              <a:t>real GDP</a:t>
            </a:r>
            <a:r>
              <a:rPr lang="en-US" sz="1800" dirty="0"/>
              <a:t>—the value of final goods and services evaluated at base-year prices.</a:t>
            </a:r>
          </a:p>
          <a:p>
            <a:pPr marL="292100" lvl="0" indent="-292100" algn="l" rtl="0">
              <a:lnSpc>
                <a:spcPct val="100000"/>
              </a:lnSpc>
              <a:spcBef>
                <a:spcPts val="600"/>
              </a:spcBef>
              <a:spcAft>
                <a:spcPts val="0"/>
              </a:spcAft>
              <a:buSzPts val="2000"/>
              <a:buChar char="•"/>
            </a:pPr>
            <a:endParaRPr sz="2000" dirty="0"/>
          </a:p>
          <a:p>
            <a:pPr marL="0" lvl="0" indent="0" algn="l" rtl="0">
              <a:lnSpc>
                <a:spcPct val="100000"/>
              </a:lnSpc>
              <a:spcBef>
                <a:spcPts val="1500"/>
              </a:spcBef>
              <a:spcAft>
                <a:spcPts val="0"/>
              </a:spcAft>
              <a:buSzPts val="2000"/>
              <a:buNone/>
            </a:pPr>
            <a:r>
              <a:rPr lang="en-US" sz="1800" dirty="0"/>
              <a:t>The choice of a base-year is arbitrary; we might use any year’s prices to compare real GDP. The current standard is 2012.</a:t>
            </a:r>
            <a:endParaRPr sz="2000" dirty="0"/>
          </a:p>
          <a:p>
            <a:pPr marL="292100" lvl="0" indent="-292100" algn="l" rtl="0">
              <a:lnSpc>
                <a:spcPct val="100000"/>
              </a:lnSpc>
              <a:spcBef>
                <a:spcPts val="600"/>
              </a:spcBef>
              <a:spcAft>
                <a:spcPts val="0"/>
              </a:spcAft>
              <a:buSzPts val="2000"/>
              <a:buChar char="•"/>
            </a:pPr>
            <a:r>
              <a:rPr lang="en-US" sz="1800" dirty="0"/>
              <a:t>Unfortunately, the </a:t>
            </a:r>
            <a:r>
              <a:rPr lang="en-US" sz="1800" i="1" dirty="0"/>
              <a:t>relative prices</a:t>
            </a:r>
            <a:r>
              <a:rPr lang="en-US" sz="1800" dirty="0"/>
              <a:t> also change from year to year, distorting real GDP calculations. Since 1996, the BEA has overcome this problem by using </a:t>
            </a:r>
            <a:r>
              <a:rPr lang="en-US" sz="1800" i="1" dirty="0"/>
              <a:t>chain-weighted</a:t>
            </a:r>
            <a:r>
              <a:rPr lang="en-US" sz="1800" dirty="0"/>
              <a:t> prices, using previous-year prices to adjust current-year production.</a:t>
            </a: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GDP Deflator</a:t>
            </a:r>
            <a:endParaRPr/>
          </a:p>
        </p:txBody>
      </p:sp>
      <p:sp>
        <p:nvSpPr>
          <p:cNvPr id="376" name="Google Shape;376;p51"/>
          <p:cNvSpPr txBox="1">
            <a:spLocks noGrp="1"/>
          </p:cNvSpPr>
          <p:nvPr>
            <p:ph type="body" idx="1"/>
          </p:nvPr>
        </p:nvSpPr>
        <p:spPr>
          <a:xfrm>
            <a:off x="457200" y="1524000"/>
            <a:ext cx="8229600" cy="2971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Economists and policy-makers are interested in the </a:t>
            </a:r>
            <a:r>
              <a:rPr lang="en-US" sz="2000" b="1" u="sng"/>
              <a:t>price level</a:t>
            </a:r>
            <a:r>
              <a:rPr lang="en-US" sz="2000"/>
              <a:t>: a measure of the average prices of goods and services in the economy.</a:t>
            </a:r>
            <a:endParaRPr/>
          </a:p>
          <a:p>
            <a:pPr marL="292100" lvl="0" indent="-292100" algn="l" rtl="0">
              <a:lnSpc>
                <a:spcPct val="100000"/>
              </a:lnSpc>
              <a:spcBef>
                <a:spcPts val="600"/>
              </a:spcBef>
              <a:spcAft>
                <a:spcPts val="0"/>
              </a:spcAft>
              <a:buSzPts val="2000"/>
              <a:buChar char="•"/>
            </a:pPr>
            <a:r>
              <a:rPr lang="en-US" sz="2000"/>
              <a:t>Why? Stable prices are desirable because they allow households and firms to plan for the future appropriately.</a:t>
            </a:r>
            <a:endParaRPr/>
          </a:p>
          <a:p>
            <a:pPr marL="0" lvl="0" indent="0" algn="l" rtl="0">
              <a:lnSpc>
                <a:spcPct val="100000"/>
              </a:lnSpc>
              <a:spcBef>
                <a:spcPts val="600"/>
              </a:spcBef>
              <a:spcAft>
                <a:spcPts val="0"/>
              </a:spcAft>
              <a:buSzPts val="2000"/>
              <a:buNone/>
            </a:pPr>
            <a:r>
              <a:rPr lang="en-US" sz="2000"/>
              <a:t>In order to know whether we are achieving price stability, we need to </a:t>
            </a:r>
            <a:r>
              <a:rPr lang="en-US" sz="2000" i="1"/>
              <a:t>measure</a:t>
            </a:r>
            <a:r>
              <a:rPr lang="en-US" sz="2000"/>
              <a:t> the price level.</a:t>
            </a:r>
            <a:endParaRPr/>
          </a:p>
          <a:p>
            <a:pPr marL="292100" lvl="0" indent="-292100" algn="l" rtl="0">
              <a:lnSpc>
                <a:spcPct val="100000"/>
              </a:lnSpc>
              <a:spcBef>
                <a:spcPts val="600"/>
              </a:spcBef>
              <a:spcAft>
                <a:spcPts val="0"/>
              </a:spcAft>
              <a:buSzPts val="2000"/>
              <a:buChar char="•"/>
            </a:pPr>
            <a:r>
              <a:rPr lang="en-US" sz="2000"/>
              <a:t>One way to do this is using the </a:t>
            </a:r>
            <a:r>
              <a:rPr lang="en-US" sz="2000" b="1" u="sng"/>
              <a:t>GDP deflator</a:t>
            </a:r>
            <a:r>
              <a:rPr lang="en-US" sz="2000"/>
              <a:t>: a measure of the price level, calculated by dividing nominal GDP by real GDP and multiplying by 100:</a:t>
            </a:r>
            <a:endParaRPr/>
          </a:p>
        </p:txBody>
      </p:sp>
      <p:pic>
        <p:nvPicPr>
          <p:cNvPr id="377" name="Google Shape;377;p51" descr="GDP deflator equals Nominal GDP over Real GDP all times 100."/>
          <p:cNvPicPr preferRelativeResize="0"/>
          <p:nvPr/>
        </p:nvPicPr>
        <p:blipFill rotWithShape="1">
          <a:blip r:embed="rId3">
            <a:alphaModFix/>
          </a:blip>
          <a:srcRect/>
          <a:stretch/>
        </p:blipFill>
        <p:spPr>
          <a:xfrm>
            <a:off x="2423310" y="4485494"/>
            <a:ext cx="4297381" cy="744513"/>
          </a:xfrm>
          <a:prstGeom prst="rect">
            <a:avLst/>
          </a:prstGeom>
          <a:noFill/>
          <a:ln>
            <a:noFill/>
          </a:ln>
        </p:spPr>
      </p:pic>
      <p:sp>
        <p:nvSpPr>
          <p:cNvPr id="378" name="Google Shape;378;p51"/>
          <p:cNvSpPr txBox="1">
            <a:spLocks noGrp="1"/>
          </p:cNvSpPr>
          <p:nvPr>
            <p:ph type="body" idx="2"/>
          </p:nvPr>
        </p:nvSpPr>
        <p:spPr>
          <a:xfrm>
            <a:off x="457200" y="5456237"/>
            <a:ext cx="8229600" cy="71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Since nominal and real GDP will be the same in the base year, the GDP deflator will be 100 in the base year.</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Calculating GDP Deflator: An Example</a:t>
            </a:r>
            <a:endParaRPr/>
          </a:p>
        </p:txBody>
      </p:sp>
      <p:graphicFrame>
        <p:nvGraphicFramePr>
          <p:cNvPr id="384" name="Google Shape;384;p52"/>
          <p:cNvGraphicFramePr/>
          <p:nvPr/>
        </p:nvGraphicFramePr>
        <p:xfrm>
          <a:off x="476250" y="1447800"/>
          <a:ext cx="8229600" cy="1066800"/>
        </p:xfrm>
        <a:graphic>
          <a:graphicData uri="http://schemas.openxmlformats.org/drawingml/2006/table">
            <a:tbl>
              <a:tblPr firstRow="1">
                <a:noFill/>
                <a:tableStyleId>{79C8B53D-0DA7-4B89-8E0D-D699F346906B}</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556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chemeClr val="lt1"/>
                          </a:solidFill>
                        </a:rPr>
                        <a:t>Blank</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2017</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dirty="0">
                          <a:solidFill>
                            <a:schemeClr val="dk1"/>
                          </a:solidFill>
                          <a:latin typeface="Arial"/>
                          <a:ea typeface="Arial"/>
                          <a:cs typeface="Arial"/>
                          <a:sym typeface="Arial"/>
                        </a:rPr>
                        <a:t>2018</a:t>
                      </a:r>
                      <a:endParaRPr sz="1500" u="none" strike="noStrike" cap="none" dirty="0"/>
                    </a:p>
                  </a:txBody>
                  <a:tcPr marL="91450" marR="91450" marT="45725" marB="45725"/>
                </a:tc>
                <a:extLst>
                  <a:ext uri="{0D108BD9-81ED-4DB2-BD59-A6C34878D82A}">
                    <a16:rowId xmlns:a16="http://schemas.microsoft.com/office/drawing/2014/main" val="10000"/>
                  </a:ext>
                </a:extLst>
              </a:tr>
              <a:tr h="3556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Nominal GDP</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$ 19,485 billion</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$ 20,494 billion</a:t>
                      </a:r>
                      <a:endParaRPr sz="1500" u="none" strike="noStrike" cap="none"/>
                    </a:p>
                  </a:txBody>
                  <a:tcPr marL="91450" marR="91450" marT="45725" marB="45725"/>
                </a:tc>
                <a:extLst>
                  <a:ext uri="{0D108BD9-81ED-4DB2-BD59-A6C34878D82A}">
                    <a16:rowId xmlns:a16="http://schemas.microsoft.com/office/drawing/2014/main" val="10001"/>
                  </a:ext>
                </a:extLst>
              </a:tr>
              <a:tr h="3556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Real GDP</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chemeClr val="dk1"/>
                          </a:solidFill>
                          <a:latin typeface="Arial"/>
                          <a:ea typeface="Arial"/>
                          <a:cs typeface="Arial"/>
                          <a:sym typeface="Arial"/>
                        </a:rPr>
                        <a:t>$ 18,051 billion</a:t>
                      </a:r>
                      <a:endParaRPr sz="15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chemeClr val="dk1"/>
                          </a:solidFill>
                          <a:latin typeface="Arial"/>
                          <a:ea typeface="Arial"/>
                          <a:cs typeface="Arial"/>
                          <a:sym typeface="Arial"/>
                        </a:rPr>
                        <a:t>$ 18,566 billion</a:t>
                      </a:r>
                      <a:endParaRPr sz="1500" u="none" strike="noStrike" cap="none" dirty="0"/>
                    </a:p>
                  </a:txBody>
                  <a:tcPr marL="91450" marR="91450" marT="45725" marB="45725"/>
                </a:tc>
                <a:extLst>
                  <a:ext uri="{0D108BD9-81ED-4DB2-BD59-A6C34878D82A}">
                    <a16:rowId xmlns:a16="http://schemas.microsoft.com/office/drawing/2014/main" val="10002"/>
                  </a:ext>
                </a:extLst>
              </a:tr>
            </a:tbl>
          </a:graphicData>
        </a:graphic>
      </p:graphicFrame>
      <p:sp>
        <p:nvSpPr>
          <p:cNvPr id="385" name="Google Shape;385;p52"/>
          <p:cNvSpPr txBox="1">
            <a:spLocks noGrp="1"/>
          </p:cNvSpPr>
          <p:nvPr>
            <p:ph type="body" idx="1"/>
          </p:nvPr>
        </p:nvSpPr>
        <p:spPr>
          <a:xfrm>
            <a:off x="457200" y="3962400"/>
            <a:ext cx="8229600" cy="10207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dirty="0"/>
              <a:t>The first table gives nominal and real GDP for 2017 and 2018.</a:t>
            </a:r>
            <a:endParaRPr dirty="0"/>
          </a:p>
          <a:p>
            <a:pPr marL="0" lvl="0" indent="0" algn="l" rtl="0">
              <a:lnSpc>
                <a:spcPct val="100000"/>
              </a:lnSpc>
              <a:spcBef>
                <a:spcPts val="400"/>
              </a:spcBef>
              <a:spcAft>
                <a:spcPts val="0"/>
              </a:spcAft>
              <a:buSzPts val="2000"/>
              <a:buNone/>
            </a:pPr>
            <a:r>
              <a:rPr lang="en-US" sz="2000" dirty="0"/>
              <a:t>We can use this to calculate the GDP deflator in each year. </a:t>
            </a:r>
            <a:endParaRPr dirty="0"/>
          </a:p>
          <a:p>
            <a:pPr marL="228600" lvl="0" indent="-228600" algn="l" rtl="0">
              <a:lnSpc>
                <a:spcPct val="100000"/>
              </a:lnSpc>
              <a:spcBef>
                <a:spcPts val="400"/>
              </a:spcBef>
              <a:spcAft>
                <a:spcPts val="0"/>
              </a:spcAft>
              <a:buSzPts val="2000"/>
              <a:buChar char="•"/>
            </a:pPr>
            <a:r>
              <a:rPr lang="en-US" sz="2000" dirty="0"/>
              <a:t>The GDP deflator increased from 107.9 to 110.4: </a:t>
            </a:r>
            <a:endParaRPr dirty="0"/>
          </a:p>
        </p:txBody>
      </p:sp>
      <p:sp>
        <p:nvSpPr>
          <p:cNvPr id="386" name="Google Shape;386;p52"/>
          <p:cNvSpPr txBox="1">
            <a:spLocks noGrp="1"/>
          </p:cNvSpPr>
          <p:nvPr>
            <p:ph type="body" idx="2"/>
          </p:nvPr>
        </p:nvSpPr>
        <p:spPr>
          <a:xfrm>
            <a:off x="457200" y="5930900"/>
            <a:ext cx="8229600" cy="304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So we can say the price level rose by 2.3% over this period.</a:t>
            </a:r>
            <a:endParaRPr/>
          </a:p>
        </p:txBody>
      </p:sp>
      <p:graphicFrame>
        <p:nvGraphicFramePr>
          <p:cNvPr id="387" name="Google Shape;387;p52"/>
          <p:cNvGraphicFramePr/>
          <p:nvPr/>
        </p:nvGraphicFramePr>
        <p:xfrm>
          <a:off x="457200" y="2656164"/>
          <a:ext cx="8229600" cy="1238775"/>
        </p:xfrm>
        <a:graphic>
          <a:graphicData uri="http://schemas.openxmlformats.org/drawingml/2006/table">
            <a:tbl>
              <a:tblPr firstRow="1">
                <a:noFill/>
                <a:tableStyleId>{79C8B53D-0DA7-4B89-8E0D-D699F346906B}</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556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dirty="0">
                          <a:solidFill>
                            <a:schemeClr val="dk1"/>
                          </a:solidFill>
                        </a:rPr>
                        <a:t>Formula</a:t>
                      </a:r>
                      <a:endParaRPr sz="14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Applied to 2017</a:t>
                      </a:r>
                      <a:endParaRPr sz="15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dirty="0">
                          <a:solidFill>
                            <a:schemeClr val="dk1"/>
                          </a:solidFill>
                          <a:latin typeface="Arial"/>
                          <a:ea typeface="Arial"/>
                          <a:cs typeface="Arial"/>
                          <a:sym typeface="Arial"/>
                        </a:rPr>
                        <a:t>Applied to 2018</a:t>
                      </a:r>
                      <a:endParaRPr sz="1500" u="none" strike="noStrike" cap="none" dirty="0"/>
                    </a:p>
                  </a:txBody>
                  <a:tcPr marL="91450" marR="91450" marT="45725" marB="45725"/>
                </a:tc>
                <a:extLst>
                  <a:ext uri="{0D108BD9-81ED-4DB2-BD59-A6C34878D82A}">
                    <a16:rowId xmlns:a16="http://schemas.microsoft.com/office/drawing/2014/main" val="10000"/>
                  </a:ext>
                </a:extLst>
              </a:tr>
              <a:tr h="883175">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1"/>
                  </a:ext>
                </a:extLst>
              </a:tr>
            </a:tbl>
          </a:graphicData>
        </a:graphic>
      </p:graphicFrame>
      <p:sp>
        <p:nvSpPr>
          <p:cNvPr id="388" name="Google Shape;388;p52"/>
          <p:cNvSpPr/>
          <p:nvPr/>
        </p:nvSpPr>
        <p:spPr>
          <a:xfrm>
            <a:off x="2884518" y="5099690"/>
            <a:ext cx="3374963" cy="714683"/>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latin typeface="Arial"/>
                <a:ea typeface="Arial"/>
                <a:cs typeface="Arial"/>
                <a:sym typeface="Arial"/>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animEffect transition="in" filter="fade">
                                      <p:cBhvr>
                                        <p:cTn id="7" dur="500"/>
                                        <p:tgtEl>
                                          <p:spTgt spid="3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5">
                                            <p:txEl>
                                              <p:pRg st="1" end="1"/>
                                            </p:txEl>
                                          </p:spTgt>
                                        </p:tgtEl>
                                        <p:attrNameLst>
                                          <p:attrName>style.visibility</p:attrName>
                                        </p:attrNameLst>
                                      </p:cBhvr>
                                      <p:to>
                                        <p:strVal val="visible"/>
                                      </p:to>
                                    </p:set>
                                    <p:animEffect transition="in" filter="fade">
                                      <p:cBhvr>
                                        <p:cTn id="12" dur="500"/>
                                        <p:tgtEl>
                                          <p:spTgt spid="3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5">
                                            <p:txEl>
                                              <p:pRg st="2" end="2"/>
                                            </p:txEl>
                                          </p:spTgt>
                                        </p:tgtEl>
                                        <p:attrNameLst>
                                          <p:attrName>style.visibility</p:attrName>
                                        </p:attrNameLst>
                                      </p:cBhvr>
                                      <p:to>
                                        <p:strVal val="visible"/>
                                      </p:to>
                                    </p:set>
                                    <p:animEffect transition="in" filter="fade">
                                      <p:cBhvr>
                                        <p:cTn id="17" dur="500"/>
                                        <p:tgtEl>
                                          <p:spTgt spid="385">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386">
                                            <p:txEl>
                                              <p:pRg st="0" end="0"/>
                                            </p:txEl>
                                          </p:spTgt>
                                        </p:tgtEl>
                                        <p:attrNameLst>
                                          <p:attrName>style.visibility</p:attrName>
                                        </p:attrNameLst>
                                      </p:cBhvr>
                                      <p:to>
                                        <p:strVal val="visible"/>
                                      </p:to>
                                    </p:set>
                                    <p:animEffect transition="in" filter="fade">
                                      <p:cBhvr>
                                        <p:cTn id="25" dur="500"/>
                                        <p:tgtEl>
                                          <p:spTgt spid="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uiExpand="1" build="p"/>
      <p:bldP spid="386" grpId="0" build="p"/>
      <p:bldP spid="3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dirty="0">
                <a:solidFill>
                  <a:srgbClr val="007FA3"/>
                </a:solidFill>
              </a:rPr>
              <a:t>12.1</a:t>
            </a:r>
            <a:r>
              <a:rPr lang="en-US" b="1" dirty="0">
                <a:solidFill>
                  <a:srgbClr val="0070C0"/>
                </a:solidFill>
              </a:rPr>
              <a:t> </a:t>
            </a:r>
            <a:r>
              <a:rPr lang="en-US" dirty="0"/>
              <a:t>Gross Domestic Product Measures Total Production</a:t>
            </a:r>
            <a:endParaRPr dirty="0"/>
          </a:p>
          <a:p>
            <a:pPr marL="0" lvl="0" indent="0" algn="l" rtl="0">
              <a:lnSpc>
                <a:spcPct val="100000"/>
              </a:lnSpc>
              <a:spcBef>
                <a:spcPts val="1500"/>
              </a:spcBef>
              <a:spcAft>
                <a:spcPts val="0"/>
              </a:spcAft>
              <a:buSzPts val="2200"/>
              <a:buNone/>
            </a:pPr>
            <a:r>
              <a:rPr lang="en-US" b="1" dirty="0">
                <a:solidFill>
                  <a:srgbClr val="007FA3"/>
                </a:solidFill>
              </a:rPr>
              <a:t>12.2</a:t>
            </a:r>
            <a:r>
              <a:rPr lang="en-US" b="1" dirty="0">
                <a:solidFill>
                  <a:srgbClr val="0070C0"/>
                </a:solidFill>
              </a:rPr>
              <a:t> </a:t>
            </a:r>
            <a:r>
              <a:rPr lang="en-US" dirty="0"/>
              <a:t>Does GDP Measure What We Want It to Measure?</a:t>
            </a:r>
            <a:endParaRPr dirty="0"/>
          </a:p>
          <a:p>
            <a:pPr marL="0" lvl="0" indent="0" algn="l" rtl="0">
              <a:lnSpc>
                <a:spcPct val="100000"/>
              </a:lnSpc>
              <a:spcBef>
                <a:spcPts val="1500"/>
              </a:spcBef>
              <a:spcAft>
                <a:spcPts val="0"/>
              </a:spcAft>
              <a:buSzPts val="2200"/>
              <a:buNone/>
            </a:pPr>
            <a:r>
              <a:rPr lang="en-US" b="1" dirty="0">
                <a:solidFill>
                  <a:srgbClr val="007FA3"/>
                </a:solidFill>
              </a:rPr>
              <a:t>12.3</a:t>
            </a:r>
            <a:r>
              <a:rPr lang="en-US" b="1" dirty="0">
                <a:solidFill>
                  <a:srgbClr val="0070C0"/>
                </a:solidFill>
              </a:rPr>
              <a:t> </a:t>
            </a:r>
            <a:r>
              <a:rPr lang="en-US" dirty="0"/>
              <a:t>Real GDP versus Nominal GDP</a:t>
            </a:r>
            <a:endParaRPr dirty="0"/>
          </a:p>
          <a:p>
            <a:pPr marL="0" lvl="0" indent="0" algn="l" rtl="0">
              <a:lnSpc>
                <a:spcPct val="100000"/>
              </a:lnSpc>
              <a:spcBef>
                <a:spcPts val="1500"/>
              </a:spcBef>
              <a:spcAft>
                <a:spcPts val="0"/>
              </a:spcAft>
              <a:buSzPts val="2200"/>
              <a:buNone/>
            </a:pPr>
            <a:r>
              <a:rPr lang="en-US" b="1" dirty="0">
                <a:solidFill>
                  <a:srgbClr val="007FA3"/>
                </a:solidFill>
              </a:rPr>
              <a:t>12.4</a:t>
            </a:r>
            <a:r>
              <a:rPr lang="en-US" dirty="0">
                <a:solidFill>
                  <a:srgbClr val="0070C0"/>
                </a:solidFill>
              </a:rPr>
              <a:t> </a:t>
            </a:r>
            <a:r>
              <a:rPr lang="en-US" dirty="0"/>
              <a:t>Other Measures of Total Production and Total Income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12.4 Other Measures of Total Production and Total Income</a:t>
            </a:r>
            <a:endParaRPr dirty="0"/>
          </a:p>
        </p:txBody>
      </p:sp>
      <p:sp>
        <p:nvSpPr>
          <p:cNvPr id="394" name="Google Shape;394;p5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Describe other measures of total production and total income.</a:t>
            </a:r>
            <a:endParaRPr/>
          </a:p>
        </p:txBody>
      </p:sp>
      <p:sp>
        <p:nvSpPr>
          <p:cNvPr id="395" name="Google Shape;395;p53"/>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Each quarter, the BEA publishes the </a:t>
            </a:r>
            <a:r>
              <a:rPr lang="en-US" sz="2000" i="1"/>
              <a:t>National Income and Product Accounts</a:t>
            </a:r>
            <a:r>
              <a:rPr lang="en-US" sz="2000"/>
              <a:t> tables. These include GDP computations but also:</a:t>
            </a:r>
            <a:endParaRPr/>
          </a:p>
          <a:p>
            <a:pPr marL="292100" lvl="0" indent="-292100" algn="l" rtl="0">
              <a:lnSpc>
                <a:spcPct val="100000"/>
              </a:lnSpc>
              <a:spcBef>
                <a:spcPts val="1200"/>
              </a:spcBef>
              <a:spcAft>
                <a:spcPts val="0"/>
              </a:spcAft>
              <a:buSzPts val="2000"/>
              <a:buChar char="•"/>
            </a:pPr>
            <a:r>
              <a:rPr lang="en-US" sz="2000" i="1"/>
              <a:t>Gross national product (GNP): </a:t>
            </a:r>
            <a:r>
              <a:rPr lang="en-US" sz="2000"/>
              <a:t>Production performed by citizens of a nation, including overseas production</a:t>
            </a:r>
            <a:endParaRPr/>
          </a:p>
          <a:p>
            <a:pPr marL="292100" lvl="0" indent="-292100" algn="l" rtl="0">
              <a:lnSpc>
                <a:spcPct val="100000"/>
              </a:lnSpc>
              <a:spcBef>
                <a:spcPts val="1200"/>
              </a:spcBef>
              <a:spcAft>
                <a:spcPts val="0"/>
              </a:spcAft>
              <a:buSzPts val="2000"/>
              <a:buChar char="•"/>
            </a:pPr>
            <a:r>
              <a:rPr lang="en-US" sz="2000" i="1"/>
              <a:t>National income</a:t>
            </a:r>
            <a:r>
              <a:rPr lang="en-US" sz="2000"/>
              <a:t>: GDP minus the </a:t>
            </a:r>
            <a:r>
              <a:rPr lang="en-US" sz="2000" i="1"/>
              <a:t>consumption of fixed capital</a:t>
            </a:r>
            <a:r>
              <a:rPr lang="en-US" sz="2000"/>
              <a:t>; i.e. GDP minus depreciation</a:t>
            </a:r>
            <a:endParaRPr sz="2000" i="1"/>
          </a:p>
          <a:p>
            <a:pPr marL="292100" lvl="0" indent="-292100" algn="l" rtl="0">
              <a:lnSpc>
                <a:spcPct val="100000"/>
              </a:lnSpc>
              <a:spcBef>
                <a:spcPts val="1200"/>
              </a:spcBef>
              <a:spcAft>
                <a:spcPts val="0"/>
              </a:spcAft>
              <a:buSzPts val="2000"/>
              <a:buChar char="•"/>
            </a:pPr>
            <a:r>
              <a:rPr lang="en-US" sz="2000" i="1"/>
              <a:t>Personal income</a:t>
            </a:r>
            <a:r>
              <a:rPr lang="en-US" sz="2000"/>
              <a:t>: Income received by households; includes transfer payments but excludes firms’ retained earnings</a:t>
            </a:r>
            <a:endParaRPr/>
          </a:p>
          <a:p>
            <a:pPr marL="292100" lvl="0" indent="-292100" algn="l" rtl="0">
              <a:lnSpc>
                <a:spcPct val="100000"/>
              </a:lnSpc>
              <a:spcBef>
                <a:spcPts val="1200"/>
              </a:spcBef>
              <a:spcAft>
                <a:spcPts val="0"/>
              </a:spcAft>
              <a:buSzPts val="2000"/>
              <a:buChar char="•"/>
            </a:pPr>
            <a:r>
              <a:rPr lang="en-US" sz="2000" i="1"/>
              <a:t>Disposable personal income</a:t>
            </a:r>
            <a:r>
              <a:rPr lang="en-US" sz="2000"/>
              <a:t>: Personal income minus personal tax payments; this measures the amount that households are able to spend or save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423" name="Google Shape;423;p57"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Some Important Macroeconomic Terms</a:t>
            </a:r>
            <a:endParaRPr/>
          </a:p>
        </p:txBody>
      </p:sp>
      <p:sp>
        <p:nvSpPr>
          <p:cNvPr id="188" name="Google Shape;188;p22"/>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a:t>Business cycle</a:t>
            </a:r>
            <a:r>
              <a:rPr lang="en-US"/>
              <a:t>: Alternating periods of economic expansion and economic recession.</a:t>
            </a:r>
            <a:endParaRPr/>
          </a:p>
          <a:p>
            <a:pPr marL="0" lvl="0" indent="0" algn="l" rtl="0">
              <a:lnSpc>
                <a:spcPct val="100000"/>
              </a:lnSpc>
              <a:spcBef>
                <a:spcPts val="1500"/>
              </a:spcBef>
              <a:spcAft>
                <a:spcPts val="0"/>
              </a:spcAft>
              <a:buSzPts val="2200"/>
              <a:buNone/>
            </a:pPr>
            <a:r>
              <a:rPr lang="en-US" b="1" u="sng"/>
              <a:t>Expansion</a:t>
            </a:r>
            <a:r>
              <a:rPr lang="en-US"/>
              <a:t>: The period of a business cycle during which the total production and total employment are increasing.</a:t>
            </a:r>
            <a:endParaRPr/>
          </a:p>
          <a:p>
            <a:pPr marL="0" lvl="0" indent="0" algn="l" rtl="0">
              <a:lnSpc>
                <a:spcPct val="100000"/>
              </a:lnSpc>
              <a:spcBef>
                <a:spcPts val="1500"/>
              </a:spcBef>
              <a:spcAft>
                <a:spcPts val="0"/>
              </a:spcAft>
              <a:buSzPts val="2200"/>
              <a:buNone/>
            </a:pPr>
            <a:r>
              <a:rPr lang="en-US" b="1" u="sng"/>
              <a:t>Recession</a:t>
            </a:r>
            <a:r>
              <a:rPr lang="en-US"/>
              <a:t>: The period of a business cycle during which total production and total employment are decreasing.</a:t>
            </a:r>
            <a:endParaRPr/>
          </a:p>
          <a:p>
            <a:pPr marL="0" lvl="0" indent="0" algn="l" rtl="0">
              <a:lnSpc>
                <a:spcPct val="100000"/>
              </a:lnSpc>
              <a:spcBef>
                <a:spcPts val="1500"/>
              </a:spcBef>
              <a:spcAft>
                <a:spcPts val="0"/>
              </a:spcAft>
              <a:buSzPts val="2200"/>
              <a:buNone/>
            </a:pPr>
            <a:r>
              <a:rPr lang="en-US" b="1" u="sng"/>
              <a:t>Economic growth</a:t>
            </a:r>
            <a:r>
              <a:rPr lang="en-US"/>
              <a:t>: The ability of an economy to produce increasing quantities of goods and services.</a:t>
            </a:r>
            <a:endParaRPr/>
          </a:p>
          <a:p>
            <a:pPr marL="0" lvl="0" indent="0" algn="l" rtl="0">
              <a:lnSpc>
                <a:spcPct val="100000"/>
              </a:lnSpc>
              <a:spcBef>
                <a:spcPts val="1500"/>
              </a:spcBef>
              <a:spcAft>
                <a:spcPts val="0"/>
              </a:spcAft>
              <a:buSzPts val="2200"/>
              <a:buNone/>
            </a:pPr>
            <a:r>
              <a:rPr lang="en-US" b="1" u="sng"/>
              <a:t>Inflation rate</a:t>
            </a:r>
            <a:r>
              <a:rPr lang="en-US"/>
              <a:t>: The percentage increase in the price level from one year to the next.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12.1 Gross Domestic Product Measures Total Production</a:t>
            </a:r>
            <a:endParaRPr dirty="0"/>
          </a:p>
        </p:txBody>
      </p:sp>
      <p:sp>
        <p:nvSpPr>
          <p:cNvPr id="200" name="Google Shape;200;p2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201" name="Google Shape;201;p2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 most common measure used by economists of overall economic activity in an economy is </a:t>
            </a:r>
            <a:r>
              <a:rPr lang="en-US" i="1" dirty="0"/>
              <a:t>gross domestic product</a:t>
            </a:r>
            <a:r>
              <a:rPr lang="en-US" dirty="0"/>
              <a:t>, or GDP.</a:t>
            </a:r>
          </a:p>
          <a:p>
            <a:pPr marL="0" lvl="0" indent="0" algn="l" rtl="0">
              <a:lnSpc>
                <a:spcPct val="100000"/>
              </a:lnSpc>
              <a:spcBef>
                <a:spcPts val="0"/>
              </a:spcBef>
              <a:spcAft>
                <a:spcPts val="0"/>
              </a:spcAft>
              <a:buSzPts val="2200"/>
              <a:buNone/>
            </a:pPr>
            <a:endParaRPr dirty="0"/>
          </a:p>
          <a:p>
            <a:pPr marL="0" lvl="0" indent="0" algn="l" rtl="0">
              <a:lnSpc>
                <a:spcPct val="100000"/>
              </a:lnSpc>
              <a:spcBef>
                <a:spcPts val="1500"/>
              </a:spcBef>
              <a:spcAft>
                <a:spcPts val="0"/>
              </a:spcAft>
              <a:buSzPts val="2200"/>
              <a:buNone/>
            </a:pPr>
            <a:r>
              <a:rPr lang="en-US" b="1" u="sng" dirty="0"/>
              <a:t>Gross domestic product (GDP)</a:t>
            </a:r>
            <a:r>
              <a:rPr lang="en-US" dirty="0"/>
              <a:t>: the market value of all final goods and services produced in a country during a period of time, typically one year.</a:t>
            </a:r>
          </a:p>
          <a:p>
            <a:pPr marL="0" lvl="0" indent="0" algn="l" rtl="0">
              <a:lnSpc>
                <a:spcPct val="100000"/>
              </a:lnSpc>
              <a:spcBef>
                <a:spcPts val="1500"/>
              </a:spcBef>
              <a:spcAft>
                <a:spcPts val="0"/>
              </a:spcAft>
              <a:buSzPts val="2200"/>
              <a:buNone/>
            </a:pPr>
            <a:endParaRPr dirty="0"/>
          </a:p>
          <a:p>
            <a:pPr marL="0" lvl="0" indent="0" algn="l" rtl="0">
              <a:lnSpc>
                <a:spcPct val="100000"/>
              </a:lnSpc>
              <a:spcBef>
                <a:spcPts val="1500"/>
              </a:spcBef>
              <a:spcAft>
                <a:spcPts val="0"/>
              </a:spcAft>
              <a:buSzPts val="2200"/>
              <a:buNone/>
            </a:pPr>
            <a:r>
              <a:rPr lang="en-US" dirty="0"/>
              <a:t>We will examine each of the parts of this definition in turn.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Avoiding Double Counting</a:t>
            </a:r>
            <a:endParaRPr dirty="0"/>
          </a:p>
        </p:txBody>
      </p:sp>
      <p:sp>
        <p:nvSpPr>
          <p:cNvPr id="213" name="Google Shape;213;p2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500"/>
              </a:spcBef>
              <a:spcAft>
                <a:spcPts val="0"/>
              </a:spcAft>
              <a:buClr>
                <a:srgbClr val="0070C0"/>
              </a:buClr>
              <a:buSzPts val="2200"/>
              <a:buNone/>
            </a:pPr>
            <a:r>
              <a:rPr lang="en-US" sz="2000" dirty="0">
                <a:solidFill>
                  <a:srgbClr val="000000"/>
                </a:solidFill>
              </a:rPr>
              <a:t>A </a:t>
            </a:r>
            <a:r>
              <a:rPr lang="en-US" sz="2000" b="1" u="sng" dirty="0">
                <a:solidFill>
                  <a:srgbClr val="000000"/>
                </a:solidFill>
              </a:rPr>
              <a:t>final good or service </a:t>
            </a:r>
            <a:r>
              <a:rPr lang="en-US" sz="2000" dirty="0">
                <a:solidFill>
                  <a:srgbClr val="000000"/>
                </a:solidFill>
              </a:rPr>
              <a:t>is a good or service purchased by a final user. These are what are used to calculate GDP.</a:t>
            </a:r>
          </a:p>
          <a:p>
            <a:pPr marL="0" lvl="0" indent="0" algn="l" rtl="0">
              <a:lnSpc>
                <a:spcPct val="100000"/>
              </a:lnSpc>
              <a:spcBef>
                <a:spcPts val="1500"/>
              </a:spcBef>
              <a:spcAft>
                <a:spcPts val="0"/>
              </a:spcAft>
              <a:buClr>
                <a:srgbClr val="0070C0"/>
              </a:buClr>
              <a:buSzPts val="2200"/>
              <a:buNone/>
            </a:pPr>
            <a:endParaRPr sz="2000" dirty="0"/>
          </a:p>
          <a:p>
            <a:pPr marL="342900" lvl="0" indent="-342900" algn="l" rtl="0">
              <a:lnSpc>
                <a:spcPct val="100000"/>
              </a:lnSpc>
              <a:spcBef>
                <a:spcPts val="1200"/>
              </a:spcBef>
              <a:spcAft>
                <a:spcPts val="0"/>
              </a:spcAft>
              <a:buClr>
                <a:srgbClr val="0070C0"/>
              </a:buClr>
              <a:buSzPts val="2200"/>
              <a:buChar char="•"/>
            </a:pPr>
            <a:r>
              <a:rPr lang="en-US" sz="2000" dirty="0">
                <a:solidFill>
                  <a:srgbClr val="000000"/>
                </a:solidFill>
              </a:rPr>
              <a:t>Why? If we counted </a:t>
            </a:r>
            <a:r>
              <a:rPr lang="en-US" sz="2000" b="1" u="sng" dirty="0">
                <a:solidFill>
                  <a:srgbClr val="000000"/>
                </a:solidFill>
              </a:rPr>
              <a:t>intermediate goods and services </a:t>
            </a:r>
            <a:r>
              <a:rPr lang="en-US" sz="2000" dirty="0">
                <a:solidFill>
                  <a:srgbClr val="000000"/>
                </a:solidFill>
              </a:rPr>
              <a:t>as well, ones that were inputs for another good or service, such as a tire on a truck, then we would end up </a:t>
            </a:r>
            <a:r>
              <a:rPr lang="en-US" sz="2000" i="1" u="sng" dirty="0">
                <a:solidFill>
                  <a:srgbClr val="000000"/>
                </a:solidFill>
              </a:rPr>
              <a:t>double counting</a:t>
            </a:r>
            <a:r>
              <a:rPr lang="en-US" sz="2000" u="sng" dirty="0">
                <a:solidFill>
                  <a:srgbClr val="000000"/>
                </a:solidFill>
              </a:rPr>
              <a:t>.</a:t>
            </a:r>
          </a:p>
          <a:p>
            <a:pPr marL="342900" lvl="0" indent="-342900" algn="l" rtl="0">
              <a:lnSpc>
                <a:spcPct val="100000"/>
              </a:lnSpc>
              <a:spcBef>
                <a:spcPts val="1200"/>
              </a:spcBef>
              <a:spcAft>
                <a:spcPts val="0"/>
              </a:spcAft>
              <a:buClr>
                <a:srgbClr val="0070C0"/>
              </a:buClr>
              <a:buSzPts val="2200"/>
              <a:buChar char="•"/>
            </a:pPr>
            <a:endParaRPr sz="2000" dirty="0"/>
          </a:p>
          <a:p>
            <a:pPr marL="0" lvl="0" indent="0" algn="l" rtl="0">
              <a:lnSpc>
                <a:spcPct val="100000"/>
              </a:lnSpc>
              <a:spcBef>
                <a:spcPts val="1500"/>
              </a:spcBef>
              <a:spcAft>
                <a:spcPts val="0"/>
              </a:spcAft>
              <a:buClr>
                <a:srgbClr val="0070C0"/>
              </a:buClr>
              <a:buSzPts val="2200"/>
              <a:buNone/>
            </a:pPr>
            <a:r>
              <a:rPr lang="en-US" sz="2000" i="1" dirty="0">
                <a:solidFill>
                  <a:srgbClr val="000000"/>
                </a:solidFill>
              </a:rPr>
              <a:t>Example: If we counted the value of the ice cream bought by a store and the value of that ice cream when it was sold to a consumer, we would be double counting the wholesale value of the ice cream.</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Production and Income</a:t>
            </a:r>
            <a:endParaRPr/>
          </a:p>
        </p:txBody>
      </p:sp>
      <p:sp>
        <p:nvSpPr>
          <p:cNvPr id="231" name="Google Shape;231;p29"/>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There are two main conceptual ways to measure the total economic activity in an economy: total production or total income.</a:t>
            </a:r>
            <a:endParaRPr dirty="0"/>
          </a:p>
          <a:p>
            <a:pPr marL="0" lvl="0" indent="0" algn="l" rtl="0">
              <a:lnSpc>
                <a:spcPct val="100000"/>
              </a:lnSpc>
              <a:spcBef>
                <a:spcPts val="1200"/>
              </a:spcBef>
              <a:spcAft>
                <a:spcPts val="0"/>
              </a:spcAft>
              <a:buSzPts val="2200"/>
              <a:buNone/>
            </a:pPr>
            <a:r>
              <a:rPr lang="en-US" dirty="0"/>
              <a:t>When we measure one, we are also measuring the other. Why?</a:t>
            </a:r>
            <a:endParaRPr dirty="0"/>
          </a:p>
          <a:p>
            <a:pPr marL="288925" lvl="0" indent="-288925" algn="l" rtl="0">
              <a:lnSpc>
                <a:spcPct val="100000"/>
              </a:lnSpc>
              <a:spcBef>
                <a:spcPts val="1200"/>
              </a:spcBef>
              <a:spcAft>
                <a:spcPts val="0"/>
              </a:spcAft>
              <a:buSzPts val="2200"/>
              <a:buChar char="•"/>
            </a:pPr>
            <a:r>
              <a:rPr lang="en-US" dirty="0"/>
              <a:t>Everything produced and sold constitutes income for someone so we can measure the value of products produced and sold or the value of incomes.</a:t>
            </a:r>
          </a:p>
          <a:p>
            <a:pPr marL="288925" lvl="0" indent="-288925" algn="l" rtl="0">
              <a:lnSpc>
                <a:spcPct val="100000"/>
              </a:lnSpc>
              <a:spcBef>
                <a:spcPts val="1200"/>
              </a:spcBef>
              <a:spcAft>
                <a:spcPts val="0"/>
              </a:spcAft>
              <a:buSzPts val="2200"/>
              <a:buChar char="•"/>
            </a:pPr>
            <a:endParaRPr lang="en-US" dirty="0"/>
          </a:p>
          <a:p>
            <a:pPr marL="288925" lvl="0" indent="-288925" algn="l" rtl="0">
              <a:lnSpc>
                <a:spcPct val="100000"/>
              </a:lnSpc>
              <a:spcBef>
                <a:spcPts val="1200"/>
              </a:spcBef>
              <a:spcAft>
                <a:spcPts val="0"/>
              </a:spcAft>
              <a:buSzPts val="2200"/>
              <a:buChar char="•"/>
            </a:pPr>
            <a:r>
              <a:rPr lang="en-US" dirty="0"/>
              <a:t>Each is a valid way of measuring economic activity.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Measuring GDP</a:t>
            </a:r>
            <a:endParaRPr dirty="0"/>
          </a:p>
        </p:txBody>
      </p:sp>
      <p:sp>
        <p:nvSpPr>
          <p:cNvPr id="265" name="Google Shape;265;p3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To measure GDP, the Bureau of Economic Analysis (BEA) in the Department of Commerce measures four major categories of expenditures:</a:t>
            </a:r>
          </a:p>
          <a:p>
            <a:pPr marL="0" lvl="0" indent="0" algn="l" rtl="0">
              <a:lnSpc>
                <a:spcPct val="100000"/>
              </a:lnSpc>
              <a:spcBef>
                <a:spcPts val="0"/>
              </a:spcBef>
              <a:spcAft>
                <a:spcPts val="0"/>
              </a:spcAft>
              <a:buSzPts val="2200"/>
              <a:buNone/>
            </a:pPr>
            <a:endParaRPr sz="2000" dirty="0"/>
          </a:p>
          <a:p>
            <a:pPr marL="288925" lvl="0" indent="-288925" algn="l" rtl="0">
              <a:lnSpc>
                <a:spcPct val="100000"/>
              </a:lnSpc>
              <a:spcBef>
                <a:spcPts val="600"/>
              </a:spcBef>
              <a:spcAft>
                <a:spcPts val="0"/>
              </a:spcAft>
              <a:buSzPts val="2200"/>
              <a:buChar char="•"/>
            </a:pPr>
            <a:r>
              <a:rPr lang="en-US" sz="2000" dirty="0"/>
              <a:t>Personal consumption expenditures, or </a:t>
            </a:r>
            <a:r>
              <a:rPr lang="en-US" sz="2000" b="1" i="1" dirty="0"/>
              <a:t>consumption (C)</a:t>
            </a:r>
            <a:endParaRPr sz="2000" b="1" dirty="0"/>
          </a:p>
          <a:p>
            <a:pPr marL="288925" lvl="0" indent="-288925" algn="l" rtl="0">
              <a:lnSpc>
                <a:spcPct val="100000"/>
              </a:lnSpc>
              <a:spcBef>
                <a:spcPts val="600"/>
              </a:spcBef>
              <a:spcAft>
                <a:spcPts val="0"/>
              </a:spcAft>
              <a:buSzPts val="2200"/>
              <a:buChar char="•"/>
            </a:pPr>
            <a:r>
              <a:rPr lang="en-US" sz="2000" dirty="0"/>
              <a:t>Gross private domestic investment, or </a:t>
            </a:r>
            <a:r>
              <a:rPr lang="en-US" sz="2000" b="1" i="1" dirty="0"/>
              <a:t>investment (I)</a:t>
            </a:r>
            <a:endParaRPr sz="2000" b="1" dirty="0"/>
          </a:p>
          <a:p>
            <a:pPr marL="288925" lvl="0" indent="-288925" algn="l" rtl="0">
              <a:lnSpc>
                <a:spcPct val="100000"/>
              </a:lnSpc>
              <a:spcBef>
                <a:spcPts val="600"/>
              </a:spcBef>
              <a:spcAft>
                <a:spcPts val="0"/>
              </a:spcAft>
              <a:buSzPts val="2200"/>
              <a:buChar char="•"/>
            </a:pPr>
            <a:r>
              <a:rPr lang="en-US" sz="2000" dirty="0"/>
              <a:t>Government consumption and gross investment, or </a:t>
            </a:r>
            <a:r>
              <a:rPr lang="en-US" sz="2000" b="1" i="1" dirty="0"/>
              <a:t>government purchases (G)</a:t>
            </a:r>
            <a:endParaRPr sz="2000" b="1" dirty="0"/>
          </a:p>
          <a:p>
            <a:pPr marL="288925" lvl="0" indent="-288925" algn="l" rtl="0">
              <a:lnSpc>
                <a:spcPct val="100000"/>
              </a:lnSpc>
              <a:spcBef>
                <a:spcPts val="600"/>
              </a:spcBef>
              <a:spcAft>
                <a:spcPts val="0"/>
              </a:spcAft>
              <a:buSzPts val="2200"/>
              <a:buChar char="•"/>
            </a:pPr>
            <a:r>
              <a:rPr lang="en-US" sz="2000" dirty="0"/>
              <a:t>Net exports of goods and services, or </a:t>
            </a:r>
            <a:r>
              <a:rPr lang="en-US" sz="2000" b="1" i="1" dirty="0"/>
              <a:t>net exports (NX)</a:t>
            </a:r>
          </a:p>
          <a:p>
            <a:pPr marL="288925" lvl="0" indent="-288925" algn="l" rtl="0">
              <a:lnSpc>
                <a:spcPct val="100000"/>
              </a:lnSpc>
              <a:spcBef>
                <a:spcPts val="600"/>
              </a:spcBef>
              <a:spcAft>
                <a:spcPts val="0"/>
              </a:spcAft>
              <a:buSzPts val="2200"/>
              <a:buChar char="•"/>
            </a:pPr>
            <a:endParaRPr sz="2000" dirty="0"/>
          </a:p>
          <a:p>
            <a:pPr marL="0" lvl="0" indent="0" algn="l" rtl="0">
              <a:lnSpc>
                <a:spcPct val="100000"/>
              </a:lnSpc>
              <a:spcBef>
                <a:spcPts val="1500"/>
              </a:spcBef>
              <a:spcAft>
                <a:spcPts val="0"/>
              </a:spcAft>
              <a:buSzPts val="2200"/>
              <a:buNone/>
            </a:pPr>
            <a:r>
              <a:rPr lang="en-US" sz="2000" dirty="0"/>
              <a:t>GDP can be expressed as the sum of these:</a:t>
            </a:r>
            <a:endParaRPr sz="2000" dirty="0"/>
          </a:p>
          <a:p>
            <a:pPr marL="0" lvl="0" indent="0" algn="ctr" rtl="0">
              <a:lnSpc>
                <a:spcPct val="100000"/>
              </a:lnSpc>
              <a:spcBef>
                <a:spcPts val="1500"/>
              </a:spcBef>
              <a:spcAft>
                <a:spcPts val="0"/>
              </a:spcAft>
              <a:buSzPts val="2200"/>
              <a:buNone/>
            </a:pPr>
            <a:r>
              <a:rPr lang="en-US" sz="2000" b="1" i="1" dirty="0"/>
              <a:t>Y = C + I + G + NX</a:t>
            </a:r>
            <a:endParaRPr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Consumption or “C”</a:t>
            </a:r>
            <a:endParaRPr dirty="0"/>
          </a:p>
        </p:txBody>
      </p:sp>
      <p:sp>
        <p:nvSpPr>
          <p:cNvPr id="271" name="Google Shape;271;p35"/>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1500"/>
              </a:spcBef>
              <a:spcAft>
                <a:spcPts val="0"/>
              </a:spcAft>
              <a:buSzPts val="2200"/>
              <a:buNone/>
            </a:pPr>
            <a:r>
              <a:rPr lang="en-US" b="1" u="sng" dirty="0"/>
              <a:t>Consumption</a:t>
            </a:r>
            <a:r>
              <a:rPr lang="en-US" dirty="0"/>
              <a:t> is spending by households on goods and services, not including spending on new houses (which are counted instead in investment).</a:t>
            </a:r>
            <a:endParaRPr dirty="0"/>
          </a:p>
          <a:p>
            <a:pPr marL="0" lvl="0" indent="0" algn="l" rtl="0">
              <a:lnSpc>
                <a:spcPct val="100000"/>
              </a:lnSpc>
              <a:spcBef>
                <a:spcPts val="1500"/>
              </a:spcBef>
              <a:spcAft>
                <a:spcPts val="0"/>
              </a:spcAft>
              <a:buSzPts val="2200"/>
              <a:buNone/>
            </a:pPr>
            <a:r>
              <a:rPr lang="en-US" dirty="0"/>
              <a:t>In BEA statistics, consumption is further divided into expenditure on</a:t>
            </a:r>
            <a:endParaRPr dirty="0"/>
          </a:p>
          <a:p>
            <a:pPr marL="288925" lvl="0" indent="-288925" algn="l" rtl="0">
              <a:lnSpc>
                <a:spcPct val="100000"/>
              </a:lnSpc>
              <a:spcBef>
                <a:spcPts val="600"/>
              </a:spcBef>
              <a:spcAft>
                <a:spcPts val="0"/>
              </a:spcAft>
              <a:buSzPts val="2200"/>
              <a:buChar char="•"/>
            </a:pPr>
            <a:r>
              <a:rPr lang="en-US" i="1" dirty="0"/>
              <a:t>Services</a:t>
            </a:r>
            <a:r>
              <a:rPr lang="en-US" dirty="0"/>
              <a:t>, such as medical care, education, and haircuts</a:t>
            </a:r>
            <a:endParaRPr i="1" dirty="0"/>
          </a:p>
          <a:p>
            <a:pPr marL="288925" lvl="0" indent="-288925" algn="l" rtl="0">
              <a:lnSpc>
                <a:spcPct val="100000"/>
              </a:lnSpc>
              <a:spcBef>
                <a:spcPts val="600"/>
              </a:spcBef>
              <a:spcAft>
                <a:spcPts val="0"/>
              </a:spcAft>
              <a:buSzPts val="2200"/>
              <a:buChar char="•"/>
            </a:pPr>
            <a:r>
              <a:rPr lang="en-US" i="1" dirty="0"/>
              <a:t>Nondurable goods</a:t>
            </a:r>
            <a:r>
              <a:rPr lang="en-US" dirty="0"/>
              <a:t>, such as food and clothing, and</a:t>
            </a:r>
            <a:endParaRPr dirty="0"/>
          </a:p>
          <a:p>
            <a:pPr marL="288925" lvl="0" indent="-288925" algn="l" rtl="0">
              <a:lnSpc>
                <a:spcPct val="100000"/>
              </a:lnSpc>
              <a:spcBef>
                <a:spcPts val="600"/>
              </a:spcBef>
              <a:spcAft>
                <a:spcPts val="0"/>
              </a:spcAft>
              <a:buSzPts val="2200"/>
              <a:buChar char="•"/>
            </a:pPr>
            <a:r>
              <a:rPr lang="en-US" i="1" dirty="0"/>
              <a:t>Durable goods</a:t>
            </a:r>
            <a:r>
              <a:rPr lang="en-US" dirty="0"/>
              <a:t>, such as automobiles and furniture.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457200" y="76200"/>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Investment or “I”</a:t>
            </a:r>
            <a:endParaRPr dirty="0"/>
          </a:p>
        </p:txBody>
      </p:sp>
      <p:sp>
        <p:nvSpPr>
          <p:cNvPr id="277" name="Google Shape;277;p36"/>
          <p:cNvSpPr txBox="1">
            <a:spLocks noGrp="1"/>
          </p:cNvSpPr>
          <p:nvPr>
            <p:ph type="body" idx="1"/>
          </p:nvPr>
        </p:nvSpPr>
        <p:spPr>
          <a:xfrm>
            <a:off x="457200" y="1447800"/>
            <a:ext cx="8229600"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600"/>
              </a:spcBef>
              <a:spcAft>
                <a:spcPts val="0"/>
              </a:spcAft>
              <a:buSzPts val="2200"/>
              <a:buNone/>
            </a:pPr>
            <a:r>
              <a:rPr lang="en-US" sz="2000" b="1" u="sng" dirty="0"/>
              <a:t>Investment</a:t>
            </a:r>
            <a:r>
              <a:rPr lang="en-US" sz="2000" dirty="0"/>
              <a:t> is spending by firms on new factories, office buildings, machinery, and additions to inventories, plus spending by households and firms on new houses.</a:t>
            </a:r>
            <a:endParaRPr sz="2000" dirty="0"/>
          </a:p>
          <a:p>
            <a:pPr marL="0" lvl="0" indent="0" algn="l" rtl="0">
              <a:lnSpc>
                <a:spcPct val="100000"/>
              </a:lnSpc>
              <a:spcBef>
                <a:spcPts val="600"/>
              </a:spcBef>
              <a:spcAft>
                <a:spcPts val="0"/>
              </a:spcAft>
              <a:buSzPts val="2200"/>
              <a:buNone/>
            </a:pPr>
            <a:r>
              <a:rPr lang="en-US" sz="2000" dirty="0"/>
              <a:t>The BEA measures the following categories of investment:</a:t>
            </a:r>
            <a:endParaRPr sz="2000" dirty="0"/>
          </a:p>
          <a:p>
            <a:pPr marL="342900" lvl="0" indent="-342900" algn="l" rtl="0">
              <a:lnSpc>
                <a:spcPct val="100000"/>
              </a:lnSpc>
              <a:spcBef>
                <a:spcPts val="600"/>
              </a:spcBef>
              <a:spcAft>
                <a:spcPts val="0"/>
              </a:spcAft>
              <a:buSzPts val="2200"/>
              <a:buChar char="•"/>
            </a:pPr>
            <a:r>
              <a:rPr lang="en-US" sz="1800" i="1" dirty="0"/>
              <a:t>Business fixed investment</a:t>
            </a:r>
            <a:r>
              <a:rPr lang="en-US" sz="1800" dirty="0"/>
              <a:t>, such as new factories, office buildings, machinery, and research and development.</a:t>
            </a:r>
            <a:endParaRPr sz="1800" i="1" dirty="0"/>
          </a:p>
          <a:p>
            <a:pPr marL="342900" lvl="0" indent="-342900" algn="l" rtl="0">
              <a:lnSpc>
                <a:spcPct val="100000"/>
              </a:lnSpc>
              <a:spcBef>
                <a:spcPts val="600"/>
              </a:spcBef>
              <a:spcAft>
                <a:spcPts val="0"/>
              </a:spcAft>
              <a:buSzPts val="2200"/>
              <a:buChar char="•"/>
            </a:pPr>
            <a:r>
              <a:rPr lang="en-US" sz="1800" i="1" dirty="0"/>
              <a:t>Residential investment</a:t>
            </a:r>
            <a:r>
              <a:rPr lang="en-US" sz="1800" dirty="0"/>
              <a:t>, i.e. new single-family and multi-unit houses.</a:t>
            </a:r>
            <a:endParaRPr sz="1800" dirty="0"/>
          </a:p>
          <a:p>
            <a:pPr marL="342900" lvl="0" indent="-342900" algn="l" rtl="0">
              <a:lnSpc>
                <a:spcPct val="100000"/>
              </a:lnSpc>
              <a:spcBef>
                <a:spcPts val="600"/>
              </a:spcBef>
              <a:spcAft>
                <a:spcPts val="0"/>
              </a:spcAft>
              <a:buSzPts val="2200"/>
              <a:buChar char="•"/>
            </a:pPr>
            <a:r>
              <a:rPr lang="en-US" sz="1800" i="1" dirty="0"/>
              <a:t>Changes in business inventories</a:t>
            </a:r>
            <a:r>
              <a:rPr lang="en-US" sz="1800" dirty="0"/>
              <a:t>, i.e. goods that have been produced but not yet sold.</a:t>
            </a:r>
            <a:endParaRPr sz="1800" dirty="0"/>
          </a:p>
          <a:p>
            <a:pPr marL="0" lvl="0" indent="0" algn="l" rtl="0">
              <a:lnSpc>
                <a:spcPct val="100000"/>
              </a:lnSpc>
              <a:spcBef>
                <a:spcPts val="600"/>
              </a:spcBef>
              <a:spcAft>
                <a:spcPts val="0"/>
              </a:spcAft>
              <a:buSzPts val="2200"/>
              <a:buNone/>
            </a:pPr>
            <a:r>
              <a:rPr lang="en-US" sz="2000" dirty="0"/>
              <a:t>Note: in economics, “Investment” does not mean buying stocks and bonds, etc., like it does in finance. </a:t>
            </a:r>
            <a:endParaRPr sz="20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1901</Words>
  <Application>Microsoft Office PowerPoint</Application>
  <PresentationFormat>On-screen Show (4:3)</PresentationFormat>
  <Paragraphs>164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Noto Sans Symbols</vt:lpstr>
      <vt:lpstr>Times New Roman</vt:lpstr>
      <vt:lpstr>Verdana</vt:lpstr>
      <vt:lpstr>508 Lecture</vt:lpstr>
      <vt:lpstr>Essentials of Economics</vt:lpstr>
      <vt:lpstr>Chapter Outline</vt:lpstr>
      <vt:lpstr>Some Important Macroeconomic Terms</vt:lpstr>
      <vt:lpstr>12.1 Gross Domestic Product Measures Total Production</vt:lpstr>
      <vt:lpstr>Avoiding Double Counting</vt:lpstr>
      <vt:lpstr>Production and Income</vt:lpstr>
      <vt:lpstr>Measuring GDP</vt:lpstr>
      <vt:lpstr>Consumption or “C”</vt:lpstr>
      <vt:lpstr>Investment or “I”</vt:lpstr>
      <vt:lpstr>Government Purchases or “G”</vt:lpstr>
      <vt:lpstr>Net Exports “NX”</vt:lpstr>
      <vt:lpstr>Figure 12.2 Components of GDP in 2018</vt:lpstr>
      <vt:lpstr>Table 12.1 Calculating Value Added</vt:lpstr>
      <vt:lpstr>12.2 Does GDP Measure What We Want It to Measure?</vt:lpstr>
      <vt:lpstr>Underground economies</vt:lpstr>
      <vt:lpstr>GDP per capita as a Measure of Well-Being</vt:lpstr>
      <vt:lpstr>12.3 Real GDP versus Nominal GDP</vt:lpstr>
      <vt:lpstr>The GDP Deflator</vt:lpstr>
      <vt:lpstr>Calculating GDP Deflator: An Example</vt:lpstr>
      <vt:lpstr>12.4 Other Measures of Total Production and Total Income</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9</cp:revision>
  <dcterms:modified xsi:type="dcterms:W3CDTF">2023-10-17T18:19:22Z</dcterms:modified>
</cp:coreProperties>
</file>