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8"/>
  </p:notesMasterIdLst>
  <p:sldIdLst>
    <p:sldId id="256" r:id="rId2"/>
    <p:sldId id="257" r:id="rId3"/>
    <p:sldId id="286" r:id="rId4"/>
    <p:sldId id="287" r:id="rId5"/>
    <p:sldId id="288" r:id="rId6"/>
    <p:sldId id="289" r:id="rId7"/>
    <p:sldId id="290" r:id="rId8"/>
    <p:sldId id="291" r:id="rId9"/>
    <p:sldId id="292" r:id="rId10"/>
    <p:sldId id="294" r:id="rId11"/>
    <p:sldId id="295" r:id="rId12"/>
    <p:sldId id="296" r:id="rId13"/>
    <p:sldId id="297" r:id="rId14"/>
    <p:sldId id="298" r:id="rId15"/>
    <p:sldId id="299" r:id="rId16"/>
    <p:sldId id="302"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77312-9553-4345-AA1E-1802B3B159FE}" v="1" dt="2023-09-28T15:44:06.333"/>
  </p1510:revLst>
</p1510:revInfo>
</file>

<file path=ppt/tableStyles.xml><?xml version="1.0" encoding="utf-8"?>
<a:tblStyleLst xmlns:a="http://schemas.openxmlformats.org/drawingml/2006/main" def="{FCBB60A7-7ABE-453B-941A-C8908847BD81}">
  <a:tblStyle styleId="{FCBB60A7-7ABE-453B-941A-C8908847BD8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701" y="8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per, James" userId="a0ad9e40-2c23-4dbb-ba42-581a30ee3ed1" providerId="ADAL" clId="{0A177312-9553-4345-AA1E-1802B3B159FE}"/>
    <pc:docChg chg="addSld delSld modSld sldOrd">
      <pc:chgData name="Kemper, James" userId="a0ad9e40-2c23-4dbb-ba42-581a30ee3ed1" providerId="ADAL" clId="{0A177312-9553-4345-AA1E-1802B3B159FE}" dt="2023-09-28T15:44:32.631" v="164"/>
      <pc:docMkLst>
        <pc:docMk/>
      </pc:docMkLst>
      <pc:sldChg chg="modSp add del mod ord">
        <pc:chgData name="Kemper, James" userId="a0ad9e40-2c23-4dbb-ba42-581a30ee3ed1" providerId="ADAL" clId="{0A177312-9553-4345-AA1E-1802B3B159FE}" dt="2023-09-28T15:44:32.631" v="164"/>
        <pc:sldMkLst>
          <pc:docMk/>
          <pc:sldMk cId="0" sldId="257"/>
        </pc:sldMkLst>
        <pc:spChg chg="mod">
          <ac:chgData name="Kemper, James" userId="a0ad9e40-2c23-4dbb-ba42-581a30ee3ed1" providerId="ADAL" clId="{0A177312-9553-4345-AA1E-1802B3B159FE}" dt="2023-09-28T15:44:09.728" v="162" actId="6549"/>
          <ac:spMkLst>
            <pc:docMk/>
            <pc:sldMk cId="0" sldId="257"/>
            <ac:spMk id="176" creationId="{00000000-0000-0000-0000-000000000000}"/>
          </ac:spMkLst>
        </pc:spChg>
      </pc:sldChg>
      <pc:sldChg chg="del">
        <pc:chgData name="Kemper, James" userId="a0ad9e40-2c23-4dbb-ba42-581a30ee3ed1" providerId="ADAL" clId="{0A177312-9553-4345-AA1E-1802B3B159FE}" dt="2023-09-28T15:38:58.218" v="17" actId="47"/>
        <pc:sldMkLst>
          <pc:docMk/>
          <pc:sldMk cId="0" sldId="260"/>
        </pc:sldMkLst>
      </pc:sldChg>
      <pc:sldChg chg="del">
        <pc:chgData name="Kemper, James" userId="a0ad9e40-2c23-4dbb-ba42-581a30ee3ed1" providerId="ADAL" clId="{0A177312-9553-4345-AA1E-1802B3B159FE}" dt="2023-09-28T15:38:58.218" v="17" actId="47"/>
        <pc:sldMkLst>
          <pc:docMk/>
          <pc:sldMk cId="0" sldId="261"/>
        </pc:sldMkLst>
      </pc:sldChg>
      <pc:sldChg chg="del">
        <pc:chgData name="Kemper, James" userId="a0ad9e40-2c23-4dbb-ba42-581a30ee3ed1" providerId="ADAL" clId="{0A177312-9553-4345-AA1E-1802B3B159FE}" dt="2023-09-28T15:38:58.218" v="17" actId="47"/>
        <pc:sldMkLst>
          <pc:docMk/>
          <pc:sldMk cId="0" sldId="262"/>
        </pc:sldMkLst>
      </pc:sldChg>
      <pc:sldChg chg="del">
        <pc:chgData name="Kemper, James" userId="a0ad9e40-2c23-4dbb-ba42-581a30ee3ed1" providerId="ADAL" clId="{0A177312-9553-4345-AA1E-1802B3B159FE}" dt="2023-09-28T15:38:58.218" v="17" actId="47"/>
        <pc:sldMkLst>
          <pc:docMk/>
          <pc:sldMk cId="0" sldId="265"/>
        </pc:sldMkLst>
      </pc:sldChg>
      <pc:sldChg chg="del">
        <pc:chgData name="Kemper, James" userId="a0ad9e40-2c23-4dbb-ba42-581a30ee3ed1" providerId="ADAL" clId="{0A177312-9553-4345-AA1E-1802B3B159FE}" dt="2023-09-28T15:38:58.218" v="17" actId="47"/>
        <pc:sldMkLst>
          <pc:docMk/>
          <pc:sldMk cId="0" sldId="266"/>
        </pc:sldMkLst>
      </pc:sldChg>
      <pc:sldChg chg="del">
        <pc:chgData name="Kemper, James" userId="a0ad9e40-2c23-4dbb-ba42-581a30ee3ed1" providerId="ADAL" clId="{0A177312-9553-4345-AA1E-1802B3B159FE}" dt="2023-09-28T15:38:58.218" v="17" actId="47"/>
        <pc:sldMkLst>
          <pc:docMk/>
          <pc:sldMk cId="0" sldId="268"/>
        </pc:sldMkLst>
      </pc:sldChg>
      <pc:sldChg chg="del">
        <pc:chgData name="Kemper, James" userId="a0ad9e40-2c23-4dbb-ba42-581a30ee3ed1" providerId="ADAL" clId="{0A177312-9553-4345-AA1E-1802B3B159FE}" dt="2023-09-28T15:38:58.218" v="17" actId="47"/>
        <pc:sldMkLst>
          <pc:docMk/>
          <pc:sldMk cId="0" sldId="271"/>
        </pc:sldMkLst>
      </pc:sldChg>
      <pc:sldChg chg="del">
        <pc:chgData name="Kemper, James" userId="a0ad9e40-2c23-4dbb-ba42-581a30ee3ed1" providerId="ADAL" clId="{0A177312-9553-4345-AA1E-1802B3B159FE}" dt="2023-09-28T15:38:58.218" v="17" actId="47"/>
        <pc:sldMkLst>
          <pc:docMk/>
          <pc:sldMk cId="0" sldId="272"/>
        </pc:sldMkLst>
      </pc:sldChg>
      <pc:sldChg chg="del">
        <pc:chgData name="Kemper, James" userId="a0ad9e40-2c23-4dbb-ba42-581a30ee3ed1" providerId="ADAL" clId="{0A177312-9553-4345-AA1E-1802B3B159FE}" dt="2023-09-28T15:38:58.218" v="17" actId="47"/>
        <pc:sldMkLst>
          <pc:docMk/>
          <pc:sldMk cId="0" sldId="274"/>
        </pc:sldMkLst>
      </pc:sldChg>
      <pc:sldChg chg="del">
        <pc:chgData name="Kemper, James" userId="a0ad9e40-2c23-4dbb-ba42-581a30ee3ed1" providerId="ADAL" clId="{0A177312-9553-4345-AA1E-1802B3B159FE}" dt="2023-09-28T15:38:58.218" v="17" actId="47"/>
        <pc:sldMkLst>
          <pc:docMk/>
          <pc:sldMk cId="0" sldId="275"/>
        </pc:sldMkLst>
      </pc:sldChg>
      <pc:sldChg chg="del">
        <pc:chgData name="Kemper, James" userId="a0ad9e40-2c23-4dbb-ba42-581a30ee3ed1" providerId="ADAL" clId="{0A177312-9553-4345-AA1E-1802B3B159FE}" dt="2023-09-28T15:38:58.218" v="17" actId="47"/>
        <pc:sldMkLst>
          <pc:docMk/>
          <pc:sldMk cId="0" sldId="276"/>
        </pc:sldMkLst>
      </pc:sldChg>
      <pc:sldChg chg="del">
        <pc:chgData name="Kemper, James" userId="a0ad9e40-2c23-4dbb-ba42-581a30ee3ed1" providerId="ADAL" clId="{0A177312-9553-4345-AA1E-1802B3B159FE}" dt="2023-09-28T15:38:58.218" v="17" actId="47"/>
        <pc:sldMkLst>
          <pc:docMk/>
          <pc:sldMk cId="0" sldId="277"/>
        </pc:sldMkLst>
      </pc:sldChg>
      <pc:sldChg chg="del">
        <pc:chgData name="Kemper, James" userId="a0ad9e40-2c23-4dbb-ba42-581a30ee3ed1" providerId="ADAL" clId="{0A177312-9553-4345-AA1E-1802B3B159FE}" dt="2023-09-28T15:38:58.218" v="17" actId="47"/>
        <pc:sldMkLst>
          <pc:docMk/>
          <pc:sldMk cId="0" sldId="278"/>
        </pc:sldMkLst>
      </pc:sldChg>
      <pc:sldChg chg="del">
        <pc:chgData name="Kemper, James" userId="a0ad9e40-2c23-4dbb-ba42-581a30ee3ed1" providerId="ADAL" clId="{0A177312-9553-4345-AA1E-1802B3B159FE}" dt="2023-09-28T15:38:58.218" v="17" actId="47"/>
        <pc:sldMkLst>
          <pc:docMk/>
          <pc:sldMk cId="0" sldId="279"/>
        </pc:sldMkLst>
      </pc:sldChg>
      <pc:sldChg chg="del">
        <pc:chgData name="Kemper, James" userId="a0ad9e40-2c23-4dbb-ba42-581a30ee3ed1" providerId="ADAL" clId="{0A177312-9553-4345-AA1E-1802B3B159FE}" dt="2023-09-28T15:38:58.218" v="17" actId="47"/>
        <pc:sldMkLst>
          <pc:docMk/>
          <pc:sldMk cId="0" sldId="282"/>
        </pc:sldMkLst>
      </pc:sldChg>
      <pc:sldChg chg="del">
        <pc:chgData name="Kemper, James" userId="a0ad9e40-2c23-4dbb-ba42-581a30ee3ed1" providerId="ADAL" clId="{0A177312-9553-4345-AA1E-1802B3B159FE}" dt="2023-09-28T15:38:58.218" v="17" actId="47"/>
        <pc:sldMkLst>
          <pc:docMk/>
          <pc:sldMk cId="0" sldId="283"/>
        </pc:sldMkLst>
      </pc:sldChg>
      <pc:sldChg chg="del">
        <pc:chgData name="Kemper, James" userId="a0ad9e40-2c23-4dbb-ba42-581a30ee3ed1" providerId="ADAL" clId="{0A177312-9553-4345-AA1E-1802B3B159FE}" dt="2023-09-28T15:38:58.218" v="17" actId="47"/>
        <pc:sldMkLst>
          <pc:docMk/>
          <pc:sldMk cId="0" sldId="284"/>
        </pc:sldMkLst>
      </pc:sldChg>
      <pc:sldChg chg="del">
        <pc:chgData name="Kemper, James" userId="a0ad9e40-2c23-4dbb-ba42-581a30ee3ed1" providerId="ADAL" clId="{0A177312-9553-4345-AA1E-1802B3B159FE}" dt="2023-09-28T15:39:03.371" v="18" actId="47"/>
        <pc:sldMkLst>
          <pc:docMk/>
          <pc:sldMk cId="0" sldId="285"/>
        </pc:sldMkLst>
      </pc:sldChg>
      <pc:sldChg chg="modSp mod">
        <pc:chgData name="Kemper, James" userId="a0ad9e40-2c23-4dbb-ba42-581a30ee3ed1" providerId="ADAL" clId="{0A177312-9553-4345-AA1E-1802B3B159FE}" dt="2023-09-28T15:39:33.749" v="32" actId="20577"/>
        <pc:sldMkLst>
          <pc:docMk/>
          <pc:sldMk cId="0" sldId="286"/>
        </pc:sldMkLst>
        <pc:spChg chg="mod">
          <ac:chgData name="Kemper, James" userId="a0ad9e40-2c23-4dbb-ba42-581a30ee3ed1" providerId="ADAL" clId="{0A177312-9553-4345-AA1E-1802B3B159FE}" dt="2023-09-28T15:39:33.749" v="32" actId="20577"/>
          <ac:spMkLst>
            <pc:docMk/>
            <pc:sldMk cId="0" sldId="286"/>
            <ac:spMk id="371" creationId="{00000000-0000-0000-0000-000000000000}"/>
          </ac:spMkLst>
        </pc:spChg>
      </pc:sldChg>
      <pc:sldChg chg="modSp mod">
        <pc:chgData name="Kemper, James" userId="a0ad9e40-2c23-4dbb-ba42-581a30ee3ed1" providerId="ADAL" clId="{0A177312-9553-4345-AA1E-1802B3B159FE}" dt="2023-09-28T15:39:44.483" v="33" actId="404"/>
        <pc:sldMkLst>
          <pc:docMk/>
          <pc:sldMk cId="0" sldId="287"/>
        </pc:sldMkLst>
        <pc:spChg chg="mod">
          <ac:chgData name="Kemper, James" userId="a0ad9e40-2c23-4dbb-ba42-581a30ee3ed1" providerId="ADAL" clId="{0A177312-9553-4345-AA1E-1802B3B159FE}" dt="2023-09-28T15:39:44.483" v="33" actId="404"/>
          <ac:spMkLst>
            <pc:docMk/>
            <pc:sldMk cId="0" sldId="287"/>
            <ac:spMk id="377" creationId="{00000000-0000-0000-0000-000000000000}"/>
          </ac:spMkLst>
        </pc:spChg>
      </pc:sldChg>
      <pc:sldChg chg="modSp mod">
        <pc:chgData name="Kemper, James" userId="a0ad9e40-2c23-4dbb-ba42-581a30ee3ed1" providerId="ADAL" clId="{0A177312-9553-4345-AA1E-1802B3B159FE}" dt="2023-09-28T15:40:26.289" v="57" actId="20577"/>
        <pc:sldMkLst>
          <pc:docMk/>
          <pc:sldMk cId="0" sldId="291"/>
        </pc:sldMkLst>
        <pc:spChg chg="mod">
          <ac:chgData name="Kemper, James" userId="a0ad9e40-2c23-4dbb-ba42-581a30ee3ed1" providerId="ADAL" clId="{0A177312-9553-4345-AA1E-1802B3B159FE}" dt="2023-09-28T15:40:26.289" v="57" actId="20577"/>
          <ac:spMkLst>
            <pc:docMk/>
            <pc:sldMk cId="0" sldId="291"/>
            <ac:spMk id="413" creationId="{00000000-0000-0000-0000-000000000000}"/>
          </ac:spMkLst>
        </pc:spChg>
      </pc:sldChg>
      <pc:sldChg chg="modSp mod">
        <pc:chgData name="Kemper, James" userId="a0ad9e40-2c23-4dbb-ba42-581a30ee3ed1" providerId="ADAL" clId="{0A177312-9553-4345-AA1E-1802B3B159FE}" dt="2023-09-28T15:40:39.727" v="58" actId="20577"/>
        <pc:sldMkLst>
          <pc:docMk/>
          <pc:sldMk cId="0" sldId="292"/>
        </pc:sldMkLst>
        <pc:spChg chg="mod">
          <ac:chgData name="Kemper, James" userId="a0ad9e40-2c23-4dbb-ba42-581a30ee3ed1" providerId="ADAL" clId="{0A177312-9553-4345-AA1E-1802B3B159FE}" dt="2023-09-28T15:40:39.727" v="58" actId="20577"/>
          <ac:spMkLst>
            <pc:docMk/>
            <pc:sldMk cId="0" sldId="292"/>
            <ac:spMk id="419" creationId="{00000000-0000-0000-0000-000000000000}"/>
          </ac:spMkLst>
        </pc:spChg>
      </pc:sldChg>
      <pc:sldChg chg="del">
        <pc:chgData name="Kemper, James" userId="a0ad9e40-2c23-4dbb-ba42-581a30ee3ed1" providerId="ADAL" clId="{0A177312-9553-4345-AA1E-1802B3B159FE}" dt="2023-09-28T15:40:50.029" v="59" actId="47"/>
        <pc:sldMkLst>
          <pc:docMk/>
          <pc:sldMk cId="0" sldId="293"/>
        </pc:sldMkLst>
      </pc:sldChg>
      <pc:sldChg chg="modSp mod">
        <pc:chgData name="Kemper, James" userId="a0ad9e40-2c23-4dbb-ba42-581a30ee3ed1" providerId="ADAL" clId="{0A177312-9553-4345-AA1E-1802B3B159FE}" dt="2023-09-28T15:41:51.186" v="156" actId="20577"/>
        <pc:sldMkLst>
          <pc:docMk/>
          <pc:sldMk cId="0" sldId="295"/>
        </pc:sldMkLst>
        <pc:spChg chg="mod">
          <ac:chgData name="Kemper, James" userId="a0ad9e40-2c23-4dbb-ba42-581a30ee3ed1" providerId="ADAL" clId="{0A177312-9553-4345-AA1E-1802B3B159FE}" dt="2023-09-28T15:41:51.186" v="156" actId="20577"/>
          <ac:spMkLst>
            <pc:docMk/>
            <pc:sldMk cId="0" sldId="295"/>
            <ac:spMk id="440" creationId="{00000000-0000-0000-0000-000000000000}"/>
          </ac:spMkLst>
        </pc:spChg>
      </pc:sldChg>
      <pc:sldChg chg="modSp mod">
        <pc:chgData name="Kemper, James" userId="a0ad9e40-2c23-4dbb-ba42-581a30ee3ed1" providerId="ADAL" clId="{0A177312-9553-4345-AA1E-1802B3B159FE}" dt="2023-09-28T15:42:04.585" v="157" actId="404"/>
        <pc:sldMkLst>
          <pc:docMk/>
          <pc:sldMk cId="0" sldId="296"/>
        </pc:sldMkLst>
        <pc:spChg chg="mod">
          <ac:chgData name="Kemper, James" userId="a0ad9e40-2c23-4dbb-ba42-581a30ee3ed1" providerId="ADAL" clId="{0A177312-9553-4345-AA1E-1802B3B159FE}" dt="2023-09-28T15:42:04.585" v="157" actId="404"/>
          <ac:spMkLst>
            <pc:docMk/>
            <pc:sldMk cId="0" sldId="296"/>
            <ac:spMk id="447" creationId="{00000000-0000-0000-0000-000000000000}"/>
          </ac:spMkLst>
        </pc:spChg>
      </pc:sldChg>
      <pc:sldChg chg="modSp mod">
        <pc:chgData name="Kemper, James" userId="a0ad9e40-2c23-4dbb-ba42-581a30ee3ed1" providerId="ADAL" clId="{0A177312-9553-4345-AA1E-1802B3B159FE}" dt="2023-09-28T15:42:14.177" v="158" actId="6549"/>
        <pc:sldMkLst>
          <pc:docMk/>
          <pc:sldMk cId="0" sldId="297"/>
        </pc:sldMkLst>
        <pc:spChg chg="mod">
          <ac:chgData name="Kemper, James" userId="a0ad9e40-2c23-4dbb-ba42-581a30ee3ed1" providerId="ADAL" clId="{0A177312-9553-4345-AA1E-1802B3B159FE}" dt="2023-09-28T15:42:14.177" v="158" actId="6549"/>
          <ac:spMkLst>
            <pc:docMk/>
            <pc:sldMk cId="0" sldId="297"/>
            <ac:spMk id="454" creationId="{00000000-0000-0000-0000-000000000000}"/>
          </ac:spMkLst>
        </pc:spChg>
      </pc:sldChg>
      <pc:sldChg chg="del">
        <pc:chgData name="Kemper, James" userId="a0ad9e40-2c23-4dbb-ba42-581a30ee3ed1" providerId="ADAL" clId="{0A177312-9553-4345-AA1E-1802B3B159FE}" dt="2023-09-28T15:42:28.340" v="159" actId="47"/>
        <pc:sldMkLst>
          <pc:docMk/>
          <pc:sldMk cId="0" sldId="300"/>
        </pc:sldMkLst>
      </pc:sldChg>
      <pc:sldChg chg="del">
        <pc:chgData name="Kemper, James" userId="a0ad9e40-2c23-4dbb-ba42-581a30ee3ed1" providerId="ADAL" clId="{0A177312-9553-4345-AA1E-1802B3B159FE}" dt="2023-09-28T15:42:31.260" v="160" actId="47"/>
        <pc:sldMkLst>
          <pc:docMk/>
          <pc:sldMk cId="0" sldId="301"/>
        </pc:sldMkLst>
      </pc:sldChg>
      <pc:sldChg chg="del">
        <pc:chgData name="Kemper, James" userId="a0ad9e40-2c23-4dbb-ba42-581a30ee3ed1" providerId="ADAL" clId="{0A177312-9553-4345-AA1E-1802B3B159FE}" dt="2023-09-28T15:38:58.218" v="17" actId="47"/>
        <pc:sldMkLst>
          <pc:docMk/>
          <pc:sldMk cId="3243664648" sldId="303"/>
        </pc:sldMkLst>
      </pc:sldChg>
      <pc:sldChg chg="del">
        <pc:chgData name="Kemper, James" userId="a0ad9e40-2c23-4dbb-ba42-581a30ee3ed1" providerId="ADAL" clId="{0A177312-9553-4345-AA1E-1802B3B159FE}" dt="2023-09-28T15:38:58.218" v="17" actId="47"/>
        <pc:sldMkLst>
          <pc:docMk/>
          <pc:sldMk cId="1027768203" sldId="304"/>
        </pc:sldMkLst>
      </pc:sldChg>
      <pc:sldMasterChg chg="delSldLayout">
        <pc:chgData name="Kemper, James" userId="a0ad9e40-2c23-4dbb-ba42-581a30ee3ed1" providerId="ADAL" clId="{0A177312-9553-4345-AA1E-1802B3B159FE}" dt="2023-09-28T15:40:50.029" v="59" actId="47"/>
        <pc:sldMasterMkLst>
          <pc:docMk/>
          <pc:sldMasterMk cId="0" sldId="2147483665"/>
        </pc:sldMasterMkLst>
        <pc:sldLayoutChg chg="del">
          <pc:chgData name="Kemper, James" userId="a0ad9e40-2c23-4dbb-ba42-581a30ee3ed1" providerId="ADAL" clId="{0A177312-9553-4345-AA1E-1802B3B159FE}" dt="2023-09-28T15:40:50.029" v="59" actId="47"/>
          <pc:sldLayoutMkLst>
            <pc:docMk/>
            <pc:sldMasterMk cId="0" sldId="2147483665"/>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87115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1) MathType Plugin</a:t>
            </a:r>
            <a:endParaRPr sz="1200" b="0"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2) Math Player (free versions available)</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3) NVDA Reader (free versions available)</a:t>
            </a:r>
            <a:endParaRPr/>
          </a:p>
        </p:txBody>
      </p:sp>
      <p:sp>
        <p:nvSpPr>
          <p:cNvPr id="163" name="Google Shape;1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43836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850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7" name="Google Shape;43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5800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2838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7698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7001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4959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190975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745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1064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929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919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782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253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72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1416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0" name="Google Shape;20;p2"/>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3000"/>
              <a:buNone/>
              <a:defRPr sz="3000"/>
            </a:lvl1pPr>
            <a:lvl2pPr marL="914400" lvl="1" indent="-228600" algn="l">
              <a:lnSpc>
                <a:spcPct val="100000"/>
              </a:lnSpc>
              <a:spcBef>
                <a:spcPts val="0"/>
              </a:spcBef>
              <a:spcAft>
                <a:spcPts val="0"/>
              </a:spcAft>
              <a:buSzPts val="4400"/>
              <a:buNone/>
              <a:defRPr sz="4400"/>
            </a:lvl2pPr>
            <a:lvl3pPr marL="1371600" lvl="2" indent="-228600" algn="l">
              <a:lnSpc>
                <a:spcPct val="100000"/>
              </a:lnSpc>
              <a:spcBef>
                <a:spcPts val="0"/>
              </a:spcBef>
              <a:spcAft>
                <a:spcPts val="0"/>
              </a:spcAft>
              <a:buSzPts val="4400"/>
              <a:buNone/>
              <a:defRPr sz="4400"/>
            </a:lvl3pPr>
            <a:lvl4pPr marL="1828800" lvl="3" indent="-228600" algn="l">
              <a:lnSpc>
                <a:spcPct val="100000"/>
              </a:lnSpc>
              <a:spcBef>
                <a:spcPts val="0"/>
              </a:spcBef>
              <a:spcAft>
                <a:spcPts val="0"/>
              </a:spcAft>
              <a:buSzPts val="4400"/>
              <a:buNone/>
              <a:defRPr sz="4400"/>
            </a:lvl4pPr>
            <a:lvl5pPr marL="2286000" lvl="4" indent="-228600" algn="l">
              <a:lnSpc>
                <a:spcPct val="100000"/>
              </a:lnSpc>
              <a:spcBef>
                <a:spcPts val="0"/>
              </a:spcBef>
              <a:spcAft>
                <a:spcPts val="0"/>
              </a:spcAft>
              <a:buSzPts val="4400"/>
              <a:buNone/>
              <a:defRPr sz="4400"/>
            </a:lvl5pPr>
            <a:lvl6pPr marL="2743200" lvl="5" indent="-228600" algn="l">
              <a:lnSpc>
                <a:spcPct val="100000"/>
              </a:lnSpc>
              <a:spcBef>
                <a:spcPts val="0"/>
              </a:spcBef>
              <a:spcAft>
                <a:spcPts val="0"/>
              </a:spcAft>
              <a:buSzPts val="4400"/>
              <a:buNone/>
              <a:defRPr sz="4400"/>
            </a:lvl6pPr>
            <a:lvl7pPr marL="3200400" lvl="6" indent="-228600" algn="l">
              <a:lnSpc>
                <a:spcPct val="100000"/>
              </a:lnSpc>
              <a:spcBef>
                <a:spcPts val="0"/>
              </a:spcBef>
              <a:spcAft>
                <a:spcPts val="0"/>
              </a:spcAft>
              <a:buSzPts val="4400"/>
              <a:buNone/>
              <a:defRPr sz="4400"/>
            </a:lvl7pPr>
            <a:lvl8pPr marL="3657600" lvl="7" indent="-228600" algn="l">
              <a:lnSpc>
                <a:spcPct val="100000"/>
              </a:lnSpc>
              <a:spcBef>
                <a:spcPts val="0"/>
              </a:spcBef>
              <a:spcAft>
                <a:spcPts val="0"/>
              </a:spcAft>
              <a:buSzPts val="4400"/>
              <a:buNone/>
              <a:defRPr sz="4400"/>
            </a:lvl8pPr>
            <a:lvl9pPr marL="4114800" lvl="8" indent="-228600" algn="l">
              <a:lnSpc>
                <a:spcPct val="100000"/>
              </a:lnSpc>
              <a:spcBef>
                <a:spcPts val="0"/>
              </a:spcBef>
              <a:spcAft>
                <a:spcPts val="0"/>
              </a:spcAft>
              <a:buSzPts val="4400"/>
              <a:buNone/>
              <a:defRPr sz="4400"/>
            </a:lvl9pPr>
          </a:lstStyle>
          <a:p>
            <a:endParaRPr/>
          </a:p>
        </p:txBody>
      </p:sp>
      <p:sp>
        <p:nvSpPr>
          <p:cNvPr id="21" name="Google Shape;21;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lvl1pPr>
            <a:lvl2pPr marL="914400" lvl="1" indent="-228600" algn="l">
              <a:lnSpc>
                <a:spcPct val="100000"/>
              </a:lnSpc>
              <a:spcBef>
                <a:spcPts val="0"/>
              </a:spcBef>
              <a:spcAft>
                <a:spcPts val="0"/>
              </a:spcAft>
              <a:buSzPts val="2200"/>
              <a:buNone/>
              <a:defRPr/>
            </a:lvl2pPr>
            <a:lvl3pPr marL="1371600" lvl="2" indent="-228600" algn="l">
              <a:lnSpc>
                <a:spcPct val="100000"/>
              </a:lnSpc>
              <a:spcBef>
                <a:spcPts val="0"/>
              </a:spcBef>
              <a:spcAft>
                <a:spcPts val="0"/>
              </a:spcAft>
              <a:buSzPts val="2200"/>
              <a:buNone/>
              <a:defRPr/>
            </a:lvl3pPr>
            <a:lvl4pPr marL="1828800" lvl="3" indent="-228600" algn="l">
              <a:lnSpc>
                <a:spcPct val="100000"/>
              </a:lnSpc>
              <a:spcBef>
                <a:spcPts val="0"/>
              </a:spcBef>
              <a:spcAft>
                <a:spcPts val="0"/>
              </a:spcAft>
              <a:buSzPts val="2200"/>
              <a:buNone/>
              <a:defRPr/>
            </a:lvl4pPr>
            <a:lvl5pPr marL="2286000" lvl="4" indent="-228600" algn="l">
              <a:lnSpc>
                <a:spcPct val="100000"/>
              </a:lnSpc>
              <a:spcBef>
                <a:spcPts val="0"/>
              </a:spcBef>
              <a:spcAft>
                <a:spcPts val="0"/>
              </a:spcAft>
              <a:buSzPts val="2200"/>
              <a:buNone/>
              <a:defRPr/>
            </a:lvl5pPr>
            <a:lvl6pPr marL="2743200" lvl="5" indent="-228600" algn="l">
              <a:lnSpc>
                <a:spcPct val="100000"/>
              </a:lnSpc>
              <a:spcBef>
                <a:spcPts val="0"/>
              </a:spcBef>
              <a:spcAft>
                <a:spcPts val="0"/>
              </a:spcAft>
              <a:buSzPts val="2200"/>
              <a:buNone/>
              <a:defRPr/>
            </a:lvl6pPr>
            <a:lvl7pPr marL="3200400" lvl="6" indent="-228600" algn="l">
              <a:lnSpc>
                <a:spcPct val="100000"/>
              </a:lnSpc>
              <a:spcBef>
                <a:spcPts val="0"/>
              </a:spcBef>
              <a:spcAft>
                <a:spcPts val="0"/>
              </a:spcAft>
              <a:buSzPts val="2200"/>
              <a:buNone/>
              <a:defRPr/>
            </a:lvl7pPr>
            <a:lvl8pPr marL="3657600" lvl="7" indent="-228600" algn="l">
              <a:lnSpc>
                <a:spcPct val="100000"/>
              </a:lnSpc>
              <a:spcBef>
                <a:spcPts val="0"/>
              </a:spcBef>
              <a:spcAft>
                <a:spcPts val="0"/>
              </a:spcAft>
              <a:buSzPts val="2200"/>
              <a:buNone/>
              <a:defRPr/>
            </a:lvl8pPr>
            <a:lvl9pPr marL="4114800" lvl="8" indent="-228600" algn="l">
              <a:lnSpc>
                <a:spcPct val="100000"/>
              </a:lnSpc>
              <a:spcBef>
                <a:spcPts val="0"/>
              </a:spcBef>
              <a:spcAft>
                <a:spcPts val="0"/>
              </a:spcAft>
              <a:buSzPts val="2200"/>
              <a:buNone/>
              <a:defRPr/>
            </a:lvl9pPr>
          </a:lstStyle>
          <a:p>
            <a:endParaRPr/>
          </a:p>
        </p:txBody>
      </p:sp>
      <p:sp>
        <p:nvSpPr>
          <p:cNvPr id="22" name="Google Shape;22;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1"/>
              </a:buClr>
              <a:buSzPts val="1200"/>
              <a:buFont typeface="Verdana"/>
              <a:buNone/>
              <a:defRPr sz="1200" b="0">
                <a:solidFill>
                  <a:schemeClr val="dk1"/>
                </a:solidFill>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pic>
        <p:nvPicPr>
          <p:cNvPr id="26" name="Google Shape;26;p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90"/>
        <p:cNvGrpSpPr/>
        <p:nvPr/>
      </p:nvGrpSpPr>
      <p:grpSpPr>
        <a:xfrm>
          <a:off x="0" y="0"/>
          <a:ext cx="0" cy="0"/>
          <a:chOff x="0" y="0"/>
          <a:chExt cx="0" cy="0"/>
        </a:xfrm>
      </p:grpSpPr>
      <p:sp>
        <p:nvSpPr>
          <p:cNvPr id="91" name="Google Shape;91;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4" name="Google Shape;94;p1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95" name="Google Shape;95;p12"/>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457200" y="2194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body" idx="1"/>
          </p:nvPr>
        </p:nvSpPr>
        <p:spPr>
          <a:xfrm>
            <a:off x="457200" y="1457450"/>
            <a:ext cx="8229600" cy="9144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9" name="Google Shape;99;p13"/>
          <p:cNvSpPr txBox="1">
            <a:spLocks noGrp="1"/>
          </p:cNvSpPr>
          <p:nvPr>
            <p:ph type="body" idx="2"/>
          </p:nvPr>
        </p:nvSpPr>
        <p:spPr>
          <a:xfrm>
            <a:off x="45720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0" name="Google Shape;100;p13"/>
          <p:cNvSpPr txBox="1">
            <a:spLocks noGrp="1"/>
          </p:cNvSpPr>
          <p:nvPr>
            <p:ph type="body" idx="3"/>
          </p:nvPr>
        </p:nvSpPr>
        <p:spPr>
          <a:xfrm>
            <a:off x="3291114" y="160194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1" name="Google Shape;101;p13"/>
          <p:cNvSpPr txBox="1">
            <a:spLocks noGrp="1"/>
          </p:cNvSpPr>
          <p:nvPr>
            <p:ph type="body" idx="4"/>
          </p:nvPr>
        </p:nvSpPr>
        <p:spPr>
          <a:xfrm>
            <a:off x="612648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2" name="Google Shape;102;p13"/>
          <p:cNvSpPr txBox="1">
            <a:spLocks noGrp="1"/>
          </p:cNvSpPr>
          <p:nvPr>
            <p:ph type="body" idx="5"/>
          </p:nvPr>
        </p:nvSpPr>
        <p:spPr>
          <a:xfrm>
            <a:off x="457200"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3" name="Google Shape;103;p13"/>
          <p:cNvSpPr txBox="1">
            <a:spLocks noGrp="1"/>
          </p:cNvSpPr>
          <p:nvPr>
            <p:ph type="body" idx="6"/>
          </p:nvPr>
        </p:nvSpPr>
        <p:spPr>
          <a:xfrm>
            <a:off x="3300984"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4" name="Google Shape;104;p13"/>
          <p:cNvSpPr txBox="1">
            <a:spLocks noGrp="1"/>
          </p:cNvSpPr>
          <p:nvPr>
            <p:ph type="body" idx="7"/>
          </p:nvPr>
        </p:nvSpPr>
        <p:spPr>
          <a:xfrm>
            <a:off x="6128658" y="3171876"/>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5" name="Google Shape;105;p13"/>
          <p:cNvSpPr txBox="1">
            <a:spLocks noGrp="1"/>
          </p:cNvSpPr>
          <p:nvPr>
            <p:ph type="body" idx="8"/>
          </p:nvPr>
        </p:nvSpPr>
        <p:spPr>
          <a:xfrm>
            <a:off x="457200"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6" name="Google Shape;106;p13"/>
          <p:cNvSpPr txBox="1">
            <a:spLocks noGrp="1"/>
          </p:cNvSpPr>
          <p:nvPr>
            <p:ph type="body" idx="9"/>
          </p:nvPr>
        </p:nvSpPr>
        <p:spPr>
          <a:xfrm>
            <a:off x="3299388"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7" name="Google Shape;107;p13"/>
          <p:cNvSpPr txBox="1">
            <a:spLocks noGrp="1"/>
          </p:cNvSpPr>
          <p:nvPr>
            <p:ph type="body" idx="13"/>
          </p:nvPr>
        </p:nvSpPr>
        <p:spPr>
          <a:xfrm>
            <a:off x="6128658" y="4764312"/>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8" name="Google Shape;108;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Two Content">
  <p:cSld name="1_Title and Two Content">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4" name="Google Shape;114;p14"/>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5" name="Google Shape;115;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a:spLocks noGrp="1"/>
          </p:cNvSpPr>
          <p:nvPr>
            <p:ph type="body" idx="3"/>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9" name="Google Shape;119;p14"/>
          <p:cNvSpPr txBox="1">
            <a:spLocks noGrp="1"/>
          </p:cNvSpPr>
          <p:nvPr>
            <p:ph type="body" idx="4"/>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0" name="Google Shape;120;p14"/>
          <p:cNvSpPr txBox="1">
            <a:spLocks noGrp="1"/>
          </p:cNvSpPr>
          <p:nvPr>
            <p:ph type="body" idx="5"/>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_Figure + Caption">
  <p:cSld name="1_Figure +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24" name="Google Shape;124;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5"/>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28" name="Google Shape;128;p15"/>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15"/>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pic>
        <p:nvPicPr>
          <p:cNvPr id="130" name="Google Shape;130;p1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31" name="Google Shape;131;p1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5" name="Google Shape;135;p16"/>
          <p:cNvSpPr txBox="1">
            <a:spLocks noGrp="1"/>
          </p:cNvSpPr>
          <p:nvPr>
            <p:ph type="body" idx="2"/>
          </p:nvPr>
        </p:nvSpPr>
        <p:spPr>
          <a:xfrm>
            <a:off x="629842" y="2505075"/>
            <a:ext cx="3868340"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16"/>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7" name="Google Shape;137;p16"/>
          <p:cNvSpPr txBox="1">
            <a:spLocks noGrp="1"/>
          </p:cNvSpPr>
          <p:nvPr>
            <p:ph type="body" idx="4"/>
          </p:nvPr>
        </p:nvSpPr>
        <p:spPr>
          <a:xfrm>
            <a:off x="4629150" y="2505075"/>
            <a:ext cx="3887391"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4" name="Google Shape;144;p17"/>
          <p:cNvSpPr txBox="1">
            <a:spLocks noGrp="1"/>
          </p:cNvSpPr>
          <p:nvPr>
            <p:ph type="body" idx="2"/>
          </p:nvPr>
        </p:nvSpPr>
        <p:spPr>
          <a:xfrm>
            <a:off x="629842" y="2505075"/>
            <a:ext cx="3868340"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5" name="Google Shape;145;p17"/>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6" name="Google Shape;146;p17"/>
          <p:cNvSpPr txBox="1">
            <a:spLocks noGrp="1"/>
          </p:cNvSpPr>
          <p:nvPr>
            <p:ph type="body" idx="4"/>
          </p:nvPr>
        </p:nvSpPr>
        <p:spPr>
          <a:xfrm>
            <a:off x="4629150" y="2505075"/>
            <a:ext cx="3887391"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7" name="Google Shape;14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17"/>
          <p:cNvSpPr txBox="1">
            <a:spLocks noGrp="1"/>
          </p:cNvSpPr>
          <p:nvPr>
            <p:ph type="body" idx="5"/>
          </p:nvPr>
        </p:nvSpPr>
        <p:spPr>
          <a:xfrm>
            <a:off x="631372" y="4278084"/>
            <a:ext cx="3868340"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1" name="Google Shape;151;p17"/>
          <p:cNvSpPr txBox="1">
            <a:spLocks noGrp="1"/>
          </p:cNvSpPr>
          <p:nvPr>
            <p:ph type="body" idx="6"/>
          </p:nvPr>
        </p:nvSpPr>
        <p:spPr>
          <a:xfrm>
            <a:off x="4637312" y="4288972"/>
            <a:ext cx="3887391"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Title and Content">
  <p:cSld name="2+Title and Conten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352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869149"/>
            <a:ext cx="8229600" cy="4248459"/>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a:lvl1pPr>
            <a:lvl2pPr marL="914400" lvl="1" indent="-368300" algn="l">
              <a:lnSpc>
                <a:spcPct val="100000"/>
              </a:lnSpc>
              <a:spcBef>
                <a:spcPts val="600"/>
              </a:spcBef>
              <a:spcAft>
                <a:spcPts val="0"/>
              </a:spcAft>
              <a:buClr>
                <a:srgbClr val="007FA3"/>
              </a:buClr>
              <a:buSzPts val="2200"/>
              <a:buChar char="–"/>
              <a:defRPr/>
            </a:lvl2pPr>
            <a:lvl3pPr marL="1371600" lvl="2" indent="-368300" algn="l">
              <a:lnSpc>
                <a:spcPct val="100000"/>
              </a:lnSpc>
              <a:spcBef>
                <a:spcPts val="600"/>
              </a:spcBef>
              <a:spcAft>
                <a:spcPts val="0"/>
              </a:spcAft>
              <a:buClr>
                <a:srgbClr val="007FA3"/>
              </a:buClr>
              <a:buSzPts val="2200"/>
              <a:buChar char="▪"/>
              <a:defRPr/>
            </a:lvl3pPr>
            <a:lvl4pPr marL="1828800" lvl="3" indent="-368300" algn="l">
              <a:lnSpc>
                <a:spcPct val="100000"/>
              </a:lnSpc>
              <a:spcBef>
                <a:spcPts val="600"/>
              </a:spcBef>
              <a:spcAft>
                <a:spcPts val="0"/>
              </a:spcAft>
              <a:buClr>
                <a:srgbClr val="007FA3"/>
              </a:buClr>
              <a:buSzPts val="2200"/>
              <a:buChar char="–"/>
              <a:defRPr/>
            </a:lvl4pPr>
            <a:lvl5pPr marL="2286000" lvl="4" indent="-368300" algn="l">
              <a:lnSpc>
                <a:spcPct val="100000"/>
              </a:lnSpc>
              <a:spcBef>
                <a:spcPts val="600"/>
              </a:spcBef>
              <a:spcAft>
                <a:spcPts val="0"/>
              </a:spcAft>
              <a:buClr>
                <a:srgbClr val="007FA3"/>
              </a:buClr>
              <a:buSzPts val="2200"/>
              <a:buChar char="•"/>
              <a:defRPr/>
            </a:lvl5pPr>
            <a:lvl6pPr marL="2743200" lvl="5" indent="-368300" algn="l">
              <a:lnSpc>
                <a:spcPct val="100000"/>
              </a:lnSpc>
              <a:spcBef>
                <a:spcPts val="300"/>
              </a:spcBef>
              <a:spcAft>
                <a:spcPts val="0"/>
              </a:spcAft>
              <a:buClr>
                <a:srgbClr val="007FA3"/>
              </a:buClr>
              <a:buSzPts val="2200"/>
              <a:buChar char="•"/>
              <a:defRPr/>
            </a:lvl6pPr>
            <a:lvl7pPr marL="3200400" lvl="6" indent="-368300" algn="l">
              <a:lnSpc>
                <a:spcPct val="100000"/>
              </a:lnSpc>
              <a:spcBef>
                <a:spcPts val="300"/>
              </a:spcBef>
              <a:spcAft>
                <a:spcPts val="0"/>
              </a:spcAft>
              <a:buClr>
                <a:srgbClr val="007FA3"/>
              </a:buClr>
              <a:buSzPts val="2200"/>
              <a:buChar char="•"/>
              <a:defRPr/>
            </a:lvl7pPr>
            <a:lvl8pPr marL="3657600" lvl="7" indent="-368300" algn="l">
              <a:lnSpc>
                <a:spcPct val="100000"/>
              </a:lnSpc>
              <a:spcBef>
                <a:spcPts val="300"/>
              </a:spcBef>
              <a:spcAft>
                <a:spcPts val="0"/>
              </a:spcAft>
              <a:buClr>
                <a:srgbClr val="007FA3"/>
              </a:buClr>
              <a:buSzPts val="2200"/>
              <a:buChar char="•"/>
              <a:defRPr/>
            </a:lvl8pPr>
            <a:lvl9pPr marL="4114800" lvl="8" indent="-368300" algn="l">
              <a:lnSpc>
                <a:spcPct val="100000"/>
              </a:lnSpc>
              <a:spcBef>
                <a:spcPts val="300"/>
              </a:spcBef>
              <a:spcAft>
                <a:spcPts val="0"/>
              </a:spcAft>
              <a:buClr>
                <a:srgbClr val="007FA3"/>
              </a:buClr>
              <a:buSzPts val="2200"/>
              <a:buChar char="•"/>
              <a:defRPr/>
            </a:lvl9pPr>
          </a:lstStyle>
          <a:p>
            <a:endParaRPr/>
          </a:p>
        </p:txBody>
      </p:sp>
      <p:sp>
        <p:nvSpPr>
          <p:cNvPr id="155" name="Google Shape;15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8"/>
          <p:cNvSpPr txBox="1">
            <a:spLocks noGrp="1"/>
          </p:cNvSpPr>
          <p:nvPr>
            <p:ph type="body" idx="2"/>
          </p:nvPr>
        </p:nvSpPr>
        <p:spPr>
          <a:xfrm>
            <a:off x="457200" y="1183944"/>
            <a:ext cx="8229600" cy="457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b="1">
                <a:solidFill>
                  <a:srgbClr val="007FA3"/>
                </a:solidFill>
                <a:latin typeface="Times New Roman"/>
                <a:ea typeface="Times New Roman"/>
                <a:cs typeface="Times New Roman"/>
                <a:sym typeface="Times New Roman"/>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9" name="Google Shape;159;p18"/>
          <p:cNvSpPr/>
          <p:nvPr/>
        </p:nvSpPr>
        <p:spPr>
          <a:xfrm>
            <a:off x="228600" y="1641144"/>
            <a:ext cx="4572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0" name="Google Shape;30;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00"/>
              <a:buNone/>
              <a:defRPr sz="16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36" name="Google Shape;36;p4"/>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68300" algn="l">
              <a:lnSpc>
                <a:spcPct val="100000"/>
              </a:lnSpc>
              <a:spcBef>
                <a:spcPts val="300"/>
              </a:spcBef>
              <a:spcAft>
                <a:spcPts val="0"/>
              </a:spcAft>
              <a:buSzPts val="2200"/>
              <a:buChar char="•"/>
              <a:defRPr sz="2200"/>
            </a:lvl6pPr>
            <a:lvl7pPr marL="3200400" lvl="6" indent="-368300" algn="l">
              <a:lnSpc>
                <a:spcPct val="100000"/>
              </a:lnSpc>
              <a:spcBef>
                <a:spcPts val="300"/>
              </a:spcBef>
              <a:spcAft>
                <a:spcPts val="0"/>
              </a:spcAft>
              <a:buSzPts val="2200"/>
              <a:buChar char="•"/>
              <a:defRPr sz="2200"/>
            </a:lvl7pPr>
            <a:lvl8pPr marL="3657600" lvl="7" indent="-368300" algn="l">
              <a:lnSpc>
                <a:spcPct val="100000"/>
              </a:lnSpc>
              <a:spcBef>
                <a:spcPts val="300"/>
              </a:spcBef>
              <a:spcAft>
                <a:spcPts val="0"/>
              </a:spcAft>
              <a:buSzPts val="2200"/>
              <a:buChar char="•"/>
              <a:defRPr sz="2200"/>
            </a:lvl8pPr>
            <a:lvl9pPr marL="4114800" lvl="8" indent="-368300" algn="l">
              <a:lnSpc>
                <a:spcPct val="100000"/>
              </a:lnSpc>
              <a:spcBef>
                <a:spcPts val="300"/>
              </a:spcBef>
              <a:spcAft>
                <a:spcPts val="0"/>
              </a:spcAft>
              <a:buSzPts val="2200"/>
              <a:buChar char="•"/>
              <a:defRPr sz="2200"/>
            </a:lvl9pPr>
          </a:lstStyle>
          <a:p>
            <a:endParaRPr/>
          </a:p>
        </p:txBody>
      </p:sp>
      <p:sp>
        <p:nvSpPr>
          <p:cNvPr id="37" name="Google Shape;37;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43" name="Google Shape;43;p5"/>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44" name="Google Shape;44;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500"/>
                                        <p:tgtEl>
                                          <p:spTgt spid="42">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bldP spid="43"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sp>
        <p:nvSpPr>
          <p:cNvPr id="57" name="Google Shape;57;p7"/>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7"/>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200"/>
              <a:buNone/>
              <a:defRPr sz="2200">
                <a:solidFill>
                  <a:schemeClr val="dk1"/>
                </a:solidFill>
              </a:defRPr>
            </a:lvl1pPr>
            <a:lvl2pPr lvl="1" algn="ctr">
              <a:lnSpc>
                <a:spcPct val="100000"/>
              </a:lnSpc>
              <a:spcBef>
                <a:spcPts val="600"/>
              </a:spcBef>
              <a:spcAft>
                <a:spcPts val="0"/>
              </a:spcAft>
              <a:buSzPts val="2200"/>
              <a:buNone/>
              <a:defRPr>
                <a:solidFill>
                  <a:srgbClr val="888888"/>
                </a:solidFill>
              </a:defRPr>
            </a:lvl2pPr>
            <a:lvl3pPr lvl="2" algn="ctr">
              <a:lnSpc>
                <a:spcPct val="100000"/>
              </a:lnSpc>
              <a:spcBef>
                <a:spcPts val="600"/>
              </a:spcBef>
              <a:spcAft>
                <a:spcPts val="0"/>
              </a:spcAft>
              <a:buSzPts val="2200"/>
              <a:buNone/>
              <a:defRPr>
                <a:solidFill>
                  <a:srgbClr val="888888"/>
                </a:solidFill>
              </a:defRPr>
            </a:lvl3pPr>
            <a:lvl4pPr lvl="3" algn="ctr">
              <a:lnSpc>
                <a:spcPct val="100000"/>
              </a:lnSpc>
              <a:spcBef>
                <a:spcPts val="600"/>
              </a:spcBef>
              <a:spcAft>
                <a:spcPts val="0"/>
              </a:spcAft>
              <a:buSzPts val="2200"/>
              <a:buNone/>
              <a:defRPr>
                <a:solidFill>
                  <a:srgbClr val="888888"/>
                </a:solidFill>
              </a:defRPr>
            </a:lvl4pPr>
            <a:lvl5pPr lvl="4" algn="ctr">
              <a:lnSpc>
                <a:spcPct val="100000"/>
              </a:lnSpc>
              <a:spcBef>
                <a:spcPts val="600"/>
              </a:spcBef>
              <a:spcAft>
                <a:spcPts val="0"/>
              </a:spcAft>
              <a:buSzPts val="2200"/>
              <a:buNone/>
              <a:defRPr>
                <a:solidFill>
                  <a:srgbClr val="888888"/>
                </a:solidFill>
              </a:defRPr>
            </a:lvl5pPr>
            <a:lvl6pPr lvl="5" algn="ctr">
              <a:lnSpc>
                <a:spcPct val="100000"/>
              </a:lnSpc>
              <a:spcBef>
                <a:spcPts val="300"/>
              </a:spcBef>
              <a:spcAft>
                <a:spcPts val="0"/>
              </a:spcAft>
              <a:buSzPts val="2200"/>
              <a:buNone/>
              <a:defRPr>
                <a:solidFill>
                  <a:srgbClr val="888888"/>
                </a:solidFill>
              </a:defRPr>
            </a:lvl6pPr>
            <a:lvl7pPr lvl="6" algn="ctr">
              <a:lnSpc>
                <a:spcPct val="100000"/>
              </a:lnSpc>
              <a:spcBef>
                <a:spcPts val="300"/>
              </a:spcBef>
              <a:spcAft>
                <a:spcPts val="0"/>
              </a:spcAft>
              <a:buSzPts val="2200"/>
              <a:buNone/>
              <a:defRPr>
                <a:solidFill>
                  <a:srgbClr val="888888"/>
                </a:solidFill>
              </a:defRPr>
            </a:lvl7pPr>
            <a:lvl8pPr lvl="7" algn="ctr">
              <a:lnSpc>
                <a:spcPct val="100000"/>
              </a:lnSpc>
              <a:spcBef>
                <a:spcPts val="300"/>
              </a:spcBef>
              <a:spcAft>
                <a:spcPts val="0"/>
              </a:spcAft>
              <a:buSzPts val="2200"/>
              <a:buNone/>
              <a:defRPr>
                <a:solidFill>
                  <a:srgbClr val="888888"/>
                </a:solidFill>
              </a:defRPr>
            </a:lvl8pPr>
            <a:lvl9pPr lvl="8" algn="ctr">
              <a:lnSpc>
                <a:spcPct val="100000"/>
              </a:lnSpc>
              <a:spcBef>
                <a:spcPts val="300"/>
              </a:spcBef>
              <a:spcAft>
                <a:spcPts val="0"/>
              </a:spcAft>
              <a:buSzPts val="2200"/>
              <a:buNone/>
              <a:defRPr>
                <a:solidFill>
                  <a:srgbClr val="888888"/>
                </a:solidFill>
              </a:defRPr>
            </a:lvl9pPr>
          </a:lstStyle>
          <a:p>
            <a:endParaRPr/>
          </a:p>
        </p:txBody>
      </p:sp>
      <p:sp>
        <p:nvSpPr>
          <p:cNvPr id="60" name="Google Shape;60;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7"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64" name="Google Shape;64;p7"/>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263525" algn="l">
              <a:lnSpc>
                <a:spcPct val="100000"/>
              </a:lnSpc>
              <a:spcBef>
                <a:spcPts val="1500"/>
              </a:spcBef>
              <a:spcAft>
                <a:spcPts val="0"/>
              </a:spcAft>
              <a:buClr>
                <a:srgbClr val="007FA3"/>
              </a:buClr>
              <a:buSzPts val="550"/>
              <a:buChar char="•"/>
              <a:defRPr sz="2200">
                <a:solidFill>
                  <a:schemeClr val="dk1"/>
                </a:solidFill>
                <a:latin typeface="Arial"/>
                <a:ea typeface="Arial"/>
                <a:cs typeface="Arial"/>
                <a:sym typeface="Arial"/>
              </a:defRPr>
            </a:lvl1pPr>
            <a:lvl2pPr marL="914400" lvl="1" indent="-368300" algn="l">
              <a:lnSpc>
                <a:spcPct val="100000"/>
              </a:lnSpc>
              <a:spcBef>
                <a:spcPts val="600"/>
              </a:spcBef>
              <a:spcAft>
                <a:spcPts val="0"/>
              </a:spcAft>
              <a:buClr>
                <a:srgbClr val="007FA3"/>
              </a:buClr>
              <a:buSzPts val="2200"/>
              <a:buChar char="–"/>
              <a:defRPr sz="2200">
                <a:solidFill>
                  <a:schemeClr val="dk1"/>
                </a:solidFill>
                <a:latin typeface="Arial"/>
                <a:ea typeface="Arial"/>
                <a:cs typeface="Arial"/>
                <a:sym typeface="Arial"/>
              </a:defRPr>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68" name="Google Shape;68;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74" name="Google Shape;74;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9"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78" name="Google Shape;78;p9"/>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500"/>
                                        <p:tgtEl>
                                          <p:spTgt spid="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rgbClr val="007FA3"/>
                </a:solidFill>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600"/>
              </a:spcBef>
              <a:spcAft>
                <a:spcPts val="0"/>
              </a:spcAft>
              <a:buSzPts val="1600"/>
              <a:buNone/>
              <a:defRPr sz="1600">
                <a:solidFill>
                  <a:srgbClr val="888888"/>
                </a:solidFill>
              </a:defRPr>
            </a:lvl3pPr>
            <a:lvl4pPr marL="1828800" lvl="3" indent="-228600" algn="l">
              <a:lnSpc>
                <a:spcPct val="100000"/>
              </a:lnSpc>
              <a:spcBef>
                <a:spcPts val="600"/>
              </a:spcBef>
              <a:spcAft>
                <a:spcPts val="0"/>
              </a:spcAft>
              <a:buSzPts val="1400"/>
              <a:buNone/>
              <a:defRPr sz="1400">
                <a:solidFill>
                  <a:srgbClr val="888888"/>
                </a:solidFill>
              </a:defRPr>
            </a:lvl4pPr>
            <a:lvl5pPr marL="2286000" lvl="4" indent="-228600" algn="l">
              <a:lnSpc>
                <a:spcPct val="100000"/>
              </a:lnSpc>
              <a:spcBef>
                <a:spcPts val="600"/>
              </a:spcBef>
              <a:spcAft>
                <a:spcPts val="0"/>
              </a:spcAft>
              <a:buSzPts val="1400"/>
              <a:buNone/>
              <a:defRPr sz="1400">
                <a:solidFill>
                  <a:srgbClr val="888888"/>
                </a:solidFill>
              </a:defRPr>
            </a:lvl5pPr>
            <a:lvl6pPr marL="2743200" lvl="5" indent="-228600" algn="l">
              <a:lnSpc>
                <a:spcPct val="100000"/>
              </a:lnSpc>
              <a:spcBef>
                <a:spcPts val="300"/>
              </a:spcBef>
              <a:spcAft>
                <a:spcPts val="0"/>
              </a:spcAft>
              <a:buSzPts val="1400"/>
              <a:buNone/>
              <a:defRPr sz="1400">
                <a:solidFill>
                  <a:srgbClr val="888888"/>
                </a:solidFill>
              </a:defRPr>
            </a:lvl6pPr>
            <a:lvl7pPr marL="3200400" lvl="6" indent="-228600" algn="l">
              <a:lnSpc>
                <a:spcPct val="100000"/>
              </a:lnSpc>
              <a:spcBef>
                <a:spcPts val="300"/>
              </a:spcBef>
              <a:spcAft>
                <a:spcPts val="0"/>
              </a:spcAft>
              <a:buSzPts val="1400"/>
              <a:buNone/>
              <a:defRPr sz="1400">
                <a:solidFill>
                  <a:srgbClr val="888888"/>
                </a:solidFill>
              </a:defRPr>
            </a:lvl7pPr>
            <a:lvl8pPr marL="3657600" lvl="7" indent="-228600" algn="l">
              <a:lnSpc>
                <a:spcPct val="100000"/>
              </a:lnSpc>
              <a:spcBef>
                <a:spcPts val="300"/>
              </a:spcBef>
              <a:spcAft>
                <a:spcPts val="0"/>
              </a:spcAft>
              <a:buSzPts val="1400"/>
              <a:buNone/>
              <a:defRPr sz="1400">
                <a:solidFill>
                  <a:srgbClr val="888888"/>
                </a:solidFill>
              </a:defRPr>
            </a:lvl8pPr>
            <a:lvl9pPr marL="4114800" lvl="8" indent="-228600" algn="l">
              <a:lnSpc>
                <a:spcPct val="100000"/>
              </a:lnSpc>
              <a:spcBef>
                <a:spcPts val="300"/>
              </a:spcBef>
              <a:spcAft>
                <a:spcPts val="0"/>
              </a:spcAft>
              <a:buSzPts val="1400"/>
              <a:buNone/>
              <a:defRPr sz="1400">
                <a:solidFill>
                  <a:srgbClr val="888888"/>
                </a:solidFill>
              </a:defRPr>
            </a:lvl9pPr>
          </a:lstStyle>
          <a:p>
            <a:endParaRPr/>
          </a:p>
        </p:txBody>
      </p:sp>
      <p:sp>
        <p:nvSpPr>
          <p:cNvPr id="82" name="Google Shape;82;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pic>
        <p:nvPicPr>
          <p:cNvPr id="16" name="Google Shape;16;p1"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Essentials of Economics</a:t>
            </a:r>
            <a:endParaRPr/>
          </a:p>
        </p:txBody>
      </p:sp>
      <p:sp>
        <p:nvSpPr>
          <p:cNvPr id="166" name="Google Shape;166;p1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Seventh Edition</a:t>
            </a:r>
            <a:endParaRPr/>
          </a:p>
        </p:txBody>
      </p:sp>
      <p:sp>
        <p:nvSpPr>
          <p:cNvPr id="167" name="Google Shape;167;p19"/>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000"/>
              <a:buNone/>
            </a:pPr>
            <a:r>
              <a:rPr lang="en-US" dirty="0"/>
              <a:t>Chapter 13</a:t>
            </a:r>
            <a:endParaRPr dirty="0"/>
          </a:p>
        </p:txBody>
      </p:sp>
      <p:sp>
        <p:nvSpPr>
          <p:cNvPr id="168" name="Google Shape;168;p19"/>
          <p:cNvSpPr txBox="1">
            <a:spLocks noGrp="1"/>
          </p:cNvSpPr>
          <p:nvPr>
            <p:ph type="body" idx="3"/>
          </p:nvPr>
        </p:nvSpPr>
        <p:spPr>
          <a:xfrm>
            <a:off x="5029199" y="3200400"/>
            <a:ext cx="3040603" cy="285798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Unemployment and Inflation</a:t>
            </a:r>
            <a:endParaRPr/>
          </a:p>
        </p:txBody>
      </p:sp>
      <p:sp>
        <p:nvSpPr>
          <p:cNvPr id="169" name="Google Shape;169;p19"/>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dirty="0"/>
              <a:t>Copyright © 2021, 2019, 2017 Pearson Education, Inc. All Rights Reserved.</a:t>
            </a:r>
            <a:endParaRPr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90" t="385" r="1029" b="11304"/>
          <a:stretch/>
        </p:blipFill>
        <p:spPr>
          <a:xfrm>
            <a:off x="722242" y="1295400"/>
            <a:ext cx="3716105" cy="4288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Nominal and Real Variables</a:t>
            </a:r>
            <a:endParaRPr/>
          </a:p>
        </p:txBody>
      </p:sp>
      <p:sp>
        <p:nvSpPr>
          <p:cNvPr id="434" name="Google Shape;434;p5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The current standard base “year” for the CPI is an average of 1982-1984 prices.</a:t>
            </a:r>
            <a:endParaRPr dirty="0"/>
          </a:p>
          <a:p>
            <a:pPr marL="0" lvl="0" indent="0" algn="l" rtl="0">
              <a:lnSpc>
                <a:spcPct val="100000"/>
              </a:lnSpc>
              <a:spcBef>
                <a:spcPts val="1500"/>
              </a:spcBef>
              <a:spcAft>
                <a:spcPts val="0"/>
              </a:spcAft>
              <a:buSzPts val="2200"/>
              <a:buNone/>
            </a:pPr>
            <a:r>
              <a:rPr lang="en-US" dirty="0"/>
              <a:t>Values like wages in current-year dollars are called </a:t>
            </a:r>
            <a:r>
              <a:rPr lang="en-US" i="1" dirty="0"/>
              <a:t>nominal variables</a:t>
            </a:r>
            <a:r>
              <a:rPr lang="en-US" dirty="0"/>
              <a:t>. When we adjust them for inflation, by dividing by the current year’s price index and multiplying by 100, we convert them to </a:t>
            </a:r>
            <a:r>
              <a:rPr lang="en-US" i="1" dirty="0"/>
              <a:t>real variables.</a:t>
            </a:r>
            <a:endParaRPr dirty="0"/>
          </a:p>
          <a:p>
            <a:pPr marL="292100" lvl="0" indent="-292100" algn="l" rtl="0">
              <a:lnSpc>
                <a:spcPct val="100000"/>
              </a:lnSpc>
              <a:spcBef>
                <a:spcPts val="1500"/>
              </a:spcBef>
              <a:spcAft>
                <a:spcPts val="0"/>
              </a:spcAft>
              <a:buSzPts val="2200"/>
              <a:buChar char="•"/>
            </a:pPr>
            <a:r>
              <a:rPr lang="en-US" dirty="0"/>
              <a:t>This is useful for comparing variables across time.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13.6 Nominal Interest Rates versus Real Interest Rates</a:t>
            </a:r>
            <a:endParaRPr dirty="0"/>
          </a:p>
        </p:txBody>
      </p:sp>
      <p:sp>
        <p:nvSpPr>
          <p:cNvPr id="440" name="Google Shape;440;p58"/>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dirty="0"/>
              <a:t>*REAL VALUES ARE WHAT WE CARE ABOUT NOT NOMINAL VALUES, EVEN FOR INTEREST RATES</a:t>
            </a:r>
            <a:endParaRPr dirty="0"/>
          </a:p>
        </p:txBody>
      </p:sp>
      <p:sp>
        <p:nvSpPr>
          <p:cNvPr id="441" name="Google Shape;441;p58"/>
          <p:cNvSpPr txBox="1">
            <a:spLocks noGrp="1"/>
          </p:cNvSpPr>
          <p:nvPr>
            <p:ph type="body" idx="2"/>
          </p:nvPr>
        </p:nvSpPr>
        <p:spPr>
          <a:xfrm>
            <a:off x="457200" y="2130552"/>
            <a:ext cx="8229600" cy="411784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When you lend money to someone, they typically agree to pay you back </a:t>
            </a:r>
            <a:r>
              <a:rPr lang="en-US" sz="2000" i="1"/>
              <a:t>with interest</a:t>
            </a:r>
            <a:r>
              <a:rPr lang="en-US" sz="2000"/>
              <a:t>. If the </a:t>
            </a:r>
            <a:r>
              <a:rPr lang="en-US" sz="2000" i="1"/>
              <a:t>interest rate</a:t>
            </a:r>
            <a:r>
              <a:rPr lang="en-US" sz="2000"/>
              <a:t> is 4 percent, for example, then a $1,000 loan paid back in a year will be paid back with $1,040.</a:t>
            </a:r>
            <a:endParaRPr/>
          </a:p>
          <a:p>
            <a:pPr marL="0" lvl="0" indent="0" algn="l" rtl="0">
              <a:lnSpc>
                <a:spcPct val="100000"/>
              </a:lnSpc>
              <a:spcBef>
                <a:spcPts val="1500"/>
              </a:spcBef>
              <a:spcAft>
                <a:spcPts val="0"/>
              </a:spcAft>
              <a:buSzPts val="2000"/>
              <a:buNone/>
            </a:pPr>
            <a:r>
              <a:rPr lang="en-US" sz="2000"/>
              <a:t>4 percent is the </a:t>
            </a:r>
            <a:r>
              <a:rPr lang="en-US" sz="2000" b="1" u="sng"/>
              <a:t>nominal interest rate</a:t>
            </a:r>
            <a:r>
              <a:rPr lang="en-US" sz="2000"/>
              <a:t>: the stated interest rate on a loan.</a:t>
            </a:r>
            <a:endParaRPr/>
          </a:p>
          <a:p>
            <a:pPr marL="0" lvl="0" indent="0" algn="l" rtl="0">
              <a:lnSpc>
                <a:spcPct val="100000"/>
              </a:lnSpc>
              <a:spcBef>
                <a:spcPts val="1500"/>
              </a:spcBef>
              <a:spcAft>
                <a:spcPts val="0"/>
              </a:spcAft>
              <a:buSzPts val="2000"/>
              <a:buNone/>
            </a:pPr>
            <a:r>
              <a:rPr lang="en-US" sz="2000"/>
              <a:t>We can adjust for inflation by calculating the </a:t>
            </a:r>
            <a:r>
              <a:rPr lang="en-US" sz="2000" b="1" u="sng"/>
              <a:t>real interest rate</a:t>
            </a:r>
            <a:r>
              <a:rPr lang="en-US" sz="2000"/>
              <a:t>, equal to the nominal interest rate minus the inflation rate.</a:t>
            </a:r>
            <a:endParaRPr/>
          </a:p>
          <a:p>
            <a:pPr marL="342900" lvl="0" indent="-342900" algn="l" rtl="0">
              <a:lnSpc>
                <a:spcPct val="100000"/>
              </a:lnSpc>
              <a:spcBef>
                <a:spcPts val="1200"/>
              </a:spcBef>
              <a:spcAft>
                <a:spcPts val="0"/>
              </a:spcAft>
              <a:buSzPts val="2000"/>
              <a:buChar char="•"/>
            </a:pPr>
            <a:r>
              <a:rPr lang="en-US" sz="2000"/>
              <a:t>This is an approximation, but it is quite accurate for low interest and inflation rates.</a:t>
            </a:r>
            <a:endParaRPr/>
          </a:p>
          <a:p>
            <a:pPr marL="0" lvl="0" indent="0" algn="l" rtl="0">
              <a:lnSpc>
                <a:spcPct val="100000"/>
              </a:lnSpc>
              <a:spcBef>
                <a:spcPts val="1500"/>
              </a:spcBef>
              <a:spcAft>
                <a:spcPts val="0"/>
              </a:spcAft>
              <a:buSzPts val="2000"/>
              <a:buNone/>
            </a:pPr>
            <a:r>
              <a:rPr lang="en-US" sz="2000"/>
              <a:t>If prices rise by 2 percent from this year to next, then your real interest rate on the loan is only 2 percent. This more accurately reflects the cost of borrowing and lending money.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9"/>
          <p:cNvSpPr txBox="1">
            <a:spLocks noGrp="1"/>
          </p:cNvSpPr>
          <p:nvPr>
            <p:ph type="title"/>
          </p:nvPr>
        </p:nvSpPr>
        <p:spPr>
          <a:xfrm>
            <a:off x="457200" y="215372"/>
            <a:ext cx="8229600" cy="3942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13.8 Nominal and Real Interest Rates, 1970-2017</a:t>
            </a:r>
            <a:endParaRPr dirty="0"/>
          </a:p>
        </p:txBody>
      </p:sp>
      <p:sp>
        <p:nvSpPr>
          <p:cNvPr id="447" name="Google Shape;447;p59"/>
          <p:cNvSpPr txBox="1">
            <a:spLocks noGrp="1"/>
          </p:cNvSpPr>
          <p:nvPr>
            <p:ph type="body" idx="1"/>
          </p:nvPr>
        </p:nvSpPr>
        <p:spPr>
          <a:xfrm>
            <a:off x="457200" y="4000500"/>
            <a:ext cx="8229600" cy="23088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dirty="0"/>
              <a:t>The chart shows the interest rate on three-month treasury bills, a good measure of the nominal interest rate.</a:t>
            </a:r>
            <a:endParaRPr sz="2000" dirty="0"/>
          </a:p>
          <a:p>
            <a:pPr marL="292100" lvl="0" indent="-292100" algn="l" rtl="0">
              <a:lnSpc>
                <a:spcPct val="100000"/>
              </a:lnSpc>
              <a:spcBef>
                <a:spcPts val="600"/>
              </a:spcBef>
              <a:spcAft>
                <a:spcPts val="0"/>
              </a:spcAft>
              <a:buSzPts val="2200"/>
              <a:buChar char="•"/>
            </a:pPr>
            <a:r>
              <a:rPr lang="en-US" sz="2000" dirty="0"/>
              <a:t>The real interest rate adjusts them for changes in the CPI.</a:t>
            </a:r>
            <a:endParaRPr sz="2000" dirty="0"/>
          </a:p>
          <a:p>
            <a:pPr marL="0" lvl="0" indent="0" algn="l" rtl="0">
              <a:lnSpc>
                <a:spcPct val="100000"/>
              </a:lnSpc>
              <a:spcBef>
                <a:spcPts val="1500"/>
              </a:spcBef>
              <a:spcAft>
                <a:spcPts val="0"/>
              </a:spcAft>
              <a:buSzPts val="2200"/>
              <a:buNone/>
            </a:pPr>
            <a:r>
              <a:rPr lang="en-US" sz="2000" dirty="0"/>
              <a:t>In 2009, the real interest rate was </a:t>
            </a:r>
            <a:r>
              <a:rPr lang="en-US" sz="2000" i="1" dirty="0"/>
              <a:t>above</a:t>
            </a:r>
            <a:r>
              <a:rPr lang="en-US" sz="2000" dirty="0"/>
              <a:t> the nominal interest rate. The change in the CPI was negative then, indicating a rare </a:t>
            </a:r>
            <a:r>
              <a:rPr lang="en-US" sz="2000" b="1" u="sng" dirty="0"/>
              <a:t>deflation</a:t>
            </a:r>
            <a:r>
              <a:rPr lang="en-US" sz="2000" dirty="0"/>
              <a:t>, or decline in the price level.</a:t>
            </a:r>
            <a:endParaRPr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715" y="783870"/>
            <a:ext cx="5607114" cy="308855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715" y="783870"/>
            <a:ext cx="5607114" cy="308855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715" y="783870"/>
            <a:ext cx="5607114" cy="30885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13.7 Does Inflation Impose Costs on the Economy?</a:t>
            </a:r>
            <a:endParaRPr dirty="0"/>
          </a:p>
        </p:txBody>
      </p:sp>
      <p:sp>
        <p:nvSpPr>
          <p:cNvPr id="454" name="Google Shape;454;p60"/>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endParaRPr dirty="0"/>
          </a:p>
        </p:txBody>
      </p:sp>
      <p:sp>
        <p:nvSpPr>
          <p:cNvPr id="455" name="Google Shape;455;p60"/>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Sometimes inflation seems unimportant. </a:t>
            </a:r>
            <a:endParaRPr/>
          </a:p>
          <a:p>
            <a:pPr marL="292100" lvl="0" indent="-292100" algn="l" rtl="0">
              <a:lnSpc>
                <a:spcPct val="100000"/>
              </a:lnSpc>
              <a:spcBef>
                <a:spcPts val="600"/>
              </a:spcBef>
              <a:spcAft>
                <a:spcPts val="0"/>
              </a:spcAft>
              <a:buSzPts val="2200"/>
              <a:buChar char="•"/>
            </a:pPr>
            <a:r>
              <a:rPr lang="en-US"/>
              <a:t>If all prices doubled overnight, it seems like nothing much would change: the prices of goods and services would have doubled, but so would your wage.</a:t>
            </a:r>
            <a:endParaRPr/>
          </a:p>
          <a:p>
            <a:pPr marL="292100" lvl="0" indent="-292100" algn="l" rtl="0">
              <a:lnSpc>
                <a:spcPct val="100000"/>
              </a:lnSpc>
              <a:spcBef>
                <a:spcPts val="600"/>
              </a:spcBef>
              <a:spcAft>
                <a:spcPts val="0"/>
              </a:spcAft>
              <a:buSzPts val="2200"/>
              <a:buChar char="•"/>
            </a:pPr>
            <a:r>
              <a:rPr lang="en-US"/>
              <a:t>So you could afford exactly as much as before.</a:t>
            </a:r>
            <a:endParaRPr/>
          </a:p>
          <a:p>
            <a:pPr marL="0" lvl="0" indent="0" algn="l" rtl="0">
              <a:lnSpc>
                <a:spcPct val="100000"/>
              </a:lnSpc>
              <a:spcBef>
                <a:spcPts val="1500"/>
              </a:spcBef>
              <a:spcAft>
                <a:spcPts val="0"/>
              </a:spcAft>
              <a:buSzPts val="2200"/>
              <a:buNone/>
            </a:pPr>
            <a:r>
              <a:rPr lang="en-US"/>
              <a:t>But not all prices and wages rise at the same rate.</a:t>
            </a:r>
            <a:endParaRPr/>
          </a:p>
          <a:p>
            <a:pPr marL="292100" lvl="0" indent="-292100" algn="l" rtl="0">
              <a:lnSpc>
                <a:spcPct val="100000"/>
              </a:lnSpc>
              <a:spcBef>
                <a:spcPts val="600"/>
              </a:spcBef>
              <a:spcAft>
                <a:spcPts val="0"/>
              </a:spcAft>
              <a:buSzPts val="2200"/>
              <a:buChar char="•"/>
            </a:pPr>
            <a:r>
              <a:rPr lang="en-US"/>
              <a:t>So some people will see their real wage increase due to inflation, while others will see it decrease.</a:t>
            </a:r>
            <a:endParaRPr/>
          </a:p>
          <a:p>
            <a:pPr marL="292100" lvl="0" indent="-292100" algn="l" rtl="0">
              <a:lnSpc>
                <a:spcPct val="100000"/>
              </a:lnSpc>
              <a:spcBef>
                <a:spcPts val="600"/>
              </a:spcBef>
              <a:spcAft>
                <a:spcPts val="0"/>
              </a:spcAft>
              <a:buSzPts val="2200"/>
              <a:buChar char="•"/>
            </a:pPr>
            <a:r>
              <a:rPr lang="en-US"/>
              <a:t>Particularly for people on fixed incomes (e.g. retirees), inflation can seem unfair, as the purchasing power of their income falls.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Problem with Anticipated Inflation</a:t>
            </a:r>
            <a:endParaRPr/>
          </a:p>
        </p:txBody>
      </p:sp>
      <p:sp>
        <p:nvSpPr>
          <p:cNvPr id="461" name="Google Shape;461;p6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Even if inflation is anticipated, it still causes problems:</a:t>
            </a:r>
            <a:endParaRPr/>
          </a:p>
          <a:p>
            <a:pPr marL="292100" lvl="0" indent="-292100" algn="l" rtl="0">
              <a:lnSpc>
                <a:spcPct val="100000"/>
              </a:lnSpc>
              <a:spcBef>
                <a:spcPts val="1500"/>
              </a:spcBef>
              <a:spcAft>
                <a:spcPts val="0"/>
              </a:spcAft>
              <a:buSzPts val="2200"/>
              <a:buChar char="•"/>
            </a:pPr>
            <a:r>
              <a:rPr lang="en-US"/>
              <a:t>Because some prices and incomes will remain fixed, some redistribution of income will occur.</a:t>
            </a:r>
            <a:endParaRPr/>
          </a:p>
          <a:p>
            <a:pPr marL="292100" lvl="0" indent="-292100" algn="l" rtl="0">
              <a:lnSpc>
                <a:spcPct val="100000"/>
              </a:lnSpc>
              <a:spcBef>
                <a:spcPts val="1500"/>
              </a:spcBef>
              <a:spcAft>
                <a:spcPts val="0"/>
              </a:spcAft>
              <a:buSzPts val="2200"/>
              <a:buChar char="•"/>
            </a:pPr>
            <a:r>
              <a:rPr lang="en-US"/>
              <a:t>People and firms have increased real costs of holding cash. (The cash that they hold will decrease in value.)</a:t>
            </a:r>
            <a:endParaRPr/>
          </a:p>
          <a:p>
            <a:pPr marL="292100" lvl="0" indent="-292100" algn="l" rtl="0">
              <a:lnSpc>
                <a:spcPct val="100000"/>
              </a:lnSpc>
              <a:spcBef>
                <a:spcPts val="1500"/>
              </a:spcBef>
              <a:spcAft>
                <a:spcPts val="0"/>
              </a:spcAft>
              <a:buSzPts val="2200"/>
              <a:buChar char="•"/>
            </a:pPr>
            <a:r>
              <a:rPr lang="en-US"/>
              <a:t>Firms have </a:t>
            </a:r>
            <a:r>
              <a:rPr lang="en-US" b="1" u="sng"/>
              <a:t>menu costs</a:t>
            </a:r>
            <a:r>
              <a:rPr lang="en-US"/>
              <a:t>: the cost to firms of changing prices. Frequently changing prices are inconvenient for firms (and consumers too!) to deal with.</a:t>
            </a:r>
            <a:endParaRPr/>
          </a:p>
          <a:p>
            <a:pPr marL="292100" lvl="0" indent="-292100" algn="l" rtl="0">
              <a:lnSpc>
                <a:spcPct val="100000"/>
              </a:lnSpc>
              <a:spcBef>
                <a:spcPts val="1500"/>
              </a:spcBef>
              <a:spcAft>
                <a:spcPts val="0"/>
              </a:spcAft>
              <a:buSzPts val="2200"/>
              <a:buChar char="•"/>
            </a:pPr>
            <a:r>
              <a:rPr lang="en-US"/>
              <a:t>Investors are taxed on </a:t>
            </a:r>
            <a:r>
              <a:rPr lang="en-US" i="1"/>
              <a:t>nominal</a:t>
            </a:r>
            <a:r>
              <a:rPr lang="en-US"/>
              <a:t> returns, rather than real returns; so this can increase the tax due.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Problem with Unanticipated Inflation</a:t>
            </a:r>
            <a:endParaRPr/>
          </a:p>
        </p:txBody>
      </p:sp>
      <p:sp>
        <p:nvSpPr>
          <p:cNvPr id="467" name="Google Shape;467;p62"/>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When people cannot predict the rate of inflation, they find it hard to make good borrowing and lending decisions.</a:t>
            </a:r>
            <a:endParaRPr dirty="0"/>
          </a:p>
          <a:p>
            <a:pPr marL="292100" lvl="0" indent="-292100" algn="l" rtl="0">
              <a:lnSpc>
                <a:spcPct val="100000"/>
              </a:lnSpc>
              <a:spcBef>
                <a:spcPts val="600"/>
              </a:spcBef>
              <a:spcAft>
                <a:spcPts val="0"/>
              </a:spcAft>
              <a:buSzPts val="2200"/>
              <a:buChar char="•"/>
            </a:pPr>
            <a:r>
              <a:rPr lang="en-US" dirty="0"/>
              <a:t>For example, in 1980 banks were charging 18 percent or more on home loans because the rate of inflation was very high. People who bought homes were locked into high rates even when inflation subsided.</a:t>
            </a:r>
            <a:endParaRPr dirty="0"/>
          </a:p>
          <a:p>
            <a:pPr marL="0" lvl="0" indent="0" algn="l" rtl="0">
              <a:lnSpc>
                <a:spcPct val="100000"/>
              </a:lnSpc>
              <a:spcBef>
                <a:spcPts val="1500"/>
              </a:spcBef>
              <a:spcAft>
                <a:spcPts val="0"/>
              </a:spcAft>
              <a:buSzPts val="2200"/>
              <a:buNone/>
            </a:pPr>
            <a:r>
              <a:rPr lang="en-US" dirty="0"/>
              <a:t>On the other hand, if banks lend money at a low rate and then high inflation takes place, the real interest rate they receive may be zero or negative; thus the risk of inflation makes banks wary of lending.</a:t>
            </a:r>
            <a:endParaRPr i="1" dirty="0"/>
          </a:p>
          <a:p>
            <a:pPr marL="0" lvl="0" indent="0" algn="l" rtl="0">
              <a:lnSpc>
                <a:spcPct val="100000"/>
              </a:lnSpc>
              <a:spcBef>
                <a:spcPts val="1500"/>
              </a:spcBef>
              <a:spcAft>
                <a:spcPts val="0"/>
              </a:spcAft>
              <a:buSzPts val="2200"/>
              <a:buNone/>
            </a:pPr>
            <a:r>
              <a:rPr lang="en-US" i="1" dirty="0"/>
              <a:t>Unpredictable inflation makes borrowing and lending risky</a:t>
            </a:r>
            <a:r>
              <a:rPr lang="en-US" dirty="0"/>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Copyright</a:t>
            </a:r>
            <a:endParaRPr/>
          </a:p>
        </p:txBody>
      </p:sp>
      <p:pic>
        <p:nvPicPr>
          <p:cNvPr id="488" name="Google Shape;488;p65"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rotWithShape="1">
          <a:blip r:embed="rId3">
            <a:alphaModFix/>
          </a:blip>
          <a:srcRect/>
          <a:stretch/>
        </p:blipFill>
        <p:spPr>
          <a:xfrm>
            <a:off x="548640" y="2131934"/>
            <a:ext cx="8046720" cy="25941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Chapter Outline</a:t>
            </a:r>
            <a:endParaRPr/>
          </a:p>
        </p:txBody>
      </p:sp>
      <p:sp>
        <p:nvSpPr>
          <p:cNvPr id="176" name="Google Shape;176;p2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indent="0">
              <a:buNone/>
            </a:pPr>
            <a:r>
              <a:rPr lang="en-US" b="1" dirty="0">
                <a:solidFill>
                  <a:srgbClr val="007FA3"/>
                </a:solidFill>
              </a:rPr>
              <a:t>Part 2</a:t>
            </a:r>
            <a:endParaRPr dirty="0"/>
          </a:p>
          <a:p>
            <a:pPr marL="457200" lvl="1" indent="0">
              <a:spcBef>
                <a:spcPts val="1500"/>
              </a:spcBef>
              <a:buNone/>
            </a:pPr>
            <a:r>
              <a:rPr lang="en-US" b="1" dirty="0">
                <a:solidFill>
                  <a:srgbClr val="007FA3"/>
                </a:solidFill>
              </a:rPr>
              <a:t>13.4</a:t>
            </a:r>
            <a:r>
              <a:rPr lang="en-US" dirty="0">
                <a:solidFill>
                  <a:srgbClr val="0070C0"/>
                </a:solidFill>
              </a:rPr>
              <a:t> </a:t>
            </a:r>
            <a:r>
              <a:rPr lang="en-US" dirty="0"/>
              <a:t>Measuring Inflation</a:t>
            </a:r>
            <a:endParaRPr dirty="0"/>
          </a:p>
          <a:p>
            <a:pPr marL="457200" lvl="1" indent="0">
              <a:spcBef>
                <a:spcPts val="1500"/>
              </a:spcBef>
              <a:buNone/>
            </a:pPr>
            <a:r>
              <a:rPr lang="en-US" b="1" dirty="0">
                <a:solidFill>
                  <a:srgbClr val="007FA3"/>
                </a:solidFill>
              </a:rPr>
              <a:t>13.5</a:t>
            </a:r>
            <a:r>
              <a:rPr lang="en-US" b="1" dirty="0">
                <a:solidFill>
                  <a:srgbClr val="0070C0"/>
                </a:solidFill>
              </a:rPr>
              <a:t> </a:t>
            </a:r>
            <a:r>
              <a:rPr lang="en-US" dirty="0"/>
              <a:t>Using Price Indexes to Adjust for the Effects of Inflation</a:t>
            </a:r>
            <a:endParaRPr dirty="0"/>
          </a:p>
          <a:p>
            <a:pPr marL="457200" lvl="1" indent="0">
              <a:spcBef>
                <a:spcPts val="1500"/>
              </a:spcBef>
              <a:buNone/>
            </a:pPr>
            <a:r>
              <a:rPr lang="en-US" b="1" dirty="0">
                <a:solidFill>
                  <a:srgbClr val="007FA3"/>
                </a:solidFill>
              </a:rPr>
              <a:t>13.6</a:t>
            </a:r>
            <a:r>
              <a:rPr lang="en-US" b="1" dirty="0">
                <a:solidFill>
                  <a:srgbClr val="0070C0"/>
                </a:solidFill>
              </a:rPr>
              <a:t> </a:t>
            </a:r>
            <a:r>
              <a:rPr lang="en-US" dirty="0"/>
              <a:t>Nominal Interest Rates versus Real Interest Rates</a:t>
            </a:r>
            <a:endParaRPr dirty="0"/>
          </a:p>
          <a:p>
            <a:pPr marL="457200" lvl="1" indent="0">
              <a:spcBef>
                <a:spcPts val="1500"/>
              </a:spcBef>
              <a:buNone/>
            </a:pPr>
            <a:r>
              <a:rPr lang="en-US" b="1" dirty="0">
                <a:solidFill>
                  <a:srgbClr val="007FA3"/>
                </a:solidFill>
              </a:rPr>
              <a:t>13.7</a:t>
            </a:r>
            <a:r>
              <a:rPr lang="en-US" b="1" dirty="0">
                <a:solidFill>
                  <a:srgbClr val="0070C0"/>
                </a:solidFill>
              </a:rPr>
              <a:t> </a:t>
            </a:r>
            <a:r>
              <a:rPr lang="en-US" dirty="0"/>
              <a:t>Does Inflation Imposes Costs on the Economy?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13.4 Measuring Inflation</a:t>
            </a:r>
            <a:endParaRPr dirty="0"/>
          </a:p>
        </p:txBody>
      </p:sp>
      <p:sp>
        <p:nvSpPr>
          <p:cNvPr id="370" name="Google Shape;370;p49"/>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Define the price level and the inflation rate and understand how they are computed.</a:t>
            </a:r>
            <a:endParaRPr/>
          </a:p>
        </p:txBody>
      </p:sp>
      <p:sp>
        <p:nvSpPr>
          <p:cNvPr id="371" name="Google Shape;371;p49"/>
          <p:cNvSpPr txBox="1">
            <a:spLocks noGrp="1"/>
          </p:cNvSpPr>
          <p:nvPr>
            <p:ph type="body" idx="2"/>
          </p:nvPr>
        </p:nvSpPr>
        <p:spPr>
          <a:xfrm>
            <a:off x="457200" y="1981200"/>
            <a:ext cx="8229600" cy="4191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In the previous chapter, we introduced the idea of the </a:t>
            </a:r>
            <a:r>
              <a:rPr lang="en-US" b="1" u="sng" dirty="0"/>
              <a:t>price level</a:t>
            </a:r>
            <a:r>
              <a:rPr lang="en-US" dirty="0"/>
              <a:t>: a measure of the average prices of goods and services in the economy.</a:t>
            </a:r>
            <a:endParaRPr dirty="0"/>
          </a:p>
          <a:p>
            <a:pPr marL="0" lvl="0" indent="0" algn="l" rtl="0">
              <a:lnSpc>
                <a:spcPct val="100000"/>
              </a:lnSpc>
              <a:spcBef>
                <a:spcPts val="900"/>
              </a:spcBef>
              <a:spcAft>
                <a:spcPts val="0"/>
              </a:spcAft>
              <a:buSzPts val="2200"/>
              <a:buNone/>
            </a:pPr>
            <a:r>
              <a:rPr lang="en-US" dirty="0"/>
              <a:t>We refer to the percentage increase in the price level from one year to the next as the </a:t>
            </a:r>
            <a:r>
              <a:rPr lang="en-US" b="1" u="sng" dirty="0"/>
              <a:t>inflation rate</a:t>
            </a:r>
            <a:r>
              <a:rPr lang="en-US" dirty="0"/>
              <a:t>.</a:t>
            </a:r>
          </a:p>
          <a:p>
            <a:pPr marL="0" lvl="0" indent="0" algn="l" rtl="0">
              <a:lnSpc>
                <a:spcPct val="100000"/>
              </a:lnSpc>
              <a:spcBef>
                <a:spcPts val="900"/>
              </a:spcBef>
              <a:spcAft>
                <a:spcPts val="0"/>
              </a:spcAft>
              <a:buSzPts val="2200"/>
              <a:buNone/>
            </a:pPr>
            <a:endParaRPr dirty="0"/>
          </a:p>
          <a:p>
            <a:pPr marL="0" lvl="0" indent="0" algn="l" rtl="0">
              <a:lnSpc>
                <a:spcPct val="100000"/>
              </a:lnSpc>
              <a:spcBef>
                <a:spcPts val="900"/>
              </a:spcBef>
              <a:spcAft>
                <a:spcPts val="0"/>
              </a:spcAft>
              <a:buSzPts val="2200"/>
              <a:buNone/>
            </a:pPr>
            <a:r>
              <a:rPr lang="en-US" dirty="0"/>
              <a:t>Two commonly-used measures are:</a:t>
            </a:r>
            <a:endParaRPr dirty="0"/>
          </a:p>
          <a:p>
            <a:pPr marL="292100" lvl="0" indent="-292100" algn="l" rtl="0">
              <a:lnSpc>
                <a:spcPct val="100000"/>
              </a:lnSpc>
              <a:spcBef>
                <a:spcPts val="600"/>
              </a:spcBef>
              <a:spcAft>
                <a:spcPts val="0"/>
              </a:spcAft>
              <a:buSzPts val="2200"/>
              <a:buChar char="•"/>
            </a:pPr>
            <a:r>
              <a:rPr lang="en-US" dirty="0"/>
              <a:t>The consumer price index (CPI)</a:t>
            </a:r>
            <a:endParaRPr dirty="0"/>
          </a:p>
          <a:p>
            <a:pPr marL="292100" lvl="0" indent="-292100" algn="l" rtl="0">
              <a:lnSpc>
                <a:spcPct val="100000"/>
              </a:lnSpc>
              <a:spcBef>
                <a:spcPts val="600"/>
              </a:spcBef>
              <a:spcAft>
                <a:spcPts val="0"/>
              </a:spcAft>
              <a:buSzPts val="2200"/>
              <a:buChar char="•"/>
            </a:pPr>
            <a:r>
              <a:rPr lang="en-US" dirty="0"/>
              <a:t>The producer price index (PPI)</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0"/>
          <p:cNvSpPr txBox="1">
            <a:spLocks noGrp="1"/>
          </p:cNvSpPr>
          <p:nvPr>
            <p:ph type="title"/>
          </p:nvPr>
        </p:nvSpPr>
        <p:spPr>
          <a:xfrm>
            <a:off x="457200" y="215372"/>
            <a:ext cx="8229600" cy="3942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13.7 The CPI Market Basket, December 2018</a:t>
            </a:r>
            <a:endParaRPr dirty="0"/>
          </a:p>
        </p:txBody>
      </p:sp>
      <p:sp>
        <p:nvSpPr>
          <p:cNvPr id="377" name="Google Shape;377;p50"/>
          <p:cNvSpPr txBox="1">
            <a:spLocks noGrp="1"/>
          </p:cNvSpPr>
          <p:nvPr>
            <p:ph type="body" idx="1"/>
          </p:nvPr>
        </p:nvSpPr>
        <p:spPr>
          <a:xfrm>
            <a:off x="457200" y="914400"/>
            <a:ext cx="3048000" cy="502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dirty="0"/>
              <a:t>The</a:t>
            </a:r>
            <a:r>
              <a:rPr lang="en-US" sz="2000" b="1" dirty="0"/>
              <a:t> </a:t>
            </a:r>
            <a:r>
              <a:rPr lang="en-US" sz="2000" b="1" u="sng" dirty="0"/>
              <a:t>consumer price index (CPI)</a:t>
            </a:r>
            <a:r>
              <a:rPr lang="en-US" sz="2000" b="1" dirty="0"/>
              <a:t> </a:t>
            </a:r>
            <a:r>
              <a:rPr lang="en-US" sz="2000" dirty="0"/>
              <a:t>is a measure of the average of the prices a typical urban family of four pays for the goods and services they purchase.</a:t>
            </a:r>
            <a:endParaRPr sz="2000" dirty="0"/>
          </a:p>
          <a:p>
            <a:pPr marL="0" lvl="0" indent="0" algn="l" rtl="0">
              <a:lnSpc>
                <a:spcPct val="100000"/>
              </a:lnSpc>
              <a:spcBef>
                <a:spcPts val="1500"/>
              </a:spcBef>
              <a:spcAft>
                <a:spcPts val="0"/>
              </a:spcAft>
              <a:buSzPts val="2200"/>
              <a:buNone/>
            </a:pPr>
            <a:r>
              <a:rPr lang="en-US" sz="2000" dirty="0"/>
              <a:t>The chart shows the composition of the basket of goods used to create the CPI. This basket of goods derives from a survey of 14,000 households by the BLS.</a:t>
            </a:r>
            <a:endParaRPr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4284" y="872151"/>
            <a:ext cx="5936105" cy="478023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284" y="872151"/>
            <a:ext cx="5936105" cy="478023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4284" y="872151"/>
            <a:ext cx="5936105" cy="478023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4284" y="872151"/>
            <a:ext cx="5936105" cy="478023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4284" y="872151"/>
            <a:ext cx="5936105" cy="478023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4284" y="872151"/>
            <a:ext cx="5936105" cy="4780230"/>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4284" y="872151"/>
            <a:ext cx="5936105" cy="4780230"/>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74284" y="872151"/>
            <a:ext cx="5936105" cy="47802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Calculating the CPI</a:t>
            </a:r>
            <a:endParaRPr/>
          </a:p>
        </p:txBody>
      </p:sp>
      <p:sp>
        <p:nvSpPr>
          <p:cNvPr id="384" name="Google Shape;384;p5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To calculate the CPI in a given year, we need:</a:t>
            </a:r>
            <a:endParaRPr dirty="0"/>
          </a:p>
          <a:p>
            <a:pPr marL="292100" lvl="0" indent="-292100" algn="l" rtl="0">
              <a:lnSpc>
                <a:spcPct val="100000"/>
              </a:lnSpc>
              <a:spcBef>
                <a:spcPts val="600"/>
              </a:spcBef>
              <a:spcAft>
                <a:spcPts val="0"/>
              </a:spcAft>
              <a:buSzPts val="2200"/>
              <a:buChar char="•"/>
            </a:pPr>
            <a:r>
              <a:rPr lang="en-US" dirty="0"/>
              <a:t>A </a:t>
            </a:r>
            <a:r>
              <a:rPr lang="en-US" i="1" dirty="0"/>
              <a:t>basket of goods</a:t>
            </a:r>
            <a:endParaRPr dirty="0"/>
          </a:p>
          <a:p>
            <a:pPr marL="292100" lvl="0" indent="-292100" algn="l" rtl="0">
              <a:lnSpc>
                <a:spcPct val="100000"/>
              </a:lnSpc>
              <a:spcBef>
                <a:spcPts val="600"/>
              </a:spcBef>
              <a:spcAft>
                <a:spcPts val="0"/>
              </a:spcAft>
              <a:buSzPts val="2200"/>
              <a:buChar char="•"/>
            </a:pPr>
            <a:r>
              <a:rPr lang="en-US" dirty="0"/>
              <a:t>The cost to purchase the basket of goods in a </a:t>
            </a:r>
            <a:r>
              <a:rPr lang="en-US" i="1" dirty="0"/>
              <a:t>base year</a:t>
            </a:r>
            <a:endParaRPr dirty="0"/>
          </a:p>
          <a:p>
            <a:pPr marL="292100" lvl="0" indent="-292100" algn="l" rtl="0">
              <a:lnSpc>
                <a:spcPct val="100000"/>
              </a:lnSpc>
              <a:spcBef>
                <a:spcPts val="600"/>
              </a:spcBef>
              <a:spcAft>
                <a:spcPts val="0"/>
              </a:spcAft>
              <a:buSzPts val="2200"/>
              <a:buChar char="•"/>
            </a:pPr>
            <a:r>
              <a:rPr lang="en-US" dirty="0"/>
              <a:t>The prices in the current year</a:t>
            </a:r>
            <a:endParaRPr dirty="0"/>
          </a:p>
          <a:p>
            <a:pPr marL="0" lvl="0" indent="0" algn="l" rtl="0">
              <a:lnSpc>
                <a:spcPct val="100000"/>
              </a:lnSpc>
              <a:spcBef>
                <a:spcPts val="1500"/>
              </a:spcBef>
              <a:spcAft>
                <a:spcPts val="0"/>
              </a:spcAft>
              <a:buSzPts val="2200"/>
              <a:buNone/>
            </a:pPr>
            <a:r>
              <a:rPr lang="en-US" dirty="0"/>
              <a:t>The CPI in the current year is the cost to purchase the basket of goods this year, divided by the cost in the base year. By convention, we multiply this by 100, so that the CPI in the base year is 100.</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A Simple CPI Calculation </a:t>
            </a:r>
            <a:r>
              <a:rPr lang="en-US" sz="2000" b="0"/>
              <a:t>(1 of 2)</a:t>
            </a:r>
            <a:endParaRPr b="0"/>
          </a:p>
        </p:txBody>
      </p:sp>
      <p:graphicFrame>
        <p:nvGraphicFramePr>
          <p:cNvPr id="390" name="Google Shape;390;p52"/>
          <p:cNvGraphicFramePr/>
          <p:nvPr/>
        </p:nvGraphicFramePr>
        <p:xfrm>
          <a:off x="241298" y="1547277"/>
          <a:ext cx="8661400" cy="2034100"/>
        </p:xfrm>
        <a:graphic>
          <a:graphicData uri="http://schemas.openxmlformats.org/drawingml/2006/table">
            <a:tbl>
              <a:tblPr firstRow="1">
                <a:noFill/>
                <a:tableStyleId>{FCBB60A7-7ABE-453B-941A-C8908847BD81}</a:tableStyleId>
              </a:tblPr>
              <a:tblGrid>
                <a:gridCol w="1270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1676400">
                  <a:extLst>
                    <a:ext uri="{9D8B030D-6E8A-4147-A177-3AD203B41FA5}">
                      <a16:colId xmlns:a16="http://schemas.microsoft.com/office/drawing/2014/main" val="20007"/>
                    </a:ext>
                  </a:extLst>
                </a:gridCol>
              </a:tblGrid>
              <a:tr h="5208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Blank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Blank</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dk1"/>
                          </a:solidFill>
                          <a:latin typeface="Arial"/>
                          <a:ea typeface="Arial"/>
                          <a:cs typeface="Arial"/>
                          <a:sym typeface="Arial"/>
                        </a:rPr>
                        <a:t>Base Year (2010)</a:t>
                      </a: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Blank</a:t>
                      </a: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Blank</a:t>
                      </a: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dk1"/>
                          </a:solidFill>
                          <a:latin typeface="Arial"/>
                          <a:ea typeface="Arial"/>
                          <a:cs typeface="Arial"/>
                          <a:sym typeface="Arial"/>
                        </a:rPr>
                        <a:t>2020</a:t>
                      </a: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Blank</a:t>
                      </a: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dk1"/>
                          </a:solidFill>
                          <a:latin typeface="Arial"/>
                          <a:ea typeface="Arial"/>
                          <a:cs typeface="Arial"/>
                          <a:sym typeface="Arial"/>
                        </a:rPr>
                        <a:t>2021</a:t>
                      </a:r>
                      <a:endParaRPr sz="1200" u="none" strike="noStrike" cap="none"/>
                    </a:p>
                  </a:txBody>
                  <a:tcPr marL="91450" marR="91450" marT="45725" marB="45725" anchor="ctr"/>
                </a:tc>
                <a:extLst>
                  <a:ext uri="{0D108BD9-81ED-4DB2-BD59-A6C34878D82A}">
                    <a16:rowId xmlns:a16="http://schemas.microsoft.com/office/drawing/2014/main" val="10000"/>
                  </a:ext>
                </a:extLst>
              </a:tr>
              <a:tr h="5044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chemeClr val="dk1"/>
                          </a:solidFill>
                          <a:latin typeface="Arial"/>
                          <a:ea typeface="Arial"/>
                          <a:cs typeface="Arial"/>
                          <a:sym typeface="Arial"/>
                        </a:rPr>
                        <a:t>Product</a:t>
                      </a:r>
                      <a:endParaRPr sz="1200" u="none" strike="noStrike" cap="none"/>
                    </a:p>
                  </a:txBody>
                  <a:tcPr marL="91450" marR="91450" marT="45725" marB="45725"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Arial"/>
                          <a:ea typeface="Arial"/>
                          <a:cs typeface="Arial"/>
                          <a:sym typeface="Arial"/>
                        </a:rPr>
                        <a:t>Quantity</a:t>
                      </a:r>
                      <a:endParaRPr sz="12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Arial"/>
                          <a:ea typeface="Arial"/>
                          <a:cs typeface="Arial"/>
                          <a:sym typeface="Arial"/>
                        </a:rPr>
                        <a:t>Price</a:t>
                      </a:r>
                      <a:endParaRPr sz="12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Arial"/>
                          <a:ea typeface="Arial"/>
                          <a:cs typeface="Arial"/>
                          <a:sym typeface="Arial"/>
                        </a:rPr>
                        <a:t>Expenditures</a:t>
                      </a:r>
                      <a:endParaRPr sz="12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Arial"/>
                          <a:ea typeface="Arial"/>
                          <a:cs typeface="Arial"/>
                          <a:sym typeface="Arial"/>
                        </a:rPr>
                        <a:t>Price</a:t>
                      </a:r>
                      <a:endParaRPr sz="12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Arial"/>
                          <a:ea typeface="Arial"/>
                          <a:cs typeface="Arial"/>
                          <a:sym typeface="Arial"/>
                        </a:rPr>
                        <a:t>Expenditures (on base-year quantities)</a:t>
                      </a:r>
                      <a:endParaRPr sz="12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Arial"/>
                          <a:ea typeface="Arial"/>
                          <a:cs typeface="Arial"/>
                          <a:sym typeface="Arial"/>
                        </a:rPr>
                        <a:t>Price</a:t>
                      </a:r>
                      <a:endParaRPr sz="12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Arial"/>
                          <a:ea typeface="Arial"/>
                          <a:cs typeface="Arial"/>
                          <a:sym typeface="Arial"/>
                        </a:rPr>
                        <a:t>Expenditures (on base-year quantities)</a:t>
                      </a:r>
                      <a:endParaRPr sz="1200" u="none" strike="noStrike" cap="none">
                        <a:latin typeface="Arial"/>
                        <a:ea typeface="Arial"/>
                        <a:cs typeface="Arial"/>
                        <a:sym typeface="Arial"/>
                      </a:endParaRPr>
                    </a:p>
                  </a:txBody>
                  <a:tcPr marL="0" marR="0" marT="0" marB="0" anchor="b"/>
                </a:tc>
                <a:extLst>
                  <a:ext uri="{0D108BD9-81ED-4DB2-BD59-A6C34878D82A}">
                    <a16:rowId xmlns:a16="http://schemas.microsoft.com/office/drawing/2014/main" val="10001"/>
                  </a:ext>
                </a:extLst>
              </a:tr>
              <a:tr h="2522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Eye examinations</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1</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$50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$50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$100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$100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$85</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$85</a:t>
                      </a:r>
                      <a:endParaRPr sz="1200" u="none" strike="noStrike" cap="none">
                        <a:latin typeface="Arial"/>
                        <a:ea typeface="Arial"/>
                        <a:cs typeface="Arial"/>
                        <a:sym typeface="Arial"/>
                      </a:endParaRPr>
                    </a:p>
                  </a:txBody>
                  <a:tcPr marL="0" marR="0" marT="0" marB="0" anchor="ctr"/>
                </a:tc>
                <a:extLst>
                  <a:ext uri="{0D108BD9-81ED-4DB2-BD59-A6C34878D82A}">
                    <a16:rowId xmlns:a16="http://schemas.microsoft.com/office/drawing/2014/main" val="10002"/>
                  </a:ext>
                </a:extLst>
              </a:tr>
              <a:tr h="2522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Pizzas</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10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200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15</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300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14.00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280</a:t>
                      </a:r>
                      <a:endParaRPr sz="1200" u="none" strike="noStrike" cap="none">
                        <a:latin typeface="Arial"/>
                        <a:ea typeface="Arial"/>
                        <a:cs typeface="Arial"/>
                        <a:sym typeface="Arial"/>
                      </a:endParaRPr>
                    </a:p>
                  </a:txBody>
                  <a:tcPr marL="0" marR="0" marT="0" marB="0" anchor="ctr"/>
                </a:tc>
                <a:extLst>
                  <a:ext uri="{0D108BD9-81ED-4DB2-BD59-A6C34878D82A}">
                    <a16:rowId xmlns:a16="http://schemas.microsoft.com/office/drawing/2014/main" val="10003"/>
                  </a:ext>
                </a:extLst>
              </a:tr>
              <a:tr h="2522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Books</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25</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500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25</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500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27.50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550</a:t>
                      </a:r>
                      <a:endParaRPr sz="1200" u="none" strike="noStrike" cap="none">
                        <a:latin typeface="Arial"/>
                        <a:ea typeface="Arial"/>
                        <a:cs typeface="Arial"/>
                        <a:sym typeface="Arial"/>
                      </a:endParaRPr>
                    </a:p>
                  </a:txBody>
                  <a:tcPr marL="0" marR="0" marT="0" marB="0" anchor="ctr"/>
                </a:tc>
                <a:extLst>
                  <a:ext uri="{0D108BD9-81ED-4DB2-BD59-A6C34878D82A}">
                    <a16:rowId xmlns:a16="http://schemas.microsoft.com/office/drawing/2014/main" val="10004"/>
                  </a:ext>
                </a:extLst>
              </a:tr>
              <a:tr h="2522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TOTAL</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Blank</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Blank</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$750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Blank</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$900</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lt1"/>
                          </a:solidFill>
                        </a:rPr>
                        <a:t>Blank</a:t>
                      </a:r>
                      <a:endParaRPr sz="12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Arial"/>
                          <a:ea typeface="Arial"/>
                          <a:cs typeface="Arial"/>
                          <a:sym typeface="Arial"/>
                        </a:rPr>
                        <a:t>$915</a:t>
                      </a:r>
                      <a:endParaRPr sz="1200" u="none" strike="noStrike" cap="none">
                        <a:latin typeface="Arial"/>
                        <a:ea typeface="Arial"/>
                        <a:cs typeface="Arial"/>
                        <a:sym typeface="Arial"/>
                      </a:endParaRPr>
                    </a:p>
                  </a:txBody>
                  <a:tcPr marL="0" marR="0" marT="0" marB="0" anchor="ctr"/>
                </a:tc>
                <a:extLst>
                  <a:ext uri="{0D108BD9-81ED-4DB2-BD59-A6C34878D82A}">
                    <a16:rowId xmlns:a16="http://schemas.microsoft.com/office/drawing/2014/main" val="10005"/>
                  </a:ext>
                </a:extLst>
              </a:tr>
            </a:tbl>
          </a:graphicData>
        </a:graphic>
      </p:graphicFrame>
      <p:sp>
        <p:nvSpPr>
          <p:cNvPr id="391" name="Google Shape;391;p52"/>
          <p:cNvSpPr txBox="1">
            <a:spLocks noGrp="1"/>
          </p:cNvSpPr>
          <p:nvPr>
            <p:ph type="body" idx="1"/>
          </p:nvPr>
        </p:nvSpPr>
        <p:spPr>
          <a:xfrm>
            <a:off x="457200" y="3810000"/>
            <a:ext cx="8229600" cy="83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The table above gives the information we need to create the CPI in 2020 and 2021, using the basket of goods from 2021.</a:t>
            </a:r>
            <a:endParaRPr/>
          </a:p>
        </p:txBody>
      </p:sp>
      <p:graphicFrame>
        <p:nvGraphicFramePr>
          <p:cNvPr id="392" name="Google Shape;392;p52"/>
          <p:cNvGraphicFramePr/>
          <p:nvPr/>
        </p:nvGraphicFramePr>
        <p:xfrm>
          <a:off x="457200" y="4724400"/>
          <a:ext cx="7772400" cy="1066800"/>
        </p:xfrm>
        <a:graphic>
          <a:graphicData uri="http://schemas.openxmlformats.org/drawingml/2006/table">
            <a:tbl>
              <a:tblPr firstRow="1">
                <a:noFill/>
                <a:tableStyleId>{FCBB60A7-7ABE-453B-941A-C8908847BD81}</a:tableStyleId>
              </a:tblPr>
              <a:tblGrid>
                <a:gridCol w="3657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451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Formula</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Applied to 2020</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Applied to 2021</a:t>
                      </a:r>
                      <a:endParaRPr sz="1500" u="none" strike="noStrike" cap="none"/>
                    </a:p>
                  </a:txBody>
                  <a:tcPr marL="91450" marR="91450" marT="45725" marB="45725"/>
                </a:tc>
                <a:extLst>
                  <a:ext uri="{0D108BD9-81ED-4DB2-BD59-A6C34878D82A}">
                    <a16:rowId xmlns:a16="http://schemas.microsoft.com/office/drawing/2014/main" val="10000"/>
                  </a:ext>
                </a:extLst>
              </a:tr>
              <a:tr h="6149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pic>
        <p:nvPicPr>
          <p:cNvPr id="393" name="Google Shape;393;p52" descr="CPI equals expenditures in the current year over expenditures in the base year all times 100."/>
          <p:cNvPicPr preferRelativeResize="0"/>
          <p:nvPr/>
        </p:nvPicPr>
        <p:blipFill rotWithShape="1">
          <a:blip r:embed="rId3">
            <a:alphaModFix/>
          </a:blip>
          <a:srcRect/>
          <a:stretch/>
        </p:blipFill>
        <p:spPr>
          <a:xfrm>
            <a:off x="529522" y="5248275"/>
            <a:ext cx="3423353" cy="473820"/>
          </a:xfrm>
          <a:prstGeom prst="rect">
            <a:avLst/>
          </a:prstGeom>
          <a:noFill/>
          <a:ln>
            <a:noFill/>
          </a:ln>
        </p:spPr>
      </p:pic>
      <p:pic>
        <p:nvPicPr>
          <p:cNvPr id="394" name="Google Shape;394;p52" descr="900 dollars over 750 dollars multiplied by 100 equals 120."/>
          <p:cNvPicPr preferRelativeResize="0"/>
          <p:nvPr/>
        </p:nvPicPr>
        <p:blipFill rotWithShape="1">
          <a:blip r:embed="rId4">
            <a:alphaModFix/>
          </a:blip>
          <a:srcRect/>
          <a:stretch/>
        </p:blipFill>
        <p:spPr>
          <a:xfrm>
            <a:off x="4429125" y="5229225"/>
            <a:ext cx="1514475" cy="496887"/>
          </a:xfrm>
          <a:prstGeom prst="rect">
            <a:avLst/>
          </a:prstGeom>
          <a:noFill/>
          <a:ln>
            <a:noFill/>
          </a:ln>
        </p:spPr>
      </p:pic>
      <p:pic>
        <p:nvPicPr>
          <p:cNvPr id="395" name="Google Shape;395;p52" descr="915 dollars over 750 dollars multiplied by 100 dollars equals 122."/>
          <p:cNvPicPr preferRelativeResize="0"/>
          <p:nvPr/>
        </p:nvPicPr>
        <p:blipFill rotWithShape="1">
          <a:blip r:embed="rId5">
            <a:alphaModFix/>
          </a:blip>
          <a:srcRect/>
          <a:stretch/>
        </p:blipFill>
        <p:spPr>
          <a:xfrm>
            <a:off x="6524625" y="5238750"/>
            <a:ext cx="1514475" cy="4968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500"/>
                                        <p:tgtEl>
                                          <p:spTgt spid="3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3"/>
                                        </p:tgtEl>
                                        <p:attrNameLst>
                                          <p:attrName>style.visibility</p:attrName>
                                        </p:attrNameLst>
                                      </p:cBhvr>
                                      <p:to>
                                        <p:strVal val="visible"/>
                                      </p:to>
                                    </p:set>
                                    <p:animEffect transition="in" filter="fade">
                                      <p:cBhvr>
                                        <p:cTn id="11" dur="500"/>
                                        <p:tgtEl>
                                          <p:spTgt spid="39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4"/>
                                        </p:tgtEl>
                                        <p:attrNameLst>
                                          <p:attrName>style.visibility</p:attrName>
                                        </p:attrNameLst>
                                      </p:cBhvr>
                                      <p:to>
                                        <p:strVal val="visible"/>
                                      </p:to>
                                    </p:set>
                                    <p:animEffect transition="in" filter="fade">
                                      <p:cBhvr>
                                        <p:cTn id="15" dur="500"/>
                                        <p:tgtEl>
                                          <p:spTgt spid="39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5"/>
                                        </p:tgtEl>
                                        <p:attrNameLst>
                                          <p:attrName>style.visibility</p:attrName>
                                        </p:attrNameLst>
                                      </p:cBhvr>
                                      <p:to>
                                        <p:strVal val="visible"/>
                                      </p:to>
                                    </p:set>
                                    <p:animEffect transition="in" filter="fade">
                                      <p:cBhvr>
                                        <p:cTn id="19" dur="500"/>
                                        <p:tgtEl>
                                          <p:spTgt spid="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Shape 399"/>
        <p:cNvGrpSpPr/>
        <p:nvPr/>
      </p:nvGrpSpPr>
      <p:grpSpPr>
        <a:xfrm>
          <a:off x="0" y="0"/>
          <a:ext cx="0" cy="0"/>
          <a:chOff x="0" y="0"/>
          <a:chExt cx="0" cy="0"/>
        </a:xfrm>
      </p:grpSpPr>
      <p:sp>
        <p:nvSpPr>
          <p:cNvPr id="400" name="Google Shape;400;p5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A Simple CPI Calculation </a:t>
            </a:r>
            <a:r>
              <a:rPr lang="en-US" sz="2000" b="0"/>
              <a:t>(2 of 2)</a:t>
            </a:r>
            <a:endParaRPr b="0"/>
          </a:p>
        </p:txBody>
      </p:sp>
      <p:graphicFrame>
        <p:nvGraphicFramePr>
          <p:cNvPr id="401" name="Google Shape;401;p53"/>
          <p:cNvGraphicFramePr/>
          <p:nvPr/>
        </p:nvGraphicFramePr>
        <p:xfrm>
          <a:off x="470603" y="1600200"/>
          <a:ext cx="7772400" cy="1066800"/>
        </p:xfrm>
        <a:graphic>
          <a:graphicData uri="http://schemas.openxmlformats.org/drawingml/2006/table">
            <a:tbl>
              <a:tblPr firstRow="1">
                <a:noFill/>
                <a:tableStyleId>{FCBB60A7-7ABE-453B-941A-C8908847BD81}</a:tableStyleId>
              </a:tblPr>
              <a:tblGrid>
                <a:gridCol w="3657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451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Formula</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Applied to 2020</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Applied to 2021</a:t>
                      </a:r>
                      <a:endParaRPr sz="1500" u="none" strike="noStrike" cap="none"/>
                    </a:p>
                  </a:txBody>
                  <a:tcPr marL="91450" marR="91450" marT="45725" marB="45725"/>
                </a:tc>
                <a:extLst>
                  <a:ext uri="{0D108BD9-81ED-4DB2-BD59-A6C34878D82A}">
                    <a16:rowId xmlns:a16="http://schemas.microsoft.com/office/drawing/2014/main" val="10000"/>
                  </a:ext>
                </a:extLst>
              </a:tr>
              <a:tr h="6149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pic>
        <p:nvPicPr>
          <p:cNvPr id="402" name="Google Shape;402;p53" descr="CPI equals expenditures in the current year over expenditures in the base year all times 100."/>
          <p:cNvPicPr preferRelativeResize="0"/>
          <p:nvPr/>
        </p:nvPicPr>
        <p:blipFill rotWithShape="1">
          <a:blip r:embed="rId3">
            <a:alphaModFix/>
          </a:blip>
          <a:srcRect/>
          <a:stretch/>
        </p:blipFill>
        <p:spPr>
          <a:xfrm>
            <a:off x="466725" y="2200275"/>
            <a:ext cx="3423353" cy="473820"/>
          </a:xfrm>
          <a:prstGeom prst="rect">
            <a:avLst/>
          </a:prstGeom>
          <a:noFill/>
          <a:ln>
            <a:noFill/>
          </a:ln>
        </p:spPr>
      </p:pic>
      <p:pic>
        <p:nvPicPr>
          <p:cNvPr id="403" name="Google Shape;403;p53" descr="900 dollars over 750 times 100 dollars equals 120."/>
          <p:cNvPicPr preferRelativeResize="0"/>
          <p:nvPr/>
        </p:nvPicPr>
        <p:blipFill rotWithShape="1">
          <a:blip r:embed="rId4">
            <a:alphaModFix/>
          </a:blip>
          <a:srcRect/>
          <a:stretch/>
        </p:blipFill>
        <p:spPr>
          <a:xfrm>
            <a:off x="4366328" y="2181225"/>
            <a:ext cx="1514475" cy="496887"/>
          </a:xfrm>
          <a:prstGeom prst="rect">
            <a:avLst/>
          </a:prstGeom>
          <a:noFill/>
          <a:ln>
            <a:noFill/>
          </a:ln>
        </p:spPr>
      </p:pic>
      <p:pic>
        <p:nvPicPr>
          <p:cNvPr id="404" name="Google Shape;404;p53" descr="915 dollars over 750 times 100 dollars equals 122."/>
          <p:cNvPicPr preferRelativeResize="0"/>
          <p:nvPr/>
        </p:nvPicPr>
        <p:blipFill rotWithShape="1">
          <a:blip r:embed="rId5">
            <a:alphaModFix/>
          </a:blip>
          <a:srcRect/>
          <a:stretch/>
        </p:blipFill>
        <p:spPr>
          <a:xfrm>
            <a:off x="6461828" y="2190750"/>
            <a:ext cx="1514475" cy="496888"/>
          </a:xfrm>
          <a:prstGeom prst="rect">
            <a:avLst/>
          </a:prstGeom>
          <a:noFill/>
          <a:ln>
            <a:noFill/>
          </a:ln>
        </p:spPr>
      </p:pic>
      <p:sp>
        <p:nvSpPr>
          <p:cNvPr id="405" name="Google Shape;405;p53"/>
          <p:cNvSpPr txBox="1">
            <a:spLocks noGrp="1"/>
          </p:cNvSpPr>
          <p:nvPr>
            <p:ph type="body" idx="1"/>
          </p:nvPr>
        </p:nvSpPr>
        <p:spPr>
          <a:xfrm>
            <a:off x="457200" y="3048000"/>
            <a:ext cx="8229600" cy="68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Based on these data, the inflation rate from 2020 to 2021 is the percentage change in the CPI:</a:t>
            </a:r>
            <a:endParaRPr/>
          </a:p>
        </p:txBody>
      </p:sp>
      <p:pic>
        <p:nvPicPr>
          <p:cNvPr id="406" name="Google Shape;406;p53" descr="122 minus 120 all over 120, all times 100 equals 1.7 percent."/>
          <p:cNvPicPr preferRelativeResize="0"/>
          <p:nvPr/>
        </p:nvPicPr>
        <p:blipFill rotWithShape="1">
          <a:blip r:embed="rId6">
            <a:alphaModFix/>
          </a:blip>
          <a:srcRect/>
          <a:stretch/>
        </p:blipFill>
        <p:spPr>
          <a:xfrm>
            <a:off x="3140075" y="3916362"/>
            <a:ext cx="2651125" cy="731838"/>
          </a:xfrm>
          <a:prstGeom prst="rect">
            <a:avLst/>
          </a:prstGeom>
          <a:noFill/>
          <a:ln>
            <a:noFill/>
          </a:ln>
        </p:spPr>
      </p:pic>
      <p:sp>
        <p:nvSpPr>
          <p:cNvPr id="407" name="Google Shape;407;p53"/>
          <p:cNvSpPr txBox="1">
            <a:spLocks noGrp="1"/>
          </p:cNvSpPr>
          <p:nvPr>
            <p:ph type="body" idx="2"/>
          </p:nvPr>
        </p:nvSpPr>
        <p:spPr>
          <a:xfrm>
            <a:off x="457200" y="4846637"/>
            <a:ext cx="8229600" cy="13255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Since the CPI measures </a:t>
            </a:r>
            <a:r>
              <a:rPr lang="en-US" i="1"/>
              <a:t>consumer</a:t>
            </a:r>
            <a:r>
              <a:rPr lang="en-US"/>
              <a:t> prices, it is often referred to as the </a:t>
            </a:r>
            <a:r>
              <a:rPr lang="en-US" i="1"/>
              <a:t>cost of</a:t>
            </a:r>
            <a:r>
              <a:rPr lang="en-US"/>
              <a:t> </a:t>
            </a:r>
            <a:r>
              <a:rPr lang="en-US" i="1"/>
              <a:t>living index. </a:t>
            </a:r>
            <a:r>
              <a:rPr lang="en-US"/>
              <a:t>CPI-inflation is sometimes used to generate “fair” increases in wages for workers and government benefits.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Effect transition="in" filter="fade">
                                      <p:cBhvr>
                                        <p:cTn id="7" dur="500"/>
                                        <p:tgtEl>
                                          <p:spTgt spid="40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6"/>
                                        </p:tgtEl>
                                        <p:attrNameLst>
                                          <p:attrName>style.visibility</p:attrName>
                                        </p:attrNameLst>
                                      </p:cBhvr>
                                      <p:to>
                                        <p:strVal val="visible"/>
                                      </p:to>
                                    </p:set>
                                    <p:animEffect transition="in" filter="fade">
                                      <p:cBhvr>
                                        <p:cTn id="11" dur="500"/>
                                        <p:tgtEl>
                                          <p:spTgt spid="40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7">
                                            <p:txEl>
                                              <p:pRg st="0" end="0"/>
                                            </p:txEl>
                                          </p:spTgt>
                                        </p:tgtEl>
                                        <p:attrNameLst>
                                          <p:attrName>style.visibility</p:attrName>
                                        </p:attrNameLst>
                                      </p:cBhvr>
                                      <p:to>
                                        <p:strVal val="visible"/>
                                      </p:to>
                                    </p:set>
                                    <p:animEffect transition="in" filter="fade">
                                      <p:cBhvr>
                                        <p:cTn id="15" dur="500"/>
                                        <p:tgtEl>
                                          <p:spTgt spid="4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0" build="p"/>
      <p:bldP spid="4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4"/>
          <p:cNvSpPr txBox="1">
            <a:spLocks noGrp="1"/>
          </p:cNvSpPr>
          <p:nvPr>
            <p:ph type="title"/>
          </p:nvPr>
        </p:nvSpPr>
        <p:spPr>
          <a:xfrm>
            <a:off x="457200" y="126472"/>
            <a:ext cx="83820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Is the CPI an Accurate Measure of Inflation?</a:t>
            </a:r>
            <a:endParaRPr/>
          </a:p>
        </p:txBody>
      </p:sp>
      <p:sp>
        <p:nvSpPr>
          <p:cNvPr id="413" name="Google Shape;413;p54"/>
          <p:cNvSpPr txBox="1">
            <a:spLocks noGrp="1"/>
          </p:cNvSpPr>
          <p:nvPr>
            <p:ph type="body" idx="1"/>
          </p:nvPr>
        </p:nvSpPr>
        <p:spPr>
          <a:xfrm>
            <a:off x="457200" y="1435100"/>
            <a:ext cx="8229600" cy="4953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Some potential problems with the CPI include:</a:t>
            </a:r>
            <a:endParaRPr dirty="0"/>
          </a:p>
          <a:p>
            <a:pPr marL="292100" lvl="0" indent="-292100" algn="l" rtl="0">
              <a:lnSpc>
                <a:spcPct val="100000"/>
              </a:lnSpc>
              <a:spcBef>
                <a:spcPts val="600"/>
              </a:spcBef>
              <a:spcAft>
                <a:spcPts val="0"/>
              </a:spcAft>
              <a:buSzPts val="2200"/>
              <a:buChar char="•"/>
            </a:pPr>
            <a:r>
              <a:rPr lang="en-US" sz="2000" i="1" dirty="0"/>
              <a:t>Substitution bias</a:t>
            </a:r>
            <a:r>
              <a:rPr lang="en-US" sz="2000" dirty="0"/>
              <a:t>: Consumers may change their purchasing habits away from goods that have increased prices.</a:t>
            </a:r>
          </a:p>
          <a:p>
            <a:pPr marL="292100" lvl="0" indent="-292100" algn="l" rtl="0">
              <a:lnSpc>
                <a:spcPct val="100000"/>
              </a:lnSpc>
              <a:spcBef>
                <a:spcPts val="600"/>
              </a:spcBef>
              <a:spcAft>
                <a:spcPts val="0"/>
              </a:spcAft>
              <a:buSzPts val="2200"/>
              <a:buChar char="•"/>
            </a:pPr>
            <a:r>
              <a:rPr lang="en-US" sz="2000" i="1" dirty="0"/>
              <a:t>Increase in quality bias</a:t>
            </a:r>
            <a:r>
              <a:rPr lang="en-US" sz="2000" dirty="0"/>
              <a:t>: It is difficult to separate improvement in quality from increase in price, say in cars or computers. </a:t>
            </a:r>
            <a:endParaRPr sz="2000" dirty="0"/>
          </a:p>
          <a:p>
            <a:pPr marL="292100" lvl="0" indent="-292100" algn="l" rtl="0">
              <a:lnSpc>
                <a:spcPct val="100000"/>
              </a:lnSpc>
              <a:spcBef>
                <a:spcPts val="600"/>
              </a:spcBef>
              <a:spcAft>
                <a:spcPts val="0"/>
              </a:spcAft>
              <a:buSzPts val="2200"/>
              <a:buChar char="•"/>
            </a:pPr>
            <a:r>
              <a:rPr lang="en-US" sz="2000" i="1" dirty="0"/>
              <a:t>New product bias</a:t>
            </a:r>
            <a:r>
              <a:rPr lang="en-US" sz="2000" dirty="0"/>
              <a:t>: The basket of goods used to change only every 10 years. (Now it updates every 2 years.) There is a delay to including new goods like cell phones.</a:t>
            </a:r>
            <a:endParaRPr sz="2000" dirty="0"/>
          </a:p>
          <a:p>
            <a:pPr marL="292100" lvl="0" indent="-292100" algn="l" rtl="0">
              <a:lnSpc>
                <a:spcPct val="100000"/>
              </a:lnSpc>
              <a:spcBef>
                <a:spcPts val="600"/>
              </a:spcBef>
              <a:spcAft>
                <a:spcPts val="0"/>
              </a:spcAft>
              <a:buSzPts val="2200"/>
              <a:buChar char="•"/>
            </a:pPr>
            <a:r>
              <a:rPr lang="en-US" sz="2000" i="1" dirty="0"/>
              <a:t>Outlet bias</a:t>
            </a:r>
            <a:r>
              <a:rPr lang="en-US" sz="2000" dirty="0"/>
              <a:t>: CPI used to only survey prices at traditional retail outlets. Now it tries to minimize this bias by surveying people about where they actually buy products. </a:t>
            </a:r>
            <a:endParaRPr sz="2000" dirty="0"/>
          </a:p>
          <a:p>
            <a:pPr marL="0" lvl="0" indent="0" algn="l" rtl="0">
              <a:lnSpc>
                <a:spcPct val="100000"/>
              </a:lnSpc>
              <a:spcBef>
                <a:spcPts val="1500"/>
              </a:spcBef>
              <a:spcAft>
                <a:spcPts val="0"/>
              </a:spcAft>
              <a:buSzPts val="2200"/>
              <a:buNone/>
            </a:pPr>
            <a:r>
              <a:rPr lang="en-US" dirty="0"/>
              <a:t>Economists believe the CPI overstates true inflation by 0.5 to 1 percentage point (an improvement over previous methods).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Producer Price Index</a:t>
            </a:r>
            <a:endParaRPr/>
          </a:p>
        </p:txBody>
      </p:sp>
      <p:sp>
        <p:nvSpPr>
          <p:cNvPr id="419" name="Google Shape;419;p55"/>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The </a:t>
            </a:r>
            <a:r>
              <a:rPr lang="en-US" b="1" u="sng" dirty="0"/>
              <a:t>producer price index (PPI)</a:t>
            </a:r>
            <a:r>
              <a:rPr lang="en-US" dirty="0"/>
              <a:t> is an average of the prices received by producers of goods and services at all stages of the production process.</a:t>
            </a:r>
            <a:endParaRPr dirty="0"/>
          </a:p>
          <a:p>
            <a:pPr marL="292100" lvl="0" indent="-292100" algn="l" rtl="0">
              <a:lnSpc>
                <a:spcPct val="100000"/>
              </a:lnSpc>
              <a:spcBef>
                <a:spcPts val="1200"/>
              </a:spcBef>
              <a:spcAft>
                <a:spcPts val="0"/>
              </a:spcAft>
              <a:buSzPts val="2200"/>
              <a:buChar char="•"/>
            </a:pPr>
            <a:r>
              <a:rPr lang="en-US" dirty="0"/>
              <a:t>It is conceptually similar to the CPI, in that it uses a basket of goods, but the goods are those used by producers.</a:t>
            </a:r>
            <a:endParaRPr dirty="0"/>
          </a:p>
          <a:p>
            <a:pPr marL="292100" lvl="0" indent="-292100" algn="l" rtl="0">
              <a:lnSpc>
                <a:spcPct val="100000"/>
              </a:lnSpc>
              <a:spcBef>
                <a:spcPts val="1200"/>
              </a:spcBef>
              <a:spcAft>
                <a:spcPts val="0"/>
              </a:spcAft>
              <a:buSzPts val="2200"/>
              <a:buChar char="•"/>
            </a:pPr>
            <a:r>
              <a:rPr lang="en-US" dirty="0"/>
              <a:t>Includes raw materials like coal and crude petroleum, and intermediate goods like flour, yarn, steel, and lumber.</a:t>
            </a:r>
            <a:endParaRPr dirty="0"/>
          </a:p>
          <a:p>
            <a:pPr marL="0" lvl="0" indent="0" algn="l" rtl="0">
              <a:lnSpc>
                <a:spcPct val="100000"/>
              </a:lnSpc>
              <a:spcBef>
                <a:spcPts val="1500"/>
              </a:spcBef>
              <a:spcAft>
                <a:spcPts val="0"/>
              </a:spcAft>
              <a:buSzPts val="2200"/>
              <a:buNone/>
            </a:pPr>
            <a:r>
              <a:rPr lang="en-US" dirty="0"/>
              <a:t>The PPI can give early warning of future movements in consumer prices.</a:t>
            </a:r>
            <a:endParaRPr dirty="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1409</Words>
  <Application>Microsoft Office PowerPoint</Application>
  <PresentationFormat>On-screen Show (4:3)</PresentationFormat>
  <Paragraphs>139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Noto Sans Symbols</vt:lpstr>
      <vt:lpstr>Times New Roman</vt:lpstr>
      <vt:lpstr>Verdana</vt:lpstr>
      <vt:lpstr>508 Lecture</vt:lpstr>
      <vt:lpstr>Essentials of Economics</vt:lpstr>
      <vt:lpstr>Chapter Outline</vt:lpstr>
      <vt:lpstr>13.4 Measuring Inflation</vt:lpstr>
      <vt:lpstr>Figure 13.7 The CPI Market Basket, December 2018</vt:lpstr>
      <vt:lpstr>Calculating the CPI</vt:lpstr>
      <vt:lpstr>A Simple CPI Calculation (1 of 2)</vt:lpstr>
      <vt:lpstr>A Simple CPI Calculation (2 of 2)</vt:lpstr>
      <vt:lpstr>Is the CPI an Accurate Measure of Inflation?</vt:lpstr>
      <vt:lpstr>Producer Price Index</vt:lpstr>
      <vt:lpstr>Nominal and Real Variables</vt:lpstr>
      <vt:lpstr>13.6 Nominal Interest Rates versus Real Interest Rates</vt:lpstr>
      <vt:lpstr>Figure 13.8 Nominal and Real Interest Rates, 1970-2017</vt:lpstr>
      <vt:lpstr>13.7 Does Inflation Impose Costs on the Economy?</vt:lpstr>
      <vt:lpstr>The Problem with Anticipated Inflation</vt:lpstr>
      <vt:lpstr>The Problem with Unanticipated Inflation</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sherylnelson</dc:creator>
  <cp:lastModifiedBy>Kemper, James</cp:lastModifiedBy>
  <cp:revision>13</cp:revision>
  <dcterms:modified xsi:type="dcterms:W3CDTF">2023-09-28T15:44:41Z</dcterms:modified>
</cp:coreProperties>
</file>