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33"/>
  </p:notesMasterIdLst>
  <p:sldIdLst>
    <p:sldId id="256" r:id="rId2"/>
    <p:sldId id="410" r:id="rId3"/>
    <p:sldId id="411" r:id="rId4"/>
    <p:sldId id="436" r:id="rId5"/>
    <p:sldId id="437" r:id="rId6"/>
    <p:sldId id="439" r:id="rId7"/>
    <p:sldId id="440" r:id="rId8"/>
    <p:sldId id="412" r:id="rId9"/>
    <p:sldId id="413" r:id="rId10"/>
    <p:sldId id="442" r:id="rId11"/>
    <p:sldId id="443" r:id="rId12"/>
    <p:sldId id="444" r:id="rId13"/>
    <p:sldId id="415" r:id="rId14"/>
    <p:sldId id="416" r:id="rId15"/>
    <p:sldId id="419" r:id="rId16"/>
    <p:sldId id="422" r:id="rId17"/>
    <p:sldId id="447" r:id="rId18"/>
    <p:sldId id="468" r:id="rId19"/>
    <p:sldId id="430" r:id="rId20"/>
    <p:sldId id="431" r:id="rId21"/>
    <p:sldId id="432" r:id="rId22"/>
    <p:sldId id="433" r:id="rId23"/>
    <p:sldId id="435" r:id="rId24"/>
    <p:sldId id="455" r:id="rId25"/>
    <p:sldId id="456" r:id="rId26"/>
    <p:sldId id="457" r:id="rId27"/>
    <p:sldId id="459" r:id="rId28"/>
    <p:sldId id="460" r:id="rId29"/>
    <p:sldId id="461" r:id="rId30"/>
    <p:sldId id="458" r:id="rId31"/>
    <p:sldId id="298"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D02FBE-0C4B-4265-B5EB-45894CF7500E}">
  <a:tblStyle styleId="{52D02FBE-0C4B-4265-B5EB-45894CF7500E}"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701" y="8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047472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1) MathType Plugin</a:t>
            </a:r>
            <a:endParaRPr sz="1200" b="0" i="0" u="none" strike="noStrike" cap="none">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2) Math Player (free versions available)</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3) NVDA Reader (free versions available)</a:t>
            </a:r>
            <a:endParaRPr/>
          </a:p>
        </p:txBody>
      </p:sp>
      <p:sp>
        <p:nvSpPr>
          <p:cNvPr id="163" name="Google Shape;16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372289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Slide 3 of 3 on Figure 15.1 will appear on slide 11.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54332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i="0" dirty="0"/>
              <a:t>Note: Slide 3 of 3 on Figure 15.1 will appear on slide 11.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i="0" dirty="0"/>
          </a:p>
          <a:p>
            <a:r>
              <a:rPr lang="en-IN" sz="1200" b="0" i="0" u="none" strike="noStrike" kern="1200" cap="none" dirty="0">
                <a:solidFill>
                  <a:schemeClr val="dk1"/>
                </a:solidFill>
                <a:effectLst/>
                <a:latin typeface="Arial"/>
                <a:ea typeface="Arial"/>
                <a:cs typeface="Arial"/>
                <a:sym typeface="Arial"/>
              </a:rPr>
              <a:t>The X axis represents real G D P, Y, in trillions of 2012 dollars, and the Y axis represents price level with the G D P deflator where 2012 = 100. The short run aggregate supply, S R A S line rises through the graph, and the aggregate demand, A D falls through the graph. The lines intersect at (20.0, 115).</a:t>
            </a:r>
            <a:endParaRPr lang="en-IN" i="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38709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On the truncated graph, the X axis represents real G D P, in trillions of 2012 dollars, and the Y axis represents price level with G D P deflator of 100 for 2012. The vertical line L R A S sub 2021 at 19.6 shifts right and becomes L R A S sub 2022 at 20.0, and shifts right again to become L R A S sub 2023 at 20.4.</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04623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NOTE: In the digital chapter, This figure is an interactive real-time data graph, which means it automatically updates when new data becomes available.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effectLst/>
              <a:latin typeface="Segoe UI"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Segoe UI" panose="020B0502040204020203" pitchFamily="34" charset="0"/>
              </a:rPr>
              <a:t>The graph plots percentage of workers with no wage change versus year from 1997 through 2020. The plot rises and falls irregularly across the graph with the following general trend. It falls from 11.22% in August 1997 to 10.24 in March 1999, rises to 15.51% in August 2004, falls to 10.90% in November 2007, rises to 16.56% in September 2011, then falls to 15.51% in March 2020.</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87837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On the truncated graph, the X axis represents real G D P, Y, in trillions of 2012 dollars, and the Y axis represents price level with a G D P deflator, when 2012 = 100. Line A D sub 1 shifts right and becomes A D sub 2. Vertical line L R A S sub 1, S R A S sub 1, and A D sub 1 all intersect at point A, (20.0, 115). The economy begins in equilibrium at point A. Vertical line L R A S sub 1 shifts right and becomes vertical line L R A S sub 2. Technological change and increase in labor and capital cause the L R A S curve to shift. S R A S sub 1 shifts right, and becomes S R A S sub 2, the same factors that shift the L R A S curve causes the S R A S curve to shift. L R A S sub 2, S R A S sub 2, and A D sub 2 intersect at point B, (20.4, 115). Rising population and income and increasing investment and government purchases cause the A D curve to shift, and the economy reaches a new equilibrium at point B. </a:t>
            </a:r>
            <a:endParaRPr lang="en-IN" i="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5875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On the truncated graph, the X axis represents real G D P, in trillions of 2012 dollars, and the Y axis represents price level with a G D P deflator, when 2012 = 100. Line A D sub 1 shifts right and becomes A D sub 2. Vertical line L R A S sub 1 shifts right and becomes L R A S sub 2. If A D shifts more to the right than L R A S, then the price level rises. Line S R A S sub 1 shifts right and becomes S R A S sub 2. Lines L R A S sub 1, A D sub 1 and S R A S sub 1 intersect at point A, (20.0, 115). Lines L R A S sub 2, A D sub 2, and S R A S sub 2 intersect at point B, (20.4, 118).</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3147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0" name="Google Shape;20;p2"/>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3000"/>
              <a:buNone/>
              <a:defRPr sz="3000"/>
            </a:lvl1pPr>
            <a:lvl2pPr marL="914400" lvl="1" indent="-228600" algn="l">
              <a:lnSpc>
                <a:spcPct val="100000"/>
              </a:lnSpc>
              <a:spcBef>
                <a:spcPts val="0"/>
              </a:spcBef>
              <a:spcAft>
                <a:spcPts val="0"/>
              </a:spcAft>
              <a:buSzPts val="4400"/>
              <a:buNone/>
              <a:defRPr sz="4400"/>
            </a:lvl2pPr>
            <a:lvl3pPr marL="1371600" lvl="2" indent="-228600" algn="l">
              <a:lnSpc>
                <a:spcPct val="100000"/>
              </a:lnSpc>
              <a:spcBef>
                <a:spcPts val="0"/>
              </a:spcBef>
              <a:spcAft>
                <a:spcPts val="0"/>
              </a:spcAft>
              <a:buSzPts val="4400"/>
              <a:buNone/>
              <a:defRPr sz="4400"/>
            </a:lvl3pPr>
            <a:lvl4pPr marL="1828800" lvl="3" indent="-228600" algn="l">
              <a:lnSpc>
                <a:spcPct val="100000"/>
              </a:lnSpc>
              <a:spcBef>
                <a:spcPts val="0"/>
              </a:spcBef>
              <a:spcAft>
                <a:spcPts val="0"/>
              </a:spcAft>
              <a:buSzPts val="4400"/>
              <a:buNone/>
              <a:defRPr sz="4400"/>
            </a:lvl4pPr>
            <a:lvl5pPr marL="2286000" lvl="4" indent="-228600" algn="l">
              <a:lnSpc>
                <a:spcPct val="100000"/>
              </a:lnSpc>
              <a:spcBef>
                <a:spcPts val="0"/>
              </a:spcBef>
              <a:spcAft>
                <a:spcPts val="0"/>
              </a:spcAft>
              <a:buSzPts val="4400"/>
              <a:buNone/>
              <a:defRPr sz="4400"/>
            </a:lvl5pPr>
            <a:lvl6pPr marL="2743200" lvl="5" indent="-228600" algn="l">
              <a:lnSpc>
                <a:spcPct val="100000"/>
              </a:lnSpc>
              <a:spcBef>
                <a:spcPts val="0"/>
              </a:spcBef>
              <a:spcAft>
                <a:spcPts val="0"/>
              </a:spcAft>
              <a:buSzPts val="4400"/>
              <a:buNone/>
              <a:defRPr sz="4400"/>
            </a:lvl6pPr>
            <a:lvl7pPr marL="3200400" lvl="6" indent="-228600" algn="l">
              <a:lnSpc>
                <a:spcPct val="100000"/>
              </a:lnSpc>
              <a:spcBef>
                <a:spcPts val="0"/>
              </a:spcBef>
              <a:spcAft>
                <a:spcPts val="0"/>
              </a:spcAft>
              <a:buSzPts val="4400"/>
              <a:buNone/>
              <a:defRPr sz="4400"/>
            </a:lvl7pPr>
            <a:lvl8pPr marL="3657600" lvl="7" indent="-228600" algn="l">
              <a:lnSpc>
                <a:spcPct val="100000"/>
              </a:lnSpc>
              <a:spcBef>
                <a:spcPts val="0"/>
              </a:spcBef>
              <a:spcAft>
                <a:spcPts val="0"/>
              </a:spcAft>
              <a:buSzPts val="4400"/>
              <a:buNone/>
              <a:defRPr sz="4400"/>
            </a:lvl8pPr>
            <a:lvl9pPr marL="4114800" lvl="8" indent="-228600" algn="l">
              <a:lnSpc>
                <a:spcPct val="100000"/>
              </a:lnSpc>
              <a:spcBef>
                <a:spcPts val="0"/>
              </a:spcBef>
              <a:spcAft>
                <a:spcPts val="0"/>
              </a:spcAft>
              <a:buSzPts val="4400"/>
              <a:buNone/>
              <a:defRPr sz="4400"/>
            </a:lvl9pPr>
          </a:lstStyle>
          <a:p>
            <a:endParaRPr/>
          </a:p>
        </p:txBody>
      </p:sp>
      <p:sp>
        <p:nvSpPr>
          <p:cNvPr id="21" name="Google Shape;21;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lvl1pPr>
            <a:lvl2pPr marL="914400" lvl="1" indent="-228600" algn="l">
              <a:lnSpc>
                <a:spcPct val="100000"/>
              </a:lnSpc>
              <a:spcBef>
                <a:spcPts val="0"/>
              </a:spcBef>
              <a:spcAft>
                <a:spcPts val="0"/>
              </a:spcAft>
              <a:buSzPts val="2200"/>
              <a:buNone/>
              <a:defRPr/>
            </a:lvl2pPr>
            <a:lvl3pPr marL="1371600" lvl="2" indent="-228600" algn="l">
              <a:lnSpc>
                <a:spcPct val="100000"/>
              </a:lnSpc>
              <a:spcBef>
                <a:spcPts val="0"/>
              </a:spcBef>
              <a:spcAft>
                <a:spcPts val="0"/>
              </a:spcAft>
              <a:buSzPts val="2200"/>
              <a:buNone/>
              <a:defRPr/>
            </a:lvl3pPr>
            <a:lvl4pPr marL="1828800" lvl="3" indent="-228600" algn="l">
              <a:lnSpc>
                <a:spcPct val="100000"/>
              </a:lnSpc>
              <a:spcBef>
                <a:spcPts val="0"/>
              </a:spcBef>
              <a:spcAft>
                <a:spcPts val="0"/>
              </a:spcAft>
              <a:buSzPts val="2200"/>
              <a:buNone/>
              <a:defRPr/>
            </a:lvl4pPr>
            <a:lvl5pPr marL="2286000" lvl="4" indent="-228600" algn="l">
              <a:lnSpc>
                <a:spcPct val="100000"/>
              </a:lnSpc>
              <a:spcBef>
                <a:spcPts val="0"/>
              </a:spcBef>
              <a:spcAft>
                <a:spcPts val="0"/>
              </a:spcAft>
              <a:buSzPts val="2200"/>
              <a:buNone/>
              <a:defRPr/>
            </a:lvl5pPr>
            <a:lvl6pPr marL="2743200" lvl="5" indent="-228600" algn="l">
              <a:lnSpc>
                <a:spcPct val="100000"/>
              </a:lnSpc>
              <a:spcBef>
                <a:spcPts val="0"/>
              </a:spcBef>
              <a:spcAft>
                <a:spcPts val="0"/>
              </a:spcAft>
              <a:buSzPts val="2200"/>
              <a:buNone/>
              <a:defRPr/>
            </a:lvl6pPr>
            <a:lvl7pPr marL="3200400" lvl="6" indent="-228600" algn="l">
              <a:lnSpc>
                <a:spcPct val="100000"/>
              </a:lnSpc>
              <a:spcBef>
                <a:spcPts val="0"/>
              </a:spcBef>
              <a:spcAft>
                <a:spcPts val="0"/>
              </a:spcAft>
              <a:buSzPts val="2200"/>
              <a:buNone/>
              <a:defRPr/>
            </a:lvl7pPr>
            <a:lvl8pPr marL="3657600" lvl="7" indent="-228600" algn="l">
              <a:lnSpc>
                <a:spcPct val="100000"/>
              </a:lnSpc>
              <a:spcBef>
                <a:spcPts val="0"/>
              </a:spcBef>
              <a:spcAft>
                <a:spcPts val="0"/>
              </a:spcAft>
              <a:buSzPts val="2200"/>
              <a:buNone/>
              <a:defRPr/>
            </a:lvl8pPr>
            <a:lvl9pPr marL="4114800" lvl="8" indent="-228600" algn="l">
              <a:lnSpc>
                <a:spcPct val="100000"/>
              </a:lnSpc>
              <a:spcBef>
                <a:spcPts val="0"/>
              </a:spcBef>
              <a:spcAft>
                <a:spcPts val="0"/>
              </a:spcAft>
              <a:buSzPts val="2200"/>
              <a:buNone/>
              <a:defRPr/>
            </a:lvl9pPr>
          </a:lstStyle>
          <a:p>
            <a:endParaRPr/>
          </a:p>
        </p:txBody>
      </p:sp>
      <p:sp>
        <p:nvSpPr>
          <p:cNvPr id="22" name="Google Shape;22;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2"/>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0"/>
              </a:spcBef>
              <a:spcAft>
                <a:spcPts val="0"/>
              </a:spcAft>
              <a:buClr>
                <a:schemeClr val="dk1"/>
              </a:buClr>
              <a:buSzPts val="1200"/>
              <a:buFont typeface="Verdana"/>
              <a:buNone/>
              <a:defRPr sz="1200" b="0">
                <a:solidFill>
                  <a:schemeClr val="dk1"/>
                </a:solidFill>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pic>
        <p:nvPicPr>
          <p:cNvPr id="26" name="Google Shape;26;p2"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_Figure + Caption">
  <p:cSld name="1_Figure + Caption">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5"/>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124" name="Google Shape;124;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15"/>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28" name="Google Shape;128;p15"/>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15"/>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pic>
        <p:nvPicPr>
          <p:cNvPr id="130" name="Google Shape;130;p15"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131" name="Google Shape;131;p15"/>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6"/>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5" name="Google Shape;135;p16"/>
          <p:cNvSpPr txBox="1">
            <a:spLocks noGrp="1"/>
          </p:cNvSpPr>
          <p:nvPr>
            <p:ph type="body" idx="2"/>
          </p:nvPr>
        </p:nvSpPr>
        <p:spPr>
          <a:xfrm>
            <a:off x="629842" y="2505075"/>
            <a:ext cx="3868340"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16"/>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7" name="Google Shape;137;p16"/>
          <p:cNvSpPr txBox="1">
            <a:spLocks noGrp="1"/>
          </p:cNvSpPr>
          <p:nvPr>
            <p:ph type="body" idx="4"/>
          </p:nvPr>
        </p:nvSpPr>
        <p:spPr>
          <a:xfrm>
            <a:off x="4629150" y="2505075"/>
            <a:ext cx="3887391"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7"/>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4" name="Google Shape;144;p17"/>
          <p:cNvSpPr txBox="1">
            <a:spLocks noGrp="1"/>
          </p:cNvSpPr>
          <p:nvPr>
            <p:ph type="body" idx="2"/>
          </p:nvPr>
        </p:nvSpPr>
        <p:spPr>
          <a:xfrm>
            <a:off x="629842" y="2505075"/>
            <a:ext cx="3868340"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5" name="Google Shape;145;p17"/>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6" name="Google Shape;146;p17"/>
          <p:cNvSpPr txBox="1">
            <a:spLocks noGrp="1"/>
          </p:cNvSpPr>
          <p:nvPr>
            <p:ph type="body" idx="4"/>
          </p:nvPr>
        </p:nvSpPr>
        <p:spPr>
          <a:xfrm>
            <a:off x="4629150" y="2505075"/>
            <a:ext cx="3887391"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7" name="Google Shape;147;p1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0" name="Google Shape;150;p17"/>
          <p:cNvSpPr txBox="1">
            <a:spLocks noGrp="1"/>
          </p:cNvSpPr>
          <p:nvPr>
            <p:ph type="body" idx="5"/>
          </p:nvPr>
        </p:nvSpPr>
        <p:spPr>
          <a:xfrm>
            <a:off x="631372" y="4278084"/>
            <a:ext cx="3868340"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1" name="Google Shape;151;p17"/>
          <p:cNvSpPr txBox="1">
            <a:spLocks noGrp="1"/>
          </p:cNvSpPr>
          <p:nvPr>
            <p:ph type="body" idx="6"/>
          </p:nvPr>
        </p:nvSpPr>
        <p:spPr>
          <a:xfrm>
            <a:off x="4637312" y="4288972"/>
            <a:ext cx="3887391"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Title and Content">
  <p:cSld name="2+Title and Content">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457200" y="352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8"/>
          <p:cNvSpPr txBox="1">
            <a:spLocks noGrp="1"/>
          </p:cNvSpPr>
          <p:nvPr>
            <p:ph type="body" idx="1"/>
          </p:nvPr>
        </p:nvSpPr>
        <p:spPr>
          <a:xfrm>
            <a:off x="457200" y="1869149"/>
            <a:ext cx="8229600" cy="4248459"/>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a:lvl1pPr>
            <a:lvl2pPr marL="914400" lvl="1" indent="-368300" algn="l">
              <a:lnSpc>
                <a:spcPct val="100000"/>
              </a:lnSpc>
              <a:spcBef>
                <a:spcPts val="600"/>
              </a:spcBef>
              <a:spcAft>
                <a:spcPts val="0"/>
              </a:spcAft>
              <a:buClr>
                <a:srgbClr val="007FA3"/>
              </a:buClr>
              <a:buSzPts val="2200"/>
              <a:buChar char="–"/>
              <a:defRPr/>
            </a:lvl2pPr>
            <a:lvl3pPr marL="1371600" lvl="2" indent="-368300" algn="l">
              <a:lnSpc>
                <a:spcPct val="100000"/>
              </a:lnSpc>
              <a:spcBef>
                <a:spcPts val="600"/>
              </a:spcBef>
              <a:spcAft>
                <a:spcPts val="0"/>
              </a:spcAft>
              <a:buClr>
                <a:srgbClr val="007FA3"/>
              </a:buClr>
              <a:buSzPts val="2200"/>
              <a:buChar char="▪"/>
              <a:defRPr/>
            </a:lvl3pPr>
            <a:lvl4pPr marL="1828800" lvl="3" indent="-368300" algn="l">
              <a:lnSpc>
                <a:spcPct val="100000"/>
              </a:lnSpc>
              <a:spcBef>
                <a:spcPts val="600"/>
              </a:spcBef>
              <a:spcAft>
                <a:spcPts val="0"/>
              </a:spcAft>
              <a:buClr>
                <a:srgbClr val="007FA3"/>
              </a:buClr>
              <a:buSzPts val="2200"/>
              <a:buChar char="–"/>
              <a:defRPr/>
            </a:lvl4pPr>
            <a:lvl5pPr marL="2286000" lvl="4" indent="-368300" algn="l">
              <a:lnSpc>
                <a:spcPct val="100000"/>
              </a:lnSpc>
              <a:spcBef>
                <a:spcPts val="600"/>
              </a:spcBef>
              <a:spcAft>
                <a:spcPts val="0"/>
              </a:spcAft>
              <a:buClr>
                <a:srgbClr val="007FA3"/>
              </a:buClr>
              <a:buSzPts val="2200"/>
              <a:buChar char="•"/>
              <a:defRPr/>
            </a:lvl5pPr>
            <a:lvl6pPr marL="2743200" lvl="5" indent="-368300" algn="l">
              <a:lnSpc>
                <a:spcPct val="100000"/>
              </a:lnSpc>
              <a:spcBef>
                <a:spcPts val="300"/>
              </a:spcBef>
              <a:spcAft>
                <a:spcPts val="0"/>
              </a:spcAft>
              <a:buClr>
                <a:srgbClr val="007FA3"/>
              </a:buClr>
              <a:buSzPts val="2200"/>
              <a:buChar char="•"/>
              <a:defRPr/>
            </a:lvl6pPr>
            <a:lvl7pPr marL="3200400" lvl="6" indent="-368300" algn="l">
              <a:lnSpc>
                <a:spcPct val="100000"/>
              </a:lnSpc>
              <a:spcBef>
                <a:spcPts val="300"/>
              </a:spcBef>
              <a:spcAft>
                <a:spcPts val="0"/>
              </a:spcAft>
              <a:buClr>
                <a:srgbClr val="007FA3"/>
              </a:buClr>
              <a:buSzPts val="2200"/>
              <a:buChar char="•"/>
              <a:defRPr/>
            </a:lvl7pPr>
            <a:lvl8pPr marL="3657600" lvl="7" indent="-368300" algn="l">
              <a:lnSpc>
                <a:spcPct val="100000"/>
              </a:lnSpc>
              <a:spcBef>
                <a:spcPts val="300"/>
              </a:spcBef>
              <a:spcAft>
                <a:spcPts val="0"/>
              </a:spcAft>
              <a:buClr>
                <a:srgbClr val="007FA3"/>
              </a:buClr>
              <a:buSzPts val="2200"/>
              <a:buChar char="•"/>
              <a:defRPr/>
            </a:lvl8pPr>
            <a:lvl9pPr marL="4114800" lvl="8" indent="-368300" algn="l">
              <a:lnSpc>
                <a:spcPct val="100000"/>
              </a:lnSpc>
              <a:spcBef>
                <a:spcPts val="300"/>
              </a:spcBef>
              <a:spcAft>
                <a:spcPts val="0"/>
              </a:spcAft>
              <a:buClr>
                <a:srgbClr val="007FA3"/>
              </a:buClr>
              <a:buSzPts val="2200"/>
              <a:buChar char="•"/>
              <a:defRPr/>
            </a:lvl9pPr>
          </a:lstStyle>
          <a:p>
            <a:endParaRPr/>
          </a:p>
        </p:txBody>
      </p:sp>
      <p:sp>
        <p:nvSpPr>
          <p:cNvPr id="155" name="Google Shape;155;p1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1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18"/>
          <p:cNvSpPr txBox="1">
            <a:spLocks noGrp="1"/>
          </p:cNvSpPr>
          <p:nvPr>
            <p:ph type="body" idx="2"/>
          </p:nvPr>
        </p:nvSpPr>
        <p:spPr>
          <a:xfrm>
            <a:off x="457200" y="1183944"/>
            <a:ext cx="8229600" cy="457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None/>
              <a:defRPr sz="2400" b="1">
                <a:solidFill>
                  <a:srgbClr val="007FA3"/>
                </a:solidFill>
                <a:latin typeface="Times New Roman"/>
                <a:ea typeface="Times New Roman"/>
                <a:cs typeface="Times New Roman"/>
                <a:sym typeface="Times New Roman"/>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9" name="Google Shape;159;p18"/>
          <p:cNvSpPr/>
          <p:nvPr/>
        </p:nvSpPr>
        <p:spPr>
          <a:xfrm>
            <a:off x="228600" y="1641144"/>
            <a:ext cx="4572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396399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941095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514884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32128" cy="10167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809199"/>
            <a:ext cx="8232128" cy="1016701"/>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4065823"/>
            <a:ext cx="8232128" cy="847371"/>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5153117"/>
            <a:ext cx="8232128" cy="8381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140300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457200" y="1558412"/>
            <a:ext cx="436046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5008728" y="1558412"/>
            <a:ext cx="3678072" cy="3754437"/>
          </a:xfrm>
        </p:spPr>
        <p:txBody>
          <a:bodyPr/>
          <a:lstStyle>
            <a:lvl1pPr>
              <a:defRPr/>
            </a:lvl1pPr>
          </a:lstStyle>
          <a:p>
            <a:pPr lvl="0"/>
            <a:r>
              <a:rPr lang="en-US" dirty="0"/>
              <a:t>Figure</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500277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20659333"/>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5"/>
        <p:cNvGrpSpPr/>
        <p:nvPr/>
      </p:nvGrpSpPr>
      <p:grpSpPr>
        <a:xfrm>
          <a:off x="0" y="0"/>
          <a:ext cx="0" cy="0"/>
          <a:chOff x="0" y="0"/>
          <a:chExt cx="0" cy="0"/>
        </a:xfrm>
      </p:grpSpPr>
      <p:sp>
        <p:nvSpPr>
          <p:cNvPr id="56" name="Google Shape;56;p7"/>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7"/>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3600"/>
              <a:buFont typeface="Times New Roman"/>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200"/>
              <a:buNone/>
              <a:defRPr sz="2200">
                <a:solidFill>
                  <a:schemeClr val="dk1"/>
                </a:solidFill>
              </a:defRPr>
            </a:lvl1pPr>
            <a:lvl2pPr lvl="1" algn="ctr">
              <a:lnSpc>
                <a:spcPct val="100000"/>
              </a:lnSpc>
              <a:spcBef>
                <a:spcPts val="600"/>
              </a:spcBef>
              <a:spcAft>
                <a:spcPts val="0"/>
              </a:spcAft>
              <a:buSzPts val="2200"/>
              <a:buNone/>
              <a:defRPr>
                <a:solidFill>
                  <a:srgbClr val="888888"/>
                </a:solidFill>
              </a:defRPr>
            </a:lvl2pPr>
            <a:lvl3pPr lvl="2" algn="ctr">
              <a:lnSpc>
                <a:spcPct val="100000"/>
              </a:lnSpc>
              <a:spcBef>
                <a:spcPts val="600"/>
              </a:spcBef>
              <a:spcAft>
                <a:spcPts val="0"/>
              </a:spcAft>
              <a:buSzPts val="2200"/>
              <a:buNone/>
              <a:defRPr>
                <a:solidFill>
                  <a:srgbClr val="888888"/>
                </a:solidFill>
              </a:defRPr>
            </a:lvl3pPr>
            <a:lvl4pPr lvl="3" algn="ctr">
              <a:lnSpc>
                <a:spcPct val="100000"/>
              </a:lnSpc>
              <a:spcBef>
                <a:spcPts val="600"/>
              </a:spcBef>
              <a:spcAft>
                <a:spcPts val="0"/>
              </a:spcAft>
              <a:buSzPts val="2200"/>
              <a:buNone/>
              <a:defRPr>
                <a:solidFill>
                  <a:srgbClr val="888888"/>
                </a:solidFill>
              </a:defRPr>
            </a:lvl4pPr>
            <a:lvl5pPr lvl="4" algn="ctr">
              <a:lnSpc>
                <a:spcPct val="100000"/>
              </a:lnSpc>
              <a:spcBef>
                <a:spcPts val="600"/>
              </a:spcBef>
              <a:spcAft>
                <a:spcPts val="0"/>
              </a:spcAft>
              <a:buSzPts val="2200"/>
              <a:buNone/>
              <a:defRPr>
                <a:solidFill>
                  <a:srgbClr val="888888"/>
                </a:solidFill>
              </a:defRPr>
            </a:lvl5pPr>
            <a:lvl6pPr lvl="5" algn="ctr">
              <a:lnSpc>
                <a:spcPct val="100000"/>
              </a:lnSpc>
              <a:spcBef>
                <a:spcPts val="300"/>
              </a:spcBef>
              <a:spcAft>
                <a:spcPts val="0"/>
              </a:spcAft>
              <a:buSzPts val="2200"/>
              <a:buNone/>
              <a:defRPr>
                <a:solidFill>
                  <a:srgbClr val="888888"/>
                </a:solidFill>
              </a:defRPr>
            </a:lvl6pPr>
            <a:lvl7pPr lvl="6" algn="ctr">
              <a:lnSpc>
                <a:spcPct val="100000"/>
              </a:lnSpc>
              <a:spcBef>
                <a:spcPts val="300"/>
              </a:spcBef>
              <a:spcAft>
                <a:spcPts val="0"/>
              </a:spcAft>
              <a:buSzPts val="2200"/>
              <a:buNone/>
              <a:defRPr>
                <a:solidFill>
                  <a:srgbClr val="888888"/>
                </a:solidFill>
              </a:defRPr>
            </a:lvl7pPr>
            <a:lvl8pPr lvl="7" algn="ctr">
              <a:lnSpc>
                <a:spcPct val="100000"/>
              </a:lnSpc>
              <a:spcBef>
                <a:spcPts val="300"/>
              </a:spcBef>
              <a:spcAft>
                <a:spcPts val="0"/>
              </a:spcAft>
              <a:buSzPts val="2200"/>
              <a:buNone/>
              <a:defRPr>
                <a:solidFill>
                  <a:srgbClr val="888888"/>
                </a:solidFill>
              </a:defRPr>
            </a:lvl8pPr>
            <a:lvl9pPr lvl="8" algn="ctr">
              <a:lnSpc>
                <a:spcPct val="100000"/>
              </a:lnSpc>
              <a:spcBef>
                <a:spcPts val="300"/>
              </a:spcBef>
              <a:spcAft>
                <a:spcPts val="0"/>
              </a:spcAft>
              <a:buSzPts val="2200"/>
              <a:buNone/>
              <a:defRPr>
                <a:solidFill>
                  <a:srgbClr val="888888"/>
                </a:solidFill>
              </a:defRPr>
            </a:lvl9pPr>
          </a:lstStyle>
          <a:p>
            <a:endParaRPr/>
          </a:p>
        </p:txBody>
      </p:sp>
      <p:sp>
        <p:nvSpPr>
          <p:cNvPr id="59" name="Google Shape;59;p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2" name="Google Shape;62;p7"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63" name="Google Shape;63;p7"/>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263525" algn="l">
              <a:lnSpc>
                <a:spcPct val="100000"/>
              </a:lnSpc>
              <a:spcBef>
                <a:spcPts val="1500"/>
              </a:spcBef>
              <a:spcAft>
                <a:spcPts val="0"/>
              </a:spcAft>
              <a:buClr>
                <a:srgbClr val="007FA3"/>
              </a:buClr>
              <a:buSzPts val="550"/>
              <a:buChar char="•"/>
              <a:defRPr sz="2200">
                <a:solidFill>
                  <a:schemeClr val="dk1"/>
                </a:solidFill>
                <a:latin typeface="Arial"/>
                <a:ea typeface="Arial"/>
                <a:cs typeface="Arial"/>
                <a:sym typeface="Arial"/>
              </a:defRPr>
            </a:lvl1pPr>
            <a:lvl2pPr marL="914400" lvl="1" indent="-368300" algn="l">
              <a:lnSpc>
                <a:spcPct val="100000"/>
              </a:lnSpc>
              <a:spcBef>
                <a:spcPts val="600"/>
              </a:spcBef>
              <a:spcAft>
                <a:spcPts val="0"/>
              </a:spcAft>
              <a:buClr>
                <a:srgbClr val="007FA3"/>
              </a:buClr>
              <a:buSzPts val="2200"/>
              <a:buChar char="–"/>
              <a:defRPr sz="2200">
                <a:solidFill>
                  <a:schemeClr val="dk1"/>
                </a:solidFill>
                <a:latin typeface="Arial"/>
                <a:ea typeface="Arial"/>
                <a:cs typeface="Arial"/>
                <a:sym typeface="Arial"/>
              </a:defRPr>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67" name="Google Shape;67;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b="1" cap="none">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rgbClr val="007FA3"/>
                </a:solidFill>
              </a:defRPr>
            </a:lvl1pPr>
            <a:lvl2pPr marL="914400" lvl="1" indent="-228600" algn="l">
              <a:lnSpc>
                <a:spcPct val="100000"/>
              </a:lnSpc>
              <a:spcBef>
                <a:spcPts val="600"/>
              </a:spcBef>
              <a:spcAft>
                <a:spcPts val="0"/>
              </a:spcAft>
              <a:buSzPts val="1800"/>
              <a:buNone/>
              <a:defRPr sz="1800">
                <a:solidFill>
                  <a:srgbClr val="888888"/>
                </a:solidFill>
              </a:defRPr>
            </a:lvl2pPr>
            <a:lvl3pPr marL="1371600" lvl="2" indent="-228600" algn="l">
              <a:lnSpc>
                <a:spcPct val="100000"/>
              </a:lnSpc>
              <a:spcBef>
                <a:spcPts val="600"/>
              </a:spcBef>
              <a:spcAft>
                <a:spcPts val="0"/>
              </a:spcAft>
              <a:buSzPts val="1600"/>
              <a:buNone/>
              <a:defRPr sz="1600">
                <a:solidFill>
                  <a:srgbClr val="888888"/>
                </a:solidFill>
              </a:defRPr>
            </a:lvl3pPr>
            <a:lvl4pPr marL="1828800" lvl="3" indent="-228600" algn="l">
              <a:lnSpc>
                <a:spcPct val="100000"/>
              </a:lnSpc>
              <a:spcBef>
                <a:spcPts val="600"/>
              </a:spcBef>
              <a:spcAft>
                <a:spcPts val="0"/>
              </a:spcAft>
              <a:buSzPts val="1400"/>
              <a:buNone/>
              <a:defRPr sz="1400">
                <a:solidFill>
                  <a:srgbClr val="888888"/>
                </a:solidFill>
              </a:defRPr>
            </a:lvl4pPr>
            <a:lvl5pPr marL="2286000" lvl="4" indent="-228600" algn="l">
              <a:lnSpc>
                <a:spcPct val="100000"/>
              </a:lnSpc>
              <a:spcBef>
                <a:spcPts val="600"/>
              </a:spcBef>
              <a:spcAft>
                <a:spcPts val="0"/>
              </a:spcAft>
              <a:buSzPts val="1400"/>
              <a:buNone/>
              <a:defRPr sz="1400">
                <a:solidFill>
                  <a:srgbClr val="888888"/>
                </a:solidFill>
              </a:defRPr>
            </a:lvl5pPr>
            <a:lvl6pPr marL="2743200" lvl="5" indent="-228600" algn="l">
              <a:lnSpc>
                <a:spcPct val="100000"/>
              </a:lnSpc>
              <a:spcBef>
                <a:spcPts val="300"/>
              </a:spcBef>
              <a:spcAft>
                <a:spcPts val="0"/>
              </a:spcAft>
              <a:buSzPts val="1400"/>
              <a:buNone/>
              <a:defRPr sz="1400">
                <a:solidFill>
                  <a:srgbClr val="888888"/>
                </a:solidFill>
              </a:defRPr>
            </a:lvl6pPr>
            <a:lvl7pPr marL="3200400" lvl="6" indent="-228600" algn="l">
              <a:lnSpc>
                <a:spcPct val="100000"/>
              </a:lnSpc>
              <a:spcBef>
                <a:spcPts val="300"/>
              </a:spcBef>
              <a:spcAft>
                <a:spcPts val="0"/>
              </a:spcAft>
              <a:buSzPts val="1400"/>
              <a:buNone/>
              <a:defRPr sz="1400">
                <a:solidFill>
                  <a:srgbClr val="888888"/>
                </a:solidFill>
              </a:defRPr>
            </a:lvl7pPr>
            <a:lvl8pPr marL="3657600" lvl="7" indent="-228600" algn="l">
              <a:lnSpc>
                <a:spcPct val="100000"/>
              </a:lnSpc>
              <a:spcBef>
                <a:spcPts val="300"/>
              </a:spcBef>
              <a:spcAft>
                <a:spcPts val="0"/>
              </a:spcAft>
              <a:buSzPts val="1400"/>
              <a:buNone/>
              <a:defRPr sz="1400">
                <a:solidFill>
                  <a:srgbClr val="888888"/>
                </a:solidFill>
              </a:defRPr>
            </a:lvl8pPr>
            <a:lvl9pPr marL="4114800" lvl="8" indent="-228600" algn="l">
              <a:lnSpc>
                <a:spcPct val="100000"/>
              </a:lnSpc>
              <a:spcBef>
                <a:spcPts val="300"/>
              </a:spcBef>
              <a:spcAft>
                <a:spcPts val="0"/>
              </a:spcAft>
              <a:buSzPts val="1400"/>
              <a:buNone/>
              <a:defRPr sz="1400">
                <a:solidFill>
                  <a:srgbClr val="888888"/>
                </a:solidFill>
              </a:defRPr>
            </a:lvl9pPr>
          </a:lstStyle>
          <a:p>
            <a:endParaRPr/>
          </a:p>
        </p:txBody>
      </p:sp>
      <p:sp>
        <p:nvSpPr>
          <p:cNvPr id="73" name="Google Shape;73;p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81"/>
        <p:cNvGrpSpPr/>
        <p:nvPr/>
      </p:nvGrpSpPr>
      <p:grpSpPr>
        <a:xfrm>
          <a:off x="0" y="0"/>
          <a:ext cx="0" cy="0"/>
          <a:chOff x="0" y="0"/>
          <a:chExt cx="0" cy="0"/>
        </a:xfrm>
      </p:grpSpPr>
      <p:sp>
        <p:nvSpPr>
          <p:cNvPr id="82" name="Google Shape;82;p1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85" name="Google Shape;85;p11"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86" name="Google Shape;86;p1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457200" y="2194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body" idx="1"/>
          </p:nvPr>
        </p:nvSpPr>
        <p:spPr>
          <a:xfrm>
            <a:off x="457200" y="1457450"/>
            <a:ext cx="8229600" cy="9144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0" name="Google Shape;90;p12"/>
          <p:cNvSpPr txBox="1">
            <a:spLocks noGrp="1"/>
          </p:cNvSpPr>
          <p:nvPr>
            <p:ph type="body" idx="2"/>
          </p:nvPr>
        </p:nvSpPr>
        <p:spPr>
          <a:xfrm>
            <a:off x="45720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91" name="Google Shape;91;p12"/>
          <p:cNvSpPr txBox="1">
            <a:spLocks noGrp="1"/>
          </p:cNvSpPr>
          <p:nvPr>
            <p:ph type="body" idx="3"/>
          </p:nvPr>
        </p:nvSpPr>
        <p:spPr>
          <a:xfrm>
            <a:off x="3291114" y="160194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2" name="Google Shape;92;p12"/>
          <p:cNvSpPr txBox="1">
            <a:spLocks noGrp="1"/>
          </p:cNvSpPr>
          <p:nvPr>
            <p:ph type="body" idx="4"/>
          </p:nvPr>
        </p:nvSpPr>
        <p:spPr>
          <a:xfrm>
            <a:off x="612648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93" name="Google Shape;93;p12"/>
          <p:cNvSpPr txBox="1">
            <a:spLocks noGrp="1"/>
          </p:cNvSpPr>
          <p:nvPr>
            <p:ph type="body" idx="5"/>
          </p:nvPr>
        </p:nvSpPr>
        <p:spPr>
          <a:xfrm>
            <a:off x="457200"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4" name="Google Shape;94;p12"/>
          <p:cNvSpPr txBox="1">
            <a:spLocks noGrp="1"/>
          </p:cNvSpPr>
          <p:nvPr>
            <p:ph type="body" idx="6"/>
          </p:nvPr>
        </p:nvSpPr>
        <p:spPr>
          <a:xfrm>
            <a:off x="3300984"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5" name="Google Shape;95;p12"/>
          <p:cNvSpPr txBox="1">
            <a:spLocks noGrp="1"/>
          </p:cNvSpPr>
          <p:nvPr>
            <p:ph type="body" idx="7"/>
          </p:nvPr>
        </p:nvSpPr>
        <p:spPr>
          <a:xfrm>
            <a:off x="6128658" y="3171876"/>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6" name="Google Shape;96;p12"/>
          <p:cNvSpPr txBox="1">
            <a:spLocks noGrp="1"/>
          </p:cNvSpPr>
          <p:nvPr>
            <p:ph type="body" idx="8"/>
          </p:nvPr>
        </p:nvSpPr>
        <p:spPr>
          <a:xfrm>
            <a:off x="457200"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7" name="Google Shape;97;p12"/>
          <p:cNvSpPr txBox="1">
            <a:spLocks noGrp="1"/>
          </p:cNvSpPr>
          <p:nvPr>
            <p:ph type="body" idx="9"/>
          </p:nvPr>
        </p:nvSpPr>
        <p:spPr>
          <a:xfrm>
            <a:off x="3299388"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8" name="Google Shape;98;p12"/>
          <p:cNvSpPr txBox="1">
            <a:spLocks noGrp="1"/>
          </p:cNvSpPr>
          <p:nvPr>
            <p:ph type="body" idx="13"/>
          </p:nvPr>
        </p:nvSpPr>
        <p:spPr>
          <a:xfrm>
            <a:off x="6128658" y="4764312"/>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9" name="Google Shape;99;p1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105" name="Google Shape;105;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3"/>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09" name="Google Shape;109;p13"/>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0" name="Google Shape;110;p13"/>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Two Content">
  <p:cSld name="1_Title and Two Content">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4" name="Google Shape;114;p14"/>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5" name="Google Shape;115;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a:spLocks noGrp="1"/>
          </p:cNvSpPr>
          <p:nvPr>
            <p:ph type="body" idx="3"/>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19" name="Google Shape;119;p14"/>
          <p:cNvSpPr txBox="1">
            <a:spLocks noGrp="1"/>
          </p:cNvSpPr>
          <p:nvPr>
            <p:ph type="body" idx="4"/>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0" name="Google Shape;120;p14"/>
          <p:cNvSpPr txBox="1">
            <a:spLocks noGrp="1"/>
          </p:cNvSpPr>
          <p:nvPr>
            <p:ph type="body" idx="5"/>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368300" algn="l" rtl="0">
              <a:lnSpc>
                <a:spcPct val="100000"/>
              </a:lnSpc>
              <a:spcBef>
                <a:spcPts val="15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00000"/>
              </a:lnSpc>
              <a:spcBef>
                <a:spcPts val="600"/>
              </a:spcBef>
              <a:spcAft>
                <a:spcPts val="0"/>
              </a:spcAft>
              <a:buClr>
                <a:srgbClr val="007FA3"/>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pic>
        <p:nvPicPr>
          <p:cNvPr id="16" name="Google Shape;16;p1" descr="Pearson Logo"/>
          <p:cNvPicPr preferRelativeResize="0"/>
          <p:nvPr/>
        </p:nvPicPr>
        <p:blipFill rotWithShape="1">
          <a:blip r:embed="rId21">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6" r:id="rId14"/>
    <p:sldLayoutId id="2147483667" r:id="rId15"/>
    <p:sldLayoutId id="2147483668" r:id="rId16"/>
    <p:sldLayoutId id="2147483669" r:id="rId17"/>
    <p:sldLayoutId id="2147483670" r:id="rId18"/>
    <p:sldLayoutId id="2147483671"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Essentials of Economics</a:t>
            </a:r>
            <a:endParaRPr/>
          </a:p>
        </p:txBody>
      </p:sp>
      <p:sp>
        <p:nvSpPr>
          <p:cNvPr id="166" name="Google Shape;166;p19"/>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Seventh Edition</a:t>
            </a:r>
            <a:endParaRPr/>
          </a:p>
        </p:txBody>
      </p:sp>
      <p:sp>
        <p:nvSpPr>
          <p:cNvPr id="167" name="Google Shape;167;p19"/>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000"/>
              <a:buNone/>
            </a:pPr>
            <a:r>
              <a:rPr lang="en-US" dirty="0"/>
              <a:t>Chapter 15</a:t>
            </a:r>
            <a:endParaRPr dirty="0"/>
          </a:p>
        </p:txBody>
      </p:sp>
      <p:sp>
        <p:nvSpPr>
          <p:cNvPr id="168" name="Google Shape;168;p19"/>
          <p:cNvSpPr txBox="1">
            <a:spLocks noGrp="1"/>
          </p:cNvSpPr>
          <p:nvPr>
            <p:ph type="body" idx="3"/>
          </p:nvPr>
        </p:nvSpPr>
        <p:spPr>
          <a:xfrm>
            <a:off x="5029199" y="3200400"/>
            <a:ext cx="3040603" cy="285798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Aggregate Demand and Aggregate Supply Analysis</a:t>
            </a:r>
            <a:endParaRPr/>
          </a:p>
        </p:txBody>
      </p:sp>
      <p:sp>
        <p:nvSpPr>
          <p:cNvPr id="169" name="Google Shape;169;p19"/>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a:t>Copyright © 2021, 2019, 2017 Pearson Education, Inc. All Rights Reserved.</a:t>
            </a:r>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990" t="385" r="1029" b="11304"/>
          <a:stretch/>
        </p:blipFill>
        <p:spPr>
          <a:xfrm>
            <a:off x="722242" y="1295400"/>
            <a:ext cx="3716105" cy="42885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15.1 Variables That Shift the Aggregate Demand Curve </a:t>
            </a:r>
            <a:r>
              <a:rPr lang="en-US" sz="2000" b="0" dirty="0"/>
              <a:t>(2 of 4)</a:t>
            </a:r>
            <a:endParaRPr lang="en-IN" sz="2000" dirty="0"/>
          </a:p>
        </p:txBody>
      </p:sp>
      <p:graphicFrame>
        <p:nvGraphicFramePr>
          <p:cNvPr id="10" name="Content Placeholder 9"/>
          <p:cNvGraphicFramePr>
            <a:graphicFrameLocks noGrp="1"/>
          </p:cNvGraphicFramePr>
          <p:nvPr>
            <p:ph sz="quarter" idx="13"/>
          </p:nvPr>
        </p:nvGraphicFramePr>
        <p:xfrm>
          <a:off x="457200" y="1602669"/>
          <a:ext cx="8232777" cy="2665468"/>
        </p:xfrm>
        <a:graphic>
          <a:graphicData uri="http://schemas.openxmlformats.org/drawingml/2006/table">
            <a:tbl>
              <a:tblPr firstRow="1" bandRow="1">
                <a:tableStyleId>{2D5ABB26-0587-4C30-8999-92F81FD0307C}</a:tableStyleId>
              </a:tblPr>
              <a:tblGrid>
                <a:gridCol w="2744259">
                  <a:extLst>
                    <a:ext uri="{9D8B030D-6E8A-4147-A177-3AD203B41FA5}">
                      <a16:colId xmlns:a16="http://schemas.microsoft.com/office/drawing/2014/main" val="3747368406"/>
                    </a:ext>
                  </a:extLst>
                </a:gridCol>
                <a:gridCol w="2744259">
                  <a:extLst>
                    <a:ext uri="{9D8B030D-6E8A-4147-A177-3AD203B41FA5}">
                      <a16:colId xmlns:a16="http://schemas.microsoft.com/office/drawing/2014/main" val="2539403135"/>
                    </a:ext>
                  </a:extLst>
                </a:gridCol>
                <a:gridCol w="2744259">
                  <a:extLst>
                    <a:ext uri="{9D8B030D-6E8A-4147-A177-3AD203B41FA5}">
                      <a16:colId xmlns:a16="http://schemas.microsoft.com/office/drawing/2014/main" val="2418133910"/>
                    </a:ext>
                  </a:extLst>
                </a:gridCol>
              </a:tblGrid>
              <a:tr h="558499">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An increase in …</a:t>
                      </a:r>
                      <a:endParaRPr sz="1600" b="1" u="none" strike="noStrike" cap="none" baseline="0" dirty="0">
                        <a:latin typeface="+mn-lt"/>
                        <a:ea typeface="Arial"/>
                        <a:cs typeface="Arial"/>
                        <a:sym typeface="Arial"/>
                      </a:endParaRPr>
                    </a:p>
                  </a:txBody>
                  <a:tcPr marL="61200" marR="61200" marT="61200" marB="6120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shifts the aggregate</a:t>
                      </a:r>
                      <a:endParaRPr sz="1600" b="1" u="none" strike="noStrike" cap="none" baseline="0" dirty="0">
                        <a:latin typeface="+mn-lt"/>
                        <a:sym typeface="Arial"/>
                      </a:endParaRPr>
                    </a:p>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demand curve …</a:t>
                      </a:r>
                      <a:endParaRPr sz="1600" b="1" u="none" strike="noStrike" cap="none" baseline="0" dirty="0">
                        <a:latin typeface="+mn-lt"/>
                        <a:ea typeface="Arial"/>
                        <a:cs typeface="Arial"/>
                        <a:sym typeface="Arial"/>
                      </a:endParaRPr>
                    </a:p>
                  </a:txBody>
                  <a:tcPr marL="61200" marR="61200" marT="61200" marB="61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because …</a:t>
                      </a:r>
                      <a:endParaRPr sz="1600" b="1" u="none" strike="noStrike" cap="none" baseline="0" dirty="0">
                        <a:latin typeface="+mn-lt"/>
                        <a:ea typeface="Arial"/>
                        <a:cs typeface="Arial"/>
                        <a:sym typeface="Arial"/>
                      </a:endParaRPr>
                    </a:p>
                  </a:txBody>
                  <a:tcPr marL="61200" marR="61200" marT="61200" marB="6120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9888150"/>
                  </a:ext>
                </a:extLst>
              </a:tr>
              <a:tr h="957628">
                <a:tc>
                  <a:txBody>
                    <a:bodyPr/>
                    <a:lstStyle/>
                    <a:p>
                      <a:pPr marL="0" marR="0" lvl="0" indent="0" algn="l" rtl="0">
                        <a:lnSpc>
                          <a:spcPct val="100000"/>
                        </a:lnSpc>
                        <a:spcBef>
                          <a:spcPts val="0"/>
                        </a:spcBef>
                        <a:spcAft>
                          <a:spcPts val="0"/>
                        </a:spcAft>
                        <a:buClr>
                          <a:srgbClr val="000000"/>
                        </a:buClr>
                        <a:buSzPts val="1800"/>
                        <a:buFont typeface="Arial"/>
                        <a:buNone/>
                      </a:pPr>
                      <a:r>
                        <a:rPr lang="en-US" sz="1600" b="0" u="none" strike="noStrike" cap="none" baseline="0" dirty="0">
                          <a:latin typeface="+mn-lt"/>
                          <a:ea typeface="Arial"/>
                          <a:cs typeface="Arial"/>
                          <a:sym typeface="Arial"/>
                        </a:rPr>
                        <a:t>government purchases</a:t>
                      </a:r>
                      <a:endParaRPr sz="1600" b="0" u="none" strike="noStrike" cap="none" baseline="0" dirty="0">
                        <a:latin typeface="+mn-lt"/>
                        <a:ea typeface="Arial"/>
                        <a:cs typeface="Arial"/>
                        <a:sym typeface="Arial"/>
                      </a:endParaRPr>
                    </a:p>
                  </a:txBody>
                  <a:tcPr marL="61200" marR="61200" marT="61200" marB="612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00" b="0" u="none" strike="noStrike" cap="none" baseline="0" dirty="0">
                          <a:solidFill>
                            <a:schemeClr val="tx1"/>
                          </a:solidFill>
                          <a:latin typeface="+mn-lt"/>
                          <a:ea typeface="Arial"/>
                          <a:cs typeface="Arial"/>
                          <a:sym typeface="Arial"/>
                        </a:rPr>
                        <a:t>On a graph, X is real G D P, and Y is price level. Line A D sub 1 shifts right and becomes A D sub 2.</a:t>
                      </a:r>
                      <a:endParaRPr sz="100" b="0" u="none" strike="noStrike" cap="none" baseline="0" dirty="0">
                        <a:solidFill>
                          <a:schemeClr val="tx1"/>
                        </a:solidFill>
                        <a:latin typeface="+mn-lt"/>
                        <a:ea typeface="Arial"/>
                        <a:cs typeface="Arial"/>
                        <a:sym typeface="Arial"/>
                      </a:endParaRPr>
                    </a:p>
                  </a:txBody>
                  <a:tcPr marL="61200" marR="61200" marT="61200" marB="61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0" u="none" strike="noStrike" cap="none" baseline="0" dirty="0">
                          <a:latin typeface="+mn-lt"/>
                          <a:ea typeface="Arial"/>
                          <a:cs typeface="Arial"/>
                          <a:sym typeface="Arial"/>
                        </a:rPr>
                        <a:t>government purchases are a component of aggregate demand.</a:t>
                      </a:r>
                      <a:endParaRPr sz="1600" b="0" u="none" strike="noStrike" cap="none" baseline="0" dirty="0">
                        <a:latin typeface="+mn-lt"/>
                        <a:ea typeface="Arial"/>
                        <a:cs typeface="Arial"/>
                        <a:sym typeface="Arial"/>
                      </a:endParaRPr>
                    </a:p>
                  </a:txBody>
                  <a:tcPr marL="61200" marR="61200" marT="61200" marB="612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4611226"/>
                  </a:ext>
                </a:extLst>
              </a:tr>
              <a:tr h="970034">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ea typeface="Arial"/>
                          <a:cs typeface="Arial"/>
                          <a:sym typeface="Arial"/>
                        </a:rPr>
                        <a:t>personal income taxes or business taxes</a:t>
                      </a:r>
                      <a:endParaRPr sz="1600" u="none" strike="noStrike" cap="none" baseline="0" dirty="0">
                        <a:latin typeface="+mn-lt"/>
                        <a:ea typeface="Arial"/>
                        <a:cs typeface="Arial"/>
                        <a:sym typeface="Arial"/>
                      </a:endParaRPr>
                    </a:p>
                  </a:txBody>
                  <a:tcPr marL="61200" marR="61200" marT="61200" marB="612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00" u="none" strike="noStrike" cap="none" baseline="0" dirty="0">
                          <a:solidFill>
                            <a:schemeClr val="tx1"/>
                          </a:solidFill>
                          <a:latin typeface="+mn-lt"/>
                          <a:ea typeface="Arial"/>
                          <a:cs typeface="Arial"/>
                          <a:sym typeface="Arial"/>
                        </a:rPr>
                        <a:t>On a graph, X is real G D P, and Y is price level. Line A D sub 1 shifts left and becomes A D sub 2.</a:t>
                      </a:r>
                      <a:endParaRPr sz="100" u="none" strike="noStrike" cap="none" baseline="0" dirty="0">
                        <a:solidFill>
                          <a:schemeClr val="tx1"/>
                        </a:solidFill>
                        <a:latin typeface="+mn-lt"/>
                        <a:ea typeface="Arial"/>
                        <a:cs typeface="Arial"/>
                        <a:sym typeface="Arial"/>
                      </a:endParaRPr>
                    </a:p>
                  </a:txBody>
                  <a:tcPr marL="61200" marR="61200" marT="61200" marB="61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ea typeface="Arial"/>
                          <a:cs typeface="Arial"/>
                          <a:sym typeface="Arial"/>
                        </a:rPr>
                        <a:t>consumption spending falls when personal taxes rise, and investment falls when business taxes rise.</a:t>
                      </a:r>
                      <a:endParaRPr sz="1600" u="none" strike="noStrike" cap="none" baseline="0" dirty="0">
                        <a:latin typeface="+mn-lt"/>
                        <a:ea typeface="Arial"/>
                        <a:cs typeface="Arial"/>
                        <a:sym typeface="Arial"/>
                      </a:endParaRPr>
                    </a:p>
                  </a:txBody>
                  <a:tcPr marL="61200" marR="61200" marT="61200" marB="612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797306"/>
                  </a:ext>
                </a:extLst>
              </a:tr>
            </a:tbl>
          </a:graphicData>
        </a:graphic>
      </p:graphicFrame>
      <p:pic>
        <p:nvPicPr>
          <p:cNvPr id="11" name="Picture 10">
            <a:extLst>
              <a:ext uri="{FF2B5EF4-FFF2-40B4-BE49-F238E27FC236}">
                <a16:creationId xmlns:a16="http://schemas.microsoft.com/office/drawing/2014/main" id="{3E20E21F-E4CA-4F99-B5CF-A013AB4E817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984625" y="2276011"/>
            <a:ext cx="1174749" cy="746313"/>
          </a:xfrm>
          <a:prstGeom prst="rect">
            <a:avLst/>
          </a:prstGeom>
          <a:solidFill>
            <a:schemeClr val="lt1"/>
          </a:solidFill>
        </p:spPr>
      </p:pic>
      <p:pic>
        <p:nvPicPr>
          <p:cNvPr id="12" name="Picture 11">
            <a:extLst>
              <a:ext uri="{FF2B5EF4-FFF2-40B4-BE49-F238E27FC236}">
                <a16:creationId xmlns:a16="http://schemas.microsoft.com/office/drawing/2014/main" id="{1632342B-550F-4036-9E53-C2804E4E9D3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984625" y="3301828"/>
            <a:ext cx="1239861" cy="787676"/>
          </a:xfrm>
          <a:prstGeom prst="rect">
            <a:avLst/>
          </a:prstGeom>
          <a:solidFill>
            <a:schemeClr val="lt1"/>
          </a:solidFill>
        </p:spPr>
      </p:pic>
      <p:sp>
        <p:nvSpPr>
          <p:cNvPr id="7" name="Content Placeholder 6"/>
          <p:cNvSpPr>
            <a:spLocks noGrp="1"/>
          </p:cNvSpPr>
          <p:nvPr>
            <p:ph sz="quarter" idx="14"/>
          </p:nvPr>
        </p:nvSpPr>
        <p:spPr>
          <a:xfrm>
            <a:off x="457200" y="4424756"/>
            <a:ext cx="8232128" cy="604447"/>
          </a:xfrm>
        </p:spPr>
        <p:txBody>
          <a:bodyPr tIns="0" bIns="0"/>
          <a:lstStyle/>
          <a:p>
            <a:pPr marL="432000" indent="-432000">
              <a:buFont typeface="+mj-lt"/>
              <a:buAutoNum type="arabicPeriod" startAt="2"/>
            </a:pPr>
            <a:r>
              <a:rPr lang="en-US" sz="1800" b="1" dirty="0"/>
              <a:t>Fiscal policy</a:t>
            </a:r>
            <a:r>
              <a:rPr lang="en-US" sz="1800" dirty="0"/>
              <a:t>: Changes in federal taxes and purchases that are intended to achieve macroeconomic policy objectives.</a:t>
            </a:r>
            <a:endParaRPr lang="en-IN" sz="1800" dirty="0"/>
          </a:p>
        </p:txBody>
      </p:sp>
      <p:sp>
        <p:nvSpPr>
          <p:cNvPr id="8" name="Content Placeholder 7"/>
          <p:cNvSpPr>
            <a:spLocks noGrp="1"/>
          </p:cNvSpPr>
          <p:nvPr>
            <p:ph sz="quarter" idx="15"/>
          </p:nvPr>
        </p:nvSpPr>
        <p:spPr>
          <a:xfrm>
            <a:off x="457200" y="5138060"/>
            <a:ext cx="8232128" cy="1165760"/>
          </a:xfrm>
        </p:spPr>
        <p:txBody>
          <a:bodyPr tIns="0" bIns="0"/>
          <a:lstStyle/>
          <a:p>
            <a:pPr marL="432" indent="0">
              <a:buNone/>
            </a:pPr>
            <a:r>
              <a:rPr lang="en-US" sz="1800" b="1" dirty="0"/>
              <a:t>Increasing or decreasing personal income taxes</a:t>
            </a:r>
            <a:r>
              <a:rPr lang="en-US" sz="1800" dirty="0"/>
              <a:t> affects disposable income and hence consumption. The government can also alter its </a:t>
            </a:r>
            <a:r>
              <a:rPr lang="en-US" sz="1800" b="1" dirty="0"/>
              <a:t>level of government purchases</a:t>
            </a:r>
            <a:r>
              <a:rPr lang="en-US" sz="1800" dirty="0"/>
              <a:t>. It could also alter </a:t>
            </a:r>
            <a:r>
              <a:rPr lang="en-US" sz="1800" b="1" dirty="0"/>
              <a:t>business taxes</a:t>
            </a:r>
            <a:r>
              <a:rPr lang="en-US" sz="1800" dirty="0"/>
              <a:t>, affecting the level of investment spending.</a:t>
            </a:r>
          </a:p>
        </p:txBody>
      </p:sp>
    </p:spTree>
    <p:extLst>
      <p:ext uri="{BB962C8B-B14F-4D97-AF65-F5344CB8AC3E}">
        <p14:creationId xmlns:p14="http://schemas.microsoft.com/office/powerpoint/2010/main" val="396923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15.1 Variables That Shift the Aggregate Demand Curve </a:t>
            </a:r>
            <a:r>
              <a:rPr lang="en-US" sz="2000" b="0" dirty="0"/>
              <a:t>(3 of 4)</a:t>
            </a:r>
            <a:endParaRPr lang="en-IN" sz="2000" dirty="0"/>
          </a:p>
        </p:txBody>
      </p:sp>
      <p:graphicFrame>
        <p:nvGraphicFramePr>
          <p:cNvPr id="8" name="Content Placeholder 7"/>
          <p:cNvGraphicFramePr>
            <a:graphicFrameLocks noGrp="1"/>
          </p:cNvGraphicFramePr>
          <p:nvPr>
            <p:ph sz="quarter" idx="13"/>
          </p:nvPr>
        </p:nvGraphicFramePr>
        <p:xfrm>
          <a:off x="457200" y="1552575"/>
          <a:ext cx="8232777" cy="2718392"/>
        </p:xfrm>
        <a:graphic>
          <a:graphicData uri="http://schemas.openxmlformats.org/drawingml/2006/table">
            <a:tbl>
              <a:tblPr firstRow="1" bandRow="1">
                <a:tableStyleId>{2D5ABB26-0587-4C30-8999-92F81FD0307C}</a:tableStyleId>
              </a:tblPr>
              <a:tblGrid>
                <a:gridCol w="2744259">
                  <a:extLst>
                    <a:ext uri="{9D8B030D-6E8A-4147-A177-3AD203B41FA5}">
                      <a16:colId xmlns:a16="http://schemas.microsoft.com/office/drawing/2014/main" val="1681843133"/>
                    </a:ext>
                  </a:extLst>
                </a:gridCol>
                <a:gridCol w="2427445">
                  <a:extLst>
                    <a:ext uri="{9D8B030D-6E8A-4147-A177-3AD203B41FA5}">
                      <a16:colId xmlns:a16="http://schemas.microsoft.com/office/drawing/2014/main" val="84668056"/>
                    </a:ext>
                  </a:extLst>
                </a:gridCol>
                <a:gridCol w="3061073">
                  <a:extLst>
                    <a:ext uri="{9D8B030D-6E8A-4147-A177-3AD203B41FA5}">
                      <a16:colId xmlns:a16="http://schemas.microsoft.com/office/drawing/2014/main" val="85418950"/>
                    </a:ext>
                  </a:extLst>
                </a:gridCol>
              </a:tblGrid>
              <a:tr h="558500">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An increase in …</a:t>
                      </a:r>
                      <a:endParaRPr sz="1600" b="1" u="none" strike="noStrike" cap="none" baseline="0" dirty="0">
                        <a:latin typeface="+mn-lt"/>
                        <a:ea typeface="Arial"/>
                        <a:cs typeface="Arial"/>
                        <a:sym typeface="Arial"/>
                      </a:endParaRPr>
                    </a:p>
                  </a:txBody>
                  <a:tcPr marL="61200" marR="61200" marT="61200" marB="6120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shifts the aggregate</a:t>
                      </a:r>
                      <a:endParaRPr sz="1600" b="1" u="none" strike="noStrike" cap="none" baseline="0" dirty="0">
                        <a:latin typeface="+mn-lt"/>
                        <a:sym typeface="Arial"/>
                      </a:endParaRPr>
                    </a:p>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demand curve …</a:t>
                      </a:r>
                      <a:endParaRPr sz="1600" b="1" u="none" strike="noStrike" cap="none" baseline="0" dirty="0">
                        <a:latin typeface="+mn-lt"/>
                        <a:ea typeface="Arial"/>
                        <a:cs typeface="Arial"/>
                        <a:sym typeface="Arial"/>
                      </a:endParaRPr>
                    </a:p>
                  </a:txBody>
                  <a:tcPr marL="61200" marR="61200" marT="61200" marB="61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because …</a:t>
                      </a:r>
                      <a:endParaRPr sz="1600" b="1" u="none" strike="noStrike" cap="none" baseline="0" dirty="0">
                        <a:latin typeface="+mn-lt"/>
                        <a:ea typeface="Arial"/>
                        <a:cs typeface="Arial"/>
                        <a:sym typeface="Arial"/>
                      </a:endParaRPr>
                    </a:p>
                  </a:txBody>
                  <a:tcPr marL="61200" marR="61200" marT="61200" marB="6120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2815992"/>
                  </a:ext>
                </a:extLst>
              </a:tr>
              <a:tr h="591966">
                <a:tc>
                  <a:txBody>
                    <a:bodyPr/>
                    <a:lstStyle/>
                    <a:p>
                      <a:pPr marL="0" marR="0" lvl="0" indent="0" algn="l" rtl="0">
                        <a:lnSpc>
                          <a:spcPct val="100000"/>
                        </a:lnSpc>
                        <a:spcBef>
                          <a:spcPts val="0"/>
                        </a:spcBef>
                        <a:spcAft>
                          <a:spcPts val="0"/>
                        </a:spcAft>
                        <a:buClr>
                          <a:srgbClr val="000000"/>
                        </a:buClr>
                        <a:buSzPts val="1800"/>
                        <a:buFont typeface="Arial"/>
                        <a:buNone/>
                      </a:pPr>
                      <a:r>
                        <a:rPr lang="en-US" sz="1600" b="0" u="none" strike="noStrike" cap="none" baseline="0" dirty="0">
                          <a:latin typeface="+mn-lt"/>
                          <a:ea typeface="Arial"/>
                          <a:cs typeface="Arial"/>
                          <a:sym typeface="Arial"/>
                        </a:rPr>
                        <a:t>households’ expectations of their future incomes</a:t>
                      </a:r>
                      <a:endParaRPr sz="1600" b="0" u="none" strike="noStrike" cap="none" baseline="0" dirty="0">
                        <a:latin typeface="+mn-lt"/>
                        <a:ea typeface="Arial"/>
                        <a:cs typeface="Arial"/>
                        <a:sym typeface="Arial"/>
                      </a:endParaRPr>
                    </a:p>
                  </a:txBody>
                  <a:tcPr marL="61200" marR="61200" marT="61200" marB="612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00" b="0" u="none" strike="noStrike" cap="none" baseline="0" dirty="0">
                          <a:solidFill>
                            <a:schemeClr val="tx1"/>
                          </a:solidFill>
                          <a:latin typeface="+mn-lt"/>
                          <a:ea typeface="Arial"/>
                          <a:cs typeface="Arial"/>
                          <a:sym typeface="Arial"/>
                        </a:rPr>
                        <a:t>On a graph, X is real G D P, and Y is price level. Line A D sub 1 shifts right and becomes A D sub 2.</a:t>
                      </a:r>
                      <a:endParaRPr sz="100" b="0" u="none" strike="noStrike" cap="none" baseline="0" dirty="0">
                        <a:solidFill>
                          <a:schemeClr val="tx1"/>
                        </a:solidFill>
                        <a:latin typeface="+mn-lt"/>
                        <a:ea typeface="Arial"/>
                        <a:cs typeface="Arial"/>
                        <a:sym typeface="Arial"/>
                      </a:endParaRPr>
                    </a:p>
                  </a:txBody>
                  <a:tcPr marL="61200" marR="61200" marT="61200" marB="61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0" u="none" strike="noStrike" cap="none" baseline="0" dirty="0">
                          <a:latin typeface="+mn-lt"/>
                          <a:ea typeface="Arial"/>
                          <a:cs typeface="Arial"/>
                          <a:sym typeface="Arial"/>
                        </a:rPr>
                        <a:t>consumption spending and the residential investment component of investment spending increase.</a:t>
                      </a:r>
                      <a:endParaRPr sz="1600" b="0" u="none" strike="noStrike" cap="none" baseline="0" dirty="0">
                        <a:latin typeface="+mn-lt"/>
                        <a:ea typeface="Arial"/>
                        <a:cs typeface="Arial"/>
                        <a:sym typeface="Arial"/>
                      </a:endParaRPr>
                    </a:p>
                  </a:txBody>
                  <a:tcPr marL="61200" marR="61200" marT="61200" marB="612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6410984"/>
                  </a:ext>
                </a:extLst>
              </a:tr>
              <a:tr h="1010552">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ea typeface="Arial"/>
                          <a:cs typeface="Arial"/>
                          <a:sym typeface="Arial"/>
                        </a:rPr>
                        <a:t>firms’ expectations of the future profitability of investment spending</a:t>
                      </a:r>
                      <a:endParaRPr sz="1600" u="none" strike="noStrike" cap="none" baseline="0" dirty="0">
                        <a:latin typeface="+mn-lt"/>
                        <a:ea typeface="Arial"/>
                        <a:cs typeface="Arial"/>
                        <a:sym typeface="Arial"/>
                      </a:endParaRPr>
                    </a:p>
                  </a:txBody>
                  <a:tcPr marL="61200" marR="61200" marT="61200" marB="612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00" u="none" strike="noStrike" cap="none" baseline="0" dirty="0">
                          <a:solidFill>
                            <a:schemeClr val="tx1"/>
                          </a:solidFill>
                          <a:latin typeface="+mn-lt"/>
                          <a:ea typeface="Arial"/>
                          <a:cs typeface="Arial"/>
                          <a:sym typeface="Arial"/>
                        </a:rPr>
                        <a:t>On a graph, X is real G D P, and Y is price level. Line A D sub 1 shifts right and becomes A D sub 2.</a:t>
                      </a:r>
                      <a:endParaRPr sz="100" u="none" strike="noStrike" cap="none" baseline="0" dirty="0">
                        <a:solidFill>
                          <a:schemeClr val="tx1"/>
                        </a:solidFill>
                        <a:latin typeface="+mn-lt"/>
                        <a:ea typeface="Arial"/>
                        <a:cs typeface="Arial"/>
                        <a:sym typeface="Arial"/>
                      </a:endParaRPr>
                    </a:p>
                  </a:txBody>
                  <a:tcPr marL="61200" marR="61200" marT="61200" marB="61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ea typeface="Arial"/>
                          <a:cs typeface="Arial"/>
                          <a:sym typeface="Arial"/>
                        </a:rPr>
                        <a:t>investment spending increases.</a:t>
                      </a:r>
                      <a:endParaRPr sz="1600" u="none" strike="noStrike" cap="none" baseline="0" dirty="0">
                        <a:latin typeface="+mn-lt"/>
                        <a:ea typeface="Arial"/>
                        <a:cs typeface="Arial"/>
                        <a:sym typeface="Arial"/>
                      </a:endParaRPr>
                    </a:p>
                  </a:txBody>
                  <a:tcPr marL="61200" marR="61200" marT="61200" marB="612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1974189"/>
                  </a:ext>
                </a:extLst>
              </a:tr>
            </a:tbl>
          </a:graphicData>
        </a:graphic>
      </p:graphicFrame>
      <p:pic>
        <p:nvPicPr>
          <p:cNvPr id="9" name="Picture 8">
            <a:extLst>
              <a:ext uri="{FF2B5EF4-FFF2-40B4-BE49-F238E27FC236}">
                <a16:creationId xmlns:a16="http://schemas.microsoft.com/office/drawing/2014/main" id="{4B642924-DE42-438C-9540-C6DF8400D52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852061" y="2254684"/>
            <a:ext cx="1352708" cy="860813"/>
          </a:xfrm>
          <a:prstGeom prst="rect">
            <a:avLst/>
          </a:prstGeom>
          <a:solidFill>
            <a:schemeClr val="bg1"/>
          </a:solidFill>
        </p:spPr>
      </p:pic>
      <p:pic>
        <p:nvPicPr>
          <p:cNvPr id="10" name="Picture 9">
            <a:extLst>
              <a:ext uri="{FF2B5EF4-FFF2-40B4-BE49-F238E27FC236}">
                <a16:creationId xmlns:a16="http://schemas.microsoft.com/office/drawing/2014/main" id="{2B5584CA-5F7E-418F-9D2A-3BBAED65650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62481" y="3310291"/>
            <a:ext cx="1419038" cy="903790"/>
          </a:xfrm>
          <a:prstGeom prst="rect">
            <a:avLst/>
          </a:prstGeom>
          <a:solidFill>
            <a:schemeClr val="bg1"/>
          </a:solidFill>
        </p:spPr>
      </p:pic>
      <p:sp>
        <p:nvSpPr>
          <p:cNvPr id="5" name="Content Placeholder 4"/>
          <p:cNvSpPr>
            <a:spLocks noGrp="1"/>
          </p:cNvSpPr>
          <p:nvPr>
            <p:ph sz="quarter" idx="14"/>
          </p:nvPr>
        </p:nvSpPr>
        <p:spPr>
          <a:xfrm>
            <a:off x="457200" y="4397305"/>
            <a:ext cx="8232128" cy="1851098"/>
          </a:xfrm>
        </p:spPr>
        <p:txBody>
          <a:bodyPr/>
          <a:lstStyle/>
          <a:p>
            <a:pPr marL="432" indent="0">
              <a:buNone/>
            </a:pPr>
            <a:r>
              <a:rPr lang="en-US" b="1" dirty="0"/>
              <a:t>Households or firms could become more optimistic</a:t>
            </a:r>
            <a:r>
              <a:rPr lang="en-US" dirty="0"/>
              <a:t> about the future, increasing consumption or investment respectively.</a:t>
            </a:r>
          </a:p>
          <a:p>
            <a:pPr marL="432" indent="0">
              <a:buNone/>
            </a:pPr>
            <a:r>
              <a:rPr lang="en-US" dirty="0"/>
              <a:t>Of course, the opposite could also occur.</a:t>
            </a:r>
          </a:p>
        </p:txBody>
      </p:sp>
    </p:spTree>
    <p:extLst>
      <p:ext uri="{BB962C8B-B14F-4D97-AF65-F5344CB8AC3E}">
        <p14:creationId xmlns:p14="http://schemas.microsoft.com/office/powerpoint/2010/main" val="133232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15.1 Variables That Shift the Aggregate Demand Curve </a:t>
            </a:r>
            <a:r>
              <a:rPr lang="en-US" sz="2000" b="0" dirty="0"/>
              <a:t>(4 of 4)</a:t>
            </a:r>
            <a:endParaRPr lang="en-IN" sz="2000" dirty="0"/>
          </a:p>
        </p:txBody>
      </p:sp>
      <p:graphicFrame>
        <p:nvGraphicFramePr>
          <p:cNvPr id="6" name="Content Placeholder 5"/>
          <p:cNvGraphicFramePr>
            <a:graphicFrameLocks noGrp="1"/>
          </p:cNvGraphicFramePr>
          <p:nvPr>
            <p:ph sz="quarter" idx="13"/>
          </p:nvPr>
        </p:nvGraphicFramePr>
        <p:xfrm>
          <a:off x="457200" y="1638878"/>
          <a:ext cx="8229600" cy="2682467"/>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1196041549"/>
                    </a:ext>
                  </a:extLst>
                </a:gridCol>
                <a:gridCol w="2743200">
                  <a:extLst>
                    <a:ext uri="{9D8B030D-6E8A-4147-A177-3AD203B41FA5}">
                      <a16:colId xmlns:a16="http://schemas.microsoft.com/office/drawing/2014/main" val="3984145538"/>
                    </a:ext>
                  </a:extLst>
                </a:gridCol>
                <a:gridCol w="2743200">
                  <a:extLst>
                    <a:ext uri="{9D8B030D-6E8A-4147-A177-3AD203B41FA5}">
                      <a16:colId xmlns:a16="http://schemas.microsoft.com/office/drawing/2014/main" val="1218204975"/>
                    </a:ext>
                  </a:extLst>
                </a:gridCol>
              </a:tblGrid>
              <a:tr h="564058">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An increase in …</a:t>
                      </a:r>
                      <a:endParaRPr sz="1600" b="1" u="none" strike="noStrike" cap="none" baseline="0" dirty="0">
                        <a:latin typeface="+mn-lt"/>
                        <a:ea typeface="Arial"/>
                        <a:cs typeface="Arial"/>
                        <a:sym typeface="Arial"/>
                      </a:endParaRPr>
                    </a:p>
                  </a:txBody>
                  <a:tcPr marL="61200" marR="61200" marT="61200" marB="6120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shifts the aggregate</a:t>
                      </a:r>
                      <a:endParaRPr sz="1600" b="1" u="none" strike="noStrike" cap="none" baseline="0" dirty="0">
                        <a:latin typeface="+mn-lt"/>
                        <a:sym typeface="Arial"/>
                      </a:endParaRPr>
                    </a:p>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demand curve …</a:t>
                      </a:r>
                      <a:endParaRPr sz="1600" b="1" u="none" strike="noStrike" cap="none" baseline="0" dirty="0">
                        <a:latin typeface="+mn-lt"/>
                        <a:ea typeface="Arial"/>
                        <a:cs typeface="Arial"/>
                        <a:sym typeface="Arial"/>
                      </a:endParaRPr>
                    </a:p>
                  </a:txBody>
                  <a:tcPr marL="61200" marR="61200" marT="61200" marB="61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because …</a:t>
                      </a:r>
                      <a:endParaRPr sz="1600" b="1" u="none" strike="noStrike" cap="none" baseline="0" dirty="0">
                        <a:latin typeface="+mn-lt"/>
                        <a:ea typeface="Arial"/>
                        <a:cs typeface="Arial"/>
                        <a:sym typeface="Arial"/>
                      </a:endParaRPr>
                    </a:p>
                  </a:txBody>
                  <a:tcPr marL="61200" marR="61200" marT="61200" marB="6120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1141400"/>
                  </a:ext>
                </a:extLst>
              </a:tr>
              <a:tr h="999026">
                <a:tc>
                  <a:txBody>
                    <a:bodyPr/>
                    <a:lstStyle/>
                    <a:p>
                      <a:pPr marL="0" marR="0" lvl="0" indent="0" algn="l" rtl="0">
                        <a:lnSpc>
                          <a:spcPct val="100000"/>
                        </a:lnSpc>
                        <a:spcBef>
                          <a:spcPts val="0"/>
                        </a:spcBef>
                        <a:spcAft>
                          <a:spcPts val="0"/>
                        </a:spcAft>
                        <a:buClr>
                          <a:srgbClr val="000000"/>
                        </a:buClr>
                        <a:buSzPts val="1800"/>
                        <a:buFont typeface="Arial"/>
                        <a:buNone/>
                      </a:pPr>
                      <a:r>
                        <a:rPr lang="en-US" sz="1600" b="0" u="none" strike="noStrike" cap="none" baseline="0" dirty="0">
                          <a:latin typeface="+mn-lt"/>
                          <a:ea typeface="Arial"/>
                          <a:cs typeface="Arial"/>
                          <a:sym typeface="Arial"/>
                        </a:rPr>
                        <a:t>the growth rate of domestic G</a:t>
                      </a:r>
                      <a:r>
                        <a:rPr lang="en-US" sz="100" b="0" u="none" strike="noStrike" cap="none" baseline="0" dirty="0">
                          <a:latin typeface="+mn-lt"/>
                          <a:ea typeface="Arial"/>
                          <a:cs typeface="Arial"/>
                          <a:sym typeface="Arial"/>
                        </a:rPr>
                        <a:t> </a:t>
                      </a:r>
                      <a:r>
                        <a:rPr lang="en-US" sz="1600" b="0" u="none" strike="noStrike" cap="none" baseline="0" dirty="0">
                          <a:latin typeface="+mn-lt"/>
                          <a:ea typeface="Arial"/>
                          <a:cs typeface="Arial"/>
                          <a:sym typeface="Arial"/>
                        </a:rPr>
                        <a:t>D</a:t>
                      </a:r>
                      <a:r>
                        <a:rPr lang="en-US" sz="100" b="0" u="none" strike="noStrike" cap="none" baseline="0" dirty="0">
                          <a:latin typeface="+mn-lt"/>
                          <a:ea typeface="Arial"/>
                          <a:cs typeface="Arial"/>
                          <a:sym typeface="Arial"/>
                        </a:rPr>
                        <a:t> </a:t>
                      </a:r>
                      <a:r>
                        <a:rPr lang="en-US" sz="1600" b="0" u="none" strike="noStrike" cap="none" baseline="0" dirty="0">
                          <a:latin typeface="+mn-lt"/>
                          <a:ea typeface="Arial"/>
                          <a:cs typeface="Arial"/>
                          <a:sym typeface="Arial"/>
                        </a:rPr>
                        <a:t>P relative to the growth rate of foreign G</a:t>
                      </a:r>
                      <a:r>
                        <a:rPr lang="en-US" sz="100" b="0" u="none" strike="noStrike" cap="none" baseline="0" dirty="0">
                          <a:latin typeface="+mn-lt"/>
                          <a:ea typeface="Arial"/>
                          <a:cs typeface="Arial"/>
                          <a:sym typeface="Arial"/>
                        </a:rPr>
                        <a:t> </a:t>
                      </a:r>
                      <a:r>
                        <a:rPr lang="en-US" sz="1600" b="0" u="none" strike="noStrike" cap="none" baseline="0" dirty="0">
                          <a:latin typeface="+mn-lt"/>
                          <a:ea typeface="Arial"/>
                          <a:cs typeface="Arial"/>
                          <a:sym typeface="Arial"/>
                        </a:rPr>
                        <a:t>D</a:t>
                      </a:r>
                      <a:r>
                        <a:rPr lang="en-US" sz="100" b="0" u="none" strike="noStrike" cap="none" baseline="0" dirty="0">
                          <a:latin typeface="+mn-lt"/>
                          <a:ea typeface="Arial"/>
                          <a:cs typeface="Arial"/>
                          <a:sym typeface="Arial"/>
                        </a:rPr>
                        <a:t> </a:t>
                      </a:r>
                      <a:r>
                        <a:rPr lang="en-US" sz="1600" b="0" u="none" strike="noStrike" cap="none" baseline="0" dirty="0">
                          <a:latin typeface="+mn-lt"/>
                          <a:ea typeface="Arial"/>
                          <a:cs typeface="Arial"/>
                          <a:sym typeface="Arial"/>
                        </a:rPr>
                        <a:t>P</a:t>
                      </a:r>
                      <a:endParaRPr sz="1600" b="0" u="none" strike="noStrike" cap="none" baseline="0" dirty="0">
                        <a:latin typeface="+mn-lt"/>
                        <a:ea typeface="Arial"/>
                        <a:cs typeface="Arial"/>
                        <a:sym typeface="Arial"/>
                      </a:endParaRPr>
                    </a:p>
                  </a:txBody>
                  <a:tcPr marL="61200" marR="61200" marT="61200" marB="612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00" b="0" u="none" strike="noStrike" cap="none" baseline="0" dirty="0">
                          <a:solidFill>
                            <a:schemeClr val="tx1"/>
                          </a:solidFill>
                          <a:latin typeface="+mn-lt"/>
                          <a:ea typeface="Arial"/>
                          <a:cs typeface="Arial"/>
                          <a:sym typeface="Arial"/>
                        </a:rPr>
                        <a:t>On a graph, X is real G D P, and Y is price level. Line A D sub 1 shifts left and becomes A D sub 2.</a:t>
                      </a:r>
                      <a:endParaRPr sz="100" b="0" u="none" strike="noStrike" cap="none" baseline="0" dirty="0">
                        <a:solidFill>
                          <a:schemeClr val="tx1"/>
                        </a:solidFill>
                        <a:latin typeface="+mn-lt"/>
                        <a:ea typeface="Arial"/>
                        <a:cs typeface="Arial"/>
                        <a:sym typeface="Arial"/>
                      </a:endParaRPr>
                    </a:p>
                  </a:txBody>
                  <a:tcPr marL="61200" marR="61200" marT="61200" marB="61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0" u="none" strike="noStrike" cap="none" baseline="0" dirty="0">
                          <a:latin typeface="+mn-lt"/>
                          <a:ea typeface="Arial"/>
                          <a:cs typeface="Arial"/>
                          <a:sym typeface="Arial"/>
                        </a:rPr>
                        <a:t>imports will increase faster than exports, reducing net exports.</a:t>
                      </a:r>
                      <a:endParaRPr sz="1600" b="0" u="none" strike="noStrike" cap="none" baseline="0" dirty="0">
                        <a:latin typeface="+mn-lt"/>
                        <a:ea typeface="Arial"/>
                        <a:cs typeface="Arial"/>
                        <a:sym typeface="Arial"/>
                      </a:endParaRPr>
                    </a:p>
                  </a:txBody>
                  <a:tcPr marL="61200" marR="61200" marT="61200" marB="612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1787057"/>
                  </a:ext>
                </a:extLst>
              </a:tr>
              <a:tr h="1073361">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ea typeface="Arial"/>
                          <a:cs typeface="Arial"/>
                          <a:sym typeface="Arial"/>
                        </a:rPr>
                        <a:t>the exchange rate (the value of the dollar) relative to foreign currencies</a:t>
                      </a:r>
                      <a:endParaRPr sz="1600" u="none" strike="noStrike" cap="none" baseline="0" dirty="0">
                        <a:latin typeface="+mn-lt"/>
                        <a:ea typeface="Arial"/>
                        <a:cs typeface="Arial"/>
                        <a:sym typeface="Arial"/>
                      </a:endParaRPr>
                    </a:p>
                  </a:txBody>
                  <a:tcPr marL="61200" marR="61200" marT="61200" marB="612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00" u="none" strike="noStrike" cap="none" baseline="0" dirty="0">
                          <a:solidFill>
                            <a:schemeClr val="tx1"/>
                          </a:solidFill>
                          <a:latin typeface="+mn-lt"/>
                          <a:ea typeface="Arial"/>
                          <a:cs typeface="Arial"/>
                          <a:sym typeface="Arial"/>
                        </a:rPr>
                        <a:t>On a graph, X is real G D P, and Y is price level. Line A D sub 1 shifts left and becomes A D sub 2.</a:t>
                      </a:r>
                      <a:endParaRPr sz="100" u="none" strike="noStrike" cap="none" baseline="0" dirty="0">
                        <a:solidFill>
                          <a:schemeClr val="tx1"/>
                        </a:solidFill>
                        <a:latin typeface="+mn-lt"/>
                        <a:ea typeface="Arial"/>
                        <a:cs typeface="Arial"/>
                        <a:sym typeface="Arial"/>
                      </a:endParaRPr>
                    </a:p>
                  </a:txBody>
                  <a:tcPr marL="61200" marR="61200" marT="61200" marB="61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ea typeface="Arial"/>
                          <a:cs typeface="Arial"/>
                          <a:sym typeface="Arial"/>
                        </a:rPr>
                        <a:t>imports will rise and exports will fall, reducing net exports.</a:t>
                      </a:r>
                      <a:endParaRPr sz="1600" u="none" strike="noStrike" cap="none" baseline="0" dirty="0">
                        <a:latin typeface="+mn-lt"/>
                        <a:ea typeface="Arial"/>
                        <a:cs typeface="Arial"/>
                        <a:sym typeface="Arial"/>
                      </a:endParaRPr>
                    </a:p>
                  </a:txBody>
                  <a:tcPr marL="61200" marR="61200" marT="61200" marB="612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2271598"/>
                  </a:ext>
                </a:extLst>
              </a:tr>
            </a:tbl>
          </a:graphicData>
        </a:graphic>
      </p:graphicFrame>
      <p:pic>
        <p:nvPicPr>
          <p:cNvPr id="7" name="Picture 6">
            <a:extLst>
              <a:ext uri="{FF2B5EF4-FFF2-40B4-BE49-F238E27FC236}">
                <a16:creationId xmlns:a16="http://schemas.microsoft.com/office/drawing/2014/main" id="{3DBAC9C8-04A0-4CF3-929C-B4916AC3BB3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889886" y="2312286"/>
            <a:ext cx="1364227" cy="866636"/>
          </a:xfrm>
          <a:prstGeom prst="rect">
            <a:avLst/>
          </a:prstGeom>
          <a:solidFill>
            <a:schemeClr val="bg1"/>
          </a:solidFill>
        </p:spPr>
      </p:pic>
      <p:pic>
        <p:nvPicPr>
          <p:cNvPr id="8" name="Picture 7">
            <a:extLst>
              <a:ext uri="{FF2B5EF4-FFF2-40B4-BE49-F238E27FC236}">
                <a16:creationId xmlns:a16="http://schemas.microsoft.com/office/drawing/2014/main" id="{5C6DAAD8-94DB-4868-8E7C-670BC2E872C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89886" y="3290511"/>
            <a:ext cx="1487500" cy="947827"/>
          </a:xfrm>
          <a:prstGeom prst="rect">
            <a:avLst/>
          </a:prstGeom>
          <a:solidFill>
            <a:schemeClr val="bg1"/>
          </a:solidFill>
        </p:spPr>
      </p:pic>
      <p:sp>
        <p:nvSpPr>
          <p:cNvPr id="5" name="Content Placeholder 4"/>
          <p:cNvSpPr>
            <a:spLocks noGrp="1"/>
          </p:cNvSpPr>
          <p:nvPr>
            <p:ph sz="quarter" idx="14"/>
          </p:nvPr>
        </p:nvSpPr>
        <p:spPr>
          <a:xfrm>
            <a:off x="457200" y="4401447"/>
            <a:ext cx="8229600" cy="1902375"/>
          </a:xfrm>
        </p:spPr>
        <p:txBody>
          <a:bodyPr/>
          <a:lstStyle/>
          <a:p>
            <a:pPr marL="432" indent="0">
              <a:buNone/>
            </a:pPr>
            <a:r>
              <a:rPr lang="en-US" sz="2000" dirty="0"/>
              <a:t>If</a:t>
            </a:r>
            <a:r>
              <a:rPr lang="en-US" sz="2000" b="1" dirty="0"/>
              <a:t> foreign incomes</a:t>
            </a:r>
            <a:r>
              <a:rPr lang="en-US" sz="2000" dirty="0"/>
              <a:t> rise more slowly than ours, their imports of our goods fall; if ours rise more slowly, </a:t>
            </a:r>
            <a:r>
              <a:rPr lang="en-US" sz="2000" b="1" dirty="0"/>
              <a:t>our</a:t>
            </a:r>
            <a:r>
              <a:rPr lang="en-US" sz="2000" dirty="0"/>
              <a:t> imports fall.</a:t>
            </a:r>
          </a:p>
          <a:p>
            <a:pPr marL="432" indent="0">
              <a:buNone/>
            </a:pPr>
            <a:r>
              <a:rPr lang="en-US" sz="2000" dirty="0"/>
              <a:t>If our </a:t>
            </a:r>
            <a:r>
              <a:rPr lang="en-US" sz="2000" b="1" dirty="0"/>
              <a:t>exchange rate </a:t>
            </a:r>
            <a:r>
              <a:rPr lang="en-US" sz="2000" dirty="0"/>
              <a:t>(the value of the $U</a:t>
            </a:r>
            <a:r>
              <a:rPr lang="en-US" sz="100" dirty="0"/>
              <a:t> </a:t>
            </a:r>
            <a:r>
              <a:rPr lang="en-US" sz="2000" dirty="0"/>
              <a:t>S) rises, our exports become more expensive, so foreigners buy less of them (and we buy more imports, also).</a:t>
            </a:r>
          </a:p>
        </p:txBody>
      </p:sp>
    </p:spTree>
    <p:extLst>
      <p:ext uri="{BB962C8B-B14F-4D97-AF65-F5344CB8AC3E}">
        <p14:creationId xmlns:p14="http://schemas.microsoft.com/office/powerpoint/2010/main" val="412648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86" y="433086"/>
            <a:ext cx="8229600" cy="896160"/>
          </a:xfrm>
        </p:spPr>
        <p:txBody>
          <a:bodyPr/>
          <a:lstStyle/>
          <a:p>
            <a:r>
              <a:rPr lang="en-IN" dirty="0"/>
              <a:t>15.2 Aggregate Supply</a:t>
            </a:r>
          </a:p>
        </p:txBody>
      </p:sp>
      <p:sp>
        <p:nvSpPr>
          <p:cNvPr id="4" name="Content Placeholder 3"/>
          <p:cNvSpPr>
            <a:spLocks noGrp="1"/>
          </p:cNvSpPr>
          <p:nvPr>
            <p:ph sz="quarter" idx="13"/>
          </p:nvPr>
        </p:nvSpPr>
        <p:spPr>
          <a:xfrm>
            <a:off x="457200" y="1678908"/>
            <a:ext cx="8232128" cy="977206"/>
          </a:xfrm>
        </p:spPr>
        <p:txBody>
          <a:bodyPr tIns="0"/>
          <a:lstStyle/>
          <a:p>
            <a:pPr marL="432" indent="0">
              <a:buNone/>
            </a:pPr>
            <a:r>
              <a:rPr lang="en-US" sz="2000" b="1" dirty="0"/>
              <a:t>Identify the determinants of aggregate supply and distinguish between a movement along the short-run aggregate supply curve and a shift of the curve.</a:t>
            </a:r>
          </a:p>
        </p:txBody>
      </p:sp>
      <p:sp>
        <p:nvSpPr>
          <p:cNvPr id="5" name="Content Placeholder 4"/>
          <p:cNvSpPr>
            <a:spLocks noGrp="1"/>
          </p:cNvSpPr>
          <p:nvPr>
            <p:ph sz="quarter" idx="14"/>
          </p:nvPr>
        </p:nvSpPr>
        <p:spPr>
          <a:xfrm>
            <a:off x="457200" y="2770825"/>
            <a:ext cx="8232128" cy="2349609"/>
          </a:xfrm>
        </p:spPr>
        <p:txBody>
          <a:bodyPr tIns="0"/>
          <a:lstStyle/>
          <a:p>
            <a:pPr marL="432" indent="0">
              <a:spcBef>
                <a:spcPts val="600"/>
              </a:spcBef>
              <a:buNone/>
            </a:pPr>
            <a:r>
              <a:rPr lang="en-US" sz="2200" dirty="0"/>
              <a:t>Aggregate supply refers to the quantity of goods and services that firms are willing and able to supply.</a:t>
            </a:r>
          </a:p>
          <a:p>
            <a:pPr marL="432" indent="0">
              <a:spcBef>
                <a:spcPts val="600"/>
              </a:spcBef>
              <a:buNone/>
            </a:pPr>
            <a:r>
              <a:rPr lang="en-US" sz="2200" dirty="0"/>
              <a:t>The relationship between this quantity and the price level is different in the long and short run.</a:t>
            </a:r>
          </a:p>
          <a:p>
            <a:r>
              <a:rPr lang="en-US" sz="2200" dirty="0"/>
              <a:t>So, we will develop both a short-run and </a:t>
            </a:r>
            <a:r>
              <a:rPr lang="en-US" sz="2200" b="1" dirty="0"/>
              <a:t>long-run aggregate supply curve</a:t>
            </a:r>
            <a:r>
              <a:rPr lang="en-US" sz="2200" dirty="0"/>
              <a:t>.</a:t>
            </a:r>
            <a:endParaRPr lang="en-IN" sz="2200" dirty="0"/>
          </a:p>
        </p:txBody>
      </p:sp>
      <p:sp>
        <p:nvSpPr>
          <p:cNvPr id="6" name="Content Placeholder 5"/>
          <p:cNvSpPr>
            <a:spLocks noGrp="1"/>
          </p:cNvSpPr>
          <p:nvPr>
            <p:ph sz="quarter" idx="15"/>
          </p:nvPr>
        </p:nvSpPr>
        <p:spPr>
          <a:xfrm>
            <a:off x="457200" y="5231417"/>
            <a:ext cx="8093034" cy="1084947"/>
          </a:xfrm>
        </p:spPr>
        <p:txBody>
          <a:bodyPr tIns="0"/>
          <a:lstStyle/>
          <a:p>
            <a:pPr marL="432" indent="0">
              <a:buNone/>
            </a:pPr>
            <a:r>
              <a:rPr lang="en-US" sz="2200" b="1" dirty="0"/>
              <a:t>Long-run aggregate supply (</a:t>
            </a:r>
            <a:r>
              <a:rPr lang="en-US" sz="2200" b="1" i="1" dirty="0"/>
              <a:t>L</a:t>
            </a:r>
            <a:r>
              <a:rPr lang="en-US" sz="100" b="1" i="1" dirty="0"/>
              <a:t> </a:t>
            </a:r>
            <a:r>
              <a:rPr lang="en-US" sz="2200" b="1" i="1" dirty="0"/>
              <a:t>R</a:t>
            </a:r>
            <a:r>
              <a:rPr lang="en-US" sz="100" b="1" i="1" dirty="0"/>
              <a:t> </a:t>
            </a:r>
            <a:r>
              <a:rPr lang="en-US" sz="2200" b="1" i="1" dirty="0"/>
              <a:t>A</a:t>
            </a:r>
            <a:r>
              <a:rPr lang="en-US" sz="100" b="1" i="1" dirty="0"/>
              <a:t> </a:t>
            </a:r>
            <a:r>
              <a:rPr lang="en-US" sz="2200" b="1" i="1" dirty="0"/>
              <a:t>S</a:t>
            </a:r>
            <a:r>
              <a:rPr lang="en-US" sz="2200" b="1" dirty="0"/>
              <a:t>) curve</a:t>
            </a:r>
            <a:r>
              <a:rPr lang="en-US" sz="2200" dirty="0"/>
              <a:t>: A curve that shows the relationship in the long run between the price level and the quantity of real G</a:t>
            </a:r>
            <a:r>
              <a:rPr lang="en-US" sz="100" dirty="0"/>
              <a:t> </a:t>
            </a:r>
            <a:r>
              <a:rPr lang="en-US" sz="2200" dirty="0"/>
              <a:t>D</a:t>
            </a:r>
            <a:r>
              <a:rPr lang="en-US" sz="100" dirty="0"/>
              <a:t> </a:t>
            </a:r>
            <a:r>
              <a:rPr lang="en-US" sz="2200" dirty="0"/>
              <a:t>P supplied.</a:t>
            </a:r>
            <a:endParaRPr lang="en-IN" sz="2200" dirty="0"/>
          </a:p>
        </p:txBody>
      </p:sp>
    </p:spTree>
    <p:extLst>
      <p:ext uri="{BB962C8B-B14F-4D97-AF65-F5344CB8AC3E}">
        <p14:creationId xmlns:p14="http://schemas.microsoft.com/office/powerpoint/2010/main" val="2734729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15.2 The Long-Run Aggregate Supply Curve</a:t>
            </a:r>
            <a:endParaRPr lang="en-IN" sz="3200" dirty="0"/>
          </a:p>
        </p:txBody>
      </p:sp>
      <p:pic>
        <p:nvPicPr>
          <p:cNvPr id="8" name="Content Placeholder 7" descr="A graph depicts the long-run aggregate supply curve. For long description in Notes pane, press F6.">
            <a:extLst>
              <a:ext uri="{FF2B5EF4-FFF2-40B4-BE49-F238E27FC236}">
                <a16:creationId xmlns:a16="http://schemas.microsoft.com/office/drawing/2014/main" id="{0A4B18DD-3623-4125-B574-2B4659854BD1}"/>
              </a:ext>
            </a:extLst>
          </p:cNvPr>
          <p:cNvPicPr>
            <a:picLocks noGrp="1" noChangeAspect="1"/>
          </p:cNvPicPr>
          <p:nvPr>
            <p:ph sz="quarter" idx="13"/>
          </p:nvPr>
        </p:nvPicPr>
        <p:blipFill>
          <a:blip r:embed="rId3"/>
          <a:stretch>
            <a:fillRect/>
          </a:stretch>
        </p:blipFill>
        <p:spPr>
          <a:xfrm>
            <a:off x="2302488" y="1640316"/>
            <a:ext cx="4539025" cy="2656170"/>
          </a:xfrm>
        </p:spPr>
      </p:pic>
      <p:sp>
        <p:nvSpPr>
          <p:cNvPr id="6" name="Content Placeholder 5"/>
          <p:cNvSpPr>
            <a:spLocks noGrp="1"/>
          </p:cNvSpPr>
          <p:nvPr>
            <p:ph sz="quarter" idx="15"/>
          </p:nvPr>
        </p:nvSpPr>
        <p:spPr>
          <a:xfrm>
            <a:off x="457200" y="4390122"/>
            <a:ext cx="8229600" cy="1937141"/>
          </a:xfrm>
        </p:spPr>
        <p:txBody>
          <a:bodyPr/>
          <a:lstStyle/>
          <a:p>
            <a:pPr marL="432" indent="0">
              <a:buNone/>
            </a:pPr>
            <a:r>
              <a:rPr lang="en-US" sz="1800" dirty="0"/>
              <a:t>In the long run, the level of real G</a:t>
            </a:r>
            <a:r>
              <a:rPr lang="en-US" sz="100" dirty="0"/>
              <a:t> </a:t>
            </a:r>
            <a:r>
              <a:rPr lang="en-US" sz="1800" dirty="0"/>
              <a:t>D</a:t>
            </a:r>
            <a:r>
              <a:rPr lang="en-US" sz="100" dirty="0"/>
              <a:t> </a:t>
            </a:r>
            <a:r>
              <a:rPr lang="en-US" sz="1800" dirty="0"/>
              <a:t>P is determined by the number of workers, the level of technology, and the </a:t>
            </a:r>
            <a:r>
              <a:rPr lang="en-US" sz="1800" b="1" dirty="0"/>
              <a:t>capital stock </a:t>
            </a:r>
            <a:r>
              <a:rPr lang="en-US" sz="1800" dirty="0"/>
              <a:t>(factories, machinery, etc.).</a:t>
            </a:r>
          </a:p>
          <a:p>
            <a:pPr>
              <a:spcBef>
                <a:spcPts val="600"/>
              </a:spcBef>
            </a:pPr>
            <a:r>
              <a:rPr lang="en-US" sz="1800" dirty="0"/>
              <a:t>None of these elements is affected by the price level, so </a:t>
            </a:r>
            <a:r>
              <a:rPr lang="en-US" sz="1800" i="1" dirty="0"/>
              <a:t>L</a:t>
            </a:r>
            <a:r>
              <a:rPr lang="en-US" sz="100" i="1" dirty="0"/>
              <a:t> </a:t>
            </a:r>
            <a:r>
              <a:rPr lang="en-US" sz="1800" i="1" dirty="0"/>
              <a:t>R</a:t>
            </a:r>
            <a:r>
              <a:rPr lang="en-US" sz="100" i="1" dirty="0"/>
              <a:t> </a:t>
            </a:r>
            <a:r>
              <a:rPr lang="en-US" sz="1800" i="1" dirty="0"/>
              <a:t>A</a:t>
            </a:r>
            <a:r>
              <a:rPr lang="en-US" sz="100" i="1" dirty="0"/>
              <a:t> </a:t>
            </a:r>
            <a:r>
              <a:rPr lang="en-US" sz="1800" i="1" dirty="0"/>
              <a:t>S</a:t>
            </a:r>
            <a:r>
              <a:rPr lang="en-US" sz="1800" dirty="0"/>
              <a:t> does not depend on the price level; it is a vertical line.</a:t>
            </a:r>
          </a:p>
          <a:p>
            <a:pPr>
              <a:spcBef>
                <a:spcPts val="600"/>
              </a:spcBef>
            </a:pPr>
            <a:r>
              <a:rPr lang="en-US" sz="1800" i="1" dirty="0"/>
              <a:t>L</a:t>
            </a:r>
            <a:r>
              <a:rPr lang="en-US" sz="100" i="1" dirty="0"/>
              <a:t> </a:t>
            </a:r>
            <a:r>
              <a:rPr lang="en-US" sz="1800" i="1" dirty="0"/>
              <a:t>R</a:t>
            </a:r>
            <a:r>
              <a:rPr lang="en-US" sz="100" i="1" dirty="0"/>
              <a:t> </a:t>
            </a:r>
            <a:r>
              <a:rPr lang="en-US" sz="1800" i="1" dirty="0"/>
              <a:t>AS</a:t>
            </a:r>
            <a:r>
              <a:rPr lang="en-US" sz="1800" dirty="0"/>
              <a:t> occurs at the level of </a:t>
            </a:r>
            <a:r>
              <a:rPr lang="en-US" sz="1800" b="1" dirty="0"/>
              <a:t>potential</a:t>
            </a:r>
            <a:r>
              <a:rPr lang="en-US" sz="1800" dirty="0"/>
              <a:t> or </a:t>
            </a:r>
            <a:r>
              <a:rPr lang="en-US" sz="1800" b="1" dirty="0"/>
              <a:t>full-employment G</a:t>
            </a:r>
            <a:r>
              <a:rPr lang="en-US" sz="100" b="1" dirty="0"/>
              <a:t> </a:t>
            </a:r>
            <a:r>
              <a:rPr lang="en-US" sz="1800" b="1" dirty="0"/>
              <a:t>D</a:t>
            </a:r>
            <a:r>
              <a:rPr lang="en-US" sz="100" b="1" dirty="0"/>
              <a:t> </a:t>
            </a:r>
            <a:r>
              <a:rPr lang="en-US" sz="1800" b="1" dirty="0"/>
              <a:t>P</a:t>
            </a:r>
            <a:r>
              <a:rPr lang="en-US" sz="1800" dirty="0"/>
              <a:t>, which advances each year.</a:t>
            </a:r>
          </a:p>
        </p:txBody>
      </p:sp>
    </p:spTree>
    <p:extLst>
      <p:ext uri="{BB962C8B-B14F-4D97-AF65-F5344CB8AC3E}">
        <p14:creationId xmlns:p14="http://schemas.microsoft.com/office/powerpoint/2010/main" val="173680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Apply the Concept: How Sticky Are Wages?</a:t>
            </a:r>
            <a:endParaRPr lang="en-IN" sz="3200" dirty="0"/>
          </a:p>
        </p:txBody>
      </p:sp>
      <p:pic>
        <p:nvPicPr>
          <p:cNvPr id="9" name="Content Placeholder 8" descr="A graph depicts changes in the percentage of workers with no wage change between 1997 and 2020. For long description in Notes pane, press F6.">
            <a:extLst>
              <a:ext uri="{FF2B5EF4-FFF2-40B4-BE49-F238E27FC236}">
                <a16:creationId xmlns:a16="http://schemas.microsoft.com/office/drawing/2014/main" id="{37C0A9EC-0117-4C07-B42B-AAD48C31BE21}"/>
              </a:ext>
            </a:extLst>
          </p:cNvPr>
          <p:cNvPicPr>
            <a:picLocks noGrp="1" noChangeAspect="1"/>
          </p:cNvPicPr>
          <p:nvPr>
            <p:ph sz="quarter" idx="13"/>
          </p:nvPr>
        </p:nvPicPr>
        <p:blipFill>
          <a:blip r:embed="rId3"/>
          <a:stretch>
            <a:fillRect/>
          </a:stretch>
        </p:blipFill>
        <p:spPr>
          <a:xfrm>
            <a:off x="2162289" y="1467179"/>
            <a:ext cx="5314448" cy="2791040"/>
          </a:xfrm>
        </p:spPr>
      </p:pic>
      <p:sp>
        <p:nvSpPr>
          <p:cNvPr id="5" name="Content Placeholder 4"/>
          <p:cNvSpPr>
            <a:spLocks noGrp="1"/>
          </p:cNvSpPr>
          <p:nvPr>
            <p:ph sz="quarter" idx="14"/>
          </p:nvPr>
        </p:nvSpPr>
        <p:spPr>
          <a:xfrm>
            <a:off x="457200" y="4341833"/>
            <a:ext cx="8544296" cy="1446797"/>
          </a:xfrm>
        </p:spPr>
        <p:txBody>
          <a:bodyPr/>
          <a:lstStyle/>
          <a:p>
            <a:pPr marL="432" indent="0">
              <a:buNone/>
            </a:pPr>
            <a:r>
              <a:rPr lang="en-US" sz="1800" dirty="0">
                <a:latin typeface="+mn-lt"/>
              </a:rPr>
              <a:t>It is unclear how sticky wages are. There is good evidence that wages are at least sticky </a:t>
            </a:r>
            <a:r>
              <a:rPr lang="en-US" sz="1800" b="1" dirty="0">
                <a:latin typeface="+mn-lt"/>
              </a:rPr>
              <a:t>downward</a:t>
            </a:r>
            <a:r>
              <a:rPr lang="en-US" sz="1800" dirty="0">
                <a:latin typeface="+mn-lt"/>
              </a:rPr>
              <a:t>.</a:t>
            </a:r>
          </a:p>
          <a:p>
            <a:pPr marL="255600" indent="-255600"/>
            <a:r>
              <a:rPr lang="en-US" sz="1800" dirty="0">
                <a:latin typeface="+mn-lt"/>
              </a:rPr>
              <a:t>Instead of cutting (nominal) wages, firms tend to fire current workers, freeze pay, and offer lower salaries to new workers. This “gets misery out of the door.”</a:t>
            </a:r>
          </a:p>
        </p:txBody>
      </p:sp>
      <p:sp>
        <p:nvSpPr>
          <p:cNvPr id="6" name="Content Placeholder 5"/>
          <p:cNvSpPr>
            <a:spLocks noGrp="1"/>
          </p:cNvSpPr>
          <p:nvPr>
            <p:ph sz="quarter" idx="15"/>
          </p:nvPr>
        </p:nvSpPr>
        <p:spPr>
          <a:xfrm>
            <a:off x="468313" y="5880419"/>
            <a:ext cx="8533183" cy="432515"/>
          </a:xfrm>
        </p:spPr>
        <p:txBody>
          <a:bodyPr/>
          <a:lstStyle/>
          <a:p>
            <a:pPr marL="432" indent="0">
              <a:buNone/>
            </a:pPr>
            <a:r>
              <a:rPr lang="en-US" sz="1800" dirty="0"/>
              <a:t>The graph shows the percentage of workers with no wage change in a given year.</a:t>
            </a:r>
          </a:p>
        </p:txBody>
      </p:sp>
    </p:spTree>
    <p:extLst>
      <p:ext uri="{BB962C8B-B14F-4D97-AF65-F5344CB8AC3E}">
        <p14:creationId xmlns:p14="http://schemas.microsoft.com/office/powerpoint/2010/main" val="1434749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36874" cy="1097279"/>
          </a:xfrm>
        </p:spPr>
        <p:txBody>
          <a:bodyPr/>
          <a:lstStyle/>
          <a:p>
            <a:r>
              <a:rPr lang="en-US" sz="3000" dirty="0"/>
              <a:t>Table 15.2 Variables That Shift the Short-Run Aggregate Supply Curve </a:t>
            </a:r>
            <a:r>
              <a:rPr lang="en-US" sz="2000" b="0" dirty="0"/>
              <a:t>(1 of 3)</a:t>
            </a:r>
            <a:endParaRPr lang="en-IN" sz="2000" dirty="0"/>
          </a:p>
        </p:txBody>
      </p:sp>
      <p:graphicFrame>
        <p:nvGraphicFramePr>
          <p:cNvPr id="8" name="Content Placeholder 7"/>
          <p:cNvGraphicFramePr>
            <a:graphicFrameLocks noGrp="1"/>
          </p:cNvGraphicFramePr>
          <p:nvPr>
            <p:ph sz="quarter" idx="13"/>
          </p:nvPr>
        </p:nvGraphicFramePr>
        <p:xfrm>
          <a:off x="457200" y="1552575"/>
          <a:ext cx="8232777" cy="2683213"/>
        </p:xfrm>
        <a:graphic>
          <a:graphicData uri="http://schemas.openxmlformats.org/drawingml/2006/table">
            <a:tbl>
              <a:tblPr firstRow="1" bandRow="1">
                <a:tableStyleId>{2D5ABB26-0587-4C30-8999-92F81FD0307C}</a:tableStyleId>
              </a:tblPr>
              <a:tblGrid>
                <a:gridCol w="2744259">
                  <a:extLst>
                    <a:ext uri="{9D8B030D-6E8A-4147-A177-3AD203B41FA5}">
                      <a16:colId xmlns:a16="http://schemas.microsoft.com/office/drawing/2014/main" val="587714051"/>
                    </a:ext>
                  </a:extLst>
                </a:gridCol>
                <a:gridCol w="2744259">
                  <a:extLst>
                    <a:ext uri="{9D8B030D-6E8A-4147-A177-3AD203B41FA5}">
                      <a16:colId xmlns:a16="http://schemas.microsoft.com/office/drawing/2014/main" val="3541949093"/>
                    </a:ext>
                  </a:extLst>
                </a:gridCol>
                <a:gridCol w="2744259">
                  <a:extLst>
                    <a:ext uri="{9D8B030D-6E8A-4147-A177-3AD203B41FA5}">
                      <a16:colId xmlns:a16="http://schemas.microsoft.com/office/drawing/2014/main" val="1386124006"/>
                    </a:ext>
                  </a:extLst>
                </a:gridCol>
              </a:tblGrid>
              <a:tr h="573108">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ea typeface="Arial"/>
                          <a:cs typeface="Arial"/>
                          <a:sym typeface="Arial"/>
                        </a:rPr>
                        <a:t>An increase in …</a:t>
                      </a:r>
                      <a:endParaRPr sz="1600" u="none" strike="noStrike" cap="none" baseline="0" dirty="0">
                        <a:latin typeface="+mn-lt"/>
                        <a:ea typeface="Arial"/>
                        <a:cs typeface="Arial"/>
                        <a:sym typeface="Arial"/>
                      </a:endParaRPr>
                    </a:p>
                  </a:txBody>
                  <a:tcPr marL="45725" marR="468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ea typeface="Arial"/>
                          <a:cs typeface="Arial"/>
                          <a:sym typeface="Arial"/>
                        </a:rPr>
                        <a:t>shifts the short-run aggregate supply curve …</a:t>
                      </a:r>
                      <a:endParaRPr sz="1600" u="none" strike="noStrike" cap="none" baseline="0" dirty="0">
                        <a:latin typeface="+mn-lt"/>
                        <a:ea typeface="Arial"/>
                        <a:cs typeface="Arial"/>
                        <a:sym typeface="Arial"/>
                      </a:endParaRPr>
                    </a:p>
                  </a:txBody>
                  <a:tcPr marL="45725" marR="468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ea typeface="Arial"/>
                          <a:cs typeface="Arial"/>
                          <a:sym typeface="Arial"/>
                        </a:rPr>
                        <a:t>because …</a:t>
                      </a:r>
                      <a:endParaRPr sz="1600" u="none" strike="noStrike" cap="none" baseline="0" dirty="0">
                        <a:latin typeface="+mn-lt"/>
                        <a:ea typeface="Arial"/>
                        <a:cs typeface="Arial"/>
                        <a:sym typeface="Arial"/>
                      </a:endParaRPr>
                    </a:p>
                  </a:txBody>
                  <a:tcPr marL="45725" marR="468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4050590"/>
                  </a:ext>
                </a:extLst>
              </a:tr>
              <a:tr h="1056904">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ea typeface="Arial"/>
                          <a:cs typeface="Arial"/>
                          <a:sym typeface="Arial"/>
                        </a:rPr>
                        <a:t>the labor force or the capital stock</a:t>
                      </a:r>
                      <a:endParaRPr sz="1600" u="none" strike="noStrike" cap="none" baseline="0" dirty="0">
                        <a:latin typeface="+mn-lt"/>
                        <a:ea typeface="Arial"/>
                        <a:cs typeface="Arial"/>
                        <a:sym typeface="Arial"/>
                      </a:endParaRPr>
                    </a:p>
                  </a:txBody>
                  <a:tcPr marL="45725" marR="468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00" u="none" strike="noStrike" cap="none" baseline="0" dirty="0">
                          <a:solidFill>
                            <a:schemeClr val="tx1"/>
                          </a:solidFill>
                          <a:latin typeface="+mn-lt"/>
                          <a:ea typeface="Arial"/>
                          <a:cs typeface="Arial"/>
                          <a:sym typeface="Arial"/>
                        </a:rPr>
                        <a:t>On a graph, X is real G D P, and Y is price level. Line S R A S sub 1 shifts right and becomes S R A S sub 2.</a:t>
                      </a:r>
                      <a:endParaRPr sz="100" u="none" strike="noStrike" cap="none" baseline="0" dirty="0">
                        <a:solidFill>
                          <a:schemeClr val="tx1"/>
                        </a:solidFill>
                        <a:latin typeface="+mn-lt"/>
                        <a:ea typeface="Arial"/>
                        <a:cs typeface="Arial"/>
                        <a:sym typeface="Arial"/>
                      </a:endParaRPr>
                    </a:p>
                  </a:txBody>
                  <a:tcPr marL="45725" marR="468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ea typeface="Arial"/>
                          <a:cs typeface="Arial"/>
                          <a:sym typeface="Arial"/>
                        </a:rPr>
                        <a:t>more output can be produced at every price level.</a:t>
                      </a:r>
                      <a:endParaRPr sz="1600" u="none" strike="noStrike" cap="none" baseline="0" dirty="0">
                        <a:latin typeface="+mn-lt"/>
                        <a:ea typeface="Arial"/>
                        <a:cs typeface="Arial"/>
                        <a:sym typeface="Arial"/>
                      </a:endParaRPr>
                    </a:p>
                  </a:txBody>
                  <a:tcPr marL="45725" marR="468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307646"/>
                  </a:ext>
                </a:extLst>
              </a:tr>
              <a:tr h="1045029">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ea typeface="Arial"/>
                          <a:cs typeface="Arial"/>
                          <a:sym typeface="Arial"/>
                        </a:rPr>
                        <a:t>productivity</a:t>
                      </a:r>
                      <a:endParaRPr sz="1600" u="none" strike="noStrike" cap="none" baseline="0" dirty="0">
                        <a:latin typeface="+mn-lt"/>
                        <a:ea typeface="Arial"/>
                        <a:cs typeface="Arial"/>
                        <a:sym typeface="Arial"/>
                      </a:endParaRPr>
                    </a:p>
                  </a:txBody>
                  <a:tcPr marL="45725" marR="468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00" u="none" strike="noStrike" cap="none" baseline="0" dirty="0">
                          <a:solidFill>
                            <a:schemeClr val="tx1"/>
                          </a:solidFill>
                          <a:latin typeface="+mn-lt"/>
                          <a:ea typeface="Arial"/>
                          <a:cs typeface="Arial"/>
                          <a:sym typeface="Arial"/>
                        </a:rPr>
                        <a:t>On a graph, X is real G D P, and Y is price level. Line S R A S sub 1 shifts right and becomes S R A S sub 2.</a:t>
                      </a:r>
                      <a:endParaRPr sz="100" u="none" strike="noStrike" cap="none" baseline="0" dirty="0">
                        <a:solidFill>
                          <a:schemeClr val="tx1"/>
                        </a:solidFill>
                        <a:latin typeface="+mn-lt"/>
                        <a:ea typeface="Arial"/>
                        <a:cs typeface="Arial"/>
                        <a:sym typeface="Arial"/>
                      </a:endParaRPr>
                    </a:p>
                  </a:txBody>
                  <a:tcPr marL="45725" marR="468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ea typeface="Arial"/>
                          <a:cs typeface="Arial"/>
                          <a:sym typeface="Arial"/>
                        </a:rPr>
                        <a:t>costs of producing output fall.</a:t>
                      </a:r>
                      <a:endParaRPr sz="1600" u="none" strike="noStrike" cap="none" baseline="0" dirty="0">
                        <a:latin typeface="+mn-lt"/>
                        <a:ea typeface="Arial"/>
                        <a:cs typeface="Arial"/>
                        <a:sym typeface="Arial"/>
                      </a:endParaRPr>
                    </a:p>
                  </a:txBody>
                  <a:tcPr marL="45725" marR="468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5852657"/>
                  </a:ext>
                </a:extLst>
              </a:tr>
            </a:tbl>
          </a:graphicData>
        </a:graphic>
      </p:graphicFrame>
      <p:pic>
        <p:nvPicPr>
          <p:cNvPr id="9" name="Picture 8">
            <a:extLst>
              <a:ext uri="{FF2B5EF4-FFF2-40B4-BE49-F238E27FC236}">
                <a16:creationId xmlns:a16="http://schemas.microsoft.com/office/drawing/2014/main" id="{E8B24E1C-2C7C-44E7-B993-6D708D01B9C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572959" y="2194183"/>
            <a:ext cx="1583663" cy="920852"/>
          </a:xfrm>
          <a:prstGeom prst="rect">
            <a:avLst/>
          </a:prstGeom>
          <a:solidFill>
            <a:schemeClr val="bg1"/>
          </a:solidFill>
        </p:spPr>
      </p:pic>
      <p:pic>
        <p:nvPicPr>
          <p:cNvPr id="10" name="Picture 9">
            <a:extLst>
              <a:ext uri="{FF2B5EF4-FFF2-40B4-BE49-F238E27FC236}">
                <a16:creationId xmlns:a16="http://schemas.microsoft.com/office/drawing/2014/main" id="{342C3FA8-4F44-49E2-8792-7F8AC1314A6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57016" y="3249797"/>
            <a:ext cx="1563882" cy="912265"/>
          </a:xfrm>
          <a:prstGeom prst="rect">
            <a:avLst/>
          </a:prstGeom>
          <a:solidFill>
            <a:schemeClr val="bg1"/>
          </a:solidFill>
        </p:spPr>
      </p:pic>
      <p:sp>
        <p:nvSpPr>
          <p:cNvPr id="5" name="Content Placeholder 4"/>
          <p:cNvSpPr>
            <a:spLocks noGrp="1"/>
          </p:cNvSpPr>
          <p:nvPr>
            <p:ph sz="quarter" idx="14"/>
          </p:nvPr>
        </p:nvSpPr>
        <p:spPr>
          <a:xfrm>
            <a:off x="457200" y="4364180"/>
            <a:ext cx="8232128" cy="1175659"/>
          </a:xfrm>
        </p:spPr>
        <p:txBody>
          <a:bodyPr/>
          <a:lstStyle/>
          <a:p>
            <a:pPr marL="432" indent="0">
              <a:buNone/>
            </a:pPr>
            <a:r>
              <a:rPr lang="en-US" sz="1800" dirty="0"/>
              <a:t>An increase in the </a:t>
            </a:r>
            <a:r>
              <a:rPr lang="en-US" sz="1800" b="1" dirty="0"/>
              <a:t>availability of the factors of production</a:t>
            </a:r>
            <a:r>
              <a:rPr lang="en-US" sz="1800" dirty="0"/>
              <a:t>, i.e. labor and capital, allows more production at any price level.</a:t>
            </a:r>
          </a:p>
          <a:p>
            <a:r>
              <a:rPr lang="en-US" sz="1800" dirty="0"/>
              <a:t>A decrease in the availability of these factors decreases </a:t>
            </a:r>
            <a:r>
              <a:rPr lang="en-US" sz="1800" i="1" dirty="0"/>
              <a:t>S</a:t>
            </a:r>
            <a:r>
              <a:rPr lang="en-US" sz="100" i="1" dirty="0"/>
              <a:t> </a:t>
            </a:r>
            <a:r>
              <a:rPr lang="en-US" sz="1800" i="1" dirty="0"/>
              <a:t>R</a:t>
            </a:r>
            <a:r>
              <a:rPr lang="en-US" sz="100" i="1" dirty="0"/>
              <a:t> </a:t>
            </a:r>
            <a:r>
              <a:rPr lang="en-US" sz="1800" i="1" dirty="0"/>
              <a:t>A</a:t>
            </a:r>
            <a:r>
              <a:rPr lang="en-US" sz="100" i="1" dirty="0"/>
              <a:t> </a:t>
            </a:r>
            <a:r>
              <a:rPr lang="en-US" sz="1800" i="1" dirty="0"/>
              <a:t>S</a:t>
            </a:r>
            <a:r>
              <a:rPr lang="en-US" sz="1800" dirty="0"/>
              <a:t>.</a:t>
            </a:r>
            <a:endParaRPr lang="en-IN" sz="1800" dirty="0"/>
          </a:p>
        </p:txBody>
      </p:sp>
      <p:sp>
        <p:nvSpPr>
          <p:cNvPr id="6" name="Content Placeholder 5"/>
          <p:cNvSpPr>
            <a:spLocks noGrp="1"/>
          </p:cNvSpPr>
          <p:nvPr>
            <p:ph sz="quarter" idx="15"/>
          </p:nvPr>
        </p:nvSpPr>
        <p:spPr>
          <a:xfrm>
            <a:off x="457200" y="5611092"/>
            <a:ext cx="8232128" cy="739197"/>
          </a:xfrm>
        </p:spPr>
        <p:txBody>
          <a:bodyPr/>
          <a:lstStyle/>
          <a:p>
            <a:pPr marL="432" indent="0">
              <a:buNone/>
            </a:pPr>
            <a:r>
              <a:rPr lang="en-US" sz="1800" b="1" dirty="0"/>
              <a:t>Improvements in technology</a:t>
            </a:r>
            <a:r>
              <a:rPr lang="en-US" sz="1800" dirty="0"/>
              <a:t> allow productivity to improve, and hence the level of production at any given price level.</a:t>
            </a:r>
          </a:p>
        </p:txBody>
      </p:sp>
    </p:spTree>
    <p:extLst>
      <p:ext uri="{BB962C8B-B14F-4D97-AF65-F5344CB8AC3E}">
        <p14:creationId xmlns:p14="http://schemas.microsoft.com/office/powerpoint/2010/main" val="3162145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93106" cy="1097279"/>
          </a:xfrm>
        </p:spPr>
        <p:txBody>
          <a:bodyPr/>
          <a:lstStyle/>
          <a:p>
            <a:r>
              <a:rPr lang="en-US" sz="3000" dirty="0"/>
              <a:t>Table 15.2 Variables That Shift the Short-Run Aggregate Supply Curve </a:t>
            </a:r>
            <a:r>
              <a:rPr lang="en-US" sz="2000" b="0" dirty="0"/>
              <a:t>(2 of 3)</a:t>
            </a:r>
            <a:endParaRPr lang="en-IN" sz="2000" dirty="0"/>
          </a:p>
        </p:txBody>
      </p:sp>
      <p:graphicFrame>
        <p:nvGraphicFramePr>
          <p:cNvPr id="8" name="Content Placeholder 7"/>
          <p:cNvGraphicFramePr>
            <a:graphicFrameLocks noGrp="1"/>
          </p:cNvGraphicFramePr>
          <p:nvPr>
            <p:ph sz="quarter" idx="13"/>
          </p:nvPr>
        </p:nvGraphicFramePr>
        <p:xfrm>
          <a:off x="457200" y="1552575"/>
          <a:ext cx="8232777" cy="2719200"/>
        </p:xfrm>
        <a:graphic>
          <a:graphicData uri="http://schemas.openxmlformats.org/drawingml/2006/table">
            <a:tbl>
              <a:tblPr firstRow="1" bandRow="1">
                <a:tableStyleId>{2D5ABB26-0587-4C30-8999-92F81FD0307C}</a:tableStyleId>
              </a:tblPr>
              <a:tblGrid>
                <a:gridCol w="2744259">
                  <a:extLst>
                    <a:ext uri="{9D8B030D-6E8A-4147-A177-3AD203B41FA5}">
                      <a16:colId xmlns:a16="http://schemas.microsoft.com/office/drawing/2014/main" val="3311012574"/>
                    </a:ext>
                  </a:extLst>
                </a:gridCol>
                <a:gridCol w="2744259">
                  <a:extLst>
                    <a:ext uri="{9D8B030D-6E8A-4147-A177-3AD203B41FA5}">
                      <a16:colId xmlns:a16="http://schemas.microsoft.com/office/drawing/2014/main" val="3431540097"/>
                    </a:ext>
                  </a:extLst>
                </a:gridCol>
                <a:gridCol w="2744259">
                  <a:extLst>
                    <a:ext uri="{9D8B030D-6E8A-4147-A177-3AD203B41FA5}">
                      <a16:colId xmlns:a16="http://schemas.microsoft.com/office/drawing/2014/main" val="976083377"/>
                    </a:ext>
                  </a:extLst>
                </a:gridCol>
              </a:tblGrid>
              <a:tr h="370840">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ea typeface="Arial"/>
                          <a:cs typeface="Arial"/>
                          <a:sym typeface="Arial"/>
                        </a:rPr>
                        <a:t>An increase in …</a:t>
                      </a:r>
                      <a:endParaRPr sz="1600" u="none" strike="noStrike" cap="none" baseline="0" dirty="0">
                        <a:latin typeface="+mn-lt"/>
                        <a:ea typeface="Arial"/>
                        <a:cs typeface="Arial"/>
                        <a:sym typeface="Arial"/>
                      </a:endParaRPr>
                    </a:p>
                  </a:txBody>
                  <a:tcPr marL="45725" marR="468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ea typeface="Arial"/>
                          <a:cs typeface="Arial"/>
                          <a:sym typeface="Arial"/>
                        </a:rPr>
                        <a:t>shifts the short-run aggregate supply curve …</a:t>
                      </a:r>
                      <a:endParaRPr sz="1600" u="none" strike="noStrike" cap="none" baseline="0" dirty="0">
                        <a:latin typeface="+mn-lt"/>
                        <a:ea typeface="Arial"/>
                        <a:cs typeface="Arial"/>
                        <a:sym typeface="Arial"/>
                      </a:endParaRPr>
                    </a:p>
                  </a:txBody>
                  <a:tcPr marL="45725" marR="468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ea typeface="Arial"/>
                          <a:cs typeface="Arial"/>
                          <a:sym typeface="Arial"/>
                        </a:rPr>
                        <a:t>because …</a:t>
                      </a:r>
                      <a:endParaRPr sz="1600" u="none" strike="noStrike" cap="none" baseline="0" dirty="0">
                        <a:latin typeface="+mn-lt"/>
                        <a:ea typeface="Arial"/>
                        <a:cs typeface="Arial"/>
                        <a:sym typeface="Arial"/>
                      </a:endParaRPr>
                    </a:p>
                  </a:txBody>
                  <a:tcPr marL="45725" marR="468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8596888"/>
                  </a:ext>
                </a:extLst>
              </a:tr>
              <a:tr h="370840">
                <a:tc>
                  <a:txBody>
                    <a:bodyPr/>
                    <a:lstStyle/>
                    <a:p>
                      <a:pPr marL="0" marR="0" lvl="0" indent="0" algn="l" rtl="0">
                        <a:lnSpc>
                          <a:spcPct val="100000"/>
                        </a:lnSpc>
                        <a:spcBef>
                          <a:spcPts val="0"/>
                        </a:spcBef>
                        <a:spcAft>
                          <a:spcPts val="0"/>
                        </a:spcAft>
                        <a:buClr>
                          <a:srgbClr val="000000"/>
                        </a:buClr>
                        <a:buSzPts val="1800"/>
                        <a:buFont typeface="Arial"/>
                        <a:buNone/>
                      </a:pPr>
                      <a:r>
                        <a:rPr lang="en-US" sz="1600" b="0" u="none" strike="noStrike" cap="none" baseline="0" dirty="0">
                          <a:latin typeface="+mn-lt"/>
                          <a:ea typeface="Arial"/>
                          <a:cs typeface="Arial"/>
                          <a:sym typeface="Arial"/>
                        </a:rPr>
                        <a:t>the expected future price level</a:t>
                      </a:r>
                      <a:endParaRPr sz="1600" b="0" u="none" strike="noStrike" cap="none" baseline="0" dirty="0">
                        <a:latin typeface="+mn-lt"/>
                        <a:ea typeface="Arial"/>
                        <a:cs typeface="Arial"/>
                        <a:sym typeface="Arial"/>
                      </a:endParaRPr>
                    </a:p>
                  </a:txBody>
                  <a:tcPr marL="45725" marR="468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00" b="0" u="none" strike="noStrike" cap="none" baseline="0" dirty="0">
                          <a:solidFill>
                            <a:schemeClr val="tx1"/>
                          </a:solidFill>
                          <a:latin typeface="+mn-lt"/>
                          <a:ea typeface="Arial"/>
                          <a:cs typeface="Arial"/>
                          <a:sym typeface="Arial"/>
                        </a:rPr>
                        <a:t>On a graph, X is real G D P, and Y is price level. Line S R A S sub 1 shifts left and becomes S R A S sub 2.</a:t>
                      </a:r>
                      <a:endParaRPr sz="100" b="0" u="none" strike="noStrike" cap="none" baseline="0" dirty="0">
                        <a:solidFill>
                          <a:schemeClr val="tx1"/>
                        </a:solidFill>
                        <a:latin typeface="+mn-lt"/>
                        <a:ea typeface="Arial"/>
                        <a:cs typeface="Arial"/>
                        <a:sym typeface="Arial"/>
                      </a:endParaRPr>
                    </a:p>
                  </a:txBody>
                  <a:tcPr marL="45725" marR="468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u="none" strike="noStrike" cap="none" baseline="0" dirty="0">
                          <a:solidFill>
                            <a:schemeClr val="tx1"/>
                          </a:solidFill>
                          <a:latin typeface="+mn-lt"/>
                          <a:ea typeface="+mn-ea"/>
                          <a:cs typeface="+mn-cs"/>
                          <a:sym typeface="Arial"/>
                        </a:rPr>
                        <a:t>expecting the price level to increase leads workers and firms to increase wages and prices.</a:t>
                      </a:r>
                      <a:endParaRPr sz="1600" b="0" u="none" strike="noStrike" cap="none" baseline="0" dirty="0">
                        <a:latin typeface="+mn-lt"/>
                        <a:ea typeface="Arial"/>
                        <a:cs typeface="Arial"/>
                        <a:sym typeface="Arial"/>
                      </a:endParaRPr>
                    </a:p>
                  </a:txBody>
                  <a:tcPr marL="45725" marR="468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0066045"/>
                  </a:ext>
                </a:extLst>
              </a:tr>
              <a:tr h="370840">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ea typeface="Arial"/>
                          <a:cs typeface="Arial"/>
                          <a:sym typeface="Arial"/>
                        </a:rPr>
                        <a:t>workers and firms adjusting to having previously underestimated the price level</a:t>
                      </a:r>
                      <a:endParaRPr sz="1600" u="none" strike="noStrike" cap="none" baseline="0" dirty="0">
                        <a:latin typeface="+mn-lt"/>
                        <a:ea typeface="Arial"/>
                        <a:cs typeface="Arial"/>
                        <a:sym typeface="Arial"/>
                      </a:endParaRPr>
                    </a:p>
                  </a:txBody>
                  <a:tcPr marL="45725" marR="468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00" u="none" strike="noStrike" cap="none" baseline="0" dirty="0">
                          <a:solidFill>
                            <a:schemeClr val="tx1"/>
                          </a:solidFill>
                          <a:latin typeface="+mn-lt"/>
                          <a:ea typeface="Arial"/>
                          <a:cs typeface="Arial"/>
                          <a:sym typeface="Arial"/>
                        </a:rPr>
                        <a:t>On a graph, X is real G D P, and Y is price level. Line S R A S sub 1 shifts left and becomes S R A S sub 2.</a:t>
                      </a:r>
                      <a:endParaRPr sz="100" u="none" strike="noStrike" cap="none" baseline="0" dirty="0">
                        <a:solidFill>
                          <a:schemeClr val="tx1"/>
                        </a:solidFill>
                        <a:latin typeface="+mn-lt"/>
                        <a:ea typeface="Arial"/>
                        <a:cs typeface="Arial"/>
                        <a:sym typeface="Arial"/>
                      </a:endParaRPr>
                    </a:p>
                  </a:txBody>
                  <a:tcPr marL="45725" marR="468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u="none" strike="noStrike" cap="none" baseline="0" dirty="0">
                          <a:solidFill>
                            <a:schemeClr val="tx1"/>
                          </a:solidFill>
                          <a:latin typeface="+mn-lt"/>
                          <a:ea typeface="+mn-ea"/>
                          <a:cs typeface="+mn-cs"/>
                          <a:sym typeface="Arial"/>
                        </a:rPr>
                        <a:t>workers and firms attempt </a:t>
                      </a:r>
                      <a:r>
                        <a:rPr lang="en-US" sz="1600" b="0" i="0" u="none" strike="noStrike" cap="none" baseline="0" dirty="0">
                          <a:solidFill>
                            <a:schemeClr val="tx1"/>
                          </a:solidFill>
                          <a:latin typeface="+mn-lt"/>
                          <a:ea typeface="+mn-ea"/>
                          <a:cs typeface="+mn-cs"/>
                          <a:sym typeface="Arial"/>
                        </a:rPr>
                        <a:t>to catch up to a higher price </a:t>
                      </a:r>
                      <a:r>
                        <a:rPr lang="en-IN" sz="1600" b="0" i="0" u="none" strike="noStrike" cap="none" baseline="0" dirty="0">
                          <a:solidFill>
                            <a:schemeClr val="tx1"/>
                          </a:solidFill>
                          <a:latin typeface="+mn-lt"/>
                          <a:ea typeface="+mn-ea"/>
                          <a:cs typeface="+mn-cs"/>
                          <a:sym typeface="Arial"/>
                        </a:rPr>
                        <a:t>level by increasing wages and prices.</a:t>
                      </a:r>
                      <a:endParaRPr sz="1600" u="none" strike="noStrike" cap="none" baseline="0" dirty="0">
                        <a:latin typeface="+mn-lt"/>
                        <a:ea typeface="Arial"/>
                        <a:cs typeface="Arial"/>
                        <a:sym typeface="Arial"/>
                      </a:endParaRPr>
                    </a:p>
                  </a:txBody>
                  <a:tcPr marL="45725" marR="46800" marT="46800" marB="46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8686131"/>
                  </a:ext>
                </a:extLst>
              </a:tr>
            </a:tbl>
          </a:graphicData>
        </a:graphic>
      </p:graphicFrame>
      <p:pic>
        <p:nvPicPr>
          <p:cNvPr id="9" name="Picture 8">
            <a:extLst>
              <a:ext uri="{FF2B5EF4-FFF2-40B4-BE49-F238E27FC236}">
                <a16:creationId xmlns:a16="http://schemas.microsoft.com/office/drawing/2014/main" id="{26A38788-6614-4EB6-A602-0F0C4A15304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715495" y="2199425"/>
            <a:ext cx="1571172" cy="924485"/>
          </a:xfrm>
          <a:prstGeom prst="rect">
            <a:avLst/>
          </a:prstGeom>
          <a:solidFill>
            <a:schemeClr val="bg1"/>
          </a:solidFill>
        </p:spPr>
      </p:pic>
      <p:pic>
        <p:nvPicPr>
          <p:cNvPr id="10" name="Picture 9">
            <a:extLst>
              <a:ext uri="{FF2B5EF4-FFF2-40B4-BE49-F238E27FC236}">
                <a16:creationId xmlns:a16="http://schemas.microsoft.com/office/drawing/2014/main" id="{F4AF85E3-B26B-4D9A-B804-9E822A67F67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03157" y="3319857"/>
            <a:ext cx="1540214" cy="901805"/>
          </a:xfrm>
          <a:prstGeom prst="rect">
            <a:avLst/>
          </a:prstGeom>
          <a:solidFill>
            <a:schemeClr val="bg1"/>
          </a:solidFill>
        </p:spPr>
      </p:pic>
      <p:sp>
        <p:nvSpPr>
          <p:cNvPr id="5" name="Content Placeholder 4"/>
          <p:cNvSpPr>
            <a:spLocks noGrp="1"/>
          </p:cNvSpPr>
          <p:nvPr>
            <p:ph sz="quarter" idx="14"/>
          </p:nvPr>
        </p:nvSpPr>
        <p:spPr>
          <a:xfrm>
            <a:off x="457200" y="4438130"/>
            <a:ext cx="8232128" cy="1851836"/>
          </a:xfrm>
        </p:spPr>
        <p:txBody>
          <a:bodyPr/>
          <a:lstStyle/>
          <a:p>
            <a:pPr marL="432" indent="0">
              <a:buNone/>
            </a:pPr>
            <a:r>
              <a:rPr lang="en-US" sz="2000" dirty="0"/>
              <a:t>If workers and firms expect higher prices in the future, </a:t>
            </a:r>
            <a:r>
              <a:rPr lang="en-US" sz="2000" i="1" dirty="0"/>
              <a:t>S</a:t>
            </a:r>
            <a:r>
              <a:rPr lang="en-US" sz="100" i="1" dirty="0"/>
              <a:t> </a:t>
            </a:r>
            <a:r>
              <a:rPr lang="en-US" sz="2000" i="1" dirty="0"/>
              <a:t>R</a:t>
            </a:r>
            <a:r>
              <a:rPr lang="en-US" sz="100" i="1" dirty="0"/>
              <a:t> </a:t>
            </a:r>
            <a:r>
              <a:rPr lang="en-US" sz="2000" i="1" dirty="0"/>
              <a:t>A</a:t>
            </a:r>
            <a:r>
              <a:rPr lang="en-US" sz="100" i="1" dirty="0"/>
              <a:t> </a:t>
            </a:r>
            <a:r>
              <a:rPr lang="en-US" sz="2000" i="1" dirty="0"/>
              <a:t>S</a:t>
            </a:r>
            <a:r>
              <a:rPr lang="en-US" sz="2000" dirty="0"/>
              <a:t> shifts to the left. This could happen because:</a:t>
            </a:r>
          </a:p>
          <a:p>
            <a:pPr>
              <a:spcBef>
                <a:spcPts val="600"/>
              </a:spcBef>
            </a:pPr>
            <a:r>
              <a:rPr lang="en-US" sz="2000" dirty="0"/>
              <a:t>Inflation expectations increase or</a:t>
            </a:r>
          </a:p>
          <a:p>
            <a:pPr>
              <a:spcBef>
                <a:spcPts val="600"/>
              </a:spcBef>
            </a:pPr>
            <a:r>
              <a:rPr lang="en-US" sz="2000" dirty="0"/>
              <a:t>Workers and firms realize they previously underestimated the price level.</a:t>
            </a:r>
          </a:p>
        </p:txBody>
      </p:sp>
    </p:spTree>
    <p:extLst>
      <p:ext uri="{BB962C8B-B14F-4D97-AF65-F5344CB8AC3E}">
        <p14:creationId xmlns:p14="http://schemas.microsoft.com/office/powerpoint/2010/main" val="671422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594600" cy="1097279"/>
          </a:xfrm>
        </p:spPr>
        <p:txBody>
          <a:bodyPr/>
          <a:lstStyle/>
          <a:p>
            <a:r>
              <a:rPr lang="en-US" sz="3000" dirty="0"/>
              <a:t>Table 15.2 Variables That Shift the Short-Run Aggregate Supply Curve </a:t>
            </a:r>
            <a:r>
              <a:rPr lang="en-US" sz="2000" b="0" dirty="0"/>
              <a:t>(3 of 3)</a:t>
            </a:r>
            <a:endParaRPr lang="en-IN" sz="2000" dirty="0"/>
          </a:p>
        </p:txBody>
      </p:sp>
      <p:graphicFrame>
        <p:nvGraphicFramePr>
          <p:cNvPr id="6" name="Content Placeholder 5"/>
          <p:cNvGraphicFramePr>
            <a:graphicFrameLocks noGrp="1"/>
          </p:cNvGraphicFramePr>
          <p:nvPr>
            <p:ph sz="quarter" idx="13"/>
          </p:nvPr>
        </p:nvGraphicFramePr>
        <p:xfrm>
          <a:off x="558800" y="1555750"/>
          <a:ext cx="8229600" cy="2025650"/>
        </p:xfrm>
        <a:graphic>
          <a:graphicData uri="http://schemas.openxmlformats.org/drawingml/2006/table">
            <a:tbl>
              <a:tblPr firstRow="1" bandRow="1"/>
              <a:tblGrid>
                <a:gridCol w="2578100">
                  <a:extLst>
                    <a:ext uri="{9D8B030D-6E8A-4147-A177-3AD203B41FA5}">
                      <a16:colId xmlns:a16="http://schemas.microsoft.com/office/drawing/2014/main" val="3428231214"/>
                    </a:ext>
                  </a:extLst>
                </a:gridCol>
                <a:gridCol w="2908300">
                  <a:extLst>
                    <a:ext uri="{9D8B030D-6E8A-4147-A177-3AD203B41FA5}">
                      <a16:colId xmlns:a16="http://schemas.microsoft.com/office/drawing/2014/main" val="1899436278"/>
                    </a:ext>
                  </a:extLst>
                </a:gridCol>
                <a:gridCol w="2743200">
                  <a:extLst>
                    <a:ext uri="{9D8B030D-6E8A-4147-A177-3AD203B41FA5}">
                      <a16:colId xmlns:a16="http://schemas.microsoft.com/office/drawing/2014/main" val="175305484"/>
                    </a:ext>
                  </a:extLst>
                </a:gridCol>
              </a:tblGrid>
              <a:tr h="628650">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ea typeface="Arial"/>
                          <a:cs typeface="Arial"/>
                          <a:sym typeface="Arial"/>
                        </a:rPr>
                        <a:t>An increase in …</a:t>
                      </a:r>
                      <a:endParaRPr sz="1600" u="none" strike="noStrike" cap="none" baseline="0" dirty="0">
                        <a:latin typeface="+mn-lt"/>
                        <a:ea typeface="Arial"/>
                        <a:cs typeface="Arial"/>
                        <a:sym typeface="Arial"/>
                      </a:endParaRPr>
                    </a:p>
                  </a:txBody>
                  <a:tcPr marL="45725" marR="468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ea typeface="Arial"/>
                          <a:cs typeface="Arial"/>
                          <a:sym typeface="Arial"/>
                        </a:rPr>
                        <a:t>shifts the short-run aggregate supply curve …</a:t>
                      </a:r>
                      <a:endParaRPr sz="1600" u="none" strike="noStrike" cap="none" baseline="0" dirty="0">
                        <a:latin typeface="+mn-lt"/>
                        <a:ea typeface="Arial"/>
                        <a:cs typeface="Arial"/>
                        <a:sym typeface="Arial"/>
                      </a:endParaRPr>
                    </a:p>
                  </a:txBody>
                  <a:tcPr marL="45725" marR="46800"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ea typeface="Arial"/>
                          <a:cs typeface="Arial"/>
                          <a:sym typeface="Arial"/>
                        </a:rPr>
                        <a:t>because …</a:t>
                      </a:r>
                      <a:endParaRPr sz="1600" u="none" strike="noStrike" cap="none" baseline="0" dirty="0">
                        <a:latin typeface="+mn-lt"/>
                        <a:ea typeface="Arial"/>
                        <a:cs typeface="Arial"/>
                        <a:sym typeface="Arial"/>
                      </a:endParaRPr>
                    </a:p>
                  </a:txBody>
                  <a:tcPr marL="45725" marR="46800" marT="46800" marB="468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4630006"/>
                  </a:ext>
                </a:extLst>
              </a:tr>
              <a:tr h="1397000">
                <a:tc>
                  <a:txBody>
                    <a:bodyPr/>
                    <a:lstStyle/>
                    <a:p>
                      <a:r>
                        <a:rPr lang="en-IN" sz="1600" dirty="0">
                          <a:latin typeface="+mn-lt"/>
                        </a:rPr>
                        <a:t>the price of an important natural resource or the occurrence of</a:t>
                      </a:r>
                      <a:r>
                        <a:rPr lang="en-IN" sz="1600" baseline="0" dirty="0">
                          <a:latin typeface="+mn-lt"/>
                        </a:rPr>
                        <a:t> a natural disaster or pandemic.</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 b="0" i="0" u="none" strike="noStrike" cap="none" baseline="0" dirty="0">
                          <a:solidFill>
                            <a:schemeClr val="tx1"/>
                          </a:solidFill>
                          <a:latin typeface="+mn-lt"/>
                          <a:ea typeface="Arial"/>
                          <a:cs typeface="Arial"/>
                          <a:sym typeface="Arial"/>
                        </a:rPr>
                        <a:t>On a graph, X is real G D P, and Y is price level. Line S R A S sub 1 shifts left and becomes S R A S sub 2.</a:t>
                      </a:r>
                      <a:endParaRPr lang="en-US" sz="1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latin typeface="+mn-lt"/>
                        </a:rPr>
                        <a:t>costs of producing output rise or many firms are forced to temporarily close.</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3863137"/>
                  </a:ext>
                </a:extLst>
              </a:tr>
            </a:tbl>
          </a:graphicData>
        </a:graphic>
      </p:graphicFrame>
      <p:pic>
        <p:nvPicPr>
          <p:cNvPr id="7" name="Picture 6">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167" y="2239672"/>
            <a:ext cx="1945866" cy="1273836"/>
          </a:xfrm>
          <a:prstGeom prst="rect">
            <a:avLst/>
          </a:prstGeom>
        </p:spPr>
      </p:pic>
      <p:sp>
        <p:nvSpPr>
          <p:cNvPr id="5" name="Content Placeholder 4"/>
          <p:cNvSpPr>
            <a:spLocks noGrp="1"/>
          </p:cNvSpPr>
          <p:nvPr>
            <p:ph sz="quarter" idx="14"/>
          </p:nvPr>
        </p:nvSpPr>
        <p:spPr>
          <a:xfrm>
            <a:off x="457200" y="3683084"/>
            <a:ext cx="8547100" cy="2654216"/>
          </a:xfrm>
        </p:spPr>
        <p:txBody>
          <a:bodyPr tIns="0"/>
          <a:lstStyle/>
          <a:p>
            <a:pPr marL="432" indent="0">
              <a:spcBef>
                <a:spcPts val="600"/>
              </a:spcBef>
              <a:buNone/>
            </a:pPr>
            <a:r>
              <a:rPr lang="en-US" sz="2000" dirty="0"/>
              <a:t>A </a:t>
            </a:r>
            <a:r>
              <a:rPr lang="en-US" sz="2000" b="1" dirty="0"/>
              <a:t>supply shock</a:t>
            </a:r>
            <a:r>
              <a:rPr lang="en-US" sz="2000" dirty="0"/>
              <a:t> is an unexpected event that causes the short-run aggregate supply curve to shift.</a:t>
            </a:r>
          </a:p>
          <a:p>
            <a:pPr marL="432" indent="0">
              <a:spcBef>
                <a:spcPts val="600"/>
              </a:spcBef>
              <a:buNone/>
            </a:pPr>
            <a:r>
              <a:rPr lang="en-US" sz="2000" b="1" dirty="0"/>
              <a:t>Examples: </a:t>
            </a:r>
            <a:r>
              <a:rPr lang="en-US" sz="2000" dirty="0"/>
              <a:t>Oil prices increase suddenly. Firms immediately anticipate rising input prices and will only produce the same amount of output if their own prices rise. The pandemic shutdown closed businesses and reduced supply in 2020.</a:t>
            </a:r>
          </a:p>
          <a:p>
            <a:pPr marL="432" indent="0">
              <a:spcBef>
                <a:spcPts val="600"/>
              </a:spcBef>
              <a:buNone/>
            </a:pPr>
            <a:r>
              <a:rPr lang="en-US" sz="2000" dirty="0"/>
              <a:t>Unexpected input price increases cause a decrease in the </a:t>
            </a:r>
            <a:r>
              <a:rPr lang="en-US" sz="2000" i="1" dirty="0"/>
              <a:t>S</a:t>
            </a:r>
            <a:r>
              <a:rPr lang="en-US" sz="100" i="1" dirty="0"/>
              <a:t> </a:t>
            </a:r>
            <a:r>
              <a:rPr lang="en-US" sz="2000" i="1" dirty="0"/>
              <a:t>R</a:t>
            </a:r>
            <a:r>
              <a:rPr lang="en-US" sz="100" i="1" dirty="0"/>
              <a:t> </a:t>
            </a:r>
            <a:r>
              <a:rPr lang="en-US" sz="2000" i="1" dirty="0"/>
              <a:t>A</a:t>
            </a:r>
            <a:r>
              <a:rPr lang="en-US" sz="100" i="1" dirty="0"/>
              <a:t> </a:t>
            </a:r>
            <a:r>
              <a:rPr lang="en-US" sz="2000" i="1" dirty="0"/>
              <a:t>S</a:t>
            </a:r>
            <a:r>
              <a:rPr lang="en-US" sz="2000" dirty="0"/>
              <a:t>; unexpected input price </a:t>
            </a:r>
            <a:r>
              <a:rPr lang="en-US" sz="2000" b="1" dirty="0"/>
              <a:t>decreases</a:t>
            </a:r>
            <a:r>
              <a:rPr lang="en-US" sz="2000" dirty="0"/>
              <a:t> would shift </a:t>
            </a:r>
            <a:r>
              <a:rPr lang="en-US" sz="2000" i="1" dirty="0"/>
              <a:t>S</a:t>
            </a:r>
            <a:r>
              <a:rPr lang="en-US" sz="100" i="1" dirty="0"/>
              <a:t> </a:t>
            </a:r>
            <a:r>
              <a:rPr lang="en-US" sz="2000" i="1" dirty="0"/>
              <a:t>R</a:t>
            </a:r>
            <a:r>
              <a:rPr lang="en-US" sz="100" i="1" dirty="0"/>
              <a:t> </a:t>
            </a:r>
            <a:r>
              <a:rPr lang="en-US" sz="2000" i="1" dirty="0"/>
              <a:t>A</a:t>
            </a:r>
            <a:r>
              <a:rPr lang="en-US" sz="100" i="1" dirty="0"/>
              <a:t> </a:t>
            </a:r>
            <a:r>
              <a:rPr lang="en-US" sz="2000" i="1" dirty="0"/>
              <a:t>S</a:t>
            </a:r>
            <a:r>
              <a:rPr lang="en-US" sz="2000" dirty="0"/>
              <a:t> to the right instead.</a:t>
            </a:r>
          </a:p>
        </p:txBody>
      </p:sp>
    </p:spTree>
    <p:extLst>
      <p:ext uri="{BB962C8B-B14F-4D97-AF65-F5344CB8AC3E}">
        <p14:creationId xmlns:p14="http://schemas.microsoft.com/office/powerpoint/2010/main" val="256457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15.4 A Dynamic Aggregate Demand and Aggregate Supply Model</a:t>
            </a:r>
            <a:endParaRPr lang="en-IN" sz="3200" dirty="0"/>
          </a:p>
        </p:txBody>
      </p:sp>
      <p:sp>
        <p:nvSpPr>
          <p:cNvPr id="4" name="Content Placeholder 3"/>
          <p:cNvSpPr>
            <a:spLocks noGrp="1"/>
          </p:cNvSpPr>
          <p:nvPr>
            <p:ph sz="quarter" idx="13"/>
          </p:nvPr>
        </p:nvSpPr>
        <p:spPr>
          <a:xfrm>
            <a:off x="457200" y="1602937"/>
            <a:ext cx="8232128" cy="762893"/>
          </a:xfrm>
        </p:spPr>
        <p:txBody>
          <a:bodyPr/>
          <a:lstStyle/>
          <a:p>
            <a:pPr marL="432" indent="0">
              <a:buNone/>
            </a:pPr>
            <a:r>
              <a:rPr lang="en-US" sz="2000" b="1" dirty="0"/>
              <a:t>Use the dynamic aggregate demand and aggregate supply model to analyze macroeconomic conditions.</a:t>
            </a:r>
          </a:p>
        </p:txBody>
      </p:sp>
      <p:sp>
        <p:nvSpPr>
          <p:cNvPr id="5" name="Content Placeholder 4"/>
          <p:cNvSpPr>
            <a:spLocks noGrp="1"/>
          </p:cNvSpPr>
          <p:nvPr>
            <p:ph sz="quarter" idx="14"/>
          </p:nvPr>
        </p:nvSpPr>
        <p:spPr>
          <a:xfrm>
            <a:off x="457200" y="2461256"/>
            <a:ext cx="8232128" cy="1522622"/>
          </a:xfrm>
        </p:spPr>
        <p:txBody>
          <a:bodyPr/>
          <a:lstStyle/>
          <a:p>
            <a:pPr marL="432" indent="0">
              <a:spcBef>
                <a:spcPts val="600"/>
              </a:spcBef>
              <a:buNone/>
            </a:pPr>
            <a:r>
              <a:rPr lang="en-US" sz="2000" dirty="0"/>
              <a:t>Our model of aggregate demand and aggregate supply so far has been </a:t>
            </a:r>
            <a:r>
              <a:rPr lang="en-US" sz="2000" b="1" dirty="0"/>
              <a:t>static</a:t>
            </a:r>
            <a:r>
              <a:rPr lang="en-US" sz="2000" dirty="0"/>
              <a:t>, in the sense that:</a:t>
            </a:r>
          </a:p>
          <a:p>
            <a:pPr>
              <a:spcBef>
                <a:spcPts val="600"/>
              </a:spcBef>
            </a:pPr>
            <a:r>
              <a:rPr lang="en-US" sz="2000" dirty="0"/>
              <a:t>Price levels were constant (no inflation)</a:t>
            </a:r>
          </a:p>
          <a:p>
            <a:pPr>
              <a:spcBef>
                <a:spcPts val="600"/>
              </a:spcBef>
            </a:pPr>
            <a:r>
              <a:rPr lang="en-US" sz="2000" dirty="0"/>
              <a:t>There was no long-run growth</a:t>
            </a:r>
            <a:endParaRPr lang="en-IN" sz="2000" dirty="0"/>
          </a:p>
        </p:txBody>
      </p:sp>
      <p:sp>
        <p:nvSpPr>
          <p:cNvPr id="6" name="Content Placeholder 5"/>
          <p:cNvSpPr>
            <a:spLocks noGrp="1"/>
          </p:cNvSpPr>
          <p:nvPr>
            <p:ph sz="quarter" idx="15"/>
          </p:nvPr>
        </p:nvSpPr>
        <p:spPr>
          <a:xfrm>
            <a:off x="457200" y="4082315"/>
            <a:ext cx="8098077" cy="2242902"/>
          </a:xfrm>
        </p:spPr>
        <p:txBody>
          <a:bodyPr/>
          <a:lstStyle/>
          <a:p>
            <a:pPr marL="432" indent="0">
              <a:spcBef>
                <a:spcPts val="600"/>
              </a:spcBef>
              <a:buNone/>
            </a:pPr>
            <a:r>
              <a:rPr lang="en-US" sz="2000" dirty="0"/>
              <a:t>We will now form a </a:t>
            </a:r>
            <a:r>
              <a:rPr lang="en-US" sz="2000" b="1" dirty="0"/>
              <a:t>dynamic aggregate demand and aggregate supply</a:t>
            </a:r>
            <a:r>
              <a:rPr lang="en-US" sz="2000" dirty="0"/>
              <a:t> model, incorporating:</a:t>
            </a:r>
          </a:p>
          <a:p>
            <a:pPr>
              <a:spcBef>
                <a:spcPts val="600"/>
              </a:spcBef>
            </a:pPr>
            <a:r>
              <a:rPr lang="en-US" sz="2000" dirty="0"/>
              <a:t>Continually increasing real G</a:t>
            </a:r>
            <a:r>
              <a:rPr lang="en-US" sz="100" dirty="0"/>
              <a:t> </a:t>
            </a:r>
            <a:r>
              <a:rPr lang="en-US" sz="2000" dirty="0"/>
              <a:t>D</a:t>
            </a:r>
            <a:r>
              <a:rPr lang="en-US" sz="100" dirty="0"/>
              <a:t> </a:t>
            </a:r>
            <a:r>
              <a:rPr lang="en-US" sz="2000" dirty="0"/>
              <a:t>P, shifting </a:t>
            </a:r>
            <a:r>
              <a:rPr lang="en-US" sz="2000" i="1" dirty="0"/>
              <a:t>L</a:t>
            </a:r>
            <a:r>
              <a:rPr lang="en-US" sz="100" i="1" dirty="0"/>
              <a:t> </a:t>
            </a:r>
            <a:r>
              <a:rPr lang="en-US" sz="2000" i="1" dirty="0"/>
              <a:t>R</a:t>
            </a:r>
            <a:r>
              <a:rPr lang="en-US" sz="100" i="1" dirty="0"/>
              <a:t> </a:t>
            </a:r>
            <a:r>
              <a:rPr lang="en-US" sz="2000" i="1" dirty="0"/>
              <a:t>A</a:t>
            </a:r>
            <a:r>
              <a:rPr lang="en-US" sz="100" i="1" dirty="0"/>
              <a:t> </a:t>
            </a:r>
            <a:r>
              <a:rPr lang="en-US" sz="2000" i="1" dirty="0"/>
              <a:t>S</a:t>
            </a:r>
            <a:r>
              <a:rPr lang="en-US" sz="2000" dirty="0"/>
              <a:t> to the right</a:t>
            </a:r>
          </a:p>
          <a:p>
            <a:pPr>
              <a:spcBef>
                <a:spcPts val="600"/>
              </a:spcBef>
            </a:pPr>
            <a:r>
              <a:rPr lang="en-US" sz="2000" i="1" dirty="0"/>
              <a:t>A</a:t>
            </a:r>
            <a:r>
              <a:rPr lang="en-US" sz="100" i="1" dirty="0"/>
              <a:t> </a:t>
            </a:r>
            <a:r>
              <a:rPr lang="en-US" sz="2000" i="1" dirty="0"/>
              <a:t>D</a:t>
            </a:r>
            <a:r>
              <a:rPr lang="en-US" sz="2000" dirty="0"/>
              <a:t> also ordinarily shifting to the right</a:t>
            </a:r>
          </a:p>
          <a:p>
            <a:pPr>
              <a:spcBef>
                <a:spcPts val="600"/>
              </a:spcBef>
            </a:pPr>
            <a:r>
              <a:rPr lang="en-US" sz="2000" i="1" dirty="0"/>
              <a:t>S</a:t>
            </a:r>
            <a:r>
              <a:rPr lang="en-US" sz="100" i="1" dirty="0"/>
              <a:t> </a:t>
            </a:r>
            <a:r>
              <a:rPr lang="en-US" sz="2000" i="1" dirty="0"/>
              <a:t>R</a:t>
            </a:r>
            <a:r>
              <a:rPr lang="en-US" sz="100" i="1" dirty="0"/>
              <a:t> </a:t>
            </a:r>
            <a:r>
              <a:rPr lang="en-US" sz="2000" i="1" dirty="0"/>
              <a:t>A</a:t>
            </a:r>
            <a:r>
              <a:rPr lang="en-US" sz="100" i="1" dirty="0"/>
              <a:t> </a:t>
            </a:r>
            <a:r>
              <a:rPr lang="en-US" sz="2000" i="1" dirty="0"/>
              <a:t>S</a:t>
            </a:r>
            <a:r>
              <a:rPr lang="en-US" sz="2000" dirty="0"/>
              <a:t> shifting to the right, except when workers and firms expect high rates of inflation</a:t>
            </a:r>
          </a:p>
        </p:txBody>
      </p:sp>
    </p:spTree>
    <p:extLst>
      <p:ext uri="{BB962C8B-B14F-4D97-AF65-F5344CB8AC3E}">
        <p14:creationId xmlns:p14="http://schemas.microsoft.com/office/powerpoint/2010/main" val="121729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Aggregate Demand and Aggregate Supply Model</a:t>
            </a:r>
            <a:endParaRPr lang="en-IN" sz="3200" dirty="0"/>
          </a:p>
        </p:txBody>
      </p:sp>
      <p:sp>
        <p:nvSpPr>
          <p:cNvPr id="4" name="Content Placeholder 3"/>
          <p:cNvSpPr>
            <a:spLocks noGrp="1"/>
          </p:cNvSpPr>
          <p:nvPr>
            <p:ph sz="quarter" idx="13"/>
          </p:nvPr>
        </p:nvSpPr>
        <p:spPr>
          <a:xfrm>
            <a:off x="457200" y="1556326"/>
            <a:ext cx="8229600" cy="3336307"/>
          </a:xfrm>
        </p:spPr>
        <p:txBody>
          <a:bodyPr/>
          <a:lstStyle/>
          <a:p>
            <a:pPr marL="432" indent="0">
              <a:buNone/>
            </a:pPr>
            <a:r>
              <a:rPr lang="en-US" sz="2200" dirty="0"/>
              <a:t>We have now modeled long-run economic growth and also how real G</a:t>
            </a:r>
            <a:r>
              <a:rPr lang="en-US" sz="100" dirty="0"/>
              <a:t> </a:t>
            </a:r>
            <a:r>
              <a:rPr lang="en-US" sz="2200" dirty="0"/>
              <a:t>D</a:t>
            </a:r>
            <a:r>
              <a:rPr lang="en-US" sz="100" dirty="0"/>
              <a:t> </a:t>
            </a:r>
            <a:r>
              <a:rPr lang="en-US" sz="2200" dirty="0"/>
              <a:t>P is determined in the short run.</a:t>
            </a:r>
          </a:p>
          <a:p>
            <a:pPr marL="432" indent="0">
              <a:buNone/>
            </a:pPr>
            <a:r>
              <a:rPr lang="en-US" sz="2200" dirty="0"/>
              <a:t>New goal: extend the model of the economy in the short run in order to explain why the following fluctuate:</a:t>
            </a:r>
          </a:p>
          <a:p>
            <a:r>
              <a:rPr lang="en-US" sz="2200" dirty="0"/>
              <a:t>Real G</a:t>
            </a:r>
            <a:r>
              <a:rPr lang="en-US" sz="100" dirty="0"/>
              <a:t> </a:t>
            </a:r>
            <a:r>
              <a:rPr lang="en-US" sz="2200" dirty="0"/>
              <a:t>D</a:t>
            </a:r>
            <a:r>
              <a:rPr lang="en-US" sz="100" dirty="0"/>
              <a:t> </a:t>
            </a:r>
            <a:r>
              <a:rPr lang="en-US" sz="2200" dirty="0"/>
              <a:t>P</a:t>
            </a:r>
          </a:p>
          <a:p>
            <a:r>
              <a:rPr lang="en-US" sz="2200" dirty="0"/>
              <a:t>Employment</a:t>
            </a:r>
          </a:p>
          <a:p>
            <a:r>
              <a:rPr lang="en-US" sz="2200" dirty="0"/>
              <a:t>The price level</a:t>
            </a:r>
            <a:endParaRPr lang="en-IN" sz="2200" dirty="0"/>
          </a:p>
        </p:txBody>
      </p:sp>
      <p:sp>
        <p:nvSpPr>
          <p:cNvPr id="5" name="Content Placeholder 4"/>
          <p:cNvSpPr>
            <a:spLocks noGrp="1"/>
          </p:cNvSpPr>
          <p:nvPr>
            <p:ph sz="quarter" idx="14"/>
          </p:nvPr>
        </p:nvSpPr>
        <p:spPr>
          <a:xfrm>
            <a:off x="457200" y="5023261"/>
            <a:ext cx="7582395" cy="1285463"/>
          </a:xfrm>
        </p:spPr>
        <p:txBody>
          <a:bodyPr/>
          <a:lstStyle/>
          <a:p>
            <a:pPr marL="432" indent="0">
              <a:buNone/>
            </a:pPr>
            <a:r>
              <a:rPr lang="en-US" sz="2200" dirty="0"/>
              <a:t>New model: </a:t>
            </a:r>
            <a:r>
              <a:rPr lang="en-US" sz="2200" b="1" dirty="0"/>
              <a:t>Aggregate demand and aggregate supply</a:t>
            </a:r>
            <a:r>
              <a:rPr lang="en-US" sz="2200" dirty="0"/>
              <a:t> </a:t>
            </a:r>
            <a:r>
              <a:rPr lang="en-US" sz="2200" b="1" dirty="0"/>
              <a:t>model</a:t>
            </a:r>
            <a:r>
              <a:rPr lang="en-US" sz="2200" dirty="0"/>
              <a:t>, a model that explains short-run fluctuations in real G</a:t>
            </a:r>
            <a:r>
              <a:rPr lang="en-US" sz="100" dirty="0"/>
              <a:t> </a:t>
            </a:r>
            <a:r>
              <a:rPr lang="en-US" sz="2200" dirty="0"/>
              <a:t>D</a:t>
            </a:r>
            <a:r>
              <a:rPr lang="en-US" sz="100" dirty="0"/>
              <a:t> </a:t>
            </a:r>
            <a:r>
              <a:rPr lang="en-US" sz="2200" dirty="0"/>
              <a:t>P and the price level.</a:t>
            </a:r>
            <a:endParaRPr lang="en-IN" sz="2200" dirty="0"/>
          </a:p>
        </p:txBody>
      </p:sp>
    </p:spTree>
    <p:extLst>
      <p:ext uri="{BB962C8B-B14F-4D97-AF65-F5344CB8AC3E}">
        <p14:creationId xmlns:p14="http://schemas.microsoft.com/office/powerpoint/2010/main" val="1426761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Figure 15.9 A Dynamic Aggregate Demand and Aggregate Supply Model</a:t>
            </a:r>
            <a:endParaRPr lang="en-IN" sz="3000" dirty="0"/>
          </a:p>
        </p:txBody>
      </p:sp>
      <p:pic>
        <p:nvPicPr>
          <p:cNvPr id="7" name="Content Placeholder 6" descr="A diagram depicts a combined dynamic aggregate demand and aggregate supply model. For long description in Notes pane, press F6."/>
          <p:cNvPicPr>
            <a:picLocks noGrp="1" noChangeAspect="1"/>
          </p:cNvPicPr>
          <p:nvPr>
            <p:ph sz="quarter" idx="13"/>
          </p:nvPr>
        </p:nvPicPr>
        <p:blipFill>
          <a:blip r:embed="rId3"/>
          <a:stretch>
            <a:fillRect/>
          </a:stretch>
        </p:blipFill>
        <p:spPr>
          <a:xfrm>
            <a:off x="830352" y="1665780"/>
            <a:ext cx="7494409" cy="4536089"/>
          </a:xfrm>
          <a:prstGeom prst="rect">
            <a:avLst/>
          </a:prstGeom>
        </p:spPr>
      </p:pic>
    </p:spTree>
    <p:extLst>
      <p:ext uri="{BB962C8B-B14F-4D97-AF65-F5344CB8AC3E}">
        <p14:creationId xmlns:p14="http://schemas.microsoft.com/office/powerpoint/2010/main" val="1583741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9886"/>
            <a:ext cx="8425544" cy="1076400"/>
          </a:xfrm>
        </p:spPr>
        <p:txBody>
          <a:bodyPr/>
          <a:lstStyle/>
          <a:p>
            <a:r>
              <a:rPr lang="en-US" sz="2800" dirty="0"/>
              <a:t>Figure 15.10 Using Dynamic Aggregate Demand and Aggregate Supply to Understand Inflation</a:t>
            </a:r>
            <a:endParaRPr lang="en-IN" sz="2800" dirty="0"/>
          </a:p>
        </p:txBody>
      </p:sp>
      <p:sp>
        <p:nvSpPr>
          <p:cNvPr id="6" name="Content Placeholder 5"/>
          <p:cNvSpPr>
            <a:spLocks noGrp="1"/>
          </p:cNvSpPr>
          <p:nvPr>
            <p:ph sz="quarter" idx="15"/>
          </p:nvPr>
        </p:nvSpPr>
        <p:spPr>
          <a:xfrm>
            <a:off x="457200" y="1558412"/>
            <a:ext cx="3200400" cy="4750313"/>
          </a:xfrm>
        </p:spPr>
        <p:txBody>
          <a:bodyPr/>
          <a:lstStyle/>
          <a:p>
            <a:pPr marL="432" indent="0">
              <a:spcBef>
                <a:spcPts val="600"/>
              </a:spcBef>
              <a:buNone/>
            </a:pPr>
            <a:r>
              <a:rPr lang="en-US" sz="2000" dirty="0"/>
              <a:t>The usual cause of inflation is total spending increasing faster than production.</a:t>
            </a:r>
          </a:p>
          <a:p>
            <a:pPr>
              <a:spcBef>
                <a:spcPts val="600"/>
              </a:spcBef>
            </a:pPr>
            <a:r>
              <a:rPr lang="en-US" sz="2000" i="1" dirty="0"/>
              <a:t>A</a:t>
            </a:r>
            <a:r>
              <a:rPr lang="en-US" sz="100" i="1" dirty="0"/>
              <a:t> </a:t>
            </a:r>
            <a:r>
              <a:rPr lang="en-US" sz="2000" i="1" dirty="0"/>
              <a:t>D</a:t>
            </a:r>
            <a:r>
              <a:rPr lang="en-US" sz="2000" dirty="0"/>
              <a:t> moves further right than does </a:t>
            </a:r>
            <a:r>
              <a:rPr lang="en-US" sz="2000" i="1" dirty="0"/>
              <a:t>L</a:t>
            </a:r>
            <a:r>
              <a:rPr lang="en-US" sz="100" i="1" dirty="0"/>
              <a:t> </a:t>
            </a:r>
            <a:r>
              <a:rPr lang="en-US" sz="2000" i="1" dirty="0"/>
              <a:t>R</a:t>
            </a:r>
            <a:r>
              <a:rPr lang="en-US" sz="100" i="1" dirty="0"/>
              <a:t> </a:t>
            </a:r>
            <a:r>
              <a:rPr lang="en-US" sz="2000" i="1" dirty="0"/>
              <a:t>A</a:t>
            </a:r>
            <a:r>
              <a:rPr lang="en-US" sz="100" i="1" dirty="0"/>
              <a:t> </a:t>
            </a:r>
            <a:r>
              <a:rPr lang="en-US" sz="2000" i="1" dirty="0"/>
              <a:t>S</a:t>
            </a:r>
            <a:r>
              <a:rPr lang="en-US" sz="2000" dirty="0"/>
              <a:t>.</a:t>
            </a:r>
          </a:p>
          <a:p>
            <a:pPr>
              <a:spcBef>
                <a:spcPts val="600"/>
              </a:spcBef>
            </a:pPr>
            <a:r>
              <a:rPr lang="en-US" sz="2000" i="1" dirty="0"/>
              <a:t>S</a:t>
            </a:r>
            <a:r>
              <a:rPr lang="en-US" sz="100" i="1" dirty="0"/>
              <a:t> </a:t>
            </a:r>
            <a:r>
              <a:rPr lang="en-US" sz="2000" i="1" dirty="0"/>
              <a:t>R</a:t>
            </a:r>
            <a:r>
              <a:rPr lang="en-US" sz="100" i="1" dirty="0"/>
              <a:t> </a:t>
            </a:r>
            <a:r>
              <a:rPr lang="en-US" sz="2000" i="1" dirty="0"/>
              <a:t>A</a:t>
            </a:r>
            <a:r>
              <a:rPr lang="en-US" sz="100" i="1" dirty="0"/>
              <a:t> </a:t>
            </a:r>
            <a:r>
              <a:rPr lang="en-US" sz="2000" i="1" dirty="0"/>
              <a:t>S</a:t>
            </a:r>
            <a:r>
              <a:rPr lang="en-US" sz="2000" dirty="0"/>
              <a:t> moves to the right; but the anticipated rise in the price level causes it to </a:t>
            </a:r>
            <a:r>
              <a:rPr lang="en-US" sz="2000" b="1" dirty="0"/>
              <a:t>shift less</a:t>
            </a:r>
            <a:r>
              <a:rPr lang="en-US" sz="2000" dirty="0"/>
              <a:t> than </a:t>
            </a:r>
            <a:r>
              <a:rPr lang="en-US" sz="2000" i="1" dirty="0"/>
              <a:t>L</a:t>
            </a:r>
            <a:r>
              <a:rPr lang="en-US" sz="100" i="1" dirty="0"/>
              <a:t> </a:t>
            </a:r>
            <a:r>
              <a:rPr lang="en-US" sz="2000" i="1" dirty="0"/>
              <a:t>R</a:t>
            </a:r>
            <a:r>
              <a:rPr lang="en-US" sz="100" i="1" dirty="0"/>
              <a:t> </a:t>
            </a:r>
            <a:r>
              <a:rPr lang="en-US" sz="2000" i="1" dirty="0"/>
              <a:t>A</a:t>
            </a:r>
            <a:r>
              <a:rPr lang="en-US" sz="100" i="1" dirty="0"/>
              <a:t> </a:t>
            </a:r>
            <a:r>
              <a:rPr lang="en-US" sz="2000" i="1" dirty="0"/>
              <a:t>S</a:t>
            </a:r>
            <a:r>
              <a:rPr lang="en-US" sz="2000" dirty="0"/>
              <a:t>.</a:t>
            </a:r>
          </a:p>
          <a:p>
            <a:pPr>
              <a:spcBef>
                <a:spcPts val="600"/>
              </a:spcBef>
            </a:pPr>
            <a:r>
              <a:rPr lang="en-US" sz="2000" dirty="0"/>
              <a:t>Long-run equilibrium is restored but with a higher price level.</a:t>
            </a:r>
          </a:p>
        </p:txBody>
      </p:sp>
      <p:pic>
        <p:nvPicPr>
          <p:cNvPr id="7" name="Content Placeholder 6" descr="A graph depicts using dynamic aggregate demand and aggregate supply to understand inflation. For long description in Notes pane, press F6."/>
          <p:cNvPicPr>
            <a:picLocks noGrp="1" noChangeAspect="1"/>
          </p:cNvPicPr>
          <p:nvPr>
            <p:ph sz="quarter" idx="13"/>
          </p:nvPr>
        </p:nvPicPr>
        <p:blipFill>
          <a:blip r:embed="rId3"/>
          <a:srcRect/>
          <a:stretch/>
        </p:blipFill>
        <p:spPr>
          <a:xfrm>
            <a:off x="3826517" y="1849832"/>
            <a:ext cx="4961096" cy="3364582"/>
          </a:xfrm>
          <a:prstGeom prst="rect">
            <a:avLst/>
          </a:prstGeom>
        </p:spPr>
      </p:pic>
    </p:spTree>
    <p:extLst>
      <p:ext uri="{BB962C8B-B14F-4D97-AF65-F5344CB8AC3E}">
        <p14:creationId xmlns:p14="http://schemas.microsoft.com/office/powerpoint/2010/main" val="190999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Main Factors Causing the Recession of 2007-2009</a:t>
            </a:r>
            <a:endParaRPr lang="en-IN" sz="3200" dirty="0"/>
          </a:p>
        </p:txBody>
      </p:sp>
      <p:sp>
        <p:nvSpPr>
          <p:cNvPr id="4" name="Content Placeholder 3"/>
          <p:cNvSpPr>
            <a:spLocks noGrp="1"/>
          </p:cNvSpPr>
          <p:nvPr>
            <p:ph sz="quarter" idx="13"/>
          </p:nvPr>
        </p:nvSpPr>
        <p:spPr>
          <a:xfrm>
            <a:off x="457200" y="1596117"/>
            <a:ext cx="5328138" cy="469408"/>
          </a:xfrm>
        </p:spPr>
        <p:txBody>
          <a:bodyPr/>
          <a:lstStyle/>
          <a:p>
            <a:pPr marL="432000" indent="-432000">
              <a:buFont typeface="+mj-lt"/>
              <a:buAutoNum type="arabicPeriod"/>
            </a:pPr>
            <a:r>
              <a:rPr lang="en-US" sz="2000" b="1" dirty="0"/>
              <a:t>The end of the housing bubble</a:t>
            </a:r>
            <a:endParaRPr lang="en-IN" sz="2000" b="1" dirty="0"/>
          </a:p>
        </p:txBody>
      </p:sp>
      <p:sp>
        <p:nvSpPr>
          <p:cNvPr id="5" name="Content Placeholder 4"/>
          <p:cNvSpPr>
            <a:spLocks noGrp="1"/>
          </p:cNvSpPr>
          <p:nvPr>
            <p:ph sz="quarter" idx="14"/>
          </p:nvPr>
        </p:nvSpPr>
        <p:spPr>
          <a:xfrm>
            <a:off x="457200" y="2161913"/>
            <a:ext cx="8229600" cy="912770"/>
          </a:xfrm>
        </p:spPr>
        <p:txBody>
          <a:bodyPr tIns="0"/>
          <a:lstStyle/>
          <a:p>
            <a:pPr marL="432" indent="0">
              <a:buNone/>
            </a:pPr>
            <a:r>
              <a:rPr lang="en-US" sz="1800" dirty="0"/>
              <a:t>House prices rose in the early 2000s—initially due to low interest rates, but then due to </a:t>
            </a:r>
            <a:r>
              <a:rPr lang="en-US" sz="1800" b="1" dirty="0"/>
              <a:t>speculation</a:t>
            </a:r>
            <a:r>
              <a:rPr lang="en-US" sz="1800" dirty="0"/>
              <a:t>. In 2006, the speculative bubble began to deflate, and the spending on residential investment fell.</a:t>
            </a:r>
            <a:endParaRPr lang="en-IN" sz="1800" dirty="0"/>
          </a:p>
        </p:txBody>
      </p:sp>
      <p:sp>
        <p:nvSpPr>
          <p:cNvPr id="6" name="Content Placeholder 5"/>
          <p:cNvSpPr>
            <a:spLocks noGrp="1"/>
          </p:cNvSpPr>
          <p:nvPr>
            <p:ph sz="quarter" idx="15"/>
          </p:nvPr>
        </p:nvSpPr>
        <p:spPr>
          <a:xfrm>
            <a:off x="457200" y="3223630"/>
            <a:ext cx="4752753" cy="357769"/>
          </a:xfrm>
        </p:spPr>
        <p:txBody>
          <a:bodyPr tIns="0"/>
          <a:lstStyle/>
          <a:p>
            <a:pPr marL="432000" indent="-432000">
              <a:buFont typeface="+mj-lt"/>
              <a:buAutoNum type="arabicPeriod" startAt="2"/>
            </a:pPr>
            <a:r>
              <a:rPr lang="en-IN" sz="2000" b="1" dirty="0"/>
              <a:t>The 2007 – 2009 financial crisis</a:t>
            </a:r>
          </a:p>
        </p:txBody>
      </p:sp>
      <p:sp>
        <p:nvSpPr>
          <p:cNvPr id="7" name="Content Placeholder 6"/>
          <p:cNvSpPr>
            <a:spLocks noGrp="1"/>
          </p:cNvSpPr>
          <p:nvPr>
            <p:ph sz="quarter" idx="16"/>
          </p:nvPr>
        </p:nvSpPr>
        <p:spPr>
          <a:xfrm>
            <a:off x="457199" y="3712582"/>
            <a:ext cx="8512629" cy="891964"/>
          </a:xfrm>
        </p:spPr>
        <p:txBody>
          <a:bodyPr tIns="0"/>
          <a:lstStyle/>
          <a:p>
            <a:pPr marL="432" indent="0">
              <a:buNone/>
            </a:pPr>
            <a:r>
              <a:rPr lang="en-US" sz="1800" dirty="0"/>
              <a:t>As many people defaulted on their mortgages, many financial institutions took heavy losses. This financial crisis led to a </a:t>
            </a:r>
            <a:r>
              <a:rPr lang="en-US" sz="1800" b="1" dirty="0"/>
              <a:t>credit crunch</a:t>
            </a:r>
            <a:r>
              <a:rPr lang="en-US" sz="1800" dirty="0"/>
              <a:t>, decreasing consumption and investment spending.</a:t>
            </a:r>
            <a:endParaRPr lang="en-IN" sz="1800" dirty="0"/>
          </a:p>
        </p:txBody>
      </p:sp>
      <p:sp>
        <p:nvSpPr>
          <p:cNvPr id="8" name="Content Placeholder 7"/>
          <p:cNvSpPr>
            <a:spLocks noGrp="1"/>
          </p:cNvSpPr>
          <p:nvPr>
            <p:ph sz="quarter" idx="17"/>
          </p:nvPr>
        </p:nvSpPr>
        <p:spPr>
          <a:xfrm>
            <a:off x="457200" y="4828221"/>
            <a:ext cx="6117771" cy="379536"/>
          </a:xfrm>
        </p:spPr>
        <p:txBody>
          <a:bodyPr tIns="0"/>
          <a:lstStyle/>
          <a:p>
            <a:pPr marL="432000" indent="-432000">
              <a:buFont typeface="+mj-lt"/>
              <a:buAutoNum type="arabicPeriod" startAt="3"/>
            </a:pPr>
            <a:r>
              <a:rPr lang="en-US" sz="2000" b="1" dirty="0"/>
              <a:t>The rapid increase in oil prices during 2008</a:t>
            </a:r>
            <a:endParaRPr lang="en-IN" sz="2000" b="1" dirty="0"/>
          </a:p>
        </p:txBody>
      </p:sp>
      <p:sp>
        <p:nvSpPr>
          <p:cNvPr id="9" name="Content Placeholder 8"/>
          <p:cNvSpPr>
            <a:spLocks noGrp="1"/>
          </p:cNvSpPr>
          <p:nvPr>
            <p:ph sz="quarter" idx="18"/>
          </p:nvPr>
        </p:nvSpPr>
        <p:spPr>
          <a:xfrm>
            <a:off x="457200" y="5371000"/>
            <a:ext cx="8229600" cy="899170"/>
          </a:xfrm>
        </p:spPr>
        <p:txBody>
          <a:bodyPr tIns="0"/>
          <a:lstStyle/>
          <a:p>
            <a:pPr marL="432" indent="0">
              <a:buNone/>
            </a:pPr>
            <a:r>
              <a:rPr lang="en-US" sz="1800" dirty="0"/>
              <a:t>Several factors combined to increase the price of oil from $34 per barrel in 2004 to $140 per barrel in mid-2008. This </a:t>
            </a:r>
            <a:r>
              <a:rPr lang="en-US" sz="1800" b="1" dirty="0"/>
              <a:t>supply shock</a:t>
            </a:r>
            <a:r>
              <a:rPr lang="en-US" sz="1800" dirty="0"/>
              <a:t> exacerbated the ongoing recession.</a:t>
            </a:r>
            <a:endParaRPr lang="en-IN" sz="1800" dirty="0"/>
          </a:p>
        </p:txBody>
      </p:sp>
    </p:spTree>
    <p:extLst>
      <p:ext uri="{BB962C8B-B14F-4D97-AF65-F5344CB8AC3E}">
        <p14:creationId xmlns:p14="http://schemas.microsoft.com/office/powerpoint/2010/main" val="3820345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Appendix: Macroeconomic Schools of Thought</a:t>
            </a:r>
            <a:endParaRPr lang="en-IN" sz="3200" dirty="0"/>
          </a:p>
        </p:txBody>
      </p:sp>
      <p:sp>
        <p:nvSpPr>
          <p:cNvPr id="4" name="Content Placeholder 3"/>
          <p:cNvSpPr>
            <a:spLocks noGrp="1"/>
          </p:cNvSpPr>
          <p:nvPr>
            <p:ph sz="quarter" idx="13"/>
          </p:nvPr>
        </p:nvSpPr>
        <p:spPr>
          <a:xfrm>
            <a:off x="457200" y="1617450"/>
            <a:ext cx="7156938" cy="499822"/>
          </a:xfrm>
        </p:spPr>
        <p:txBody>
          <a:bodyPr/>
          <a:lstStyle/>
          <a:p>
            <a:pPr marL="432" indent="0">
              <a:buNone/>
            </a:pPr>
            <a:r>
              <a:rPr lang="en-US" sz="2000" b="1" dirty="0"/>
              <a:t>Compare macroeconomic schools of thought.</a:t>
            </a:r>
          </a:p>
        </p:txBody>
      </p:sp>
      <p:sp>
        <p:nvSpPr>
          <p:cNvPr id="5" name="Content Placeholder 4"/>
          <p:cNvSpPr>
            <a:spLocks noGrp="1"/>
          </p:cNvSpPr>
          <p:nvPr>
            <p:ph sz="quarter" idx="14"/>
          </p:nvPr>
        </p:nvSpPr>
        <p:spPr>
          <a:xfrm>
            <a:off x="457200" y="2324615"/>
            <a:ext cx="8229600" cy="3867902"/>
          </a:xfrm>
        </p:spPr>
        <p:txBody>
          <a:bodyPr/>
          <a:lstStyle/>
          <a:p>
            <a:pPr marL="432" indent="0">
              <a:buNone/>
            </a:pPr>
            <a:r>
              <a:rPr lang="en-US" sz="2200" dirty="0"/>
              <a:t>Macroeconomic theory is relatively less settled than microeconomic theory.</a:t>
            </a:r>
          </a:p>
          <a:p>
            <a:pPr marL="432" indent="0">
              <a:buNone/>
            </a:pPr>
            <a:r>
              <a:rPr lang="en-US" sz="2200" dirty="0"/>
              <a:t>Macroeconomics developed as a separate field within economics after the Great Depression.</a:t>
            </a:r>
          </a:p>
          <a:p>
            <a:r>
              <a:rPr lang="en-US" sz="2200" dirty="0"/>
              <a:t>John Maynard Keynes’ 19</a:t>
            </a:r>
            <a:r>
              <a:rPr lang="en-US" sz="100" dirty="0"/>
              <a:t> </a:t>
            </a:r>
            <a:r>
              <a:rPr lang="en-US" sz="2200" dirty="0"/>
              <a:t>36 book </a:t>
            </a:r>
            <a:r>
              <a:rPr lang="en-US" sz="2200" b="1" dirty="0"/>
              <a:t>The General Theory of Employment, Interest, and Money</a:t>
            </a:r>
            <a:r>
              <a:rPr lang="en-US" sz="2200" dirty="0"/>
              <a:t> inspires the model we have addressed in this chapter.</a:t>
            </a:r>
          </a:p>
          <a:p>
            <a:r>
              <a:rPr lang="en-US" sz="2200" dirty="0"/>
              <a:t>Widespread acceptance during the 19</a:t>
            </a:r>
            <a:r>
              <a:rPr lang="en-US" sz="100" dirty="0"/>
              <a:t> </a:t>
            </a:r>
            <a:r>
              <a:rPr lang="en-US" sz="2200" dirty="0"/>
              <a:t>30s and 19</a:t>
            </a:r>
            <a:r>
              <a:rPr lang="en-US" sz="100" dirty="0"/>
              <a:t> </a:t>
            </a:r>
            <a:r>
              <a:rPr lang="en-US" sz="2200" dirty="0"/>
              <a:t>40s of Keynes’ model became known as the </a:t>
            </a:r>
            <a:r>
              <a:rPr lang="en-US" sz="2200" b="1" dirty="0"/>
              <a:t>Keynesian revolution.</a:t>
            </a:r>
          </a:p>
        </p:txBody>
      </p:sp>
    </p:spTree>
    <p:extLst>
      <p:ext uri="{BB962C8B-B14F-4D97-AF65-F5344CB8AC3E}">
        <p14:creationId xmlns:p14="http://schemas.microsoft.com/office/powerpoint/2010/main" val="3808867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Keynesian Economics</a:t>
            </a:r>
          </a:p>
        </p:txBody>
      </p:sp>
      <p:sp>
        <p:nvSpPr>
          <p:cNvPr id="3" name="Content Placeholder 2"/>
          <p:cNvSpPr>
            <a:spLocks noGrp="1"/>
          </p:cNvSpPr>
          <p:nvPr>
            <p:ph sz="quarter" idx="13"/>
          </p:nvPr>
        </p:nvSpPr>
        <p:spPr/>
        <p:txBody>
          <a:bodyPr/>
          <a:lstStyle/>
          <a:p>
            <a:pPr marL="432" indent="0">
              <a:buNone/>
            </a:pPr>
            <a:r>
              <a:rPr lang="en-US" dirty="0"/>
              <a:t>Modern followers of Keynes refer to themselves as </a:t>
            </a:r>
            <a:r>
              <a:rPr lang="en-US" b="1" dirty="0"/>
              <a:t>new Keynesians.</a:t>
            </a:r>
          </a:p>
          <a:p>
            <a:r>
              <a:rPr lang="en-US" dirty="0"/>
              <a:t>Emphasize the stickiness of wages and prices in explaining fluctuations in real G</a:t>
            </a:r>
            <a:r>
              <a:rPr lang="en-US" sz="100" dirty="0"/>
              <a:t> </a:t>
            </a:r>
            <a:r>
              <a:rPr lang="en-US" dirty="0"/>
              <a:t>D</a:t>
            </a:r>
            <a:r>
              <a:rPr lang="en-US" sz="100" dirty="0"/>
              <a:t> </a:t>
            </a:r>
            <a:r>
              <a:rPr lang="en-US" dirty="0"/>
              <a:t>P—a concept that Keynes did not include in his original model.</a:t>
            </a:r>
            <a:endParaRPr lang="en-IN" dirty="0"/>
          </a:p>
        </p:txBody>
      </p:sp>
    </p:spTree>
    <p:extLst>
      <p:ext uri="{BB962C8B-B14F-4D97-AF65-F5344CB8AC3E}">
        <p14:creationId xmlns:p14="http://schemas.microsoft.com/office/powerpoint/2010/main" val="3984773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Monetarist Model</a:t>
            </a:r>
          </a:p>
        </p:txBody>
      </p:sp>
      <p:sp>
        <p:nvSpPr>
          <p:cNvPr id="4" name="Content Placeholder 3"/>
          <p:cNvSpPr>
            <a:spLocks noGrp="1"/>
          </p:cNvSpPr>
          <p:nvPr>
            <p:ph sz="quarter" idx="13"/>
          </p:nvPr>
        </p:nvSpPr>
        <p:spPr>
          <a:xfrm>
            <a:off x="457199" y="1556327"/>
            <a:ext cx="8273441" cy="3591870"/>
          </a:xfrm>
        </p:spPr>
        <p:txBody>
          <a:bodyPr/>
          <a:lstStyle/>
          <a:p>
            <a:pPr marL="432" indent="0">
              <a:buNone/>
            </a:pPr>
            <a:r>
              <a:rPr lang="en-US" sz="2200" b="1" dirty="0"/>
              <a:t>Monetarism</a:t>
            </a:r>
            <a:r>
              <a:rPr lang="en-US" sz="2200" dirty="0"/>
              <a:t> refers to the macroeconomic theories of Milton Friedman and his followers, particularly the idea that the quantity of money should be increased at a constant rate.</a:t>
            </a:r>
          </a:p>
          <a:p>
            <a:pPr marL="432" indent="0">
              <a:buNone/>
            </a:pPr>
            <a:r>
              <a:rPr lang="en-US" sz="2200" dirty="0"/>
              <a:t>Friedman argued in the 19</a:t>
            </a:r>
            <a:r>
              <a:rPr lang="en-US" sz="100" dirty="0"/>
              <a:t> </a:t>
            </a:r>
            <a:r>
              <a:rPr lang="en-US" sz="2200" dirty="0"/>
              <a:t>40s that most fluctuations in real output were caused by fluctuations in the </a:t>
            </a:r>
            <a:r>
              <a:rPr lang="en-US" sz="2200" b="1" dirty="0"/>
              <a:t>money supply.</a:t>
            </a:r>
          </a:p>
          <a:p>
            <a:r>
              <a:rPr lang="en-US" sz="2200" dirty="0"/>
              <a:t>Therefore, the Federal Reserve should concentrate less on interest rates and more on following a </a:t>
            </a:r>
            <a:r>
              <a:rPr lang="en-US" sz="2200" b="1" dirty="0"/>
              <a:t>monetary growth rule</a:t>
            </a:r>
            <a:r>
              <a:rPr lang="en-US" sz="2200" dirty="0"/>
              <a:t>, a plan for increasing the quantity of money at a fixed rate that does not respond to changes in economic conditions.</a:t>
            </a:r>
            <a:endParaRPr lang="en-IN" sz="2200" dirty="0"/>
          </a:p>
        </p:txBody>
      </p:sp>
      <p:sp>
        <p:nvSpPr>
          <p:cNvPr id="5" name="Content Placeholder 4"/>
          <p:cNvSpPr>
            <a:spLocks noGrp="1"/>
          </p:cNvSpPr>
          <p:nvPr>
            <p:ph sz="quarter" idx="14"/>
          </p:nvPr>
        </p:nvSpPr>
        <p:spPr>
          <a:xfrm>
            <a:off x="457200" y="5278886"/>
            <a:ext cx="8229600" cy="851770"/>
          </a:xfrm>
        </p:spPr>
        <p:txBody>
          <a:bodyPr/>
          <a:lstStyle/>
          <a:p>
            <a:pPr marL="432" indent="0">
              <a:buNone/>
            </a:pPr>
            <a:r>
              <a:rPr lang="en-US" sz="2200" dirty="0"/>
              <a:t>Monetarism is based on the </a:t>
            </a:r>
            <a:r>
              <a:rPr lang="en-US" sz="2200" b="1" dirty="0"/>
              <a:t>quantity theory of money</a:t>
            </a:r>
            <a:r>
              <a:rPr lang="en-US" sz="2200" dirty="0"/>
              <a:t>, which we’ll examine in the next chapter.</a:t>
            </a:r>
            <a:endParaRPr lang="en-IN" sz="2200" dirty="0"/>
          </a:p>
        </p:txBody>
      </p:sp>
    </p:spTree>
    <p:extLst>
      <p:ext uri="{BB962C8B-B14F-4D97-AF65-F5344CB8AC3E}">
        <p14:creationId xmlns:p14="http://schemas.microsoft.com/office/powerpoint/2010/main" val="1817109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New Classical Model</a:t>
            </a:r>
          </a:p>
        </p:txBody>
      </p:sp>
      <p:sp>
        <p:nvSpPr>
          <p:cNvPr id="3" name="Content Placeholder 2"/>
          <p:cNvSpPr>
            <a:spLocks noGrp="1"/>
          </p:cNvSpPr>
          <p:nvPr>
            <p:ph sz="quarter" idx="13"/>
          </p:nvPr>
        </p:nvSpPr>
        <p:spPr/>
        <p:txBody>
          <a:bodyPr/>
          <a:lstStyle/>
          <a:p>
            <a:pPr marL="432" indent="0">
              <a:buNone/>
            </a:pPr>
            <a:r>
              <a:rPr lang="en-US" sz="2200" b="1" dirty="0"/>
              <a:t>New classical macroeconomics</a:t>
            </a:r>
            <a:r>
              <a:rPr lang="en-US" sz="2200" dirty="0"/>
              <a:t> emerged in the 1970s; it consists of the macroeconomic theories of Robert Lucas and others, particularly the idea that workers and firms have </a:t>
            </a:r>
            <a:r>
              <a:rPr lang="en-US" sz="2200" b="1" dirty="0"/>
              <a:t>rational expectations</a:t>
            </a:r>
            <a:r>
              <a:rPr lang="en-US" sz="2200" dirty="0"/>
              <a:t>.</a:t>
            </a:r>
          </a:p>
          <a:p>
            <a:pPr marL="432" indent="0">
              <a:buNone/>
            </a:pPr>
            <a:r>
              <a:rPr lang="en-US" sz="2200" dirty="0"/>
              <a:t>In the new classical school of thought, workers and firms develop </a:t>
            </a:r>
            <a:r>
              <a:rPr lang="en-US" sz="2200" b="1" dirty="0"/>
              <a:t>expectations about price levels</a:t>
            </a:r>
            <a:r>
              <a:rPr lang="en-US" sz="2200" dirty="0"/>
              <a:t>. If these expectations are wrong, then the </a:t>
            </a:r>
            <a:r>
              <a:rPr lang="en-US" sz="2200" b="1" dirty="0"/>
              <a:t>real wage will be too high or too low</a:t>
            </a:r>
            <a:r>
              <a:rPr lang="en-US" sz="2200" dirty="0"/>
              <a:t>, causing firms to reduce or increase employment respectively—recession or expansion.</a:t>
            </a:r>
          </a:p>
          <a:p>
            <a:r>
              <a:rPr lang="en-US" sz="2200" dirty="0"/>
              <a:t>New classical economists believe these fluctuations can be minimized by helping workers and firms to form correct expectations—again, a consistent </a:t>
            </a:r>
            <a:r>
              <a:rPr lang="en-US" sz="2200" b="1" dirty="0"/>
              <a:t>monetary growth rule.</a:t>
            </a:r>
          </a:p>
        </p:txBody>
      </p:sp>
    </p:spTree>
    <p:extLst>
      <p:ext uri="{BB962C8B-B14F-4D97-AF65-F5344CB8AC3E}">
        <p14:creationId xmlns:p14="http://schemas.microsoft.com/office/powerpoint/2010/main" val="1518256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Business Cycle Model</a:t>
            </a:r>
            <a:endParaRPr lang="en-IN" dirty="0"/>
          </a:p>
        </p:txBody>
      </p:sp>
      <p:sp>
        <p:nvSpPr>
          <p:cNvPr id="3" name="Content Placeholder 2"/>
          <p:cNvSpPr>
            <a:spLocks noGrp="1"/>
          </p:cNvSpPr>
          <p:nvPr>
            <p:ph sz="quarter" idx="13"/>
          </p:nvPr>
        </p:nvSpPr>
        <p:spPr>
          <a:xfrm>
            <a:off x="457200" y="1554920"/>
            <a:ext cx="8232775" cy="4753805"/>
          </a:xfrm>
        </p:spPr>
        <p:txBody>
          <a:bodyPr/>
          <a:lstStyle/>
          <a:p>
            <a:pPr marL="432" indent="0">
              <a:buNone/>
            </a:pPr>
            <a:r>
              <a:rPr lang="en-US" dirty="0"/>
              <a:t>The </a:t>
            </a:r>
            <a:r>
              <a:rPr lang="en-US" b="1" dirty="0"/>
              <a:t>real business cycle model</a:t>
            </a:r>
            <a:r>
              <a:rPr lang="en-US" dirty="0"/>
              <a:t> of the economy focuses on real, rather than monetary, causes of the business cycle.</a:t>
            </a:r>
          </a:p>
          <a:p>
            <a:pPr marL="432" indent="0">
              <a:buNone/>
            </a:pPr>
            <a:r>
              <a:rPr lang="en-US" dirty="0"/>
              <a:t>Adherents to this model also believe that workers and firms form rational expectations about prices and wages, which adjust quickly to supply and demand.</a:t>
            </a:r>
          </a:p>
          <a:p>
            <a:r>
              <a:rPr lang="en-US" dirty="0"/>
              <a:t>But they argue that the main sources of fluctuations in real G</a:t>
            </a:r>
            <a:r>
              <a:rPr lang="en-US" sz="100" dirty="0"/>
              <a:t> </a:t>
            </a:r>
            <a:r>
              <a:rPr lang="en-US" dirty="0"/>
              <a:t>D</a:t>
            </a:r>
            <a:r>
              <a:rPr lang="en-US" sz="100" dirty="0"/>
              <a:t> </a:t>
            </a:r>
            <a:r>
              <a:rPr lang="en-US" dirty="0"/>
              <a:t>P are </a:t>
            </a:r>
            <a:r>
              <a:rPr lang="en-US" b="1" dirty="0"/>
              <a:t>temporary productivity shocks.</a:t>
            </a:r>
          </a:p>
          <a:p>
            <a:r>
              <a:rPr lang="en-US" dirty="0"/>
              <a:t>They maintain that aggregate supply is vertical </a:t>
            </a:r>
            <a:r>
              <a:rPr lang="en-US" b="1" dirty="0"/>
              <a:t>even in the short run</a:t>
            </a:r>
            <a:r>
              <a:rPr lang="en-US" dirty="0"/>
              <a:t>, unaffected by the price level. It is supply shocks that affect the level of real output.</a:t>
            </a:r>
          </a:p>
        </p:txBody>
      </p:sp>
    </p:spTree>
    <p:extLst>
      <p:ext uri="{BB962C8B-B14F-4D97-AF65-F5344CB8AC3E}">
        <p14:creationId xmlns:p14="http://schemas.microsoft.com/office/powerpoint/2010/main" val="366367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Austrian Model </a:t>
            </a:r>
            <a:r>
              <a:rPr lang="en-US" sz="2000" b="0" dirty="0"/>
              <a:t>(1 of 2)</a:t>
            </a:r>
            <a:endParaRPr lang="en-IN" dirty="0"/>
          </a:p>
        </p:txBody>
      </p:sp>
      <p:sp>
        <p:nvSpPr>
          <p:cNvPr id="4" name="Content Placeholder 3"/>
          <p:cNvSpPr>
            <a:spLocks noGrp="1"/>
          </p:cNvSpPr>
          <p:nvPr>
            <p:ph sz="quarter" idx="13"/>
          </p:nvPr>
        </p:nvSpPr>
        <p:spPr>
          <a:xfrm>
            <a:off x="457200" y="1556327"/>
            <a:ext cx="8229600" cy="1900857"/>
          </a:xfrm>
        </p:spPr>
        <p:txBody>
          <a:bodyPr/>
          <a:lstStyle/>
          <a:p>
            <a:pPr marL="432" indent="0">
              <a:buNone/>
            </a:pPr>
            <a:r>
              <a:rPr lang="en-US" sz="2200" dirty="0"/>
              <a:t>The </a:t>
            </a:r>
            <a:r>
              <a:rPr lang="en-US" sz="2200" b="1" dirty="0"/>
              <a:t>Austrian school</a:t>
            </a:r>
            <a:r>
              <a:rPr lang="en-US" sz="2200" dirty="0"/>
              <a:t> of economics:</a:t>
            </a:r>
          </a:p>
          <a:p>
            <a:r>
              <a:rPr lang="en-US" sz="2200" dirty="0"/>
              <a:t>Began in the late nineteenth century with the writings of Carl Menger.</a:t>
            </a:r>
          </a:p>
          <a:p>
            <a:r>
              <a:rPr lang="en-US" sz="2200" dirty="0"/>
              <a:t>Was advanced by Ludwig von Mises and Friedrich von Hayek.</a:t>
            </a:r>
            <a:endParaRPr lang="en-IN" sz="2200" dirty="0"/>
          </a:p>
        </p:txBody>
      </p:sp>
      <p:sp>
        <p:nvSpPr>
          <p:cNvPr id="5" name="Content Placeholder 4"/>
          <p:cNvSpPr>
            <a:spLocks noGrp="1"/>
          </p:cNvSpPr>
          <p:nvPr>
            <p:ph sz="quarter" idx="14"/>
          </p:nvPr>
        </p:nvSpPr>
        <p:spPr>
          <a:xfrm>
            <a:off x="457200" y="3594971"/>
            <a:ext cx="8022921" cy="2104371"/>
          </a:xfrm>
        </p:spPr>
        <p:txBody>
          <a:bodyPr/>
          <a:lstStyle/>
          <a:p>
            <a:pPr marL="432" indent="0">
              <a:buNone/>
            </a:pPr>
            <a:r>
              <a:rPr lang="en-US" sz="2200" dirty="0"/>
              <a:t>The Austrian school argues for the superiority of the market system over economic planning.</a:t>
            </a:r>
          </a:p>
          <a:p>
            <a:r>
              <a:rPr lang="en-US" sz="2200" dirty="0"/>
              <a:t>Hayek particularly argued that only the price system could use all the dispersed information to achieve efficiency.</a:t>
            </a:r>
            <a:endParaRPr lang="en-IN" sz="2200" dirty="0"/>
          </a:p>
        </p:txBody>
      </p:sp>
    </p:spTree>
    <p:extLst>
      <p:ext uri="{BB962C8B-B14F-4D97-AF65-F5344CB8AC3E}">
        <p14:creationId xmlns:p14="http://schemas.microsoft.com/office/powerpoint/2010/main" val="665337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Austrian Model </a:t>
            </a:r>
            <a:r>
              <a:rPr lang="en-US" sz="2000" b="0" dirty="0"/>
              <a:t>(2 of 2)</a:t>
            </a:r>
            <a:endParaRPr lang="en-IN" dirty="0"/>
          </a:p>
        </p:txBody>
      </p:sp>
      <p:sp>
        <p:nvSpPr>
          <p:cNvPr id="3" name="Content Placeholder 2"/>
          <p:cNvSpPr>
            <a:spLocks noGrp="1"/>
          </p:cNvSpPr>
          <p:nvPr>
            <p:ph sz="quarter" idx="13"/>
          </p:nvPr>
        </p:nvSpPr>
        <p:spPr>
          <a:xfrm>
            <a:off x="457200" y="1554920"/>
            <a:ext cx="8232775" cy="3430439"/>
          </a:xfrm>
        </p:spPr>
        <p:txBody>
          <a:bodyPr/>
          <a:lstStyle/>
          <a:p>
            <a:pPr marL="432" indent="0">
              <a:buNone/>
            </a:pPr>
            <a:r>
              <a:rPr lang="en-US" dirty="0"/>
              <a:t>Hayek also developed a theory of the business cycle, wherein central bank-induced low interest rates </a:t>
            </a:r>
            <a:r>
              <a:rPr lang="en-US" b="1" dirty="0"/>
              <a:t>cause</a:t>
            </a:r>
            <a:r>
              <a:rPr lang="en-US" dirty="0"/>
              <a:t> the business cycle by prompting overinvestment.</a:t>
            </a:r>
          </a:p>
          <a:p>
            <a:r>
              <a:rPr lang="en-US" dirty="0"/>
              <a:t>Austrians argue the 2007-2009 recession fits this model.  They claim the Fed cut interest rates too low in fighting the 2001 recession.</a:t>
            </a:r>
            <a:endParaRPr lang="en-IN" dirty="0"/>
          </a:p>
        </p:txBody>
      </p:sp>
    </p:spTree>
    <p:extLst>
      <p:ext uri="{BB962C8B-B14F-4D97-AF65-F5344CB8AC3E}">
        <p14:creationId xmlns:p14="http://schemas.microsoft.com/office/powerpoint/2010/main" val="212444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15.1 Aggregate Demand and Aggregate Supply </a:t>
            </a:r>
            <a:r>
              <a:rPr lang="en-US" sz="2000" b="0" dirty="0"/>
              <a:t>(1 of 3)</a:t>
            </a:r>
            <a:endParaRPr lang="en-IN" sz="2000" dirty="0"/>
          </a:p>
        </p:txBody>
      </p:sp>
      <p:pic>
        <p:nvPicPr>
          <p:cNvPr id="7" name="Content Placeholder 6" descr="A graph plots price level, G D P deflator, 2012 = 100 versus real G D P, in trillions of 2012 dollars. The aggregate demand, or A D, line, starts in the upper left corner, and falls diagonally to the lower right corner."/>
          <p:cNvPicPr>
            <a:picLocks noGrp="1" noChangeAspect="1"/>
          </p:cNvPicPr>
          <p:nvPr>
            <p:ph sz="quarter" idx="13"/>
          </p:nvPr>
        </p:nvPicPr>
        <p:blipFill>
          <a:blip r:embed="rId3"/>
          <a:stretch>
            <a:fillRect/>
          </a:stretch>
        </p:blipFill>
        <p:spPr>
          <a:xfrm>
            <a:off x="2518546" y="1594170"/>
            <a:ext cx="4106908" cy="2888311"/>
          </a:xfrm>
          <a:prstGeom prst="rect">
            <a:avLst/>
          </a:prstGeom>
        </p:spPr>
      </p:pic>
      <p:sp>
        <p:nvSpPr>
          <p:cNvPr id="6" name="Content Placeholder 5"/>
          <p:cNvSpPr>
            <a:spLocks noGrp="1"/>
          </p:cNvSpPr>
          <p:nvPr>
            <p:ph sz="quarter" idx="15"/>
          </p:nvPr>
        </p:nvSpPr>
        <p:spPr>
          <a:xfrm>
            <a:off x="468313" y="4586639"/>
            <a:ext cx="8218487" cy="1749796"/>
          </a:xfrm>
        </p:spPr>
        <p:txBody>
          <a:bodyPr/>
          <a:lstStyle/>
          <a:p>
            <a:pPr marL="432" indent="0">
              <a:buNone/>
            </a:pPr>
            <a:r>
              <a:rPr lang="en-US" sz="1800" dirty="0"/>
              <a:t>In the short run, real G</a:t>
            </a:r>
            <a:r>
              <a:rPr lang="en-US" sz="100" dirty="0"/>
              <a:t> </a:t>
            </a:r>
            <a:r>
              <a:rPr lang="en-US" sz="1800" dirty="0"/>
              <a:t>D</a:t>
            </a:r>
            <a:r>
              <a:rPr lang="en-US" sz="100" dirty="0"/>
              <a:t> </a:t>
            </a:r>
            <a:r>
              <a:rPr lang="en-US" sz="1800" dirty="0"/>
              <a:t>P and the price level are determined by the intersection of the </a:t>
            </a:r>
            <a:r>
              <a:rPr lang="en-US" sz="1800" b="1" dirty="0"/>
              <a:t>aggregate demand curve</a:t>
            </a:r>
            <a:r>
              <a:rPr lang="en-US" sz="1800" dirty="0"/>
              <a:t>…</a:t>
            </a:r>
          </a:p>
          <a:p>
            <a:pPr marL="432" indent="0">
              <a:buNone/>
            </a:pPr>
            <a:r>
              <a:rPr lang="en-US" sz="1800" b="1" dirty="0"/>
              <a:t>Aggregate demand (</a:t>
            </a:r>
            <a:r>
              <a:rPr lang="en-US" sz="1800" b="1" i="1" dirty="0"/>
              <a:t>A</a:t>
            </a:r>
            <a:r>
              <a:rPr lang="en-US" sz="100" b="1" i="1" dirty="0"/>
              <a:t> </a:t>
            </a:r>
            <a:r>
              <a:rPr lang="en-US" sz="1800" b="1" i="1" dirty="0"/>
              <a:t>D</a:t>
            </a:r>
            <a:r>
              <a:rPr lang="en-US" sz="1800" b="1" dirty="0"/>
              <a:t>) curve</a:t>
            </a:r>
            <a:r>
              <a:rPr lang="en-US" sz="1800" dirty="0"/>
              <a:t>: A curve that shows the relationship between the price level and the quantity of real G</a:t>
            </a:r>
            <a:r>
              <a:rPr lang="en-US" sz="100" dirty="0"/>
              <a:t> </a:t>
            </a:r>
            <a:r>
              <a:rPr lang="en-US" sz="1800" dirty="0"/>
              <a:t>D</a:t>
            </a:r>
            <a:r>
              <a:rPr lang="en-US" sz="100" dirty="0"/>
              <a:t> </a:t>
            </a:r>
            <a:r>
              <a:rPr lang="en-US" sz="1800" dirty="0"/>
              <a:t>P demanded by households, firms, and the government (both inside and outside of the country).</a:t>
            </a:r>
          </a:p>
        </p:txBody>
      </p:sp>
    </p:spTree>
    <p:extLst>
      <p:ext uri="{BB962C8B-B14F-4D97-AF65-F5344CB8AC3E}">
        <p14:creationId xmlns:p14="http://schemas.microsoft.com/office/powerpoint/2010/main" val="2743586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Which School of Thought Is Correct?</a:t>
            </a:r>
            <a:endParaRPr lang="en-IN" sz="3200" dirty="0"/>
          </a:p>
        </p:txBody>
      </p:sp>
      <p:sp>
        <p:nvSpPr>
          <p:cNvPr id="4" name="Content Placeholder 3"/>
          <p:cNvSpPr>
            <a:spLocks noGrp="1"/>
          </p:cNvSpPr>
          <p:nvPr>
            <p:ph sz="quarter" idx="13"/>
          </p:nvPr>
        </p:nvSpPr>
        <p:spPr>
          <a:xfrm>
            <a:off x="457200" y="1556327"/>
            <a:ext cx="8229600" cy="2752626"/>
          </a:xfrm>
        </p:spPr>
        <p:txBody>
          <a:bodyPr/>
          <a:lstStyle/>
          <a:p>
            <a:pPr marL="432" indent="0">
              <a:buNone/>
            </a:pPr>
            <a:r>
              <a:rPr lang="en-US" dirty="0"/>
              <a:t>To date, we do not know which school of thought is correct about the economy.</a:t>
            </a:r>
          </a:p>
          <a:p>
            <a:r>
              <a:rPr lang="en-US" dirty="0"/>
              <a:t>Many pieces of evidence can be interpreted in several different ways.</a:t>
            </a:r>
          </a:p>
          <a:p>
            <a:r>
              <a:rPr lang="en-US" dirty="0"/>
              <a:t>Economists cannot isolate particular elements to study and conduct controlled experiments.</a:t>
            </a:r>
            <a:endParaRPr lang="en-IN" dirty="0"/>
          </a:p>
        </p:txBody>
      </p:sp>
      <p:sp>
        <p:nvSpPr>
          <p:cNvPr id="5" name="Content Placeholder 4"/>
          <p:cNvSpPr>
            <a:spLocks noGrp="1"/>
          </p:cNvSpPr>
          <p:nvPr>
            <p:ph sz="quarter" idx="14"/>
          </p:nvPr>
        </p:nvSpPr>
        <p:spPr>
          <a:xfrm>
            <a:off x="457200" y="4434214"/>
            <a:ext cx="8229600" cy="1315233"/>
          </a:xfrm>
        </p:spPr>
        <p:txBody>
          <a:bodyPr/>
          <a:lstStyle/>
          <a:p>
            <a:pPr marL="432" indent="0">
              <a:buNone/>
            </a:pPr>
            <a:r>
              <a:rPr lang="en-US" dirty="0"/>
              <a:t>So, it is likely that debate about the applicability of schools of thought, and hence optimal policies for governments to pursue, will continue for the foreseeable future.</a:t>
            </a:r>
          </a:p>
        </p:txBody>
      </p:sp>
    </p:spTree>
    <p:extLst>
      <p:ext uri="{BB962C8B-B14F-4D97-AF65-F5344CB8AC3E}">
        <p14:creationId xmlns:p14="http://schemas.microsoft.com/office/powerpoint/2010/main" val="1441527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3" name="Text Placeholder 1">
            <a:extLst>
              <a:ext uri="{FF2B5EF4-FFF2-40B4-BE49-F238E27FC236}">
                <a16:creationId xmlns:a16="http://schemas.microsoft.com/office/drawing/2014/main" id="{746D94B5-B6EA-E8F6-DD80-40462104FE4D}"/>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182880" tIns="182880" rIns="182880" bIns="182880" anchor="ctr" anchorCtr="0">
            <a:noAutofit/>
          </a:bodyPr>
          <a:lstStyle>
            <a:defPPr marR="0" lvl="0" algn="l" rtl="0">
              <a:lnSpc>
                <a:spcPct val="100000"/>
              </a:lnSpc>
              <a:spcBef>
                <a:spcPts val="0"/>
              </a:spcBef>
              <a:spcAft>
                <a:spcPts val="0"/>
              </a:spcAft>
            </a:defPPr>
            <a:lvl1pPr marL="457200" marR="0" lvl="0" indent="-368300" algn="l" rtl="0">
              <a:lnSpc>
                <a:spcPct val="100000"/>
              </a:lnSpc>
              <a:spcBef>
                <a:spcPts val="15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00000"/>
              </a:lnSpc>
              <a:spcBef>
                <a:spcPts val="600"/>
              </a:spcBef>
              <a:spcAft>
                <a:spcPts val="0"/>
              </a:spcAft>
              <a:buClr>
                <a:srgbClr val="007FA3"/>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9pPr>
          </a:lstStyle>
          <a:p>
            <a:pPr marL="101600" indent="0">
              <a:buFont typeface="Arial"/>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15.1 Aggregate Demand and Aggregate Supply </a:t>
            </a:r>
            <a:r>
              <a:rPr lang="en-US" sz="2000" b="0" dirty="0"/>
              <a:t>(2 of 3)</a:t>
            </a:r>
            <a:endParaRPr lang="en-IN" sz="2000" dirty="0"/>
          </a:p>
        </p:txBody>
      </p:sp>
      <p:pic>
        <p:nvPicPr>
          <p:cNvPr id="7" name="Content Placeholder 6" descr="A graph depicts the aggregate demand and aggregate supply. For long description in Notes pane, press F6."/>
          <p:cNvPicPr>
            <a:picLocks noGrp="1" noChangeAspect="1"/>
          </p:cNvPicPr>
          <p:nvPr>
            <p:ph sz="quarter" idx="13"/>
          </p:nvPr>
        </p:nvPicPr>
        <p:blipFill>
          <a:blip r:embed="rId3"/>
          <a:stretch>
            <a:fillRect/>
          </a:stretch>
        </p:blipFill>
        <p:spPr>
          <a:xfrm>
            <a:off x="2358960" y="1559830"/>
            <a:ext cx="4426080" cy="3115326"/>
          </a:xfrm>
          <a:prstGeom prst="rect">
            <a:avLst/>
          </a:prstGeom>
        </p:spPr>
      </p:pic>
      <p:sp>
        <p:nvSpPr>
          <p:cNvPr id="6" name="Content Placeholder 5"/>
          <p:cNvSpPr>
            <a:spLocks noGrp="1"/>
          </p:cNvSpPr>
          <p:nvPr>
            <p:ph sz="quarter" idx="15"/>
          </p:nvPr>
        </p:nvSpPr>
        <p:spPr>
          <a:xfrm>
            <a:off x="457200" y="4797632"/>
            <a:ext cx="8229600" cy="1511094"/>
          </a:xfrm>
        </p:spPr>
        <p:txBody>
          <a:bodyPr/>
          <a:lstStyle/>
          <a:p>
            <a:pPr marL="432" indent="0">
              <a:spcBef>
                <a:spcPts val="600"/>
              </a:spcBef>
              <a:buNone/>
            </a:pPr>
            <a:r>
              <a:rPr lang="en-US" sz="2000" dirty="0"/>
              <a:t>…and the </a:t>
            </a:r>
            <a:r>
              <a:rPr lang="en-US" sz="2000" b="1" dirty="0"/>
              <a:t>short-run aggregate supply curve</a:t>
            </a:r>
            <a:r>
              <a:rPr lang="en-US" sz="2000" dirty="0"/>
              <a:t>.</a:t>
            </a:r>
          </a:p>
          <a:p>
            <a:pPr marL="432" indent="0">
              <a:spcBef>
                <a:spcPts val="600"/>
              </a:spcBef>
              <a:buNone/>
            </a:pPr>
            <a:r>
              <a:rPr lang="en-US" sz="2000" b="1" dirty="0"/>
              <a:t>Short-run aggregate supply (</a:t>
            </a:r>
            <a:r>
              <a:rPr lang="en-US" sz="2000" b="1" i="1" dirty="0"/>
              <a:t>S</a:t>
            </a:r>
            <a:r>
              <a:rPr lang="en-US" sz="100" b="1" i="1" dirty="0"/>
              <a:t> </a:t>
            </a:r>
            <a:r>
              <a:rPr lang="en-US" sz="2000" b="1" i="1" dirty="0"/>
              <a:t>R</a:t>
            </a:r>
            <a:r>
              <a:rPr lang="en-US" sz="100" b="1" i="1" dirty="0"/>
              <a:t> </a:t>
            </a:r>
            <a:r>
              <a:rPr lang="en-US" sz="2000" b="1" i="1" dirty="0"/>
              <a:t>A</a:t>
            </a:r>
            <a:r>
              <a:rPr lang="en-US" sz="100" b="1" i="1" dirty="0"/>
              <a:t> </a:t>
            </a:r>
            <a:r>
              <a:rPr lang="en-US" sz="2000" b="1" i="1" dirty="0"/>
              <a:t>S</a:t>
            </a:r>
            <a:r>
              <a:rPr lang="en-US" sz="2000" b="1" dirty="0"/>
              <a:t>) curve</a:t>
            </a:r>
            <a:r>
              <a:rPr lang="en-US" sz="2000" dirty="0"/>
              <a:t>: A curve that shows the relationship in the short run between the price level and the quantity of real G</a:t>
            </a:r>
            <a:r>
              <a:rPr lang="en-US" sz="100" dirty="0"/>
              <a:t> </a:t>
            </a:r>
            <a:r>
              <a:rPr lang="en-US" sz="2000" dirty="0"/>
              <a:t>D</a:t>
            </a:r>
            <a:r>
              <a:rPr lang="en-US" sz="100" dirty="0"/>
              <a:t> </a:t>
            </a:r>
            <a:r>
              <a:rPr lang="en-US" sz="2000" dirty="0"/>
              <a:t>P supplied by firms.</a:t>
            </a:r>
          </a:p>
        </p:txBody>
      </p:sp>
    </p:spTree>
    <p:extLst>
      <p:ext uri="{BB962C8B-B14F-4D97-AF65-F5344CB8AC3E}">
        <p14:creationId xmlns:p14="http://schemas.microsoft.com/office/powerpoint/2010/main" val="60277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Figure 15.1 Aggregate Demand and Aggregate Supply </a:t>
            </a:r>
            <a:r>
              <a:rPr lang="en-US" sz="2000" b="0" dirty="0"/>
              <a:t>(3 of 3)</a:t>
            </a:r>
            <a:endParaRPr lang="en-IN" sz="2000" dirty="0"/>
          </a:p>
        </p:txBody>
      </p:sp>
      <p:pic>
        <p:nvPicPr>
          <p:cNvPr id="7" name="Content Placeholder 6" descr="A graph plots price level, G D P deflator, 2012 = 100 versus real G D P, in trillions of 2012 dollars. The aggregate demand, or A D, line, starts in the upper left corner, and falls diagonally to the lower right corner."/>
          <p:cNvPicPr>
            <a:picLocks noGrp="1" noChangeAspect="1"/>
          </p:cNvPicPr>
          <p:nvPr>
            <p:ph sz="quarter" idx="13"/>
          </p:nvPr>
        </p:nvPicPr>
        <p:blipFill>
          <a:blip r:embed="rId2"/>
          <a:stretch>
            <a:fillRect/>
          </a:stretch>
        </p:blipFill>
        <p:spPr>
          <a:xfrm>
            <a:off x="2334574" y="1634563"/>
            <a:ext cx="4474852" cy="3151905"/>
          </a:xfrm>
          <a:prstGeom prst="rect">
            <a:avLst/>
          </a:prstGeom>
        </p:spPr>
      </p:pic>
      <p:sp>
        <p:nvSpPr>
          <p:cNvPr id="6" name="Content Placeholder 5"/>
          <p:cNvSpPr>
            <a:spLocks noGrp="1"/>
          </p:cNvSpPr>
          <p:nvPr>
            <p:ph sz="quarter" idx="15"/>
          </p:nvPr>
        </p:nvSpPr>
        <p:spPr>
          <a:xfrm>
            <a:off x="468313" y="4942121"/>
            <a:ext cx="8218487" cy="1366604"/>
          </a:xfrm>
        </p:spPr>
        <p:txBody>
          <a:bodyPr/>
          <a:lstStyle/>
          <a:p>
            <a:pPr marL="432" indent="0">
              <a:buNone/>
            </a:pPr>
            <a:r>
              <a:rPr lang="en-US" sz="2000" dirty="0"/>
              <a:t>Each of the three effects show higher price levels leading to lower values of components of real G</a:t>
            </a:r>
            <a:r>
              <a:rPr lang="en-US" sz="100" dirty="0"/>
              <a:t> </a:t>
            </a:r>
            <a:r>
              <a:rPr lang="en-US" sz="2000" dirty="0"/>
              <a:t>D</a:t>
            </a:r>
            <a:r>
              <a:rPr lang="en-US" sz="100" dirty="0"/>
              <a:t> </a:t>
            </a:r>
            <a:r>
              <a:rPr lang="en-US" sz="2000" dirty="0"/>
              <a:t>P.</a:t>
            </a:r>
          </a:p>
          <a:p>
            <a:r>
              <a:rPr lang="en-US" sz="2000" dirty="0"/>
              <a:t>This establishes that the aggregate demand curve slopes downward.</a:t>
            </a:r>
          </a:p>
        </p:txBody>
      </p:sp>
    </p:spTree>
    <p:extLst>
      <p:ext uri="{BB962C8B-B14F-4D97-AF65-F5344CB8AC3E}">
        <p14:creationId xmlns:p14="http://schemas.microsoft.com/office/powerpoint/2010/main" val="201322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The Wealth Effect: How a Change in the Price Level Affects Consumption</a:t>
            </a:r>
            <a:endParaRPr lang="en-IN" sz="3200" dirty="0"/>
          </a:p>
        </p:txBody>
      </p:sp>
      <p:sp>
        <p:nvSpPr>
          <p:cNvPr id="7" name="Content Placeholder 6"/>
          <p:cNvSpPr>
            <a:spLocks noGrp="1"/>
          </p:cNvSpPr>
          <p:nvPr>
            <p:ph sz="quarter" idx="13"/>
          </p:nvPr>
        </p:nvSpPr>
        <p:spPr>
          <a:xfrm>
            <a:off x="457200" y="1554920"/>
            <a:ext cx="7962405" cy="4663335"/>
          </a:xfrm>
        </p:spPr>
        <p:txBody>
          <a:bodyPr/>
          <a:lstStyle/>
          <a:p>
            <a:pPr marL="432" indent="0">
              <a:buNone/>
            </a:pPr>
            <a:r>
              <a:rPr lang="en-US" dirty="0"/>
              <a:t>Household consumption is most strongly determined by income, but it is also affected by wealth.</a:t>
            </a:r>
          </a:p>
          <a:p>
            <a:r>
              <a:rPr lang="en-US" dirty="0"/>
              <a:t>Some household wealth is held in </a:t>
            </a:r>
            <a:r>
              <a:rPr lang="en-US" b="1" dirty="0"/>
              <a:t>nominal assets</a:t>
            </a:r>
            <a:r>
              <a:rPr lang="en-US" dirty="0"/>
              <a:t>, so as price levels rise, the real value of household wealth declines. This results in less consumption.</a:t>
            </a:r>
          </a:p>
          <a:p>
            <a:r>
              <a:rPr lang="en-US" dirty="0"/>
              <a:t>Implication: higher price level leads to lower consumption.</a:t>
            </a:r>
            <a:endParaRPr lang="en-IN" dirty="0"/>
          </a:p>
        </p:txBody>
      </p:sp>
    </p:spTree>
    <p:extLst>
      <p:ext uri="{BB962C8B-B14F-4D97-AF65-F5344CB8AC3E}">
        <p14:creationId xmlns:p14="http://schemas.microsoft.com/office/powerpoint/2010/main" val="1379487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The Interest-Rate Effect: How a Change in the Price Level Affects Investment</a:t>
            </a:r>
            <a:endParaRPr lang="en-IN" sz="3000" dirty="0"/>
          </a:p>
        </p:txBody>
      </p:sp>
      <p:sp>
        <p:nvSpPr>
          <p:cNvPr id="3" name="Content Placeholder 2"/>
          <p:cNvSpPr>
            <a:spLocks noGrp="1"/>
          </p:cNvSpPr>
          <p:nvPr>
            <p:ph sz="quarter" idx="13"/>
          </p:nvPr>
        </p:nvSpPr>
        <p:spPr>
          <a:xfrm>
            <a:off x="457200" y="1554920"/>
            <a:ext cx="8369300" cy="4663335"/>
          </a:xfrm>
        </p:spPr>
        <p:txBody>
          <a:bodyPr/>
          <a:lstStyle/>
          <a:p>
            <a:pPr marL="432" indent="0">
              <a:buNone/>
            </a:pPr>
            <a:r>
              <a:rPr lang="en-US" dirty="0"/>
              <a:t>When prices rise, households and firms need more money to finance buying and selling.</a:t>
            </a:r>
          </a:p>
          <a:p>
            <a:r>
              <a:rPr lang="en-US" dirty="0"/>
              <a:t>So, households and firms borrow and withdraw funds from banks and sell financial assets such as bonds in order to have more funds available.</a:t>
            </a:r>
          </a:p>
          <a:p>
            <a:r>
              <a:rPr lang="en-US" dirty="0"/>
              <a:t>This increase in demand for money causes the “price” of holding money (the interest rate) to rise, discouraging firm investment.</a:t>
            </a:r>
          </a:p>
          <a:p>
            <a:r>
              <a:rPr lang="en-US" dirty="0"/>
              <a:t>Implication: higher price level leads to lower investment.</a:t>
            </a:r>
            <a:endParaRPr lang="en-IN" dirty="0"/>
          </a:p>
        </p:txBody>
      </p:sp>
    </p:spTree>
    <p:extLst>
      <p:ext uri="{BB962C8B-B14F-4D97-AF65-F5344CB8AC3E}">
        <p14:creationId xmlns:p14="http://schemas.microsoft.com/office/powerpoint/2010/main" val="3297413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21782" cy="1097279"/>
          </a:xfrm>
        </p:spPr>
        <p:txBody>
          <a:bodyPr/>
          <a:lstStyle/>
          <a:p>
            <a:r>
              <a:rPr lang="en-US" sz="3200" dirty="0">
                <a:solidFill>
                  <a:schemeClr val="tx2"/>
                </a:solidFill>
              </a:rPr>
              <a:t>Shifts of the Aggregate Demand Curve v</a:t>
            </a:r>
            <a:r>
              <a:rPr lang="en-US" sz="100" dirty="0">
                <a:solidFill>
                  <a:schemeClr val="tx2"/>
                </a:solidFill>
              </a:rPr>
              <a:t>ersu</a:t>
            </a:r>
            <a:r>
              <a:rPr lang="en-US" sz="3200" dirty="0">
                <a:solidFill>
                  <a:schemeClr val="tx2"/>
                </a:solidFill>
              </a:rPr>
              <a:t>s Movements Along It</a:t>
            </a:r>
            <a:endParaRPr lang="en-IN" sz="3200" dirty="0">
              <a:solidFill>
                <a:schemeClr val="tx2"/>
              </a:solidFill>
            </a:endParaRPr>
          </a:p>
        </p:txBody>
      </p:sp>
      <p:sp>
        <p:nvSpPr>
          <p:cNvPr id="3" name="Content Placeholder 2"/>
          <p:cNvSpPr>
            <a:spLocks noGrp="1"/>
          </p:cNvSpPr>
          <p:nvPr>
            <p:ph sz="quarter" idx="13"/>
          </p:nvPr>
        </p:nvSpPr>
        <p:spPr/>
        <p:txBody>
          <a:bodyPr/>
          <a:lstStyle/>
          <a:p>
            <a:pPr marL="432" indent="0">
              <a:buNone/>
            </a:pPr>
            <a:r>
              <a:rPr lang="en-US" dirty="0"/>
              <a:t>The aggregate demand curve shows the relationship between the price level and real G</a:t>
            </a:r>
            <a:r>
              <a:rPr lang="en-US" sz="100" dirty="0"/>
              <a:t> </a:t>
            </a:r>
            <a:r>
              <a:rPr lang="en-US" dirty="0"/>
              <a:t>D</a:t>
            </a:r>
            <a:r>
              <a:rPr lang="en-US" sz="100" dirty="0"/>
              <a:t> </a:t>
            </a:r>
            <a:r>
              <a:rPr lang="en-US" dirty="0"/>
              <a:t>P demanded, </a:t>
            </a:r>
            <a:r>
              <a:rPr lang="en-US" b="1" dirty="0"/>
              <a:t>holding everything else constant</a:t>
            </a:r>
            <a:r>
              <a:rPr lang="en-US" dirty="0"/>
              <a:t>.</a:t>
            </a:r>
          </a:p>
          <a:p>
            <a:r>
              <a:rPr lang="en-US" dirty="0"/>
              <a:t>A movement along the </a:t>
            </a:r>
            <a:r>
              <a:rPr lang="en-US" i="1" dirty="0"/>
              <a:t>A</a:t>
            </a:r>
            <a:r>
              <a:rPr lang="en-US" sz="100" i="1" dirty="0"/>
              <a:t> </a:t>
            </a:r>
            <a:r>
              <a:rPr lang="en-US" i="1" dirty="0"/>
              <a:t>D</a:t>
            </a:r>
            <a:r>
              <a:rPr lang="en-US" dirty="0"/>
              <a:t> curve will occur when the price level changes, and the change in prices is </a:t>
            </a:r>
            <a:r>
              <a:rPr lang="en-US" b="1" dirty="0"/>
              <a:t>not</a:t>
            </a:r>
            <a:r>
              <a:rPr lang="en-US" dirty="0"/>
              <a:t> caused by a component of real G</a:t>
            </a:r>
            <a:r>
              <a:rPr lang="en-US" sz="100" dirty="0"/>
              <a:t> </a:t>
            </a:r>
            <a:r>
              <a:rPr lang="en-US" dirty="0"/>
              <a:t>D</a:t>
            </a:r>
            <a:r>
              <a:rPr lang="en-US" sz="100" dirty="0"/>
              <a:t> </a:t>
            </a:r>
            <a:r>
              <a:rPr lang="en-US" dirty="0"/>
              <a:t>P changing.</a:t>
            </a:r>
          </a:p>
          <a:p>
            <a:r>
              <a:rPr lang="en-US" dirty="0"/>
              <a:t>A shift of the </a:t>
            </a:r>
            <a:r>
              <a:rPr lang="en-US" i="1" dirty="0"/>
              <a:t>A</a:t>
            </a:r>
            <a:r>
              <a:rPr lang="en-US" sz="100" i="1" dirty="0"/>
              <a:t> </a:t>
            </a:r>
            <a:r>
              <a:rPr lang="en-US" i="1" dirty="0"/>
              <a:t>D</a:t>
            </a:r>
            <a:r>
              <a:rPr lang="en-US" dirty="0"/>
              <a:t> curve will occur when some component of real G</a:t>
            </a:r>
            <a:r>
              <a:rPr lang="en-US" sz="100" dirty="0"/>
              <a:t> </a:t>
            </a:r>
            <a:r>
              <a:rPr lang="en-US" dirty="0"/>
              <a:t>D</a:t>
            </a:r>
            <a:r>
              <a:rPr lang="en-US" sz="100" dirty="0"/>
              <a:t> </a:t>
            </a:r>
            <a:r>
              <a:rPr lang="en-US" dirty="0"/>
              <a:t>P changes; for example, a change in government purchases.</a:t>
            </a:r>
          </a:p>
        </p:txBody>
      </p:sp>
    </p:spTree>
    <p:extLst>
      <p:ext uri="{BB962C8B-B14F-4D97-AF65-F5344CB8AC3E}">
        <p14:creationId xmlns:p14="http://schemas.microsoft.com/office/powerpoint/2010/main" val="167630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15.1 Variables That Shift the Aggregate Demand Curve </a:t>
            </a:r>
            <a:r>
              <a:rPr lang="en-US" sz="2000" b="0" dirty="0"/>
              <a:t>(1 of 4)</a:t>
            </a:r>
            <a:endParaRPr lang="en-IN" sz="2000" dirty="0"/>
          </a:p>
        </p:txBody>
      </p:sp>
      <p:graphicFrame>
        <p:nvGraphicFramePr>
          <p:cNvPr id="8" name="Content Placeholder 7"/>
          <p:cNvGraphicFramePr>
            <a:graphicFrameLocks noGrp="1"/>
          </p:cNvGraphicFramePr>
          <p:nvPr>
            <p:ph sz="quarter" idx="13"/>
          </p:nvPr>
        </p:nvGraphicFramePr>
        <p:xfrm>
          <a:off x="457200" y="1594140"/>
          <a:ext cx="8232777" cy="1823664"/>
        </p:xfrm>
        <a:graphic>
          <a:graphicData uri="http://schemas.openxmlformats.org/drawingml/2006/table">
            <a:tbl>
              <a:tblPr firstRow="1" bandRow="1">
                <a:tableStyleId>{2D5ABB26-0587-4C30-8999-92F81FD0307C}</a:tableStyleId>
              </a:tblPr>
              <a:tblGrid>
                <a:gridCol w="2333501">
                  <a:extLst>
                    <a:ext uri="{9D8B030D-6E8A-4147-A177-3AD203B41FA5}">
                      <a16:colId xmlns:a16="http://schemas.microsoft.com/office/drawing/2014/main" val="2716805725"/>
                    </a:ext>
                  </a:extLst>
                </a:gridCol>
                <a:gridCol w="2778826">
                  <a:extLst>
                    <a:ext uri="{9D8B030D-6E8A-4147-A177-3AD203B41FA5}">
                      <a16:colId xmlns:a16="http://schemas.microsoft.com/office/drawing/2014/main" val="125723973"/>
                    </a:ext>
                  </a:extLst>
                </a:gridCol>
                <a:gridCol w="3120450">
                  <a:extLst>
                    <a:ext uri="{9D8B030D-6E8A-4147-A177-3AD203B41FA5}">
                      <a16:colId xmlns:a16="http://schemas.microsoft.com/office/drawing/2014/main" val="1815863382"/>
                    </a:ext>
                  </a:extLst>
                </a:gridCol>
              </a:tblGrid>
              <a:tr h="370840">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An increase in …</a:t>
                      </a:r>
                      <a:endParaRPr sz="1600" b="1" u="none" strike="noStrike" cap="none" baseline="0" dirty="0">
                        <a:latin typeface="+mn-lt"/>
                        <a:ea typeface="Arial"/>
                        <a:cs typeface="Arial"/>
                        <a:sym typeface="Arial"/>
                      </a:endParaRPr>
                    </a:p>
                  </a:txBody>
                  <a:tcPr marL="60861" marR="61200" marT="61200" marB="6120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shifts the aggregate</a:t>
                      </a:r>
                      <a:endParaRPr sz="1600" b="1" u="none" strike="noStrike" cap="none" baseline="0" dirty="0">
                        <a:latin typeface="+mn-lt"/>
                        <a:sym typeface="Arial"/>
                      </a:endParaRPr>
                    </a:p>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demand curve …</a:t>
                      </a:r>
                      <a:endParaRPr sz="1600" b="1" u="none" strike="noStrike" cap="none" baseline="0" dirty="0">
                        <a:latin typeface="+mn-lt"/>
                        <a:ea typeface="Arial"/>
                        <a:cs typeface="Arial"/>
                        <a:sym typeface="Arial"/>
                      </a:endParaRPr>
                    </a:p>
                  </a:txBody>
                  <a:tcPr marL="60861" marR="61200" marT="61200" marB="61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b="1" u="none" strike="noStrike" cap="none" baseline="0" dirty="0">
                          <a:latin typeface="+mn-lt"/>
                          <a:sym typeface="Arial"/>
                        </a:rPr>
                        <a:t>because …</a:t>
                      </a:r>
                      <a:endParaRPr sz="1600" b="1" u="none" strike="noStrike" cap="none" baseline="0" dirty="0">
                        <a:latin typeface="+mn-lt"/>
                        <a:ea typeface="Arial"/>
                        <a:cs typeface="Arial"/>
                        <a:sym typeface="Arial"/>
                      </a:endParaRPr>
                    </a:p>
                  </a:txBody>
                  <a:tcPr marL="60861" marR="61200" marT="61200" marB="6120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3176435"/>
                  </a:ext>
                </a:extLst>
              </a:tr>
              <a:tr h="1213584">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sym typeface="Arial"/>
                        </a:rPr>
                        <a:t>interest rates</a:t>
                      </a:r>
                      <a:endParaRPr sz="1600" u="none" strike="noStrike" cap="none" baseline="0" dirty="0">
                        <a:latin typeface="+mn-lt"/>
                        <a:ea typeface="Arial"/>
                        <a:cs typeface="Arial"/>
                        <a:sym typeface="Arial"/>
                      </a:endParaRPr>
                    </a:p>
                  </a:txBody>
                  <a:tcPr marL="60861" marR="61200" marT="61200" marB="612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00" u="none" strike="noStrike" cap="none" baseline="0" dirty="0">
                          <a:solidFill>
                            <a:schemeClr val="tx1"/>
                          </a:solidFill>
                          <a:latin typeface="+mn-lt"/>
                          <a:ea typeface="Arial"/>
                          <a:cs typeface="Arial"/>
                          <a:sym typeface="Arial"/>
                        </a:rPr>
                        <a:t>On a graph, X is real G D P, and Y is price level. Line A D sub 1 shifts left and becomes A D sub 2.</a:t>
                      </a:r>
                      <a:endParaRPr sz="100" u="none" strike="noStrike" cap="none" baseline="0" dirty="0">
                        <a:solidFill>
                          <a:schemeClr val="tx1"/>
                        </a:solidFill>
                        <a:latin typeface="+mn-lt"/>
                        <a:ea typeface="Arial"/>
                        <a:cs typeface="Arial"/>
                        <a:sym typeface="Arial"/>
                      </a:endParaRPr>
                    </a:p>
                  </a:txBody>
                  <a:tcPr marL="60861" marR="61200" marT="61200" marB="61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u="none" strike="noStrike" cap="none" baseline="0" dirty="0">
                          <a:latin typeface="+mn-lt"/>
                          <a:sym typeface="Arial"/>
                        </a:rPr>
                        <a:t>higher interest rates raise the cost to households and firms of borrowing, reducing consumption and investment spending.</a:t>
                      </a:r>
                      <a:endParaRPr sz="1600" u="none" strike="noStrike" cap="none" baseline="0" dirty="0">
                        <a:latin typeface="+mn-lt"/>
                        <a:ea typeface="Arial"/>
                        <a:cs typeface="Arial"/>
                        <a:sym typeface="Arial"/>
                      </a:endParaRPr>
                    </a:p>
                  </a:txBody>
                  <a:tcPr marL="60861" marR="61200" marT="61200" marB="612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087927"/>
                  </a:ext>
                </a:extLst>
              </a:tr>
            </a:tbl>
          </a:graphicData>
        </a:graphic>
      </p:graphicFrame>
      <p:pic>
        <p:nvPicPr>
          <p:cNvPr id="9" name="Picture 8">
            <a:extLst>
              <a:ext uri="{FF2B5EF4-FFF2-40B4-BE49-F238E27FC236}">
                <a16:creationId xmlns:a16="http://schemas.microsoft.com/office/drawing/2014/main" id="{23AF1BC9-4B7E-4FE1-9057-4574A9804509}"/>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306088" y="2289950"/>
            <a:ext cx="1662690" cy="1058579"/>
          </a:xfrm>
          <a:prstGeom prst="rect">
            <a:avLst/>
          </a:prstGeom>
          <a:solidFill>
            <a:schemeClr val="lt1"/>
          </a:solidFill>
        </p:spPr>
      </p:pic>
      <p:sp>
        <p:nvSpPr>
          <p:cNvPr id="5" name="Content Placeholder 4"/>
          <p:cNvSpPr>
            <a:spLocks noGrp="1"/>
          </p:cNvSpPr>
          <p:nvPr>
            <p:ph sz="quarter" idx="14"/>
          </p:nvPr>
        </p:nvSpPr>
        <p:spPr>
          <a:xfrm>
            <a:off x="457200" y="3487391"/>
            <a:ext cx="8232128" cy="1791194"/>
          </a:xfrm>
        </p:spPr>
        <p:txBody>
          <a:bodyPr tIns="0" bIns="0"/>
          <a:lstStyle/>
          <a:p>
            <a:pPr marL="432" indent="0">
              <a:buNone/>
            </a:pPr>
            <a:r>
              <a:rPr lang="en-US" sz="2000" dirty="0"/>
              <a:t>A government policy change could shift aggregate demand. There are two categories of government policies here:</a:t>
            </a:r>
          </a:p>
          <a:p>
            <a:pPr marL="432000" indent="-432000">
              <a:buFont typeface="+mj-lt"/>
              <a:buAutoNum type="arabicPeriod"/>
            </a:pPr>
            <a:r>
              <a:rPr lang="en-US" sz="2000" b="1" dirty="0"/>
              <a:t>Monetary policy</a:t>
            </a:r>
            <a:r>
              <a:rPr lang="en-US" sz="2000" dirty="0"/>
              <a:t>: The actions the Federal Reserve takes to manage the money supply and interest rates to pursue macroeconomic policy objectives.</a:t>
            </a:r>
            <a:endParaRPr lang="en-IN" sz="2000" dirty="0"/>
          </a:p>
        </p:txBody>
      </p:sp>
      <p:sp>
        <p:nvSpPr>
          <p:cNvPr id="6" name="Content Placeholder 5"/>
          <p:cNvSpPr>
            <a:spLocks noGrp="1"/>
          </p:cNvSpPr>
          <p:nvPr>
            <p:ph sz="quarter" idx="15"/>
          </p:nvPr>
        </p:nvSpPr>
        <p:spPr>
          <a:xfrm>
            <a:off x="457200" y="5341918"/>
            <a:ext cx="8232128" cy="1017320"/>
          </a:xfrm>
        </p:spPr>
        <p:txBody>
          <a:bodyPr tIns="0" bIns="0"/>
          <a:lstStyle/>
          <a:p>
            <a:pPr marL="432" indent="0">
              <a:buNone/>
            </a:pPr>
            <a:r>
              <a:rPr lang="en-US" sz="2000" dirty="0"/>
              <a:t>If the Federal Reserve causes </a:t>
            </a:r>
            <a:r>
              <a:rPr lang="en-US" sz="2000" b="1" dirty="0"/>
              <a:t>interest rates</a:t>
            </a:r>
            <a:r>
              <a:rPr lang="en-US" sz="2000" dirty="0"/>
              <a:t> to rise, investment spending will fall; if it causes interest rates to fall, investment spending will rise.</a:t>
            </a:r>
          </a:p>
        </p:txBody>
      </p:sp>
    </p:spTree>
    <p:extLst>
      <p:ext uri="{BB962C8B-B14F-4D97-AF65-F5344CB8AC3E}">
        <p14:creationId xmlns:p14="http://schemas.microsoft.com/office/powerpoint/2010/main" val="65386518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3888</Words>
  <Application>Microsoft Office PowerPoint</Application>
  <PresentationFormat>On-screen Show (4:3)</PresentationFormat>
  <Paragraphs>217</Paragraphs>
  <Slides>31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Noto Sans Symbols</vt:lpstr>
      <vt:lpstr>Segoe UI</vt:lpstr>
      <vt:lpstr>Times New Roman</vt:lpstr>
      <vt:lpstr>Verdana</vt:lpstr>
      <vt:lpstr>508 Lecture</vt:lpstr>
      <vt:lpstr>Essentials of Economics</vt:lpstr>
      <vt:lpstr>Aggregate Demand and Aggregate Supply Model</vt:lpstr>
      <vt:lpstr>Figure 15.1 Aggregate Demand and Aggregate Supply (1 of 3)</vt:lpstr>
      <vt:lpstr>Figure 15.1 Aggregate Demand and Aggregate Supply (2 of 3)</vt:lpstr>
      <vt:lpstr>Figure 15.1 Aggregate Demand and Aggregate Supply (3 of 3)</vt:lpstr>
      <vt:lpstr>The Wealth Effect: How a Change in the Price Level Affects Consumption</vt:lpstr>
      <vt:lpstr>The Interest-Rate Effect: How a Change in the Price Level Affects Investment</vt:lpstr>
      <vt:lpstr>Shifts of the Aggregate Demand Curve versus Movements Along It</vt:lpstr>
      <vt:lpstr>Table 15.1 Variables That Shift the Aggregate Demand Curve (1 of 4)</vt:lpstr>
      <vt:lpstr>Table 15.1 Variables That Shift the Aggregate Demand Curve (2 of 4)</vt:lpstr>
      <vt:lpstr>Table 15.1 Variables That Shift the Aggregate Demand Curve (3 of 4)</vt:lpstr>
      <vt:lpstr>Table 15.1 Variables That Shift the Aggregate Demand Curve (4 of 4)</vt:lpstr>
      <vt:lpstr>15.2 Aggregate Supply</vt:lpstr>
      <vt:lpstr>Figure 15.2 The Long-Run Aggregate Supply Curve</vt:lpstr>
      <vt:lpstr>Apply the Concept: How Sticky Are Wages?</vt:lpstr>
      <vt:lpstr>Table 15.2 Variables That Shift the Short-Run Aggregate Supply Curve (1 of 3)</vt:lpstr>
      <vt:lpstr>Table 15.2 Variables That Shift the Short-Run Aggregate Supply Curve (2 of 3)</vt:lpstr>
      <vt:lpstr>Table 15.2 Variables That Shift the Short-Run Aggregate Supply Curve (3 of 3)</vt:lpstr>
      <vt:lpstr>15.4 A Dynamic Aggregate Demand and Aggregate Supply Model</vt:lpstr>
      <vt:lpstr>Figure 15.9 A Dynamic Aggregate Demand and Aggregate Supply Model</vt:lpstr>
      <vt:lpstr>Figure 15.10 Using Dynamic Aggregate Demand and Aggregate Supply to Understand Inflation</vt:lpstr>
      <vt:lpstr>Main Factors Causing the Recession of 2007-2009</vt:lpstr>
      <vt:lpstr>Appendix: Macroeconomic Schools of Thought</vt:lpstr>
      <vt:lpstr>New Keynesian Economics</vt:lpstr>
      <vt:lpstr>The Monetarist Model</vt:lpstr>
      <vt:lpstr>The New Classical Model</vt:lpstr>
      <vt:lpstr>The Real Business Cycle Model</vt:lpstr>
      <vt:lpstr>The Austrian Model (1 of 2)</vt:lpstr>
      <vt:lpstr>The Austrian Model (2 of 2)</vt:lpstr>
      <vt:lpstr>Which School of Thought Is Correct?</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Kemper, James</dc:creator>
  <cp:lastModifiedBy>Kemper, James</cp:lastModifiedBy>
  <cp:revision>27</cp:revision>
  <cp:lastPrinted>2023-11-03T14:41:22Z</cp:lastPrinted>
  <dcterms:modified xsi:type="dcterms:W3CDTF">2023-11-03T14:41:45Z</dcterms:modified>
</cp:coreProperties>
</file>