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3"/>
  </p:notesMasterIdLst>
  <p:handoutMasterIdLst>
    <p:handoutMasterId r:id="rId24"/>
  </p:handoutMasterIdLst>
  <p:sldIdLst>
    <p:sldId id="256" r:id="rId2"/>
    <p:sldId id="257" r:id="rId3"/>
    <p:sldId id="259" r:id="rId4"/>
    <p:sldId id="260" r:id="rId5"/>
    <p:sldId id="261" r:id="rId6"/>
    <p:sldId id="262" r:id="rId7"/>
    <p:sldId id="263" r:id="rId8"/>
    <p:sldId id="264" r:id="rId9"/>
    <p:sldId id="267" r:id="rId10"/>
    <p:sldId id="269" r:id="rId11"/>
    <p:sldId id="274" r:id="rId12"/>
    <p:sldId id="276" r:id="rId13"/>
    <p:sldId id="277" r:id="rId14"/>
    <p:sldId id="278" r:id="rId15"/>
    <p:sldId id="279" r:id="rId16"/>
    <p:sldId id="281" r:id="rId17"/>
    <p:sldId id="282" r:id="rId18"/>
    <p:sldId id="283" r:id="rId19"/>
    <p:sldId id="284" r:id="rId20"/>
    <p:sldId id="285" r:id="rId21"/>
    <p:sldId id="288"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54B762-41BE-42E8-9768-8030099733A1}">
  <a:tblStyle styleId="{6154B762-41BE-42E8-9768-8030099733A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653E47A0-7059-4603-8FCB-95F23815D573}"/>
    <pc:docChg chg="undo redo custSel addSld delSld modSld">
      <pc:chgData name="Kemper, James" userId="a0ad9e40-2c23-4dbb-ba42-581a30ee3ed1" providerId="ADAL" clId="{653E47A0-7059-4603-8FCB-95F23815D573}" dt="2023-09-05T18:39:51.119" v="262" actId="403"/>
      <pc:docMkLst>
        <pc:docMk/>
      </pc:docMkLst>
      <pc:sldChg chg="del">
        <pc:chgData name="Kemper, James" userId="a0ad9e40-2c23-4dbb-ba42-581a30ee3ed1" providerId="ADAL" clId="{653E47A0-7059-4603-8FCB-95F23815D573}" dt="2023-08-24T18:19:37.073" v="0" actId="47"/>
        <pc:sldMkLst>
          <pc:docMk/>
          <pc:sldMk cId="0" sldId="258"/>
        </pc:sldMkLst>
      </pc:sldChg>
      <pc:sldChg chg="del">
        <pc:chgData name="Kemper, James" userId="a0ad9e40-2c23-4dbb-ba42-581a30ee3ed1" providerId="ADAL" clId="{653E47A0-7059-4603-8FCB-95F23815D573}" dt="2023-08-24T18:21:00.333" v="1" actId="47"/>
        <pc:sldMkLst>
          <pc:docMk/>
          <pc:sldMk cId="0" sldId="265"/>
        </pc:sldMkLst>
      </pc:sldChg>
      <pc:sldChg chg="del">
        <pc:chgData name="Kemper, James" userId="a0ad9e40-2c23-4dbb-ba42-581a30ee3ed1" providerId="ADAL" clId="{653E47A0-7059-4603-8FCB-95F23815D573}" dt="2023-08-24T18:21:06.249" v="2" actId="47"/>
        <pc:sldMkLst>
          <pc:docMk/>
          <pc:sldMk cId="0" sldId="266"/>
        </pc:sldMkLst>
      </pc:sldChg>
      <pc:sldChg chg="del">
        <pc:chgData name="Kemper, James" userId="a0ad9e40-2c23-4dbb-ba42-581a30ee3ed1" providerId="ADAL" clId="{653E47A0-7059-4603-8FCB-95F23815D573}" dt="2023-08-24T18:21:46.800" v="7" actId="47"/>
        <pc:sldMkLst>
          <pc:docMk/>
          <pc:sldMk cId="0" sldId="268"/>
        </pc:sldMkLst>
      </pc:sldChg>
      <pc:sldChg chg="del">
        <pc:chgData name="Kemper, James" userId="a0ad9e40-2c23-4dbb-ba42-581a30ee3ed1" providerId="ADAL" clId="{653E47A0-7059-4603-8FCB-95F23815D573}" dt="2023-08-24T18:21:42.674" v="6" actId="47"/>
        <pc:sldMkLst>
          <pc:docMk/>
          <pc:sldMk cId="0" sldId="270"/>
        </pc:sldMkLst>
      </pc:sldChg>
      <pc:sldChg chg="del">
        <pc:chgData name="Kemper, James" userId="a0ad9e40-2c23-4dbb-ba42-581a30ee3ed1" providerId="ADAL" clId="{653E47A0-7059-4603-8FCB-95F23815D573}" dt="2023-08-24T18:21:38.302" v="5" actId="47"/>
        <pc:sldMkLst>
          <pc:docMk/>
          <pc:sldMk cId="0" sldId="271"/>
        </pc:sldMkLst>
      </pc:sldChg>
      <pc:sldChg chg="del">
        <pc:chgData name="Kemper, James" userId="a0ad9e40-2c23-4dbb-ba42-581a30ee3ed1" providerId="ADAL" clId="{653E47A0-7059-4603-8FCB-95F23815D573}" dt="2023-08-24T18:21:36.072" v="4" actId="47"/>
        <pc:sldMkLst>
          <pc:docMk/>
          <pc:sldMk cId="0" sldId="272"/>
        </pc:sldMkLst>
      </pc:sldChg>
      <pc:sldChg chg="del">
        <pc:chgData name="Kemper, James" userId="a0ad9e40-2c23-4dbb-ba42-581a30ee3ed1" providerId="ADAL" clId="{653E47A0-7059-4603-8FCB-95F23815D573}" dt="2023-08-24T18:21:34.186" v="3" actId="47"/>
        <pc:sldMkLst>
          <pc:docMk/>
          <pc:sldMk cId="0" sldId="273"/>
        </pc:sldMkLst>
      </pc:sldChg>
      <pc:sldChg chg="del">
        <pc:chgData name="Kemper, James" userId="a0ad9e40-2c23-4dbb-ba42-581a30ee3ed1" providerId="ADAL" clId="{653E47A0-7059-4603-8FCB-95F23815D573}" dt="2023-08-24T18:22:23.437" v="8" actId="47"/>
        <pc:sldMkLst>
          <pc:docMk/>
          <pc:sldMk cId="0" sldId="275"/>
        </pc:sldMkLst>
      </pc:sldChg>
      <pc:sldChg chg="modSp mod modAnim">
        <pc:chgData name="Kemper, James" userId="a0ad9e40-2c23-4dbb-ba42-581a30ee3ed1" providerId="ADAL" clId="{653E47A0-7059-4603-8FCB-95F23815D573}" dt="2023-08-24T18:23:57.048" v="50" actId="20577"/>
        <pc:sldMkLst>
          <pc:docMk/>
          <pc:sldMk cId="0" sldId="279"/>
        </pc:sldMkLst>
        <pc:spChg chg="mod">
          <ac:chgData name="Kemper, James" userId="a0ad9e40-2c23-4dbb-ba42-581a30ee3ed1" providerId="ADAL" clId="{653E47A0-7059-4603-8FCB-95F23815D573}" dt="2023-08-24T18:23:57.048" v="50" actId="20577"/>
          <ac:spMkLst>
            <pc:docMk/>
            <pc:sldMk cId="0" sldId="279"/>
            <ac:spMk id="326" creationId="{00000000-0000-0000-0000-000000000000}"/>
          </ac:spMkLst>
        </pc:spChg>
        <pc:spChg chg="mod">
          <ac:chgData name="Kemper, James" userId="a0ad9e40-2c23-4dbb-ba42-581a30ee3ed1" providerId="ADAL" clId="{653E47A0-7059-4603-8FCB-95F23815D573}" dt="2023-08-24T18:23:44.665" v="45" actId="20577"/>
          <ac:spMkLst>
            <pc:docMk/>
            <pc:sldMk cId="0" sldId="279"/>
            <ac:spMk id="327" creationId="{00000000-0000-0000-0000-000000000000}"/>
          </ac:spMkLst>
        </pc:spChg>
      </pc:sldChg>
      <pc:sldChg chg="add del">
        <pc:chgData name="Kemper, James" userId="a0ad9e40-2c23-4dbb-ba42-581a30ee3ed1" providerId="ADAL" clId="{653E47A0-7059-4603-8FCB-95F23815D573}" dt="2023-08-24T18:23:51.046" v="49" actId="47"/>
        <pc:sldMkLst>
          <pc:docMk/>
          <pc:sldMk cId="0" sldId="280"/>
        </pc:sldMkLst>
      </pc:sldChg>
      <pc:sldChg chg="del">
        <pc:chgData name="Kemper, James" userId="a0ad9e40-2c23-4dbb-ba42-581a30ee3ed1" providerId="ADAL" clId="{653E47A0-7059-4603-8FCB-95F23815D573}" dt="2023-08-24T18:25:53.471" v="51" actId="47"/>
        <pc:sldMkLst>
          <pc:docMk/>
          <pc:sldMk cId="0" sldId="286"/>
        </pc:sldMkLst>
      </pc:sldChg>
      <pc:sldChg chg="del">
        <pc:chgData name="Kemper, James" userId="a0ad9e40-2c23-4dbb-ba42-581a30ee3ed1" providerId="ADAL" clId="{653E47A0-7059-4603-8FCB-95F23815D573}" dt="2023-08-24T18:25:54.891" v="52" actId="47"/>
        <pc:sldMkLst>
          <pc:docMk/>
          <pc:sldMk cId="0" sldId="287"/>
        </pc:sldMkLst>
      </pc:sldChg>
      <pc:sldChg chg="modSp new mod">
        <pc:chgData name="Kemper, James" userId="a0ad9e40-2c23-4dbb-ba42-581a30ee3ed1" providerId="ADAL" clId="{653E47A0-7059-4603-8FCB-95F23815D573}" dt="2023-09-05T18:39:51.119" v="262" actId="403"/>
        <pc:sldMkLst>
          <pc:docMk/>
          <pc:sldMk cId="2174902753" sldId="289"/>
        </pc:sldMkLst>
        <pc:spChg chg="mod">
          <ac:chgData name="Kemper, James" userId="a0ad9e40-2c23-4dbb-ba42-581a30ee3ed1" providerId="ADAL" clId="{653E47A0-7059-4603-8FCB-95F23815D573}" dt="2023-09-05T18:39:20.922" v="162" actId="20577"/>
          <ac:spMkLst>
            <pc:docMk/>
            <pc:sldMk cId="2174902753" sldId="289"/>
            <ac:spMk id="2" creationId="{03A880A7-C1A1-CBC1-408A-D1D670BA8E51}"/>
          </ac:spMkLst>
        </pc:spChg>
        <pc:spChg chg="mod">
          <ac:chgData name="Kemper, James" userId="a0ad9e40-2c23-4dbb-ba42-581a30ee3ed1" providerId="ADAL" clId="{653E47A0-7059-4603-8FCB-95F23815D573}" dt="2023-09-05T18:39:51.119" v="262" actId="403"/>
          <ac:spMkLst>
            <pc:docMk/>
            <pc:sldMk cId="2174902753" sldId="289"/>
            <ac:spMk id="3" creationId="{98974FA3-1B90-F2E9-37DB-B6E4628C459F}"/>
          </ac:spMkLst>
        </pc:spChg>
      </pc:sldChg>
    </pc:docChg>
  </pc:docChgLst>
  <pc:docChgLst>
    <pc:chgData name="Kemper, James" userId="a0ad9e40-2c23-4dbb-ba42-581a30ee3ed1" providerId="ADAL" clId="{83C46E6F-2B88-495D-8202-3D5A655A0E7C}"/>
    <pc:docChg chg="delSld">
      <pc:chgData name="Kemper, James" userId="a0ad9e40-2c23-4dbb-ba42-581a30ee3ed1" providerId="ADAL" clId="{83C46E6F-2B88-495D-8202-3D5A655A0E7C}" dt="2023-11-07T15:46:16.917" v="0" actId="47"/>
      <pc:docMkLst>
        <pc:docMk/>
      </pc:docMkLst>
      <pc:sldChg chg="del">
        <pc:chgData name="Kemper, James" userId="a0ad9e40-2c23-4dbb-ba42-581a30ee3ed1" providerId="ADAL" clId="{83C46E6F-2B88-495D-8202-3D5A655A0E7C}" dt="2023-11-07T15:46:16.917" v="0" actId="47"/>
        <pc:sldMkLst>
          <pc:docMk/>
          <pc:sldMk cId="2174902753"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995FB8-3EE9-D752-B592-861F8111A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014EAE-7196-245F-6648-15F1092D3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A9E464-D4C1-4B20-9CD5-EC2294154FD5}" type="datetimeFigureOut">
              <a:rPr lang="en-US" smtClean="0"/>
              <a:t>11/7/2023</a:t>
            </a:fld>
            <a:endParaRPr lang="en-US"/>
          </a:p>
        </p:txBody>
      </p:sp>
      <p:sp>
        <p:nvSpPr>
          <p:cNvPr id="4" name="Footer Placeholder 3">
            <a:extLst>
              <a:ext uri="{FF2B5EF4-FFF2-40B4-BE49-F238E27FC236}">
                <a16:creationId xmlns:a16="http://schemas.microsoft.com/office/drawing/2014/main" id="{9538DF25-30A3-EFCE-A243-D6AA60E42F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33B7-6F87-884E-2FFA-4F675B093F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B712EE-6B64-4C26-8D49-A60C261DBC9D}" type="slidenum">
              <a:rPr lang="en-US" smtClean="0"/>
              <a:t>‹#›</a:t>
            </a:fld>
            <a:endParaRPr lang="en-US"/>
          </a:p>
        </p:txBody>
      </p:sp>
    </p:spTree>
    <p:extLst>
      <p:ext uri="{BB962C8B-B14F-4D97-AF65-F5344CB8AC3E}">
        <p14:creationId xmlns:p14="http://schemas.microsoft.com/office/powerpoint/2010/main" val="39090405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64219232"/>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If this PowerPoint presentation contains mathematical equations, you may need to check that your computer has the following installed:</a:t>
            </a:r>
            <a:endParaRPr dirty="0"/>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1) </a:t>
            </a:r>
            <a:r>
              <a:rPr lang="en-US" sz="1200" b="0" i="0" u="none" strike="noStrike" cap="none" dirty="0" err="1">
                <a:solidFill>
                  <a:schemeClr val="dk1"/>
                </a:solidFill>
                <a:latin typeface="Arial"/>
                <a:ea typeface="Arial"/>
                <a:cs typeface="Arial"/>
                <a:sym typeface="Arial"/>
              </a:rPr>
              <a:t>MathType</a:t>
            </a:r>
            <a:r>
              <a:rPr lang="en-US" sz="1200" b="0" i="0" u="none" strike="noStrike" cap="none" dirty="0">
                <a:solidFill>
                  <a:schemeClr val="dk1"/>
                </a:solidFill>
                <a:latin typeface="Arial"/>
                <a:ea typeface="Arial"/>
                <a:cs typeface="Arial"/>
                <a:sym typeface="Arial"/>
              </a:rPr>
              <a:t> Plugin</a:t>
            </a:r>
            <a:endParaRPr sz="1200" b="0" i="0" u="none" strike="noStrike" cap="none"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2) Math Player (free versions available)</a:t>
            </a:r>
            <a:endParaRPr dirty="0"/>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3) NVDA Reader (free versions available)</a:t>
            </a:r>
            <a:endParaRPr dirty="0"/>
          </a:p>
        </p:txBody>
      </p:sp>
    </p:spTree>
    <p:extLst>
      <p:ext uri="{BB962C8B-B14F-4D97-AF65-F5344CB8AC3E}">
        <p14:creationId xmlns:p14="http://schemas.microsoft.com/office/powerpoint/2010/main" val="3834019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797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52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369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8011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3030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048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58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421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9910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295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922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2506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0461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10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29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577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97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2861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a:solidFill>
                  <a:schemeClr val="dk1"/>
                </a:solidFill>
                <a:latin typeface="Arial"/>
                <a:ea typeface="Arial"/>
                <a:cs typeface="Arial"/>
                <a:sym typeface="Arial"/>
              </a:rPr>
              <a:t>Panel (a) shows that as more economic resources become available and technological</a:t>
            </a:r>
            <a:endParaRPr/>
          </a:p>
          <a:p>
            <a:pPr marL="0" lvl="0" indent="0" algn="l" rtl="0">
              <a:lnSpc>
                <a:spcPct val="100000"/>
              </a:lnSpc>
              <a:spcBef>
                <a:spcPts val="0"/>
              </a:spcBef>
              <a:spcAft>
                <a:spcPts val="0"/>
              </a:spcAft>
              <a:buSzPts val="1400"/>
              <a:buNone/>
            </a:pPr>
            <a:r>
              <a:rPr lang="en-US" sz="1200" b="0" i="0" u="none" strike="noStrike">
                <a:solidFill>
                  <a:schemeClr val="dk1"/>
                </a:solidFill>
                <a:latin typeface="Arial"/>
                <a:ea typeface="Arial"/>
                <a:cs typeface="Arial"/>
                <a:sym typeface="Arial"/>
              </a:rPr>
              <a:t>change occurs, the economy can move from point </a:t>
            </a:r>
            <a:r>
              <a:rPr lang="en-US" sz="1200" b="0" i="1" u="none" strike="noStrike">
                <a:solidFill>
                  <a:schemeClr val="dk1"/>
                </a:solidFill>
                <a:latin typeface="Arial"/>
                <a:ea typeface="Arial"/>
                <a:cs typeface="Arial"/>
                <a:sym typeface="Arial"/>
              </a:rPr>
              <a:t>A </a:t>
            </a:r>
            <a:r>
              <a:rPr lang="en-US" sz="1200" b="0" i="0" u="none" strike="noStrike">
                <a:solidFill>
                  <a:schemeClr val="dk1"/>
                </a:solidFill>
                <a:latin typeface="Arial"/>
                <a:ea typeface="Arial"/>
                <a:cs typeface="Arial"/>
                <a:sym typeface="Arial"/>
              </a:rPr>
              <a:t>to point </a:t>
            </a:r>
            <a:r>
              <a:rPr lang="en-US" sz="1200" b="0" i="1" u="none" strike="noStrike">
                <a:solidFill>
                  <a:schemeClr val="dk1"/>
                </a:solidFill>
                <a:latin typeface="Arial"/>
                <a:ea typeface="Arial"/>
                <a:cs typeface="Arial"/>
                <a:sym typeface="Arial"/>
              </a:rPr>
              <a:t>B</a:t>
            </a:r>
            <a:r>
              <a:rPr lang="en-US" sz="1200" b="0" i="0" u="none" strike="noStrike">
                <a:solidFill>
                  <a:schemeClr val="dk1"/>
                </a:solidFill>
                <a:latin typeface="Arial"/>
                <a:ea typeface="Arial"/>
                <a:cs typeface="Arial"/>
                <a:sym typeface="Arial"/>
              </a:rPr>
              <a:t>, producing more</a:t>
            </a:r>
            <a:endParaRPr/>
          </a:p>
          <a:p>
            <a:pPr marL="0" lvl="0" indent="0" algn="l" rtl="0">
              <a:lnSpc>
                <a:spcPct val="100000"/>
              </a:lnSpc>
              <a:spcBef>
                <a:spcPts val="0"/>
              </a:spcBef>
              <a:spcAft>
                <a:spcPts val="0"/>
              </a:spcAft>
              <a:buSzPts val="1400"/>
              <a:buNone/>
            </a:pPr>
            <a:r>
              <a:rPr lang="en-US" sz="1200" b="0" i="0" u="none" strike="noStrike">
                <a:solidFill>
                  <a:schemeClr val="dk1"/>
                </a:solidFill>
                <a:latin typeface="Arial"/>
                <a:ea typeface="Arial"/>
                <a:cs typeface="Arial"/>
                <a:sym typeface="Arial"/>
              </a:rPr>
              <a:t>tanks and more automobiles. </a:t>
            </a:r>
            <a:endParaRPr/>
          </a:p>
        </p:txBody>
      </p:sp>
    </p:spTree>
    <p:extLst>
      <p:ext uri="{BB962C8B-B14F-4D97-AF65-F5344CB8AC3E}">
        <p14:creationId xmlns:p14="http://schemas.microsoft.com/office/powerpoint/2010/main" val="401336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840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81"/>
        <p:cNvGrpSpPr/>
        <p:nvPr/>
      </p:nvGrpSpPr>
      <p:grpSpPr>
        <a:xfrm>
          <a:off x="0" y="0"/>
          <a:ext cx="0" cy="0"/>
          <a:chOff x="0" y="0"/>
          <a:chExt cx="0" cy="0"/>
        </a:xfrm>
      </p:grpSpPr>
      <p:sp>
        <p:nvSpPr>
          <p:cNvPr id="82" name="Google Shape;82;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5" name="Google Shape;85;p11"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86" name="Google Shape;86;p1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2019, 2017, 2015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0" name="Google Shape;90;p12"/>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1" name="Google Shape;91;p12"/>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2" name="Google Shape;92;p12"/>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3" name="Google Shape;93;p12"/>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2"/>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2"/>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2"/>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7" name="Google Shape;97;p12"/>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8" name="Google Shape;98;p12"/>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105" name="Google Shape;105;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3"/>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9" name="Google Shape;109;p13"/>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0" name="Google Shape;110;p13"/>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2019, 2017, 2015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6" name="Google Shape;36;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42" name="Google Shape;42;p5"/>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43" name="Google Shape;43;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49" name="Google Shape;49;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6"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53" name="Google Shape;53;p6"/>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a:t>
            </a:r>
            <a:r>
              <a:rPr lang="en-US" sz="1200"/>
              <a:t>2021, 2019, 2017 </a:t>
            </a:r>
            <a:r>
              <a:rPr lang="en-US" sz="1200" b="0" i="0" u="none" strike="noStrike" cap="none">
                <a:solidFill>
                  <a:schemeClr val="dk1"/>
                </a:solidFill>
                <a:latin typeface="Verdana"/>
                <a:ea typeface="Verdana"/>
                <a:cs typeface="Verdana"/>
                <a:sym typeface="Verdana"/>
              </a:rPr>
              <a:t>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57" name="Google Shape;57;p7"/>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58" name="Google Shape;58;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1"/>
        <p:cNvGrpSpPr/>
        <p:nvPr/>
      </p:nvGrpSpPr>
      <p:grpSpPr>
        <a:xfrm>
          <a:off x="0" y="0"/>
          <a:ext cx="0" cy="0"/>
          <a:chOff x="0" y="0"/>
          <a:chExt cx="0" cy="0"/>
        </a:xfrm>
      </p:grpSpPr>
      <p:sp>
        <p:nvSpPr>
          <p:cNvPr id="62" name="Google Shape;62;p8"/>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8"/>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65" name="Google Shape;65;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p8"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9" name="Google Shape;69;p8"/>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2019, 2017, 2015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73" name="Google Shape;73;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a:t>
            </a:r>
            <a:r>
              <a:rPr lang="en-US" sz="1200"/>
              <a:t>2021, 2019, 2017 </a:t>
            </a:r>
            <a:r>
              <a:rPr lang="en-US" sz="1200" b="0" i="0" u="none" strike="noStrike" cap="none">
                <a:solidFill>
                  <a:schemeClr val="dk1"/>
                </a:solidFill>
                <a:latin typeface="Verdana"/>
                <a:ea typeface="Verdana"/>
                <a:cs typeface="Verdana"/>
                <a:sym typeface="Verdana"/>
              </a:rPr>
              <a:t>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Essentials of Economics</a:t>
            </a:r>
            <a:endParaRPr dirty="0"/>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dirty="0"/>
              <a:t>Seventh Edition</a:t>
            </a:r>
            <a:endParaRPr dirty="0"/>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2</a:t>
            </a:r>
            <a:endParaRPr dirty="0"/>
          </a:p>
        </p:txBody>
      </p:sp>
      <p:sp>
        <p:nvSpPr>
          <p:cNvPr id="168" name="Google Shape;168;p19"/>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Trade-offs, Comparative Advantage, and the Market System</a:t>
            </a:r>
            <a:endParaRPr dirty="0"/>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dirty="0"/>
              <a:t>Copyright © 2021, 2019, 2017 Pearson Education, Inc. All Rights Reserved.</a:t>
            </a:r>
            <a:endParaRPr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Specialization and Trade</a:t>
            </a:r>
            <a:endParaRPr/>
          </a:p>
        </p:txBody>
      </p:sp>
      <p:sp>
        <p:nvSpPr>
          <p:cNvPr id="260" name="Google Shape;260;p3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What if you and your neighbor decided to specialize and </a:t>
            </a:r>
            <a:r>
              <a:rPr lang="en-US" i="1"/>
              <a:t>trade</a:t>
            </a:r>
            <a:r>
              <a:rPr lang="en-US"/>
              <a:t>?</a:t>
            </a:r>
            <a:endParaRPr/>
          </a:p>
          <a:p>
            <a:pPr marL="0" lvl="0" indent="0" algn="l" rtl="0">
              <a:lnSpc>
                <a:spcPct val="100000"/>
              </a:lnSpc>
              <a:spcBef>
                <a:spcPts val="1540"/>
              </a:spcBef>
              <a:spcAft>
                <a:spcPts val="0"/>
              </a:spcAft>
              <a:buSzPts val="2200"/>
              <a:buNone/>
            </a:pPr>
            <a:r>
              <a:rPr lang="en-US" b="1" u="sng"/>
              <a:t>Trade</a:t>
            </a:r>
            <a:r>
              <a:rPr lang="en-US"/>
              <a:t>: The act of buying and selling.</a:t>
            </a:r>
            <a:endParaRPr/>
          </a:p>
          <a:p>
            <a:pPr marL="0" lvl="0" indent="0" algn="l" rtl="0">
              <a:lnSpc>
                <a:spcPct val="100000"/>
              </a:lnSpc>
              <a:spcBef>
                <a:spcPts val="1540"/>
              </a:spcBef>
              <a:spcAft>
                <a:spcPts val="0"/>
              </a:spcAft>
              <a:buSzPts val="2200"/>
              <a:buNone/>
            </a:pPr>
            <a:r>
              <a:rPr lang="en-US"/>
              <a:t>Could your neighbor benefit from trade? She is better at picking both apples and cherries…</a:t>
            </a:r>
            <a:endParaRPr/>
          </a:p>
          <a:p>
            <a:pPr marL="0" lvl="0" indent="0" algn="l" rtl="0">
              <a:lnSpc>
                <a:spcPct val="100000"/>
              </a:lnSpc>
              <a:spcBef>
                <a:spcPts val="1540"/>
              </a:spcBef>
              <a:spcAft>
                <a:spcPts val="0"/>
              </a:spcAft>
              <a:buSzPts val="2200"/>
              <a:buNone/>
            </a:pPr>
            <a:r>
              <a:rPr lang="en-US"/>
              <a:t>Both of you can benefit from trade, by specializing in what you are </a:t>
            </a:r>
            <a:r>
              <a:rPr lang="en-US" i="1"/>
              <a:t>relatively</a:t>
            </a:r>
            <a:r>
              <a:rPr lang="en-US"/>
              <a:t> good at. Let’s see how…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500"/>
                                        <p:tgtEl>
                                          <p:spTgt spid="26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animEffect transition="in" filter="fade">
                                      <p:cBhvr>
                                        <p:cTn id="11" dur="500"/>
                                        <p:tgtEl>
                                          <p:spTgt spid="26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animEffect transition="in" filter="fade">
                                      <p:cBhvr>
                                        <p:cTn id="15" dur="500"/>
                                        <p:tgtEl>
                                          <p:spTgt spid="26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animEffect transition="in" filter="fade">
                                      <p:cBhvr>
                                        <p:cTn id="19" dur="500"/>
                                        <p:tgtEl>
                                          <p:spTgt spid="2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Explaining the Gains from Specialization and Trade</a:t>
            </a:r>
            <a:endParaRPr/>
          </a:p>
        </p:txBody>
      </p:sp>
      <p:sp>
        <p:nvSpPr>
          <p:cNvPr id="295" name="Google Shape;295;p3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How could both of you benefit from trade, when your neighbor was so much better than you?</a:t>
            </a:r>
            <a:endParaRPr/>
          </a:p>
          <a:p>
            <a:pPr marL="0" lvl="0" indent="0" algn="l" rtl="0">
              <a:lnSpc>
                <a:spcPct val="100000"/>
              </a:lnSpc>
              <a:spcBef>
                <a:spcPts val="1540"/>
              </a:spcBef>
              <a:spcAft>
                <a:spcPts val="0"/>
              </a:spcAft>
              <a:buSzPts val="2200"/>
              <a:buNone/>
            </a:pPr>
            <a:r>
              <a:rPr lang="en-US"/>
              <a:t>Economists say your neighbor had an </a:t>
            </a:r>
            <a:r>
              <a:rPr lang="en-US" i="1"/>
              <a:t>absolute advantage </a:t>
            </a:r>
            <a:r>
              <a:rPr lang="en-US"/>
              <a:t>in both cherry and apple picking, but you had a </a:t>
            </a:r>
            <a:r>
              <a:rPr lang="en-US" i="1"/>
              <a:t>comparative advantage </a:t>
            </a:r>
            <a:r>
              <a:rPr lang="en-US"/>
              <a:t>in picking apples.</a:t>
            </a:r>
            <a:endParaRPr/>
          </a:p>
          <a:p>
            <a:pPr marL="0" lvl="0" indent="0" algn="l" rtl="0">
              <a:lnSpc>
                <a:spcPct val="100000"/>
              </a:lnSpc>
              <a:spcBef>
                <a:spcPts val="1540"/>
              </a:spcBef>
              <a:spcAft>
                <a:spcPts val="0"/>
              </a:spcAft>
              <a:buSzPts val="2200"/>
              <a:buNone/>
            </a:pPr>
            <a:r>
              <a:rPr lang="en-US" b="1" u="sng"/>
              <a:t>Absolute advantage</a:t>
            </a:r>
            <a:r>
              <a:rPr lang="en-US"/>
              <a:t>: The ability of an individual, a firm, or a country to produce more of a good or service than competitors, using the same amount of resources.</a:t>
            </a:r>
            <a:endParaRPr/>
          </a:p>
          <a:p>
            <a:pPr marL="0" lvl="0" indent="0" algn="l" rtl="0">
              <a:lnSpc>
                <a:spcPct val="100000"/>
              </a:lnSpc>
              <a:spcBef>
                <a:spcPts val="1540"/>
              </a:spcBef>
              <a:spcAft>
                <a:spcPts val="0"/>
              </a:spcAft>
              <a:buSzPts val="2200"/>
              <a:buNone/>
            </a:pPr>
            <a:r>
              <a:rPr lang="en-US" b="1" u="sng"/>
              <a:t>Comparative advantage</a:t>
            </a:r>
            <a:r>
              <a:rPr lang="en-US"/>
              <a:t>: The ability of an individual, a firm, or a country to produce a good or service at a lower opportunity cost than competitors.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Effect transition="in" filter="fade">
                                      <p:cBhvr>
                                        <p:cTn id="7" dur="500"/>
                                        <p:tgtEl>
                                          <p:spTgt spid="29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animEffect transition="in" filter="fade">
                                      <p:cBhvr>
                                        <p:cTn id="11" dur="500"/>
                                        <p:tgtEl>
                                          <p:spTgt spid="29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animEffect transition="in" filter="fade">
                                      <p:cBhvr>
                                        <p:cTn id="15" dur="500"/>
                                        <p:tgtEl>
                                          <p:spTgt spid="295">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animEffect transition="in" filter="fade">
                                      <p:cBhvr>
                                        <p:cTn id="19" dur="500"/>
                                        <p:tgtEl>
                                          <p:spTgt spid="2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Apply the Concept: Comparative Advantage and Housework</a:t>
            </a:r>
            <a:endParaRPr/>
          </a:p>
        </p:txBody>
      </p:sp>
      <p:sp>
        <p:nvSpPr>
          <p:cNvPr id="308" name="Google Shape;308;p39"/>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People living together have to divide up household chores.</a:t>
            </a:r>
            <a:endParaRPr/>
          </a:p>
          <a:p>
            <a:pPr marL="0" lvl="0" indent="0" algn="l" rtl="0">
              <a:lnSpc>
                <a:spcPct val="100000"/>
              </a:lnSpc>
              <a:spcBef>
                <a:spcPts val="1500"/>
              </a:spcBef>
              <a:spcAft>
                <a:spcPts val="0"/>
              </a:spcAft>
              <a:buSzPts val="2200"/>
              <a:buNone/>
            </a:pPr>
            <a:r>
              <a:rPr lang="en-US"/>
              <a:t>Basic economic concepts like comparative advantage can provide useful insight in the division of labor.</a:t>
            </a:r>
            <a:endParaRPr/>
          </a:p>
          <a:p>
            <a:pPr marL="0" lvl="0" indent="0" algn="l" rtl="0">
              <a:lnSpc>
                <a:spcPct val="100000"/>
              </a:lnSpc>
              <a:spcBef>
                <a:spcPts val="1500"/>
              </a:spcBef>
              <a:spcAft>
                <a:spcPts val="0"/>
              </a:spcAft>
              <a:buSzPts val="2200"/>
              <a:buNone/>
            </a:pPr>
            <a:r>
              <a:rPr lang="en-US"/>
              <a:t>Suppose Jack is faster than Jill at both cooking and laundry. However:</a:t>
            </a:r>
            <a:endParaRPr/>
          </a:p>
          <a:p>
            <a:pPr marL="256032" lvl="0" indent="-256032" algn="l" rtl="0">
              <a:lnSpc>
                <a:spcPct val="100000"/>
              </a:lnSpc>
              <a:spcBef>
                <a:spcPts val="600"/>
              </a:spcBef>
              <a:spcAft>
                <a:spcPts val="0"/>
              </a:spcAft>
              <a:buSzPts val="2200"/>
              <a:buChar char="•"/>
            </a:pPr>
            <a:r>
              <a:rPr lang="en-US"/>
              <a:t>Jack is MUCH faster at preparing tasty meals, while</a:t>
            </a:r>
            <a:endParaRPr/>
          </a:p>
          <a:p>
            <a:pPr marL="256032" lvl="0" indent="-256032" algn="l" rtl="0">
              <a:lnSpc>
                <a:spcPct val="100000"/>
              </a:lnSpc>
              <a:spcBef>
                <a:spcPts val="600"/>
              </a:spcBef>
              <a:spcAft>
                <a:spcPts val="0"/>
              </a:spcAft>
              <a:buSzPts val="2200"/>
              <a:buChar char="•"/>
            </a:pPr>
            <a:r>
              <a:rPr lang="en-US"/>
              <a:t>Jack is only a little faster at doing laundry</a:t>
            </a:r>
            <a:endParaRPr/>
          </a:p>
          <a:p>
            <a:pPr marL="0" lvl="0" indent="0" algn="l" rtl="0">
              <a:lnSpc>
                <a:spcPct val="100000"/>
              </a:lnSpc>
              <a:spcBef>
                <a:spcPts val="1500"/>
              </a:spcBef>
              <a:spcAft>
                <a:spcPts val="0"/>
              </a:spcAft>
              <a:buSzPts val="2200"/>
              <a:buNone/>
            </a:pPr>
            <a:r>
              <a:rPr lang="en-US"/>
              <a:t>Jack’s comparative advantage is in cooking—to cook a tasty meal, he gives up the opportunity to perform less laundry than Jill—so he should specialize in this, while Jill specializes in laundry.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500"/>
                                        <p:tgtEl>
                                          <p:spTgt spid="30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animEffect transition="in" filter="fade">
                                      <p:cBhvr>
                                        <p:cTn id="11" dur="500"/>
                                        <p:tgtEl>
                                          <p:spTgt spid="30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animEffect transition="in" filter="fade">
                                      <p:cBhvr>
                                        <p:cTn id="15" dur="500"/>
                                        <p:tgtEl>
                                          <p:spTgt spid="30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animEffect transition="in" filter="fade">
                                      <p:cBhvr>
                                        <p:cTn id="19" dur="500"/>
                                        <p:tgtEl>
                                          <p:spTgt spid="30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animEffect transition="in" filter="fade">
                                      <p:cBhvr>
                                        <p:cTn id="23" dur="500"/>
                                        <p:tgtEl>
                                          <p:spTgt spid="308">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08">
                                            <p:txEl>
                                              <p:pRg st="5" end="5"/>
                                            </p:txEl>
                                          </p:spTgt>
                                        </p:tgtEl>
                                        <p:attrNameLst>
                                          <p:attrName>style.visibility</p:attrName>
                                        </p:attrNameLst>
                                      </p:cBhvr>
                                      <p:to>
                                        <p:strVal val="visible"/>
                                      </p:to>
                                    </p:set>
                                    <p:animEffect transition="in" filter="fade">
                                      <p:cBhvr>
                                        <p:cTn id="27" dur="500"/>
                                        <p:tgtEl>
                                          <p:spTgt spid="3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2.3 The Market System</a:t>
            </a:r>
            <a:endParaRPr/>
          </a:p>
        </p:txBody>
      </p:sp>
      <p:sp>
        <p:nvSpPr>
          <p:cNvPr id="314" name="Google Shape;314;p40"/>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Explain the basics of how a market system works.</a:t>
            </a:r>
            <a:endParaRPr/>
          </a:p>
        </p:txBody>
      </p:sp>
      <p:sp>
        <p:nvSpPr>
          <p:cNvPr id="315" name="Google Shape;315;p40"/>
          <p:cNvSpPr txBox="1">
            <a:spLocks noGrp="1"/>
          </p:cNvSpPr>
          <p:nvPr>
            <p:ph type="body" idx="2"/>
          </p:nvPr>
        </p:nvSpPr>
        <p:spPr>
          <a:xfrm>
            <a:off x="457200" y="1938315"/>
            <a:ext cx="8229600" cy="435297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A </a:t>
            </a:r>
            <a:r>
              <a:rPr lang="en-US" b="1" u="sng" dirty="0"/>
              <a:t>market</a:t>
            </a:r>
            <a:r>
              <a:rPr lang="en-US" dirty="0"/>
              <a:t> is a group of buyers and sellers of a good or service, and the institution or arrangement by which they come together to trade.</a:t>
            </a:r>
            <a:endParaRPr dirty="0"/>
          </a:p>
          <a:p>
            <a:pPr marL="0" lvl="0" indent="0" algn="l" rtl="0">
              <a:lnSpc>
                <a:spcPct val="100000"/>
              </a:lnSpc>
              <a:spcBef>
                <a:spcPts val="1200"/>
              </a:spcBef>
              <a:spcAft>
                <a:spcPts val="0"/>
              </a:spcAft>
              <a:buSzPts val="2200"/>
              <a:buNone/>
            </a:pPr>
            <a:r>
              <a:rPr lang="en-US" dirty="0"/>
              <a:t>Two key groups participate in the modern economy:</a:t>
            </a:r>
            <a:endParaRPr dirty="0"/>
          </a:p>
          <a:p>
            <a:pPr marL="0" lvl="0" indent="0" algn="l" rtl="0">
              <a:lnSpc>
                <a:spcPct val="100000"/>
              </a:lnSpc>
              <a:spcBef>
                <a:spcPts val="1200"/>
              </a:spcBef>
              <a:spcAft>
                <a:spcPts val="0"/>
              </a:spcAft>
              <a:buSzPts val="2200"/>
              <a:buNone/>
            </a:pPr>
            <a:r>
              <a:rPr lang="en-US" i="1" dirty="0"/>
              <a:t>Households </a:t>
            </a:r>
            <a:r>
              <a:rPr lang="en-US" dirty="0"/>
              <a:t>consist of individuals who provide the </a:t>
            </a:r>
            <a:r>
              <a:rPr lang="en-US" b="1" u="sng" dirty="0"/>
              <a:t>factors of production</a:t>
            </a:r>
            <a:r>
              <a:rPr lang="en-US" dirty="0"/>
              <a:t>: labor, capital, natural resources, and other inputs used to make goods and services.</a:t>
            </a:r>
            <a:endParaRPr dirty="0"/>
          </a:p>
          <a:p>
            <a:pPr marL="256032" lvl="0" indent="-256032" algn="l" rtl="0">
              <a:lnSpc>
                <a:spcPct val="100000"/>
              </a:lnSpc>
              <a:spcBef>
                <a:spcPts val="1200"/>
              </a:spcBef>
              <a:spcAft>
                <a:spcPts val="0"/>
              </a:spcAft>
              <a:buSzPts val="2200"/>
              <a:buChar char="•"/>
            </a:pPr>
            <a:r>
              <a:rPr lang="en-US" dirty="0"/>
              <a:t>Households receive payments for these factors by selling them to firms in </a:t>
            </a:r>
            <a:r>
              <a:rPr lang="en-US" b="1" u="sng" dirty="0"/>
              <a:t>factor markets</a:t>
            </a:r>
            <a:r>
              <a:rPr lang="en-US" dirty="0"/>
              <a:t>.</a:t>
            </a:r>
            <a:endParaRPr dirty="0"/>
          </a:p>
          <a:p>
            <a:pPr marL="0" lvl="0" indent="0" algn="l" rtl="0">
              <a:lnSpc>
                <a:spcPct val="100000"/>
              </a:lnSpc>
              <a:spcBef>
                <a:spcPts val="1200"/>
              </a:spcBef>
              <a:spcAft>
                <a:spcPts val="0"/>
              </a:spcAft>
              <a:buSzPts val="2200"/>
              <a:buNone/>
            </a:pPr>
            <a:r>
              <a:rPr lang="en-US" i="1" dirty="0"/>
              <a:t>Firms</a:t>
            </a:r>
            <a:r>
              <a:rPr lang="en-US" dirty="0"/>
              <a:t> supply goods and services to </a:t>
            </a:r>
            <a:r>
              <a:rPr lang="en-US" b="1" u="sng" dirty="0"/>
              <a:t>product markets</a:t>
            </a:r>
            <a:r>
              <a:rPr lang="en-US" dirty="0"/>
              <a:t>; households buy these products from the firms.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500"/>
                                        <p:tgtEl>
                                          <p:spTgt spid="31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animEffect transition="in" filter="fade">
                                      <p:cBhvr>
                                        <p:cTn id="11" dur="500"/>
                                        <p:tgtEl>
                                          <p:spTgt spid="31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5">
                                            <p:txEl>
                                              <p:pRg st="2" end="2"/>
                                            </p:txEl>
                                          </p:spTgt>
                                        </p:tgtEl>
                                        <p:attrNameLst>
                                          <p:attrName>style.visibility</p:attrName>
                                        </p:attrNameLst>
                                      </p:cBhvr>
                                      <p:to>
                                        <p:strVal val="visible"/>
                                      </p:to>
                                    </p:set>
                                    <p:animEffect transition="in" filter="fade">
                                      <p:cBhvr>
                                        <p:cTn id="15" dur="500"/>
                                        <p:tgtEl>
                                          <p:spTgt spid="315">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5">
                                            <p:txEl>
                                              <p:pRg st="3" end="3"/>
                                            </p:txEl>
                                          </p:spTgt>
                                        </p:tgtEl>
                                        <p:attrNameLst>
                                          <p:attrName>style.visibility</p:attrName>
                                        </p:attrNameLst>
                                      </p:cBhvr>
                                      <p:to>
                                        <p:strVal val="visible"/>
                                      </p:to>
                                    </p:set>
                                    <p:animEffect transition="in" filter="fade">
                                      <p:cBhvr>
                                        <p:cTn id="19" dur="500"/>
                                        <p:tgtEl>
                                          <p:spTgt spid="315">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15">
                                            <p:txEl>
                                              <p:pRg st="4" end="4"/>
                                            </p:txEl>
                                          </p:spTgt>
                                        </p:tgtEl>
                                        <p:attrNameLst>
                                          <p:attrName>style.visibility</p:attrName>
                                        </p:attrNameLst>
                                      </p:cBhvr>
                                      <p:to>
                                        <p:strVal val="visible"/>
                                      </p:to>
                                    </p:set>
                                    <p:animEffect transition="in" filter="fade">
                                      <p:cBhvr>
                                        <p:cTn id="23" dur="500"/>
                                        <p:tgtEl>
                                          <p:spTgt spid="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Four Factors of Production</a:t>
            </a:r>
            <a:endParaRPr/>
          </a:p>
        </p:txBody>
      </p:sp>
      <p:sp>
        <p:nvSpPr>
          <p:cNvPr id="321" name="Google Shape;321;p4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6032" lvl="0" indent="-256032" algn="l" rtl="0">
              <a:lnSpc>
                <a:spcPct val="100000"/>
              </a:lnSpc>
              <a:spcBef>
                <a:spcPts val="0"/>
              </a:spcBef>
              <a:spcAft>
                <a:spcPts val="0"/>
              </a:spcAft>
              <a:buClr>
                <a:srgbClr val="007FA3"/>
              </a:buClr>
              <a:buSzPts val="2200"/>
              <a:buChar char="•"/>
            </a:pPr>
            <a:r>
              <a:rPr lang="en-US" i="1"/>
              <a:t>Labor:</a:t>
            </a:r>
            <a:r>
              <a:rPr lang="en-US"/>
              <a:t> all types of work, from the part-time labor of teenagers working at McDonald’s to the work of senior managers in large corporations.</a:t>
            </a:r>
            <a:endParaRPr/>
          </a:p>
          <a:p>
            <a:pPr marL="256032" lvl="0" indent="-256032" algn="l" rtl="0">
              <a:lnSpc>
                <a:spcPct val="100000"/>
              </a:lnSpc>
              <a:spcBef>
                <a:spcPts val="1500"/>
              </a:spcBef>
              <a:spcAft>
                <a:spcPts val="0"/>
              </a:spcAft>
              <a:buClr>
                <a:srgbClr val="007FA3"/>
              </a:buClr>
              <a:buSzPts val="2200"/>
              <a:buChar char="•"/>
            </a:pPr>
            <a:r>
              <a:rPr lang="en-US" i="1"/>
              <a:t>Capital: </a:t>
            </a:r>
            <a:r>
              <a:rPr lang="en-US"/>
              <a:t>physical capital, such as computers, office buildings, and machine tools, used to produce other goods.</a:t>
            </a:r>
            <a:endParaRPr/>
          </a:p>
          <a:p>
            <a:pPr marL="256032" lvl="0" indent="-256032" algn="l" rtl="0">
              <a:lnSpc>
                <a:spcPct val="100000"/>
              </a:lnSpc>
              <a:spcBef>
                <a:spcPts val="1500"/>
              </a:spcBef>
              <a:spcAft>
                <a:spcPts val="0"/>
              </a:spcAft>
              <a:buClr>
                <a:srgbClr val="007FA3"/>
              </a:buClr>
              <a:buSzPts val="2200"/>
              <a:buChar char="•"/>
            </a:pPr>
            <a:r>
              <a:rPr lang="en-US" i="1"/>
              <a:t>Natural resources: </a:t>
            </a:r>
            <a:r>
              <a:rPr lang="en-US"/>
              <a:t>land, water, oil, iron ore, and other raw materials (or “gifts of nature”) that are used in producing goods.</a:t>
            </a:r>
            <a:endParaRPr/>
          </a:p>
          <a:p>
            <a:pPr marL="256032" lvl="0" indent="-256032" algn="l" rtl="0">
              <a:lnSpc>
                <a:spcPct val="100000"/>
              </a:lnSpc>
              <a:spcBef>
                <a:spcPts val="1500"/>
              </a:spcBef>
              <a:spcAft>
                <a:spcPts val="0"/>
              </a:spcAft>
              <a:buClr>
                <a:srgbClr val="007FA3"/>
              </a:buClr>
              <a:buSzPts val="2200"/>
              <a:buChar char="•"/>
            </a:pPr>
            <a:r>
              <a:rPr lang="en-US"/>
              <a:t>An </a:t>
            </a:r>
            <a:r>
              <a:rPr lang="en-US" i="1"/>
              <a:t>entrepreneur </a:t>
            </a:r>
            <a:r>
              <a:rPr lang="en-US"/>
              <a:t>is someone who operates a business. </a:t>
            </a:r>
            <a:r>
              <a:rPr lang="en-US" i="1"/>
              <a:t>Entrepreneurial ability </a:t>
            </a:r>
            <a:r>
              <a:rPr lang="en-US"/>
              <a:t>is the ability to bring together the other factors of production to successfully produce and sell goods and services.</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fade">
                                      <p:cBhvr>
                                        <p:cTn id="7" dur="500"/>
                                        <p:tgtEl>
                                          <p:spTgt spid="32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animEffect transition="in" filter="fade">
                                      <p:cBhvr>
                                        <p:cTn id="11" dur="500"/>
                                        <p:tgtEl>
                                          <p:spTgt spid="32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animEffect transition="in" filter="fade">
                                      <p:cBhvr>
                                        <p:cTn id="15" dur="500"/>
                                        <p:tgtEl>
                                          <p:spTgt spid="32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animEffect transition="in" filter="fade">
                                      <p:cBhvr>
                                        <p:cTn id="19" dur="500"/>
                                        <p:tgtEl>
                                          <p:spTgt spid="3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457200" y="215372"/>
            <a:ext cx="8229600" cy="5466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2.6 The Circular-Flow Diagram</a:t>
            </a:r>
            <a:endParaRPr b="0" dirty="0"/>
          </a:p>
        </p:txBody>
      </p:sp>
      <p:sp>
        <p:nvSpPr>
          <p:cNvPr id="327" name="Google Shape;327;p42"/>
          <p:cNvSpPr txBox="1">
            <a:spLocks noGrp="1"/>
          </p:cNvSpPr>
          <p:nvPr>
            <p:ph type="body" idx="1"/>
          </p:nvPr>
        </p:nvSpPr>
        <p:spPr>
          <a:xfrm>
            <a:off x="457200" y="914400"/>
            <a:ext cx="4191000" cy="50593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dirty="0"/>
              <a:t>Circular-flow diagram</a:t>
            </a:r>
            <a:r>
              <a:rPr lang="en-US" dirty="0"/>
              <a:t>: A model that illustrates how participants in markets are linked.</a:t>
            </a:r>
            <a:endParaRPr dirty="0"/>
          </a:p>
          <a:p>
            <a:pPr marL="256032" lvl="0" indent="-256032" algn="l" rtl="0">
              <a:lnSpc>
                <a:spcPct val="100000"/>
              </a:lnSpc>
              <a:spcBef>
                <a:spcPts val="1200"/>
              </a:spcBef>
              <a:spcAft>
                <a:spcPts val="0"/>
              </a:spcAft>
              <a:buSzPts val="2200"/>
              <a:buChar char="•"/>
            </a:pPr>
            <a:r>
              <a:rPr lang="en-US" dirty="0"/>
              <a:t>Households provide factors of production to firms.</a:t>
            </a:r>
            <a:endParaRPr dirty="0"/>
          </a:p>
          <a:p>
            <a:pPr marL="256032" lvl="0" indent="-256032" algn="l" rtl="0">
              <a:lnSpc>
                <a:spcPct val="100000"/>
              </a:lnSpc>
              <a:spcBef>
                <a:spcPts val="1200"/>
              </a:spcBef>
              <a:spcAft>
                <a:spcPts val="0"/>
              </a:spcAft>
              <a:buSzPts val="2200"/>
              <a:buChar char="•"/>
            </a:pPr>
            <a:r>
              <a:rPr lang="en-US" dirty="0"/>
              <a:t>Firms provide goods and services to households.</a:t>
            </a:r>
            <a:endParaRPr dirty="0"/>
          </a:p>
          <a:p>
            <a:pPr marL="256032" lvl="0" indent="-256032" algn="l" rtl="0">
              <a:lnSpc>
                <a:spcPct val="100000"/>
              </a:lnSpc>
              <a:spcBef>
                <a:spcPts val="1200"/>
              </a:spcBef>
              <a:spcAft>
                <a:spcPts val="0"/>
              </a:spcAft>
              <a:buSzPts val="2200"/>
              <a:buChar char="•"/>
            </a:pPr>
            <a:r>
              <a:rPr lang="en-US" dirty="0"/>
              <a:t>Firms pay money to households for the factors of production.</a:t>
            </a:r>
            <a:endParaRPr dirty="0"/>
          </a:p>
          <a:p>
            <a:pPr marL="256032" lvl="0" indent="-256032" algn="l" rtl="0">
              <a:lnSpc>
                <a:spcPct val="100000"/>
              </a:lnSpc>
              <a:spcBef>
                <a:spcPts val="1200"/>
              </a:spcBef>
              <a:spcAft>
                <a:spcPts val="0"/>
              </a:spcAft>
              <a:buSzPts val="2200"/>
              <a:buChar char="•"/>
            </a:pPr>
            <a:r>
              <a:rPr lang="en-US" dirty="0"/>
              <a:t>Households pay money to firms for the goods and services.</a:t>
            </a:r>
            <a:endParaRPr dirty="0"/>
          </a:p>
        </p:txBody>
      </p:sp>
      <p:pic>
        <p:nvPicPr>
          <p:cNvPr id="5" name="Google Shape;456;p41"/>
          <p:cNvPicPr preferRelativeResize="0"/>
          <p:nvPr/>
        </p:nvPicPr>
        <p:blipFill rotWithShape="1">
          <a:blip r:embed="rId3">
            <a:alphaModFix/>
          </a:blip>
          <a:srcRect/>
          <a:stretch/>
        </p:blipFill>
        <p:spPr>
          <a:xfrm>
            <a:off x="4425755" y="1182619"/>
            <a:ext cx="4632969" cy="4492761"/>
          </a:xfrm>
          <a:prstGeom prst="rect">
            <a:avLst/>
          </a:prstGeom>
          <a:noFill/>
          <a:ln>
            <a:noFill/>
          </a:ln>
        </p:spPr>
      </p:pic>
      <p:pic>
        <p:nvPicPr>
          <p:cNvPr id="6" name="Google Shape;457;p41"/>
          <p:cNvPicPr preferRelativeResize="0"/>
          <p:nvPr/>
        </p:nvPicPr>
        <p:blipFill rotWithShape="1">
          <a:blip r:embed="rId4">
            <a:alphaModFix/>
          </a:blip>
          <a:srcRect/>
          <a:stretch/>
        </p:blipFill>
        <p:spPr>
          <a:xfrm>
            <a:off x="4425755" y="1182619"/>
            <a:ext cx="4632969" cy="4492761"/>
          </a:xfrm>
          <a:prstGeom prst="rect">
            <a:avLst/>
          </a:prstGeom>
          <a:noFill/>
          <a:ln>
            <a:noFill/>
          </a:ln>
        </p:spPr>
      </p:pic>
      <p:pic>
        <p:nvPicPr>
          <p:cNvPr id="7" name="Google Shape;458;p41"/>
          <p:cNvPicPr preferRelativeResize="0"/>
          <p:nvPr/>
        </p:nvPicPr>
        <p:blipFill rotWithShape="1">
          <a:blip r:embed="rId5">
            <a:alphaModFix/>
          </a:blip>
          <a:srcRect/>
          <a:stretch/>
        </p:blipFill>
        <p:spPr>
          <a:xfrm>
            <a:off x="4425755" y="1182619"/>
            <a:ext cx="4632969" cy="4492761"/>
          </a:xfrm>
          <a:prstGeom prst="rect">
            <a:avLst/>
          </a:prstGeom>
          <a:noFill/>
          <a:ln>
            <a:noFill/>
          </a:ln>
        </p:spPr>
      </p:pic>
      <p:pic>
        <p:nvPicPr>
          <p:cNvPr id="8" name="Google Shape;459;p41"/>
          <p:cNvPicPr preferRelativeResize="0"/>
          <p:nvPr/>
        </p:nvPicPr>
        <p:blipFill rotWithShape="1">
          <a:blip r:embed="rId6">
            <a:alphaModFix/>
          </a:blip>
          <a:srcRect/>
          <a:stretch/>
        </p:blipFill>
        <p:spPr>
          <a:xfrm>
            <a:off x="4425755" y="1182619"/>
            <a:ext cx="4632969" cy="4492761"/>
          </a:xfrm>
          <a:prstGeom prst="rect">
            <a:avLst/>
          </a:prstGeom>
          <a:noFill/>
          <a:ln>
            <a:noFill/>
          </a:ln>
        </p:spPr>
      </p:pic>
      <p:pic>
        <p:nvPicPr>
          <p:cNvPr id="9" name="Google Shape;460;p41"/>
          <p:cNvPicPr preferRelativeResize="0"/>
          <p:nvPr/>
        </p:nvPicPr>
        <p:blipFill rotWithShape="1">
          <a:blip r:embed="rId7">
            <a:alphaModFix/>
          </a:blip>
          <a:srcRect/>
          <a:stretch/>
        </p:blipFill>
        <p:spPr>
          <a:xfrm>
            <a:off x="4425755" y="1182619"/>
            <a:ext cx="4632969" cy="4492761"/>
          </a:xfrm>
          <a:prstGeom prst="rect">
            <a:avLst/>
          </a:prstGeom>
          <a:noFill/>
          <a:ln>
            <a:noFill/>
          </a:ln>
        </p:spPr>
      </p:pic>
      <p:pic>
        <p:nvPicPr>
          <p:cNvPr id="10" name="Google Shape;461;p41"/>
          <p:cNvPicPr preferRelativeResize="0"/>
          <p:nvPr/>
        </p:nvPicPr>
        <p:blipFill rotWithShape="1">
          <a:blip r:embed="rId8">
            <a:alphaModFix/>
          </a:blip>
          <a:srcRect/>
          <a:stretch/>
        </p:blipFill>
        <p:spPr>
          <a:xfrm>
            <a:off x="4425755" y="1182619"/>
            <a:ext cx="4632969" cy="4492761"/>
          </a:xfrm>
          <a:prstGeom prst="rect">
            <a:avLst/>
          </a:prstGeom>
          <a:noFill/>
          <a:ln>
            <a:noFill/>
          </a:ln>
        </p:spPr>
      </p:pic>
      <p:pic>
        <p:nvPicPr>
          <p:cNvPr id="11" name="Google Shape;462;p41"/>
          <p:cNvPicPr preferRelativeResize="0"/>
          <p:nvPr/>
        </p:nvPicPr>
        <p:blipFill rotWithShape="1">
          <a:blip r:embed="rId9">
            <a:alphaModFix/>
          </a:blip>
          <a:srcRect/>
          <a:stretch/>
        </p:blipFill>
        <p:spPr>
          <a:xfrm>
            <a:off x="4425755" y="1182619"/>
            <a:ext cx="4632969" cy="4492761"/>
          </a:xfrm>
          <a:prstGeom prst="rect">
            <a:avLst/>
          </a:prstGeom>
          <a:noFill/>
          <a:ln>
            <a:noFill/>
          </a:ln>
        </p:spPr>
      </p:pic>
      <p:pic>
        <p:nvPicPr>
          <p:cNvPr id="12" name="Google Shape;463;p41"/>
          <p:cNvPicPr preferRelativeResize="0"/>
          <p:nvPr/>
        </p:nvPicPr>
        <p:blipFill rotWithShape="1">
          <a:blip r:embed="rId10">
            <a:alphaModFix/>
          </a:blip>
          <a:srcRect/>
          <a:stretch/>
        </p:blipFill>
        <p:spPr>
          <a:xfrm>
            <a:off x="4425755" y="1182619"/>
            <a:ext cx="4632969" cy="4492761"/>
          </a:xfrm>
          <a:prstGeom prst="rect">
            <a:avLst/>
          </a:prstGeom>
          <a:noFill/>
          <a:ln>
            <a:noFill/>
          </a:ln>
        </p:spPr>
      </p:pic>
      <p:pic>
        <p:nvPicPr>
          <p:cNvPr id="13" name="Google Shape;464;p41"/>
          <p:cNvPicPr preferRelativeResize="0"/>
          <p:nvPr/>
        </p:nvPicPr>
        <p:blipFill rotWithShape="1">
          <a:blip r:embed="rId11">
            <a:alphaModFix/>
          </a:blip>
          <a:srcRect/>
          <a:stretch/>
        </p:blipFill>
        <p:spPr>
          <a:xfrm>
            <a:off x="4425755" y="1182619"/>
            <a:ext cx="4632969" cy="4492761"/>
          </a:xfrm>
          <a:prstGeom prst="rect">
            <a:avLst/>
          </a:prstGeom>
          <a:noFill/>
          <a:ln>
            <a:noFill/>
          </a:ln>
        </p:spPr>
      </p:pic>
      <p:pic>
        <p:nvPicPr>
          <p:cNvPr id="14" name="Google Shape;465;p41"/>
          <p:cNvPicPr preferRelativeResize="0"/>
          <p:nvPr/>
        </p:nvPicPr>
        <p:blipFill rotWithShape="1">
          <a:blip r:embed="rId12">
            <a:alphaModFix/>
          </a:blip>
          <a:srcRect/>
          <a:stretch/>
        </p:blipFill>
        <p:spPr>
          <a:xfrm>
            <a:off x="4425755" y="1182619"/>
            <a:ext cx="4632969" cy="4492761"/>
          </a:xfrm>
          <a:prstGeom prst="rect">
            <a:avLst/>
          </a:prstGeom>
          <a:noFill/>
          <a:ln>
            <a:noFill/>
          </a:ln>
        </p:spPr>
      </p:pic>
      <p:pic>
        <p:nvPicPr>
          <p:cNvPr id="15" name="Google Shape;466;p41"/>
          <p:cNvPicPr preferRelativeResize="0"/>
          <p:nvPr/>
        </p:nvPicPr>
        <p:blipFill rotWithShape="1">
          <a:blip r:embed="rId13">
            <a:alphaModFix/>
          </a:blip>
          <a:srcRect/>
          <a:stretch/>
        </p:blipFill>
        <p:spPr>
          <a:xfrm>
            <a:off x="4425755" y="1182619"/>
            <a:ext cx="4632969" cy="4492761"/>
          </a:xfrm>
          <a:prstGeom prst="rect">
            <a:avLst/>
          </a:prstGeom>
          <a:noFill/>
          <a:ln>
            <a:noFill/>
          </a:ln>
        </p:spPr>
      </p:pic>
      <p:pic>
        <p:nvPicPr>
          <p:cNvPr id="16" name="Google Shape;467;p41"/>
          <p:cNvPicPr preferRelativeResize="0"/>
          <p:nvPr/>
        </p:nvPicPr>
        <p:blipFill rotWithShape="1">
          <a:blip r:embed="rId14">
            <a:alphaModFix/>
          </a:blip>
          <a:srcRect/>
          <a:stretch/>
        </p:blipFill>
        <p:spPr>
          <a:xfrm>
            <a:off x="4425755" y="1182619"/>
            <a:ext cx="4760986" cy="44927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500"/>
                                        <p:tgtEl>
                                          <p:spTgt spid="32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7">
                                            <p:txEl>
                                              <p:pRg st="1" end="1"/>
                                            </p:txEl>
                                          </p:spTgt>
                                        </p:tgtEl>
                                        <p:attrNameLst>
                                          <p:attrName>style.visibility</p:attrName>
                                        </p:attrNameLst>
                                      </p:cBhvr>
                                      <p:to>
                                        <p:strVal val="visible"/>
                                      </p:to>
                                    </p:set>
                                    <p:animEffect transition="in" filter="fade">
                                      <p:cBhvr>
                                        <p:cTn id="11" dur="500"/>
                                        <p:tgtEl>
                                          <p:spTgt spid="32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7">
                                            <p:txEl>
                                              <p:pRg st="2" end="2"/>
                                            </p:txEl>
                                          </p:spTgt>
                                        </p:tgtEl>
                                        <p:attrNameLst>
                                          <p:attrName>style.visibility</p:attrName>
                                        </p:attrNameLst>
                                      </p:cBhvr>
                                      <p:to>
                                        <p:strVal val="visible"/>
                                      </p:to>
                                    </p:set>
                                    <p:animEffect transition="in" filter="fade">
                                      <p:cBhvr>
                                        <p:cTn id="15" dur="500"/>
                                        <p:tgtEl>
                                          <p:spTgt spid="32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7">
                                            <p:txEl>
                                              <p:pRg st="3" end="3"/>
                                            </p:txEl>
                                          </p:spTgt>
                                        </p:tgtEl>
                                        <p:attrNameLst>
                                          <p:attrName>style.visibility</p:attrName>
                                        </p:attrNameLst>
                                      </p:cBhvr>
                                      <p:to>
                                        <p:strVal val="visible"/>
                                      </p:to>
                                    </p:set>
                                    <p:animEffect transition="in" filter="fade">
                                      <p:cBhvr>
                                        <p:cTn id="19" dur="500"/>
                                        <p:tgtEl>
                                          <p:spTgt spid="327">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27">
                                            <p:txEl>
                                              <p:pRg st="4" end="4"/>
                                            </p:txEl>
                                          </p:spTgt>
                                        </p:tgtEl>
                                        <p:attrNameLst>
                                          <p:attrName>style.visibility</p:attrName>
                                        </p:attrNameLst>
                                      </p:cBhvr>
                                      <p:to>
                                        <p:strVal val="visible"/>
                                      </p:to>
                                    </p:set>
                                    <p:animEffect transition="in" filter="fade">
                                      <p:cBhvr>
                                        <p:cTn id="23" dur="500"/>
                                        <p:tgtEl>
                                          <p:spTgt spid="327">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par>
                          <p:cTn id="38" fill="hold">
                            <p:stCondLst>
                              <p:cond delay="4500"/>
                            </p:stCondLst>
                            <p:childTnLst>
                              <p:par>
                                <p:cTn id="39" presetID="10"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childTnLst>
                                </p:cTn>
                              </p:par>
                            </p:childTnLst>
                          </p:cTn>
                        </p:par>
                        <p:par>
                          <p:cTn id="42" fill="hold">
                            <p:stCondLst>
                              <p:cond delay="6500"/>
                            </p:stCondLst>
                            <p:childTnLst>
                              <p:par>
                                <p:cTn id="43" presetID="10" presetClass="entr" presetSubtype="0"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2000"/>
                                        <p:tgtEl>
                                          <p:spTgt spid="5"/>
                                        </p:tgtEl>
                                      </p:cBhvr>
                                    </p:animEffect>
                                  </p:childTnLst>
                                </p:cTn>
                              </p:par>
                            </p:childTnLst>
                          </p:cTn>
                        </p:par>
                        <p:par>
                          <p:cTn id="46" fill="hold">
                            <p:stCondLst>
                              <p:cond delay="8500"/>
                            </p:stCondLst>
                            <p:childTnLst>
                              <p:par>
                                <p:cTn id="47" presetID="10"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2000"/>
                                        <p:tgtEl>
                                          <p:spTgt spid="8"/>
                                        </p:tgtEl>
                                      </p:cBhvr>
                                    </p:animEffect>
                                  </p:childTnLst>
                                </p:cTn>
                              </p:par>
                            </p:childTnLst>
                          </p:cTn>
                        </p:par>
                        <p:par>
                          <p:cTn id="50" fill="hold">
                            <p:stCondLst>
                              <p:cond delay="1050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2000"/>
                                        <p:tgtEl>
                                          <p:spTgt spid="7"/>
                                        </p:tgtEl>
                                      </p:cBhvr>
                                    </p:animEffect>
                                  </p:childTnLst>
                                </p:cTn>
                              </p:par>
                            </p:childTnLst>
                          </p:cTn>
                        </p:par>
                        <p:par>
                          <p:cTn id="54" fill="hold">
                            <p:stCondLst>
                              <p:cond delay="12500"/>
                            </p:stCondLst>
                            <p:childTnLst>
                              <p:par>
                                <p:cTn id="55" presetID="10" presetClass="entr" presetSubtype="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2000"/>
                                        <p:tgtEl>
                                          <p:spTgt spid="12"/>
                                        </p:tgtEl>
                                      </p:cBhvr>
                                    </p:animEffect>
                                  </p:childTnLst>
                                </p:cTn>
                              </p:par>
                            </p:childTnLst>
                          </p:cTn>
                        </p:par>
                        <p:par>
                          <p:cTn id="58" fill="hold">
                            <p:stCondLst>
                              <p:cond delay="14500"/>
                            </p:stCondLst>
                            <p:childTnLst>
                              <p:par>
                                <p:cTn id="59" presetID="10" presetClass="entr" presetSubtype="0"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2000"/>
                                        <p:tgtEl>
                                          <p:spTgt spid="11"/>
                                        </p:tgtEl>
                                      </p:cBhvr>
                                    </p:animEffect>
                                  </p:childTnLst>
                                </p:cTn>
                              </p:par>
                            </p:childTnLst>
                          </p:cTn>
                        </p:par>
                        <p:par>
                          <p:cTn id="62" fill="hold">
                            <p:stCondLst>
                              <p:cond delay="16500"/>
                            </p:stCondLst>
                            <p:childTnLst>
                              <p:par>
                                <p:cTn id="63" presetID="10" presetClass="entr" presetSubtype="0" fill="hold" nodeType="afterEffect">
                                  <p:stCondLst>
                                    <p:cond delay="6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2000"/>
                                        <p:tgtEl>
                                          <p:spTgt spid="10"/>
                                        </p:tgtEl>
                                      </p:cBhvr>
                                    </p:animEffect>
                                  </p:childTnLst>
                                </p:cTn>
                              </p:par>
                            </p:childTnLst>
                          </p:cTn>
                        </p:par>
                        <p:par>
                          <p:cTn id="66" fill="hold">
                            <p:stCondLst>
                              <p:cond delay="19100"/>
                            </p:stCondLst>
                            <p:childTnLst>
                              <p:par>
                                <p:cTn id="67" presetID="10" presetClass="entr" presetSubtype="0"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Gains from Free Markets</a:t>
            </a:r>
            <a:endParaRPr/>
          </a:p>
        </p:txBody>
      </p:sp>
      <p:sp>
        <p:nvSpPr>
          <p:cNvPr id="341" name="Google Shape;341;p4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a:t>
            </a:r>
            <a:r>
              <a:rPr lang="en-US" b="1" u="sng"/>
              <a:t>free market</a:t>
            </a:r>
            <a:r>
              <a:rPr lang="en-US"/>
              <a:t> is one with few government restrictions on how a good or service can be produced or sold or on how a factor of production can be employed.</a:t>
            </a:r>
            <a:endParaRPr/>
          </a:p>
          <a:p>
            <a:pPr marL="0" lvl="0" indent="0" algn="l" rtl="0">
              <a:lnSpc>
                <a:spcPct val="100000"/>
              </a:lnSpc>
              <a:spcBef>
                <a:spcPts val="1500"/>
              </a:spcBef>
              <a:spcAft>
                <a:spcPts val="0"/>
              </a:spcAft>
              <a:buSzPts val="2200"/>
              <a:buNone/>
            </a:pPr>
            <a:r>
              <a:rPr lang="en-US"/>
              <a:t>Countries that come closest to the free market benchmark have been more successful than those with centrally planned economies in providing their people with rising living standards.</a:t>
            </a:r>
            <a:endParaRPr/>
          </a:p>
          <a:p>
            <a:pPr marL="0" lvl="0" indent="0" algn="l" rtl="0">
              <a:lnSpc>
                <a:spcPct val="100000"/>
              </a:lnSpc>
              <a:spcBef>
                <a:spcPts val="1500"/>
              </a:spcBef>
              <a:spcAft>
                <a:spcPts val="0"/>
              </a:spcAft>
              <a:buSzPts val="2200"/>
              <a:buNone/>
            </a:pPr>
            <a:r>
              <a:rPr lang="en-US"/>
              <a:t>This concept is not new: Adam Smith argued for free markets in his 1776 treatise, </a:t>
            </a:r>
            <a:r>
              <a:rPr lang="en-US" i="1"/>
              <a:t>An Inquiry into the Nature and Causes of the Wealth of Nations.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Effect transition="in" filter="fade">
                                      <p:cBhvr>
                                        <p:cTn id="7" dur="500"/>
                                        <p:tgtEl>
                                          <p:spTgt spid="34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1">
                                            <p:txEl>
                                              <p:pRg st="1" end="1"/>
                                            </p:txEl>
                                          </p:spTgt>
                                        </p:tgtEl>
                                        <p:attrNameLst>
                                          <p:attrName>style.visibility</p:attrName>
                                        </p:attrNameLst>
                                      </p:cBhvr>
                                      <p:to>
                                        <p:strVal val="visible"/>
                                      </p:to>
                                    </p:set>
                                    <p:animEffect transition="in" filter="fade">
                                      <p:cBhvr>
                                        <p:cTn id="11" dur="500"/>
                                        <p:tgtEl>
                                          <p:spTgt spid="34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1">
                                            <p:txEl>
                                              <p:pRg st="2" end="2"/>
                                            </p:txEl>
                                          </p:spTgt>
                                        </p:tgtEl>
                                        <p:attrNameLst>
                                          <p:attrName>style.visibility</p:attrName>
                                        </p:attrNameLst>
                                      </p:cBhvr>
                                      <p:to>
                                        <p:strVal val="visible"/>
                                      </p:to>
                                    </p:set>
                                    <p:animEffect transition="in" filter="fade">
                                      <p:cBhvr>
                                        <p:cTn id="15" dur="500"/>
                                        <p:tgtEl>
                                          <p:spTgt spid="3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Beauty of the Market Mechanism</a:t>
            </a:r>
            <a:endParaRPr/>
          </a:p>
        </p:txBody>
      </p:sp>
      <p:sp>
        <p:nvSpPr>
          <p:cNvPr id="347" name="Google Shape;347;p4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It is not immediately obvious that markets will do better than centrally-planned systems for satisfying human desires.</a:t>
            </a:r>
            <a:endParaRPr/>
          </a:p>
          <a:p>
            <a:pPr marL="0" lvl="0" indent="0" algn="l" rtl="0">
              <a:lnSpc>
                <a:spcPct val="100000"/>
              </a:lnSpc>
              <a:spcBef>
                <a:spcPts val="1500"/>
              </a:spcBef>
              <a:spcAft>
                <a:spcPts val="0"/>
              </a:spcAft>
              <a:buSzPts val="2200"/>
              <a:buNone/>
            </a:pPr>
            <a:r>
              <a:rPr lang="en-US"/>
              <a:t>After all, individuals are acting only in their own </a:t>
            </a:r>
            <a:r>
              <a:rPr lang="en-US" i="1"/>
              <a:t>rational self-interest</a:t>
            </a:r>
            <a:r>
              <a:rPr lang="en-US"/>
              <a:t>.</a:t>
            </a:r>
            <a:endParaRPr/>
          </a:p>
          <a:p>
            <a:pPr marL="0" lvl="0" indent="0" algn="l" rtl="0">
              <a:lnSpc>
                <a:spcPct val="100000"/>
              </a:lnSpc>
              <a:spcBef>
                <a:spcPts val="1500"/>
              </a:spcBef>
              <a:spcAft>
                <a:spcPts val="0"/>
              </a:spcAft>
              <a:buSzPts val="2200"/>
              <a:buNone/>
            </a:pPr>
            <a:r>
              <a:rPr lang="en-US"/>
              <a:t>But markets with </a:t>
            </a:r>
            <a:r>
              <a:rPr lang="en-US" i="1"/>
              <a:t>flexible prices</a:t>
            </a:r>
            <a:r>
              <a:rPr lang="en-US"/>
              <a:t> allow the collective actions of households and firms to signal the relative worth of goods and services.</a:t>
            </a:r>
            <a:endParaRPr/>
          </a:p>
          <a:p>
            <a:pPr marL="0" lvl="0" indent="0" algn="l" rtl="0">
              <a:lnSpc>
                <a:spcPct val="100000"/>
              </a:lnSpc>
              <a:spcBef>
                <a:spcPts val="1500"/>
              </a:spcBef>
              <a:spcAft>
                <a:spcPts val="0"/>
              </a:spcAft>
              <a:buSzPts val="2200"/>
              <a:buNone/>
            </a:pPr>
            <a:r>
              <a:rPr lang="en-US"/>
              <a:t>In this way, the “invisible hand” allows </a:t>
            </a:r>
            <a:r>
              <a:rPr lang="en-US" i="1"/>
              <a:t>individual</a:t>
            </a:r>
            <a:r>
              <a:rPr lang="en-US"/>
              <a:t> responses to </a:t>
            </a:r>
            <a:r>
              <a:rPr lang="en-US" i="1"/>
              <a:t>collectively</a:t>
            </a:r>
            <a:r>
              <a:rPr lang="en-US"/>
              <a:t> end up satisfying the wants of consumers.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Effect transition="in" filter="fade">
                                      <p:cBhvr>
                                        <p:cTn id="7" dur="500"/>
                                        <p:tgtEl>
                                          <p:spTgt spid="34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7">
                                            <p:txEl>
                                              <p:pRg st="1" end="1"/>
                                            </p:txEl>
                                          </p:spTgt>
                                        </p:tgtEl>
                                        <p:attrNameLst>
                                          <p:attrName>style.visibility</p:attrName>
                                        </p:attrNameLst>
                                      </p:cBhvr>
                                      <p:to>
                                        <p:strVal val="visible"/>
                                      </p:to>
                                    </p:set>
                                    <p:animEffect transition="in" filter="fade">
                                      <p:cBhvr>
                                        <p:cTn id="11" dur="500"/>
                                        <p:tgtEl>
                                          <p:spTgt spid="34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7">
                                            <p:txEl>
                                              <p:pRg st="2" end="2"/>
                                            </p:txEl>
                                          </p:spTgt>
                                        </p:tgtEl>
                                        <p:attrNameLst>
                                          <p:attrName>style.visibility</p:attrName>
                                        </p:attrNameLst>
                                      </p:cBhvr>
                                      <p:to>
                                        <p:strVal val="visible"/>
                                      </p:to>
                                    </p:set>
                                    <p:animEffect transition="in" filter="fade">
                                      <p:cBhvr>
                                        <p:cTn id="15" dur="500"/>
                                        <p:tgtEl>
                                          <p:spTgt spid="34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7">
                                            <p:txEl>
                                              <p:pRg st="3" end="3"/>
                                            </p:txEl>
                                          </p:spTgt>
                                        </p:tgtEl>
                                        <p:attrNameLst>
                                          <p:attrName>style.visibility</p:attrName>
                                        </p:attrNameLst>
                                      </p:cBhvr>
                                      <p:to>
                                        <p:strVal val="visible"/>
                                      </p:to>
                                    </p:set>
                                    <p:animEffect transition="in" filter="fade">
                                      <p:cBhvr>
                                        <p:cTn id="19" dur="500"/>
                                        <p:tgtEl>
                                          <p:spTgt spid="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Apply the Concept: How Do You Make an iPad?</a:t>
            </a:r>
            <a:endParaRPr/>
          </a:p>
        </p:txBody>
      </p:sp>
      <p:sp>
        <p:nvSpPr>
          <p:cNvPr id="353" name="Google Shape;353;p46"/>
          <p:cNvSpPr txBox="1">
            <a:spLocks noGrp="1"/>
          </p:cNvSpPr>
          <p:nvPr>
            <p:ph type="body" idx="1"/>
          </p:nvPr>
        </p:nvSpPr>
        <p:spPr>
          <a:xfrm>
            <a:off x="457200" y="1491153"/>
            <a:ext cx="4114800" cy="376664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How do you make an iPad?</a:t>
            </a:r>
            <a:endParaRPr/>
          </a:p>
          <a:p>
            <a:pPr marL="0" lvl="0" indent="0" algn="l" rtl="0">
              <a:lnSpc>
                <a:spcPct val="100000"/>
              </a:lnSpc>
              <a:spcBef>
                <a:spcPts val="1500"/>
              </a:spcBef>
              <a:spcAft>
                <a:spcPts val="0"/>
              </a:spcAft>
              <a:buSzPts val="2200"/>
              <a:buNone/>
            </a:pPr>
            <a:r>
              <a:rPr lang="en-US"/>
              <a:t>Although Apple engineers designed the iPad, Apple does not manufacture iPad components, nor does it assemble the final product.</a:t>
            </a:r>
            <a:endParaRPr/>
          </a:p>
          <a:p>
            <a:pPr marL="0" lvl="0" indent="0" algn="l" rtl="0">
              <a:lnSpc>
                <a:spcPct val="100000"/>
              </a:lnSpc>
              <a:spcBef>
                <a:spcPts val="1500"/>
              </a:spcBef>
              <a:spcAft>
                <a:spcPts val="0"/>
              </a:spcAft>
              <a:buSzPts val="2200"/>
              <a:buNone/>
            </a:pPr>
            <a:r>
              <a:rPr lang="en-US"/>
              <a:t>Hundreds of firms are involved; many probably don’t even know their products will be used in an iPad.</a:t>
            </a:r>
            <a:endParaRPr/>
          </a:p>
        </p:txBody>
      </p:sp>
      <p:sp>
        <p:nvSpPr>
          <p:cNvPr id="354" name="Google Shape;354;p46"/>
          <p:cNvSpPr txBox="1">
            <a:spLocks noGrp="1"/>
          </p:cNvSpPr>
          <p:nvPr>
            <p:ph type="body" idx="2"/>
          </p:nvPr>
        </p:nvSpPr>
        <p:spPr>
          <a:xfrm>
            <a:off x="457200" y="5334000"/>
            <a:ext cx="8229600" cy="10207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But guided by their own self-interest, they all contribute to the final product—without any desire to enrich Apple or provide enjoyment for iPad purchasers.</a:t>
            </a:r>
            <a:endParaRPr/>
          </a:p>
        </p:txBody>
      </p:sp>
      <p:pic>
        <p:nvPicPr>
          <p:cNvPr id="355" name="Google Shape;355;p46" descr="Two workers assemble electronics at Foxconn."/>
          <p:cNvPicPr preferRelativeResize="0"/>
          <p:nvPr/>
        </p:nvPicPr>
        <p:blipFill rotWithShape="1">
          <a:blip r:embed="rId3">
            <a:alphaModFix/>
          </a:blip>
          <a:srcRect/>
          <a:stretch/>
        </p:blipFill>
        <p:spPr>
          <a:xfrm>
            <a:off x="4459516" y="1496940"/>
            <a:ext cx="4583439" cy="30617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Effect transition="in" filter="fade">
                                      <p:cBhvr>
                                        <p:cTn id="7" dur="500"/>
                                        <p:tgtEl>
                                          <p:spTgt spid="35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5"/>
                                        </p:tgtEl>
                                        <p:attrNameLst>
                                          <p:attrName>style.visibility</p:attrName>
                                        </p:attrNameLst>
                                      </p:cBhvr>
                                      <p:to>
                                        <p:strVal val="visible"/>
                                      </p:to>
                                    </p:set>
                                    <p:animEffect transition="in" filter="fade">
                                      <p:cBhvr>
                                        <p:cTn id="11" dur="500"/>
                                        <p:tgtEl>
                                          <p:spTgt spid="35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3">
                                            <p:txEl>
                                              <p:pRg st="1" end="1"/>
                                            </p:txEl>
                                          </p:spTgt>
                                        </p:tgtEl>
                                        <p:attrNameLst>
                                          <p:attrName>style.visibility</p:attrName>
                                        </p:attrNameLst>
                                      </p:cBhvr>
                                      <p:to>
                                        <p:strVal val="visible"/>
                                      </p:to>
                                    </p:set>
                                    <p:animEffect transition="in" filter="fade">
                                      <p:cBhvr>
                                        <p:cTn id="15" dur="500"/>
                                        <p:tgtEl>
                                          <p:spTgt spid="35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3">
                                            <p:txEl>
                                              <p:pRg st="2" end="2"/>
                                            </p:txEl>
                                          </p:spTgt>
                                        </p:tgtEl>
                                        <p:attrNameLst>
                                          <p:attrName>style.visibility</p:attrName>
                                        </p:attrNameLst>
                                      </p:cBhvr>
                                      <p:to>
                                        <p:strVal val="visible"/>
                                      </p:to>
                                    </p:set>
                                    <p:animEffect transition="in" filter="fade">
                                      <p:cBhvr>
                                        <p:cTn id="19" dur="500"/>
                                        <p:tgtEl>
                                          <p:spTgt spid="35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54">
                                            <p:txEl>
                                              <p:pRg st="0" end="0"/>
                                            </p:txEl>
                                          </p:spTgt>
                                        </p:tgtEl>
                                        <p:attrNameLst>
                                          <p:attrName>style.visibility</p:attrName>
                                        </p:attrNameLst>
                                      </p:cBhvr>
                                      <p:to>
                                        <p:strVal val="visible"/>
                                      </p:to>
                                    </p:set>
                                    <p:animEffect transition="in" filter="fade">
                                      <p:cBhvr>
                                        <p:cTn id="23" dur="500"/>
                                        <p:tgtEl>
                                          <p:spTgt spid="3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uiExpand="1" build="p"/>
      <p:bldP spid="3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Role of the Entrepreneur in the Market System</a:t>
            </a:r>
            <a:endParaRPr/>
          </a:p>
        </p:txBody>
      </p:sp>
      <p:sp>
        <p:nvSpPr>
          <p:cNvPr id="361" name="Google Shape;361;p4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An </a:t>
            </a:r>
            <a:r>
              <a:rPr lang="en-US" b="1" u="sng"/>
              <a:t>entrepreneur</a:t>
            </a:r>
            <a:r>
              <a:rPr lang="en-US" b="1" i="1"/>
              <a:t> </a:t>
            </a:r>
            <a:r>
              <a:rPr lang="en-US"/>
              <a:t>is someone who operates a business, bringing together the factors of production—labor, capital, and natural resources—to produce goods and services.</a:t>
            </a:r>
            <a:endParaRPr/>
          </a:p>
          <a:p>
            <a:pPr marL="0" lvl="0" indent="0" algn="l" rtl="0">
              <a:lnSpc>
                <a:spcPct val="100000"/>
              </a:lnSpc>
              <a:spcBef>
                <a:spcPts val="440"/>
              </a:spcBef>
              <a:spcAft>
                <a:spcPts val="0"/>
              </a:spcAft>
              <a:buSzPts val="2200"/>
              <a:buNone/>
            </a:pPr>
            <a:r>
              <a:rPr lang="en-US"/>
              <a:t>The best entrepreneurs create products that consumers never even knew they wanted.</a:t>
            </a:r>
            <a:endParaRPr/>
          </a:p>
          <a:p>
            <a:pPr marL="0" lvl="0" indent="0" algn="ctr" rtl="0">
              <a:lnSpc>
                <a:spcPct val="100000"/>
              </a:lnSpc>
              <a:spcBef>
                <a:spcPts val="2020"/>
              </a:spcBef>
              <a:spcAft>
                <a:spcPts val="0"/>
              </a:spcAft>
              <a:buSzPts val="2200"/>
              <a:buNone/>
            </a:pPr>
            <a:r>
              <a:rPr lang="en-US" i="1"/>
              <a:t>“If I had asked my customers what they wanted, they would have said a faster horse.”</a:t>
            </a:r>
            <a:endParaRPr/>
          </a:p>
          <a:p>
            <a:pPr marL="0" lvl="0" indent="0" algn="r" rtl="0">
              <a:lnSpc>
                <a:spcPct val="100000"/>
              </a:lnSpc>
              <a:spcBef>
                <a:spcPts val="600"/>
              </a:spcBef>
              <a:spcAft>
                <a:spcPts val="0"/>
              </a:spcAft>
              <a:buSzPts val="2200"/>
              <a:buNone/>
            </a:pPr>
            <a:r>
              <a:rPr lang="en-US"/>
              <a:t>- Henry Ford</a:t>
            </a:r>
            <a:endParaRPr/>
          </a:p>
          <a:p>
            <a:pPr marL="0" lvl="0" indent="0" algn="l" rtl="0">
              <a:lnSpc>
                <a:spcPct val="100000"/>
              </a:lnSpc>
              <a:spcBef>
                <a:spcPts val="3000"/>
              </a:spcBef>
              <a:spcAft>
                <a:spcPts val="0"/>
              </a:spcAft>
              <a:buSzPts val="2200"/>
              <a:buNone/>
            </a:pPr>
            <a:r>
              <a:rPr lang="en-US"/>
              <a:t>Entrepreneurs make a vital contribution to economic growth, often with considerable personal risk and sacrifice.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1">
                                            <p:txEl>
                                              <p:pRg st="1" end="1"/>
                                            </p:txEl>
                                          </p:spTgt>
                                        </p:tgtEl>
                                        <p:attrNameLst>
                                          <p:attrName>style.visibility</p:attrName>
                                        </p:attrNameLst>
                                      </p:cBhvr>
                                      <p:to>
                                        <p:strVal val="visible"/>
                                      </p:to>
                                    </p:set>
                                    <p:animEffect transition="in" filter="fade">
                                      <p:cBhvr>
                                        <p:cTn id="11" dur="500"/>
                                        <p:tgtEl>
                                          <p:spTgt spid="36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61">
                                            <p:txEl>
                                              <p:pRg st="2" end="2"/>
                                            </p:txEl>
                                          </p:spTgt>
                                        </p:tgtEl>
                                        <p:attrNameLst>
                                          <p:attrName>style.visibility</p:attrName>
                                        </p:attrNameLst>
                                      </p:cBhvr>
                                      <p:to>
                                        <p:strVal val="visible"/>
                                      </p:to>
                                    </p:set>
                                    <p:animEffect transition="in" filter="fade">
                                      <p:cBhvr>
                                        <p:cTn id="15" dur="500"/>
                                        <p:tgtEl>
                                          <p:spTgt spid="36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1">
                                            <p:txEl>
                                              <p:pRg st="3" end="3"/>
                                            </p:txEl>
                                          </p:spTgt>
                                        </p:tgtEl>
                                        <p:attrNameLst>
                                          <p:attrName>style.visibility</p:attrName>
                                        </p:attrNameLst>
                                      </p:cBhvr>
                                      <p:to>
                                        <p:strVal val="visible"/>
                                      </p:to>
                                    </p:set>
                                    <p:animEffect transition="in" filter="fade">
                                      <p:cBhvr>
                                        <p:cTn id="19" dur="500"/>
                                        <p:tgtEl>
                                          <p:spTgt spid="36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1">
                                            <p:txEl>
                                              <p:pRg st="4" end="4"/>
                                            </p:txEl>
                                          </p:spTgt>
                                        </p:tgtEl>
                                        <p:attrNameLst>
                                          <p:attrName>style.visibility</p:attrName>
                                        </p:attrNameLst>
                                      </p:cBhvr>
                                      <p:to>
                                        <p:strVal val="visible"/>
                                      </p:to>
                                    </p:set>
                                    <p:animEffect transition="in" filter="fade">
                                      <p:cBhvr>
                                        <p:cTn id="23" dur="500"/>
                                        <p:tgtEl>
                                          <p:spTgt spid="3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550"/>
              <a:buNone/>
            </a:pPr>
            <a:r>
              <a:rPr lang="en-US" b="1" dirty="0">
                <a:solidFill>
                  <a:srgbClr val="007FA3"/>
                </a:solidFill>
              </a:rPr>
              <a:t>2.1</a:t>
            </a:r>
            <a:r>
              <a:rPr lang="en-US" b="1" dirty="0">
                <a:solidFill>
                  <a:srgbClr val="0070C0"/>
                </a:solidFill>
              </a:rPr>
              <a:t> </a:t>
            </a:r>
            <a:r>
              <a:rPr lang="en-US" dirty="0"/>
              <a:t>Production Possibilities Frontiers and Opportunity Costs </a:t>
            </a:r>
            <a:endParaRPr dirty="0"/>
          </a:p>
          <a:p>
            <a:pPr marL="0" lvl="0" indent="0" algn="l" rtl="0">
              <a:lnSpc>
                <a:spcPct val="100000"/>
              </a:lnSpc>
              <a:spcBef>
                <a:spcPts val="1500"/>
              </a:spcBef>
              <a:spcAft>
                <a:spcPts val="0"/>
              </a:spcAft>
              <a:buSzPts val="550"/>
              <a:buNone/>
            </a:pPr>
            <a:r>
              <a:rPr lang="en-US" b="1" dirty="0">
                <a:solidFill>
                  <a:srgbClr val="007FA3"/>
                </a:solidFill>
              </a:rPr>
              <a:t>2.2</a:t>
            </a:r>
            <a:r>
              <a:rPr lang="en-US" b="1" dirty="0">
                <a:solidFill>
                  <a:srgbClr val="0070C0"/>
                </a:solidFill>
              </a:rPr>
              <a:t> </a:t>
            </a:r>
            <a:r>
              <a:rPr lang="en-US" dirty="0"/>
              <a:t>Comparative Advantage and Trade</a:t>
            </a:r>
            <a:endParaRPr dirty="0"/>
          </a:p>
          <a:p>
            <a:pPr marL="0" lvl="0" indent="0" algn="l" rtl="0">
              <a:lnSpc>
                <a:spcPct val="100000"/>
              </a:lnSpc>
              <a:spcBef>
                <a:spcPts val="1500"/>
              </a:spcBef>
              <a:spcAft>
                <a:spcPts val="0"/>
              </a:spcAft>
              <a:buSzPts val="550"/>
              <a:buNone/>
            </a:pPr>
            <a:r>
              <a:rPr lang="en-US" b="1" dirty="0">
                <a:solidFill>
                  <a:srgbClr val="007FA3"/>
                </a:solidFill>
              </a:rPr>
              <a:t>2.3</a:t>
            </a:r>
            <a:r>
              <a:rPr lang="en-US" b="1" dirty="0">
                <a:solidFill>
                  <a:srgbClr val="0070C0"/>
                </a:solidFill>
              </a:rPr>
              <a:t> </a:t>
            </a:r>
            <a:r>
              <a:rPr lang="en-US" dirty="0"/>
              <a:t>The Market System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animEffect transition="in" filter="fade">
                                      <p:cBhvr>
                                        <p:cTn id="11" dur="500"/>
                                        <p:tgtEl>
                                          <p:spTgt spid="17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animEffect transition="in" filter="fade">
                                      <p:cBhvr>
                                        <p:cTn id="15" dur="500"/>
                                        <p:tgtEl>
                                          <p:spTgt spid="1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Legal Basis of a Successful Market System</a:t>
            </a:r>
            <a:endParaRPr/>
          </a:p>
        </p:txBody>
      </p:sp>
      <p:sp>
        <p:nvSpPr>
          <p:cNvPr id="367" name="Google Shape;367;p48"/>
          <p:cNvSpPr txBox="1">
            <a:spLocks noGrp="1"/>
          </p:cNvSpPr>
          <p:nvPr>
            <p:ph type="body" idx="1"/>
          </p:nvPr>
        </p:nvSpPr>
        <p:spPr>
          <a:xfrm>
            <a:off x="457200" y="1447800"/>
            <a:ext cx="8382000"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In a free market, government does not restrict how firms produce and sell goods, or how they employ factors of production.</a:t>
            </a:r>
            <a:endParaRPr/>
          </a:p>
          <a:p>
            <a:pPr marL="0" lvl="0" indent="0" algn="l" rtl="0">
              <a:lnSpc>
                <a:spcPct val="100000"/>
              </a:lnSpc>
              <a:spcBef>
                <a:spcPts val="1200"/>
              </a:spcBef>
              <a:spcAft>
                <a:spcPts val="0"/>
              </a:spcAft>
              <a:buSzPts val="2200"/>
              <a:buNone/>
            </a:pPr>
            <a:r>
              <a:rPr lang="en-US"/>
              <a:t>However governments must provide a sound </a:t>
            </a:r>
            <a:r>
              <a:rPr lang="en-US" i="1"/>
              <a:t>legal environment</a:t>
            </a:r>
            <a:r>
              <a:rPr lang="en-US"/>
              <a:t> that will allow the market system to succeed, including:</a:t>
            </a:r>
            <a:endParaRPr/>
          </a:p>
          <a:p>
            <a:pPr marL="0" lvl="0" indent="0" algn="l" rtl="0">
              <a:lnSpc>
                <a:spcPct val="100000"/>
              </a:lnSpc>
              <a:spcBef>
                <a:spcPts val="1200"/>
              </a:spcBef>
              <a:spcAft>
                <a:spcPts val="0"/>
              </a:spcAft>
              <a:buSzPts val="2200"/>
              <a:buNone/>
            </a:pPr>
            <a:r>
              <a:rPr lang="en-US" i="1"/>
              <a:t>Protection of private property</a:t>
            </a:r>
            <a:endParaRPr/>
          </a:p>
          <a:p>
            <a:pPr marL="256032" lvl="0" indent="-256032" algn="l" rtl="0">
              <a:lnSpc>
                <a:spcPct val="100000"/>
              </a:lnSpc>
              <a:spcBef>
                <a:spcPts val="600"/>
              </a:spcBef>
              <a:spcAft>
                <a:spcPts val="0"/>
              </a:spcAft>
              <a:buSzPts val="2200"/>
              <a:buChar char="•"/>
            </a:pPr>
            <a:r>
              <a:rPr lang="en-US"/>
              <a:t>When criminals can take your wages or profits, households and firms have little incentive to work hard.</a:t>
            </a:r>
            <a:endParaRPr/>
          </a:p>
          <a:p>
            <a:pPr marL="256032" lvl="0" indent="-256032" algn="l" rtl="0">
              <a:lnSpc>
                <a:spcPct val="100000"/>
              </a:lnSpc>
              <a:spcBef>
                <a:spcPts val="600"/>
              </a:spcBef>
              <a:spcAft>
                <a:spcPts val="0"/>
              </a:spcAft>
              <a:buSzPts val="2200"/>
              <a:buChar char="•"/>
            </a:pPr>
            <a:r>
              <a:rPr lang="en-US" b="1" u="sng"/>
              <a:t>Property rights</a:t>
            </a:r>
            <a:r>
              <a:rPr lang="en-US"/>
              <a:t>: the rights individuals or firms have to the exclusive use of their property, including the right to buy or sell it.</a:t>
            </a:r>
            <a:endParaRPr/>
          </a:p>
          <a:p>
            <a:pPr marL="0" lvl="0" indent="0" algn="l" rtl="0">
              <a:lnSpc>
                <a:spcPct val="100000"/>
              </a:lnSpc>
              <a:spcBef>
                <a:spcPts val="1200"/>
              </a:spcBef>
              <a:spcAft>
                <a:spcPts val="0"/>
              </a:spcAft>
              <a:buSzPts val="2200"/>
              <a:buNone/>
            </a:pPr>
            <a:r>
              <a:rPr lang="en-US" i="1"/>
              <a:t>Enforcement of contracts and property rights</a:t>
            </a:r>
            <a:endParaRPr/>
          </a:p>
          <a:p>
            <a:pPr marL="256032" lvl="0" indent="-256032" algn="l" rtl="0">
              <a:lnSpc>
                <a:spcPct val="100000"/>
              </a:lnSpc>
              <a:spcBef>
                <a:spcPts val="600"/>
              </a:spcBef>
              <a:spcAft>
                <a:spcPts val="0"/>
              </a:spcAft>
              <a:buSzPts val="2200"/>
              <a:buChar char="•"/>
            </a:pPr>
            <a:r>
              <a:rPr lang="en-US"/>
              <a:t>Important for transactions across time to occur.</a:t>
            </a:r>
            <a:endParaRPr/>
          </a:p>
          <a:p>
            <a:pPr marL="256032" lvl="0" indent="-256032" algn="l" rtl="0">
              <a:lnSpc>
                <a:spcPct val="100000"/>
              </a:lnSpc>
              <a:spcBef>
                <a:spcPts val="600"/>
              </a:spcBef>
              <a:spcAft>
                <a:spcPts val="0"/>
              </a:spcAft>
              <a:buSzPts val="2200"/>
              <a:buChar char="•"/>
            </a:pPr>
            <a:r>
              <a:rPr lang="en-US"/>
              <a:t>An independent court system is critical for this.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animEffect transition="in" filter="fade">
                                      <p:cBhvr>
                                        <p:cTn id="7" dur="500"/>
                                        <p:tgtEl>
                                          <p:spTgt spid="36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animEffect transition="in" filter="fade">
                                      <p:cBhvr>
                                        <p:cTn id="11" dur="500"/>
                                        <p:tgtEl>
                                          <p:spTgt spid="36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animEffect transition="in" filter="fade">
                                      <p:cBhvr>
                                        <p:cTn id="15" dur="500"/>
                                        <p:tgtEl>
                                          <p:spTgt spid="36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7">
                                            <p:txEl>
                                              <p:pRg st="3" end="3"/>
                                            </p:txEl>
                                          </p:spTgt>
                                        </p:tgtEl>
                                        <p:attrNameLst>
                                          <p:attrName>style.visibility</p:attrName>
                                        </p:attrNameLst>
                                      </p:cBhvr>
                                      <p:to>
                                        <p:strVal val="visible"/>
                                      </p:to>
                                    </p:set>
                                    <p:animEffect transition="in" filter="fade">
                                      <p:cBhvr>
                                        <p:cTn id="19" dur="500"/>
                                        <p:tgtEl>
                                          <p:spTgt spid="367">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7">
                                            <p:txEl>
                                              <p:pRg st="4" end="4"/>
                                            </p:txEl>
                                          </p:spTgt>
                                        </p:tgtEl>
                                        <p:attrNameLst>
                                          <p:attrName>style.visibility</p:attrName>
                                        </p:attrNameLst>
                                      </p:cBhvr>
                                      <p:to>
                                        <p:strVal val="visible"/>
                                      </p:to>
                                    </p:set>
                                    <p:animEffect transition="in" filter="fade">
                                      <p:cBhvr>
                                        <p:cTn id="23" dur="500"/>
                                        <p:tgtEl>
                                          <p:spTgt spid="367">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67">
                                            <p:txEl>
                                              <p:pRg st="5" end="5"/>
                                            </p:txEl>
                                          </p:spTgt>
                                        </p:tgtEl>
                                        <p:attrNameLst>
                                          <p:attrName>style.visibility</p:attrName>
                                        </p:attrNameLst>
                                      </p:cBhvr>
                                      <p:to>
                                        <p:strVal val="visible"/>
                                      </p:to>
                                    </p:set>
                                    <p:animEffect transition="in" filter="fade">
                                      <p:cBhvr>
                                        <p:cTn id="27" dur="500"/>
                                        <p:tgtEl>
                                          <p:spTgt spid="367">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67">
                                            <p:txEl>
                                              <p:pRg st="6" end="6"/>
                                            </p:txEl>
                                          </p:spTgt>
                                        </p:tgtEl>
                                        <p:attrNameLst>
                                          <p:attrName>style.visibility</p:attrName>
                                        </p:attrNameLst>
                                      </p:cBhvr>
                                      <p:to>
                                        <p:strVal val="visible"/>
                                      </p:to>
                                    </p:set>
                                    <p:animEffect transition="in" filter="fade">
                                      <p:cBhvr>
                                        <p:cTn id="31" dur="500"/>
                                        <p:tgtEl>
                                          <p:spTgt spid="367">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67">
                                            <p:txEl>
                                              <p:pRg st="7" end="7"/>
                                            </p:txEl>
                                          </p:spTgt>
                                        </p:tgtEl>
                                        <p:attrNameLst>
                                          <p:attrName>style.visibility</p:attrName>
                                        </p:attrNameLst>
                                      </p:cBhvr>
                                      <p:to>
                                        <p:strVal val="visible"/>
                                      </p:to>
                                    </p:set>
                                    <p:animEffect transition="in" filter="fade">
                                      <p:cBhvr>
                                        <p:cTn id="35" dur="500"/>
                                        <p:tgtEl>
                                          <p:spTgt spid="3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388" name="Google Shape;388;p5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Scarcity and Trade-offs</a:t>
            </a:r>
            <a:endParaRPr/>
          </a:p>
        </p:txBody>
      </p:sp>
      <p:sp>
        <p:nvSpPr>
          <p:cNvPr id="189" name="Google Shape;189;p2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Households, firms and governments continually face decisions about how best to use their scarce resources.</a:t>
            </a:r>
            <a:endParaRPr dirty="0"/>
          </a:p>
          <a:p>
            <a:pPr marL="0" lvl="0" indent="0" algn="l" rtl="0">
              <a:lnSpc>
                <a:spcPct val="100000"/>
              </a:lnSpc>
              <a:spcBef>
                <a:spcPts val="1500"/>
              </a:spcBef>
              <a:spcAft>
                <a:spcPts val="0"/>
              </a:spcAft>
              <a:buSzPts val="2200"/>
              <a:buNone/>
            </a:pPr>
            <a:r>
              <a:rPr lang="en-US" b="1" u="sng" dirty="0"/>
              <a:t>Scarcity</a:t>
            </a:r>
            <a:r>
              <a:rPr lang="en-US" dirty="0"/>
              <a:t>: a situation in which unlimited wants exceed the limited resources available to fulfill those wants.</a:t>
            </a:r>
            <a:endParaRPr dirty="0"/>
          </a:p>
          <a:p>
            <a:pPr marL="0" lvl="0" indent="0" algn="l" rtl="0">
              <a:lnSpc>
                <a:spcPct val="100000"/>
              </a:lnSpc>
              <a:spcBef>
                <a:spcPts val="1500"/>
              </a:spcBef>
              <a:spcAft>
                <a:spcPts val="0"/>
              </a:spcAft>
              <a:buSzPts val="2200"/>
              <a:buNone/>
            </a:pPr>
            <a:r>
              <a:rPr lang="en-US" dirty="0"/>
              <a:t>Scarcity requires trade-offs. Economics teaches us tools to help make good trade-offs.</a:t>
            </a:r>
            <a:endParaRPr dirty="0"/>
          </a:p>
          <a:p>
            <a:pPr marL="0" lvl="0" indent="0" algn="l" rtl="0">
              <a:lnSpc>
                <a:spcPct val="100000"/>
              </a:lnSpc>
              <a:spcBef>
                <a:spcPts val="1500"/>
              </a:spcBef>
              <a:spcAft>
                <a:spcPts val="0"/>
              </a:spcAft>
              <a:buSzPts val="2200"/>
              <a:buNone/>
            </a:pPr>
            <a:r>
              <a:rPr lang="en-US" i="1" dirty="0"/>
              <a:t>Example: When deciding how to use its scarce workers and machinery, if Tesla wants to produce more Model 3s, those resources will not be available to produce Model Ss.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500"/>
                                        <p:tgtEl>
                                          <p:spTgt spid="18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animEffect transition="in" filter="fade">
                                      <p:cBhvr>
                                        <p:cTn id="11" dur="500"/>
                                        <p:tgtEl>
                                          <p:spTgt spid="189">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9">
                                            <p:txEl>
                                              <p:pRg st="2" end="2"/>
                                            </p:txEl>
                                          </p:spTgt>
                                        </p:tgtEl>
                                        <p:attrNameLst>
                                          <p:attrName>style.visibility</p:attrName>
                                        </p:attrNameLst>
                                      </p:cBhvr>
                                      <p:to>
                                        <p:strVal val="visible"/>
                                      </p:to>
                                    </p:set>
                                    <p:animEffect transition="in" filter="fade">
                                      <p:cBhvr>
                                        <p:cTn id="15" dur="500"/>
                                        <p:tgtEl>
                                          <p:spTgt spid="189">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9">
                                            <p:txEl>
                                              <p:pRg st="3" end="3"/>
                                            </p:txEl>
                                          </p:spTgt>
                                        </p:tgtEl>
                                        <p:attrNameLst>
                                          <p:attrName>style.visibility</p:attrName>
                                        </p:attrNameLst>
                                      </p:cBhvr>
                                      <p:to>
                                        <p:strVal val="visible"/>
                                      </p:to>
                                    </p:set>
                                    <p:animEffect transition="in" filter="fade">
                                      <p:cBhvr>
                                        <p:cTn id="19" dur="500"/>
                                        <p:tgtEl>
                                          <p:spTgt spid="1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2.1 Production Possibilities Frontiers and Opportunity Costs</a:t>
            </a:r>
            <a:endParaRPr/>
          </a:p>
        </p:txBody>
      </p:sp>
      <p:sp>
        <p:nvSpPr>
          <p:cNvPr id="195" name="Google Shape;195;p23"/>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Use a production possibilities frontier to analyze opportunity costs and trade-offs.</a:t>
            </a:r>
            <a:endParaRPr/>
          </a:p>
        </p:txBody>
      </p:sp>
      <p:sp>
        <p:nvSpPr>
          <p:cNvPr id="196" name="Google Shape;196;p23"/>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a:t>
            </a:r>
            <a:r>
              <a:rPr lang="en-US" b="1" u="sng"/>
              <a:t>production possibilities frontier (PPF)</a:t>
            </a:r>
            <a:r>
              <a:rPr lang="en-US"/>
              <a:t> is a curve showing the maximum attainable combinations of two goods that can be produced with available resources and current technology.</a:t>
            </a:r>
            <a:endParaRPr/>
          </a:p>
          <a:p>
            <a:pPr marL="0" lvl="0" indent="0" algn="l" rtl="0">
              <a:lnSpc>
                <a:spcPct val="100000"/>
              </a:lnSpc>
              <a:spcBef>
                <a:spcPts val="1500"/>
              </a:spcBef>
              <a:spcAft>
                <a:spcPts val="0"/>
              </a:spcAft>
              <a:buSzPts val="2200"/>
              <a:buNone/>
            </a:pPr>
            <a:r>
              <a:rPr lang="en-US"/>
              <a:t>Is the PPF a positive or normative tool?</a:t>
            </a:r>
            <a:endParaRPr/>
          </a:p>
          <a:p>
            <a:pPr marL="256032" lvl="0" indent="-256032" algn="l" rtl="0">
              <a:lnSpc>
                <a:spcPct val="100000"/>
              </a:lnSpc>
              <a:spcBef>
                <a:spcPts val="1500"/>
              </a:spcBef>
              <a:spcAft>
                <a:spcPts val="0"/>
              </a:spcAft>
              <a:buSzPts val="2200"/>
              <a:buChar char="•"/>
            </a:pPr>
            <a:r>
              <a:rPr lang="en-US"/>
              <a:t>Positive; it shows “what is”, not “what should be”.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500"/>
                                        <p:tgtEl>
                                          <p:spTgt spid="19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animEffect transition="in" filter="fade">
                                      <p:cBhvr>
                                        <p:cTn id="11" dur="500"/>
                                        <p:tgtEl>
                                          <p:spTgt spid="19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animEffect transition="in" filter="fade">
                                      <p:cBhvr>
                                        <p:cTn id="15" dur="500"/>
                                        <p:tgtEl>
                                          <p:spTgt spid="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457200" y="215372"/>
            <a:ext cx="8229600" cy="5466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2.1 Tesla’s Production Possibilities Frontier </a:t>
            </a:r>
            <a:r>
              <a:rPr lang="en-US" sz="1600" b="0"/>
              <a:t>(1 of 2)</a:t>
            </a:r>
            <a:endParaRPr/>
          </a:p>
        </p:txBody>
      </p:sp>
      <p:sp>
        <p:nvSpPr>
          <p:cNvPr id="202" name="Google Shape;202;p24"/>
          <p:cNvSpPr txBox="1">
            <a:spLocks noGrp="1"/>
          </p:cNvSpPr>
          <p:nvPr>
            <p:ph type="body" idx="1"/>
          </p:nvPr>
        </p:nvSpPr>
        <p:spPr>
          <a:xfrm>
            <a:off x="457200" y="914400"/>
            <a:ext cx="3733800" cy="481351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Tesla can produce its original models, or its new Model 3s.</a:t>
            </a:r>
            <a:endParaRPr/>
          </a:p>
          <a:p>
            <a:pPr marL="0" lvl="0" indent="0" algn="l" rtl="0">
              <a:lnSpc>
                <a:spcPct val="100000"/>
              </a:lnSpc>
              <a:spcBef>
                <a:spcPts val="1200"/>
              </a:spcBef>
              <a:spcAft>
                <a:spcPts val="0"/>
              </a:spcAft>
              <a:buSzPts val="2200"/>
              <a:buNone/>
            </a:pPr>
            <a:r>
              <a:rPr lang="en-US"/>
              <a:t>Producing more Model 3s requires reducing the number of original models produced.</a:t>
            </a:r>
            <a:endParaRPr/>
          </a:p>
          <a:p>
            <a:pPr marL="342900" lvl="0" indent="-342900" algn="l" rtl="0">
              <a:lnSpc>
                <a:spcPct val="100000"/>
              </a:lnSpc>
              <a:spcBef>
                <a:spcPts val="1200"/>
              </a:spcBef>
              <a:spcAft>
                <a:spcPts val="0"/>
              </a:spcAft>
              <a:buSzPts val="2200"/>
              <a:buChar char="•"/>
            </a:pPr>
            <a:r>
              <a:rPr lang="en-US"/>
              <a:t>Points on the PPF are attainable for Tesla.</a:t>
            </a:r>
            <a:endParaRPr/>
          </a:p>
          <a:p>
            <a:pPr marL="342900" lvl="0" indent="-342900" algn="l" rtl="0">
              <a:lnSpc>
                <a:spcPct val="100000"/>
              </a:lnSpc>
              <a:spcBef>
                <a:spcPts val="1200"/>
              </a:spcBef>
              <a:spcAft>
                <a:spcPts val="0"/>
              </a:spcAft>
              <a:buSzPts val="2200"/>
              <a:buChar char="•"/>
            </a:pPr>
            <a:r>
              <a:rPr lang="en-US"/>
              <a:t>Points below the curve are inefficient.</a:t>
            </a:r>
            <a:endParaRPr/>
          </a:p>
          <a:p>
            <a:pPr marL="342900" lvl="0" indent="-342900" algn="l" rtl="0">
              <a:lnSpc>
                <a:spcPct val="100000"/>
              </a:lnSpc>
              <a:spcBef>
                <a:spcPts val="1200"/>
              </a:spcBef>
              <a:spcAft>
                <a:spcPts val="0"/>
              </a:spcAft>
              <a:buSzPts val="2200"/>
              <a:buChar char="•"/>
            </a:pPr>
            <a:r>
              <a:rPr lang="en-US"/>
              <a:t>Points above the curve are unattainable with current resources.</a:t>
            </a:r>
            <a:endParaRPr/>
          </a:p>
        </p:txBody>
      </p:sp>
      <p:pic>
        <p:nvPicPr>
          <p:cNvPr id="5" name="Google Shape;196;p23"/>
          <p:cNvPicPr preferRelativeResize="0"/>
          <p:nvPr/>
        </p:nvPicPr>
        <p:blipFill rotWithShape="1">
          <a:blip r:embed="rId3">
            <a:alphaModFix/>
          </a:blip>
          <a:srcRect/>
          <a:stretch/>
        </p:blipFill>
        <p:spPr>
          <a:xfrm>
            <a:off x="4572000" y="957781"/>
            <a:ext cx="4108712" cy="4770130"/>
          </a:xfrm>
          <a:prstGeom prst="rect">
            <a:avLst/>
          </a:prstGeom>
          <a:noFill/>
          <a:ln>
            <a:noFill/>
          </a:ln>
        </p:spPr>
      </p:pic>
      <p:pic>
        <p:nvPicPr>
          <p:cNvPr id="6" name="Google Shape;197;p23"/>
          <p:cNvPicPr preferRelativeResize="0"/>
          <p:nvPr/>
        </p:nvPicPr>
        <p:blipFill rotWithShape="1">
          <a:blip r:embed="rId4">
            <a:alphaModFix/>
          </a:blip>
          <a:srcRect/>
          <a:stretch/>
        </p:blipFill>
        <p:spPr>
          <a:xfrm>
            <a:off x="4572000" y="957781"/>
            <a:ext cx="4108712" cy="4770130"/>
          </a:xfrm>
          <a:prstGeom prst="rect">
            <a:avLst/>
          </a:prstGeom>
          <a:noFill/>
          <a:ln>
            <a:noFill/>
          </a:ln>
        </p:spPr>
      </p:pic>
      <p:pic>
        <p:nvPicPr>
          <p:cNvPr id="7" name="Google Shape;198;p23"/>
          <p:cNvPicPr preferRelativeResize="0"/>
          <p:nvPr/>
        </p:nvPicPr>
        <p:blipFill rotWithShape="1">
          <a:blip r:embed="rId5">
            <a:alphaModFix/>
          </a:blip>
          <a:srcRect/>
          <a:stretch/>
        </p:blipFill>
        <p:spPr>
          <a:xfrm>
            <a:off x="4572000" y="957781"/>
            <a:ext cx="4108712" cy="4770130"/>
          </a:xfrm>
          <a:prstGeom prst="rect">
            <a:avLst/>
          </a:prstGeom>
          <a:noFill/>
          <a:ln>
            <a:noFill/>
          </a:ln>
        </p:spPr>
      </p:pic>
      <p:pic>
        <p:nvPicPr>
          <p:cNvPr id="8" name="Google Shape;199;p23"/>
          <p:cNvPicPr preferRelativeResize="0"/>
          <p:nvPr/>
        </p:nvPicPr>
        <p:blipFill rotWithShape="1">
          <a:blip r:embed="rId6">
            <a:alphaModFix/>
          </a:blip>
          <a:srcRect/>
          <a:stretch/>
        </p:blipFill>
        <p:spPr>
          <a:xfrm>
            <a:off x="4572000" y="957781"/>
            <a:ext cx="4108712" cy="4770130"/>
          </a:xfrm>
          <a:prstGeom prst="rect">
            <a:avLst/>
          </a:prstGeom>
          <a:noFill/>
          <a:ln>
            <a:noFill/>
          </a:ln>
        </p:spPr>
      </p:pic>
      <p:pic>
        <p:nvPicPr>
          <p:cNvPr id="9" name="Google Shape;200;p23"/>
          <p:cNvPicPr preferRelativeResize="0"/>
          <p:nvPr/>
        </p:nvPicPr>
        <p:blipFill rotWithShape="1">
          <a:blip r:embed="rId7">
            <a:alphaModFix/>
          </a:blip>
          <a:srcRect/>
          <a:stretch/>
        </p:blipFill>
        <p:spPr>
          <a:xfrm>
            <a:off x="4572000" y="957781"/>
            <a:ext cx="4108712" cy="4770130"/>
          </a:xfrm>
          <a:prstGeom prst="rect">
            <a:avLst/>
          </a:prstGeom>
          <a:noFill/>
          <a:ln>
            <a:noFill/>
          </a:ln>
        </p:spPr>
      </p:pic>
      <p:pic>
        <p:nvPicPr>
          <p:cNvPr id="10" name="Google Shape;201;p23"/>
          <p:cNvPicPr preferRelativeResize="0"/>
          <p:nvPr/>
        </p:nvPicPr>
        <p:blipFill rotWithShape="1">
          <a:blip r:embed="rId8">
            <a:alphaModFix/>
          </a:blip>
          <a:srcRect/>
          <a:stretch/>
        </p:blipFill>
        <p:spPr>
          <a:xfrm>
            <a:off x="4572000" y="957781"/>
            <a:ext cx="4108712" cy="4770130"/>
          </a:xfrm>
          <a:prstGeom prst="rect">
            <a:avLst/>
          </a:prstGeom>
          <a:noFill/>
          <a:ln>
            <a:noFill/>
          </a:ln>
        </p:spPr>
      </p:pic>
      <p:pic>
        <p:nvPicPr>
          <p:cNvPr id="11" name="Google Shape;202;p23"/>
          <p:cNvPicPr preferRelativeResize="0"/>
          <p:nvPr/>
        </p:nvPicPr>
        <p:blipFill rotWithShape="1">
          <a:blip r:embed="rId9">
            <a:alphaModFix/>
          </a:blip>
          <a:srcRect/>
          <a:stretch/>
        </p:blipFill>
        <p:spPr>
          <a:xfrm>
            <a:off x="4572000" y="957781"/>
            <a:ext cx="4108712" cy="4770130"/>
          </a:xfrm>
          <a:prstGeom prst="rect">
            <a:avLst/>
          </a:prstGeom>
          <a:noFill/>
          <a:ln>
            <a:noFill/>
          </a:ln>
        </p:spPr>
      </p:pic>
      <p:pic>
        <p:nvPicPr>
          <p:cNvPr id="12" name="Google Shape;203;p23"/>
          <p:cNvPicPr preferRelativeResize="0"/>
          <p:nvPr/>
        </p:nvPicPr>
        <p:blipFill rotWithShape="1">
          <a:blip r:embed="rId10">
            <a:alphaModFix/>
          </a:blip>
          <a:srcRect/>
          <a:stretch/>
        </p:blipFill>
        <p:spPr>
          <a:xfrm>
            <a:off x="4572000" y="957781"/>
            <a:ext cx="4108712" cy="4770130"/>
          </a:xfrm>
          <a:prstGeom prst="rect">
            <a:avLst/>
          </a:prstGeom>
          <a:noFill/>
          <a:ln>
            <a:noFill/>
          </a:ln>
        </p:spPr>
      </p:pic>
      <p:pic>
        <p:nvPicPr>
          <p:cNvPr id="13" name="Google Shape;204;p23"/>
          <p:cNvPicPr preferRelativeResize="0"/>
          <p:nvPr/>
        </p:nvPicPr>
        <p:blipFill rotWithShape="1">
          <a:blip r:embed="rId11">
            <a:alphaModFix/>
          </a:blip>
          <a:srcRect/>
          <a:stretch/>
        </p:blipFill>
        <p:spPr>
          <a:xfrm>
            <a:off x="4572000" y="957781"/>
            <a:ext cx="4108712" cy="4770130"/>
          </a:xfrm>
          <a:prstGeom prst="rect">
            <a:avLst/>
          </a:prstGeom>
          <a:noFill/>
          <a:ln>
            <a:noFill/>
          </a:ln>
        </p:spPr>
      </p:pic>
      <p:pic>
        <p:nvPicPr>
          <p:cNvPr id="14" name="Google Shape;205;p23"/>
          <p:cNvPicPr preferRelativeResize="0"/>
          <p:nvPr/>
        </p:nvPicPr>
        <p:blipFill rotWithShape="1">
          <a:blip r:embed="rId12">
            <a:alphaModFix/>
          </a:blip>
          <a:srcRect/>
          <a:stretch/>
        </p:blipFill>
        <p:spPr>
          <a:xfrm>
            <a:off x="4572000" y="957781"/>
            <a:ext cx="4108712" cy="4770130"/>
          </a:xfrm>
          <a:prstGeom prst="rect">
            <a:avLst/>
          </a:prstGeom>
          <a:noFill/>
          <a:ln>
            <a:noFill/>
          </a:ln>
        </p:spPr>
      </p:pic>
      <p:pic>
        <p:nvPicPr>
          <p:cNvPr id="15" name="Google Shape;206;p23"/>
          <p:cNvPicPr preferRelativeResize="0"/>
          <p:nvPr/>
        </p:nvPicPr>
        <p:blipFill rotWithShape="1">
          <a:blip r:embed="rId13">
            <a:alphaModFix/>
          </a:blip>
          <a:srcRect/>
          <a:stretch/>
        </p:blipFill>
        <p:spPr>
          <a:xfrm>
            <a:off x="4572000" y="957781"/>
            <a:ext cx="4108712" cy="4770130"/>
          </a:xfrm>
          <a:prstGeom prst="rect">
            <a:avLst/>
          </a:prstGeom>
          <a:noFill/>
          <a:ln>
            <a:noFill/>
          </a:ln>
        </p:spPr>
      </p:pic>
      <p:pic>
        <p:nvPicPr>
          <p:cNvPr id="16" name="Google Shape;207;p23"/>
          <p:cNvPicPr preferRelativeResize="0"/>
          <p:nvPr/>
        </p:nvPicPr>
        <p:blipFill rotWithShape="1">
          <a:blip r:embed="rId14">
            <a:alphaModFix/>
          </a:blip>
          <a:srcRect/>
          <a:stretch/>
        </p:blipFill>
        <p:spPr>
          <a:xfrm>
            <a:off x="4572000" y="957781"/>
            <a:ext cx="4108712" cy="4770130"/>
          </a:xfrm>
          <a:prstGeom prst="rect">
            <a:avLst/>
          </a:prstGeom>
          <a:noFill/>
          <a:ln>
            <a:noFill/>
          </a:ln>
        </p:spPr>
      </p:pic>
      <p:pic>
        <p:nvPicPr>
          <p:cNvPr id="17" name="Google Shape;208;p23"/>
          <p:cNvPicPr preferRelativeResize="0"/>
          <p:nvPr/>
        </p:nvPicPr>
        <p:blipFill rotWithShape="1">
          <a:blip r:embed="rId15">
            <a:alphaModFix/>
          </a:blip>
          <a:srcRect/>
          <a:stretch/>
        </p:blipFill>
        <p:spPr>
          <a:xfrm>
            <a:off x="4572000" y="957781"/>
            <a:ext cx="4108712" cy="4770130"/>
          </a:xfrm>
          <a:prstGeom prst="rect">
            <a:avLst/>
          </a:prstGeom>
          <a:noFill/>
          <a:ln>
            <a:noFill/>
          </a:ln>
        </p:spPr>
      </p:pic>
      <p:pic>
        <p:nvPicPr>
          <p:cNvPr id="18" name="Google Shape;209;p23"/>
          <p:cNvPicPr preferRelativeResize="0"/>
          <p:nvPr/>
        </p:nvPicPr>
        <p:blipFill rotWithShape="1">
          <a:blip r:embed="rId16">
            <a:alphaModFix/>
          </a:blip>
          <a:srcRect/>
          <a:stretch/>
        </p:blipFill>
        <p:spPr>
          <a:xfrm>
            <a:off x="4572000" y="957781"/>
            <a:ext cx="4108712" cy="4770130"/>
          </a:xfrm>
          <a:prstGeom prst="rect">
            <a:avLst/>
          </a:prstGeom>
          <a:noFill/>
          <a:ln>
            <a:noFill/>
          </a:ln>
        </p:spPr>
      </p:pic>
      <p:pic>
        <p:nvPicPr>
          <p:cNvPr id="19" name="Google Shape;210;p23"/>
          <p:cNvPicPr preferRelativeResize="0"/>
          <p:nvPr/>
        </p:nvPicPr>
        <p:blipFill rotWithShape="1">
          <a:blip r:embed="rId17">
            <a:alphaModFix/>
          </a:blip>
          <a:srcRect/>
          <a:stretch/>
        </p:blipFill>
        <p:spPr>
          <a:xfrm>
            <a:off x="4572000" y="957781"/>
            <a:ext cx="4108712" cy="4770130"/>
          </a:xfrm>
          <a:prstGeom prst="rect">
            <a:avLst/>
          </a:prstGeom>
          <a:noFill/>
          <a:ln>
            <a:noFill/>
          </a:ln>
        </p:spPr>
      </p:pic>
      <p:pic>
        <p:nvPicPr>
          <p:cNvPr id="20" name="Google Shape;211;p23"/>
          <p:cNvPicPr preferRelativeResize="0"/>
          <p:nvPr/>
        </p:nvPicPr>
        <p:blipFill rotWithShape="1">
          <a:blip r:embed="rId18">
            <a:alphaModFix/>
          </a:blip>
          <a:srcRect/>
          <a:stretch/>
        </p:blipFill>
        <p:spPr>
          <a:xfrm>
            <a:off x="4572000" y="957781"/>
            <a:ext cx="4108712" cy="4770130"/>
          </a:xfrm>
          <a:prstGeom prst="rect">
            <a:avLst/>
          </a:prstGeom>
          <a:noFill/>
          <a:ln>
            <a:noFill/>
          </a:ln>
        </p:spPr>
      </p:pic>
      <p:pic>
        <p:nvPicPr>
          <p:cNvPr id="21" name="Google Shape;212;p23"/>
          <p:cNvPicPr preferRelativeResize="0"/>
          <p:nvPr/>
        </p:nvPicPr>
        <p:blipFill rotWithShape="1">
          <a:blip r:embed="rId19">
            <a:alphaModFix/>
          </a:blip>
          <a:srcRect/>
          <a:stretch/>
        </p:blipFill>
        <p:spPr>
          <a:xfrm>
            <a:off x="4572000" y="957781"/>
            <a:ext cx="4108712" cy="4770130"/>
          </a:xfrm>
          <a:prstGeom prst="rect">
            <a:avLst/>
          </a:prstGeom>
          <a:noFill/>
          <a:ln>
            <a:noFill/>
          </a:ln>
        </p:spPr>
      </p:pic>
      <p:pic>
        <p:nvPicPr>
          <p:cNvPr id="22" name="Google Shape;213;p23"/>
          <p:cNvPicPr preferRelativeResize="0"/>
          <p:nvPr/>
        </p:nvPicPr>
        <p:blipFill rotWithShape="1">
          <a:blip r:embed="rId20">
            <a:alphaModFix/>
          </a:blip>
          <a:srcRect/>
          <a:stretch/>
        </p:blipFill>
        <p:spPr>
          <a:xfrm>
            <a:off x="4572000" y="957781"/>
            <a:ext cx="4108712" cy="4770130"/>
          </a:xfrm>
          <a:prstGeom prst="rect">
            <a:avLst/>
          </a:prstGeom>
          <a:noFill/>
          <a:ln>
            <a:noFill/>
          </a:ln>
        </p:spPr>
      </p:pic>
      <p:pic>
        <p:nvPicPr>
          <p:cNvPr id="23" name="Google Shape;214;p23"/>
          <p:cNvPicPr preferRelativeResize="0"/>
          <p:nvPr/>
        </p:nvPicPr>
        <p:blipFill rotWithShape="1">
          <a:blip r:embed="rId21">
            <a:alphaModFix/>
          </a:blip>
          <a:srcRect/>
          <a:stretch/>
        </p:blipFill>
        <p:spPr>
          <a:xfrm>
            <a:off x="4572000" y="957781"/>
            <a:ext cx="4108712" cy="4770130"/>
          </a:xfrm>
          <a:prstGeom prst="rect">
            <a:avLst/>
          </a:prstGeom>
          <a:noFill/>
          <a:ln>
            <a:noFill/>
          </a:ln>
        </p:spPr>
      </p:pic>
      <p:pic>
        <p:nvPicPr>
          <p:cNvPr id="24" name="Google Shape;215;p23"/>
          <p:cNvPicPr preferRelativeResize="0"/>
          <p:nvPr/>
        </p:nvPicPr>
        <p:blipFill rotWithShape="1">
          <a:blip r:embed="rId22">
            <a:alphaModFix/>
          </a:blip>
          <a:srcRect/>
          <a:stretch/>
        </p:blipFill>
        <p:spPr>
          <a:xfrm>
            <a:off x="4572000" y="957781"/>
            <a:ext cx="4108712" cy="4770130"/>
          </a:xfrm>
          <a:prstGeom prst="rect">
            <a:avLst/>
          </a:prstGeom>
          <a:noFill/>
          <a:ln>
            <a:noFill/>
          </a:ln>
        </p:spPr>
      </p:pic>
      <p:pic>
        <p:nvPicPr>
          <p:cNvPr id="25" name="Google Shape;216;p23"/>
          <p:cNvPicPr preferRelativeResize="0"/>
          <p:nvPr/>
        </p:nvPicPr>
        <p:blipFill rotWithShape="1">
          <a:blip r:embed="rId23">
            <a:alphaModFix/>
          </a:blip>
          <a:srcRect/>
          <a:stretch/>
        </p:blipFill>
        <p:spPr>
          <a:xfrm>
            <a:off x="4572000" y="957781"/>
            <a:ext cx="4108712" cy="4770130"/>
          </a:xfrm>
          <a:prstGeom prst="rect">
            <a:avLst/>
          </a:prstGeom>
          <a:noFill/>
          <a:ln>
            <a:noFill/>
          </a:ln>
        </p:spPr>
      </p:pic>
      <p:pic>
        <p:nvPicPr>
          <p:cNvPr id="26" name="Google Shape;217;p23"/>
          <p:cNvPicPr preferRelativeResize="0"/>
          <p:nvPr/>
        </p:nvPicPr>
        <p:blipFill rotWithShape="1">
          <a:blip r:embed="rId24">
            <a:alphaModFix/>
          </a:blip>
          <a:srcRect/>
          <a:stretch/>
        </p:blipFill>
        <p:spPr>
          <a:xfrm>
            <a:off x="4572000" y="957781"/>
            <a:ext cx="4108712" cy="4770130"/>
          </a:xfrm>
          <a:prstGeom prst="rect">
            <a:avLst/>
          </a:prstGeom>
          <a:noFill/>
          <a:ln>
            <a:noFill/>
          </a:ln>
        </p:spPr>
      </p:pic>
      <p:pic>
        <p:nvPicPr>
          <p:cNvPr id="27" name="Google Shape;218;p23"/>
          <p:cNvPicPr preferRelativeResize="0"/>
          <p:nvPr/>
        </p:nvPicPr>
        <p:blipFill rotWithShape="1">
          <a:blip r:embed="rId25">
            <a:alphaModFix/>
          </a:blip>
          <a:srcRect/>
          <a:stretch/>
        </p:blipFill>
        <p:spPr>
          <a:xfrm>
            <a:off x="4572000" y="957781"/>
            <a:ext cx="4108712" cy="4770130"/>
          </a:xfrm>
          <a:prstGeom prst="rect">
            <a:avLst/>
          </a:prstGeom>
          <a:noFill/>
          <a:ln>
            <a:noFill/>
          </a:ln>
        </p:spPr>
      </p:pic>
      <p:pic>
        <p:nvPicPr>
          <p:cNvPr id="28" name="Google Shape;219;p23"/>
          <p:cNvPicPr preferRelativeResize="0"/>
          <p:nvPr/>
        </p:nvPicPr>
        <p:blipFill rotWithShape="1">
          <a:blip r:embed="rId26">
            <a:alphaModFix/>
          </a:blip>
          <a:srcRect/>
          <a:stretch/>
        </p:blipFill>
        <p:spPr>
          <a:xfrm>
            <a:off x="4572000" y="957781"/>
            <a:ext cx="4108712" cy="4770130"/>
          </a:xfrm>
          <a:prstGeom prst="rect">
            <a:avLst/>
          </a:prstGeom>
          <a:noFill/>
          <a:ln>
            <a:noFill/>
          </a:ln>
        </p:spPr>
      </p:pic>
      <p:pic>
        <p:nvPicPr>
          <p:cNvPr id="29" name="Google Shape;220;p23"/>
          <p:cNvPicPr preferRelativeResize="0"/>
          <p:nvPr/>
        </p:nvPicPr>
        <p:blipFill rotWithShape="1">
          <a:blip r:embed="rId27">
            <a:alphaModFix/>
          </a:blip>
          <a:srcRect/>
          <a:stretch/>
        </p:blipFill>
        <p:spPr>
          <a:xfrm>
            <a:off x="4572000" y="957781"/>
            <a:ext cx="4108712" cy="4770130"/>
          </a:xfrm>
          <a:prstGeom prst="rect">
            <a:avLst/>
          </a:prstGeom>
          <a:noFill/>
          <a:ln>
            <a:noFill/>
          </a:ln>
        </p:spPr>
      </p:pic>
      <p:pic>
        <p:nvPicPr>
          <p:cNvPr id="30" name="Google Shape;221;p23"/>
          <p:cNvPicPr preferRelativeResize="0"/>
          <p:nvPr/>
        </p:nvPicPr>
        <p:blipFill rotWithShape="1">
          <a:blip r:embed="rId28">
            <a:alphaModFix/>
          </a:blip>
          <a:srcRect/>
          <a:stretch/>
        </p:blipFill>
        <p:spPr>
          <a:xfrm>
            <a:off x="4572000" y="957781"/>
            <a:ext cx="4108712" cy="4770130"/>
          </a:xfrm>
          <a:prstGeom prst="rect">
            <a:avLst/>
          </a:prstGeom>
          <a:noFill/>
          <a:ln>
            <a:noFill/>
          </a:ln>
        </p:spPr>
      </p:pic>
      <p:pic>
        <p:nvPicPr>
          <p:cNvPr id="31" name="Google Shape;222;p23"/>
          <p:cNvPicPr preferRelativeResize="0"/>
          <p:nvPr/>
        </p:nvPicPr>
        <p:blipFill rotWithShape="1">
          <a:blip r:embed="rId29">
            <a:alphaModFix/>
          </a:blip>
          <a:srcRect/>
          <a:stretch/>
        </p:blipFill>
        <p:spPr>
          <a:xfrm>
            <a:off x="4572000" y="957781"/>
            <a:ext cx="4108712" cy="4770130"/>
          </a:xfrm>
          <a:prstGeom prst="rect">
            <a:avLst/>
          </a:prstGeom>
          <a:noFill/>
          <a:ln>
            <a:noFill/>
          </a:ln>
        </p:spPr>
      </p:pic>
      <p:pic>
        <p:nvPicPr>
          <p:cNvPr id="32" name="Google Shape;223;p23"/>
          <p:cNvPicPr preferRelativeResize="0"/>
          <p:nvPr/>
        </p:nvPicPr>
        <p:blipFill rotWithShape="1">
          <a:blip r:embed="rId30">
            <a:alphaModFix/>
          </a:blip>
          <a:srcRect/>
          <a:stretch/>
        </p:blipFill>
        <p:spPr>
          <a:xfrm>
            <a:off x="4572000" y="957781"/>
            <a:ext cx="4108712" cy="4770130"/>
          </a:xfrm>
          <a:prstGeom prst="rect">
            <a:avLst/>
          </a:prstGeom>
          <a:noFill/>
          <a:ln>
            <a:noFill/>
          </a:ln>
        </p:spPr>
      </p:pic>
      <p:pic>
        <p:nvPicPr>
          <p:cNvPr id="33" name="Google Shape;224;p23"/>
          <p:cNvPicPr preferRelativeResize="0"/>
          <p:nvPr/>
        </p:nvPicPr>
        <p:blipFill rotWithShape="1">
          <a:blip r:embed="rId31">
            <a:alphaModFix/>
          </a:blip>
          <a:srcRect/>
          <a:stretch/>
        </p:blipFill>
        <p:spPr>
          <a:xfrm>
            <a:off x="4572000" y="957781"/>
            <a:ext cx="4108712" cy="4770130"/>
          </a:xfrm>
          <a:prstGeom prst="rect">
            <a:avLst/>
          </a:prstGeom>
          <a:noFill/>
          <a:ln>
            <a:noFill/>
          </a:ln>
        </p:spPr>
      </p:pic>
      <p:pic>
        <p:nvPicPr>
          <p:cNvPr id="34" name="Google Shape;225;p23"/>
          <p:cNvPicPr preferRelativeResize="0"/>
          <p:nvPr/>
        </p:nvPicPr>
        <p:blipFill rotWithShape="1">
          <a:blip r:embed="rId32">
            <a:alphaModFix/>
          </a:blip>
          <a:srcRect/>
          <a:stretch/>
        </p:blipFill>
        <p:spPr>
          <a:xfrm>
            <a:off x="4572000" y="957781"/>
            <a:ext cx="4108712" cy="4770130"/>
          </a:xfrm>
          <a:prstGeom prst="rect">
            <a:avLst/>
          </a:prstGeom>
          <a:noFill/>
          <a:ln>
            <a:noFill/>
          </a:ln>
        </p:spPr>
      </p:pic>
      <p:pic>
        <p:nvPicPr>
          <p:cNvPr id="35" name="Google Shape;226;p23"/>
          <p:cNvPicPr preferRelativeResize="0"/>
          <p:nvPr/>
        </p:nvPicPr>
        <p:blipFill rotWithShape="1">
          <a:blip r:embed="rId33">
            <a:alphaModFix/>
          </a:blip>
          <a:srcRect/>
          <a:stretch/>
        </p:blipFill>
        <p:spPr>
          <a:xfrm>
            <a:off x="4572000" y="957781"/>
            <a:ext cx="4108712" cy="4770130"/>
          </a:xfrm>
          <a:prstGeom prst="rect">
            <a:avLst/>
          </a:prstGeom>
          <a:noFill/>
          <a:ln>
            <a:noFill/>
          </a:ln>
        </p:spPr>
      </p:pic>
      <p:pic>
        <p:nvPicPr>
          <p:cNvPr id="36" name="Google Shape;227;p23"/>
          <p:cNvPicPr preferRelativeResize="0"/>
          <p:nvPr/>
        </p:nvPicPr>
        <p:blipFill rotWithShape="1">
          <a:blip r:embed="rId34">
            <a:alphaModFix/>
          </a:blip>
          <a:srcRect/>
          <a:stretch/>
        </p:blipFill>
        <p:spPr>
          <a:xfrm>
            <a:off x="4572000" y="957781"/>
            <a:ext cx="4108712" cy="47701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500"/>
                                        <p:tgtEl>
                                          <p:spTgt spid="20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animEffect transition="in" filter="fade">
                                      <p:cBhvr>
                                        <p:cTn id="11" dur="500"/>
                                        <p:tgtEl>
                                          <p:spTgt spid="20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animEffect transition="in" filter="fade">
                                      <p:cBhvr>
                                        <p:cTn id="15" dur="500"/>
                                        <p:tgtEl>
                                          <p:spTgt spid="20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2">
                                            <p:txEl>
                                              <p:pRg st="3" end="3"/>
                                            </p:txEl>
                                          </p:spTgt>
                                        </p:tgtEl>
                                        <p:attrNameLst>
                                          <p:attrName>style.visibility</p:attrName>
                                        </p:attrNameLst>
                                      </p:cBhvr>
                                      <p:to>
                                        <p:strVal val="visible"/>
                                      </p:to>
                                    </p:set>
                                    <p:animEffect transition="in" filter="fade">
                                      <p:cBhvr>
                                        <p:cTn id="19" dur="500"/>
                                        <p:tgtEl>
                                          <p:spTgt spid="20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2">
                                            <p:txEl>
                                              <p:pRg st="4" end="4"/>
                                            </p:txEl>
                                          </p:spTgt>
                                        </p:tgtEl>
                                        <p:attrNameLst>
                                          <p:attrName>style.visibility</p:attrName>
                                        </p:attrNameLst>
                                      </p:cBhvr>
                                      <p:to>
                                        <p:strVal val="visible"/>
                                      </p:to>
                                    </p:set>
                                    <p:animEffect transition="in" filter="fade">
                                      <p:cBhvr>
                                        <p:cTn id="23" dur="500"/>
                                        <p:tgtEl>
                                          <p:spTgt spid="202">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par>
                          <p:cTn id="32" fill="hold">
                            <p:stCondLst>
                              <p:cond delay="450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childTnLst>
                                </p:cTn>
                              </p:par>
                            </p:childTnLst>
                          </p:cTn>
                        </p:par>
                        <p:par>
                          <p:cTn id="36" fill="hold">
                            <p:stCondLst>
                              <p:cond delay="5500"/>
                            </p:stCondLst>
                            <p:childTnLst>
                              <p:par>
                                <p:cTn id="37" presetID="10"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childTnLst>
                                </p:cTn>
                              </p:par>
                            </p:childTnLst>
                          </p:cTn>
                        </p:par>
                        <p:par>
                          <p:cTn id="40" fill="hold">
                            <p:stCondLst>
                              <p:cond delay="6500"/>
                            </p:stCondLst>
                            <p:childTnLst>
                              <p:par>
                                <p:cTn id="41" presetID="10"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childTnLst>
                          </p:cTn>
                        </p:par>
                        <p:par>
                          <p:cTn id="44" fill="hold">
                            <p:stCondLst>
                              <p:cond delay="7500"/>
                            </p:stCondLst>
                            <p:childTnLst>
                              <p:par>
                                <p:cTn id="45" presetID="10"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childTnLst>
                                </p:cTn>
                              </p:par>
                            </p:childTnLst>
                          </p:cTn>
                        </p:par>
                        <p:par>
                          <p:cTn id="48" fill="hold">
                            <p:stCondLst>
                              <p:cond delay="8500"/>
                            </p:stCondLst>
                            <p:childTnLst>
                              <p:par>
                                <p:cTn id="49" presetID="10"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childTnLst>
                          </p:cTn>
                        </p:par>
                        <p:par>
                          <p:cTn id="52" fill="hold">
                            <p:stCondLst>
                              <p:cond delay="9500"/>
                            </p:stCondLst>
                            <p:childTnLst>
                              <p:par>
                                <p:cTn id="53" presetID="10" presetClass="entr" presetSubtype="0"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childTnLst>
                                </p:cTn>
                              </p:par>
                            </p:childTnLst>
                          </p:cTn>
                        </p:par>
                        <p:par>
                          <p:cTn id="56" fill="hold">
                            <p:stCondLst>
                              <p:cond delay="10500"/>
                            </p:stCondLst>
                            <p:childTnLst>
                              <p:par>
                                <p:cTn id="57" presetID="10" presetClass="entr" presetSubtype="0"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childTnLst>
                                </p:cTn>
                              </p:par>
                            </p:childTnLst>
                          </p:cTn>
                        </p:par>
                        <p:par>
                          <p:cTn id="60" fill="hold">
                            <p:stCondLst>
                              <p:cond delay="11500"/>
                            </p:stCondLst>
                            <p:childTnLst>
                              <p:par>
                                <p:cTn id="61" presetID="10" presetClass="entr" presetSubtype="0"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childTnLst>
                                </p:cTn>
                              </p:par>
                            </p:childTnLst>
                          </p:cTn>
                        </p:par>
                        <p:par>
                          <p:cTn id="68" fill="hold">
                            <p:stCondLst>
                              <p:cond delay="13500"/>
                            </p:stCondLst>
                            <p:childTnLst>
                              <p:par>
                                <p:cTn id="69" presetID="10" presetClass="entr" presetSubtype="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childTnLst>
                                </p:cTn>
                              </p:par>
                            </p:childTnLst>
                          </p:cTn>
                        </p:par>
                        <p:par>
                          <p:cTn id="72" fill="hold">
                            <p:stCondLst>
                              <p:cond delay="14500"/>
                            </p:stCondLst>
                            <p:childTnLst>
                              <p:par>
                                <p:cTn id="73" presetID="10" presetClass="entr" presetSubtype="0"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1000"/>
                                        <p:tgtEl>
                                          <p:spTgt spid="17"/>
                                        </p:tgtEl>
                                      </p:cBhvr>
                                    </p:animEffect>
                                  </p:childTnLst>
                                </p:cTn>
                              </p:par>
                            </p:childTnLst>
                          </p:cTn>
                        </p:par>
                        <p:par>
                          <p:cTn id="76" fill="hold">
                            <p:stCondLst>
                              <p:cond delay="15500"/>
                            </p:stCondLst>
                            <p:childTnLst>
                              <p:par>
                                <p:cTn id="77" presetID="10"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childTnLst>
                                </p:cTn>
                              </p:par>
                            </p:childTnLst>
                          </p:cTn>
                        </p:par>
                        <p:par>
                          <p:cTn id="80" fill="hold">
                            <p:stCondLst>
                              <p:cond delay="16500"/>
                            </p:stCondLst>
                            <p:childTnLst>
                              <p:par>
                                <p:cTn id="81" presetID="10" presetClass="entr" presetSubtype="0"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childTnLst>
                                </p:cTn>
                              </p:par>
                            </p:childTnLst>
                          </p:cTn>
                        </p:par>
                        <p:par>
                          <p:cTn id="84" fill="hold">
                            <p:stCondLst>
                              <p:cond delay="17500"/>
                            </p:stCondLst>
                            <p:childTnLst>
                              <p:par>
                                <p:cTn id="85" presetID="10" presetClass="entr" presetSubtype="0"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childTnLst>
                                </p:cTn>
                              </p:par>
                            </p:childTnLst>
                          </p:cTn>
                        </p:par>
                        <p:par>
                          <p:cTn id="88" fill="hold">
                            <p:stCondLst>
                              <p:cond delay="18500"/>
                            </p:stCondLst>
                            <p:childTnLst>
                              <p:par>
                                <p:cTn id="89" presetID="10" presetClass="entr" presetSubtype="0" fill="hold" nodeType="after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childTnLst>
                                </p:cTn>
                              </p:par>
                            </p:childTnLst>
                          </p:cTn>
                        </p:par>
                        <p:par>
                          <p:cTn id="92" fill="hold">
                            <p:stCondLst>
                              <p:cond delay="19500"/>
                            </p:stCondLst>
                            <p:childTnLst>
                              <p:par>
                                <p:cTn id="93" presetID="10" presetClass="entr" presetSubtype="0" fill="hold"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childTnLst>
                                </p:cTn>
                              </p:par>
                            </p:childTnLst>
                          </p:cTn>
                        </p:par>
                        <p:par>
                          <p:cTn id="96" fill="hold">
                            <p:stCondLst>
                              <p:cond delay="20500"/>
                            </p:stCondLst>
                            <p:childTnLst>
                              <p:par>
                                <p:cTn id="97" presetID="10" presetClass="entr" presetSubtype="0" fill="hold"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1000"/>
                                        <p:tgtEl>
                                          <p:spTgt spid="23"/>
                                        </p:tgtEl>
                                      </p:cBhvr>
                                    </p:animEffect>
                                  </p:childTnLst>
                                </p:cTn>
                              </p:par>
                            </p:childTnLst>
                          </p:cTn>
                        </p:par>
                        <p:par>
                          <p:cTn id="100" fill="hold">
                            <p:stCondLst>
                              <p:cond delay="21500"/>
                            </p:stCondLst>
                            <p:childTnLst>
                              <p:par>
                                <p:cTn id="101" presetID="10" presetClass="entr" presetSubtype="0"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1000"/>
                                        <p:tgtEl>
                                          <p:spTgt spid="24"/>
                                        </p:tgtEl>
                                      </p:cBhvr>
                                    </p:animEffect>
                                  </p:childTnLst>
                                </p:cTn>
                              </p:par>
                            </p:childTnLst>
                          </p:cTn>
                        </p:par>
                        <p:par>
                          <p:cTn id="104" fill="hold">
                            <p:stCondLst>
                              <p:cond delay="22500"/>
                            </p:stCondLst>
                            <p:childTnLst>
                              <p:par>
                                <p:cTn id="105" presetID="10" presetClass="entr" presetSubtype="0" fill="hold" nodeType="after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1000"/>
                                        <p:tgtEl>
                                          <p:spTgt spid="25"/>
                                        </p:tgtEl>
                                      </p:cBhvr>
                                    </p:animEffect>
                                  </p:childTnLst>
                                </p:cTn>
                              </p:par>
                            </p:childTnLst>
                          </p:cTn>
                        </p:par>
                        <p:par>
                          <p:cTn id="108" fill="hold">
                            <p:stCondLst>
                              <p:cond delay="23500"/>
                            </p:stCondLst>
                            <p:childTnLst>
                              <p:par>
                                <p:cTn id="109" presetID="10" presetClass="entr" presetSubtype="0" fill="hold"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1000"/>
                                        <p:tgtEl>
                                          <p:spTgt spid="26"/>
                                        </p:tgtEl>
                                      </p:cBhvr>
                                    </p:animEffect>
                                  </p:childTnLst>
                                </p:cTn>
                              </p:par>
                            </p:childTnLst>
                          </p:cTn>
                        </p:par>
                        <p:par>
                          <p:cTn id="112" fill="hold">
                            <p:stCondLst>
                              <p:cond delay="24500"/>
                            </p:stCondLst>
                            <p:childTnLst>
                              <p:par>
                                <p:cTn id="113" presetID="10" presetClass="entr" presetSubtype="0" fill="hold"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1000"/>
                                        <p:tgtEl>
                                          <p:spTgt spid="27"/>
                                        </p:tgtEl>
                                      </p:cBhvr>
                                    </p:animEffect>
                                  </p:childTnLst>
                                </p:cTn>
                              </p:par>
                            </p:childTnLst>
                          </p:cTn>
                        </p:par>
                        <p:par>
                          <p:cTn id="116" fill="hold">
                            <p:stCondLst>
                              <p:cond delay="25500"/>
                            </p:stCondLst>
                            <p:childTnLst>
                              <p:par>
                                <p:cTn id="117" presetID="10" presetClass="entr" presetSubtype="0"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Effect transition="in" filter="fade">
                                      <p:cBhvr>
                                        <p:cTn id="119" dur="1000"/>
                                        <p:tgtEl>
                                          <p:spTgt spid="28"/>
                                        </p:tgtEl>
                                      </p:cBhvr>
                                    </p:animEffect>
                                  </p:childTnLst>
                                </p:cTn>
                              </p:par>
                            </p:childTnLst>
                          </p:cTn>
                        </p:par>
                        <p:par>
                          <p:cTn id="120" fill="hold">
                            <p:stCondLst>
                              <p:cond delay="26500"/>
                            </p:stCondLst>
                            <p:childTnLst>
                              <p:par>
                                <p:cTn id="121" presetID="10" presetClass="entr" presetSubtype="0" fill="hold"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1000"/>
                                        <p:tgtEl>
                                          <p:spTgt spid="29"/>
                                        </p:tgtEl>
                                      </p:cBhvr>
                                    </p:animEffect>
                                  </p:childTnLst>
                                </p:cTn>
                              </p:par>
                            </p:childTnLst>
                          </p:cTn>
                        </p:par>
                        <p:par>
                          <p:cTn id="124" fill="hold">
                            <p:stCondLst>
                              <p:cond delay="27500"/>
                            </p:stCondLst>
                            <p:childTnLst>
                              <p:par>
                                <p:cTn id="125" presetID="10" presetClass="entr" presetSubtype="0" fill="hold" nodeType="after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fade">
                                      <p:cBhvr>
                                        <p:cTn id="127" dur="1000"/>
                                        <p:tgtEl>
                                          <p:spTgt spid="30"/>
                                        </p:tgtEl>
                                      </p:cBhvr>
                                    </p:animEffect>
                                  </p:childTnLst>
                                </p:cTn>
                              </p:par>
                            </p:childTnLst>
                          </p:cTn>
                        </p:par>
                        <p:par>
                          <p:cTn id="128" fill="hold">
                            <p:stCondLst>
                              <p:cond delay="28500"/>
                            </p:stCondLst>
                            <p:childTnLst>
                              <p:par>
                                <p:cTn id="129" presetID="10"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1000"/>
                                        <p:tgtEl>
                                          <p:spTgt spid="31"/>
                                        </p:tgtEl>
                                      </p:cBhvr>
                                    </p:animEffect>
                                  </p:childTnLst>
                                </p:cTn>
                              </p:par>
                            </p:childTnLst>
                          </p:cTn>
                        </p:par>
                        <p:par>
                          <p:cTn id="132" fill="hold">
                            <p:stCondLst>
                              <p:cond delay="29500"/>
                            </p:stCondLst>
                            <p:childTnLst>
                              <p:par>
                                <p:cTn id="133" presetID="10" presetClass="entr" presetSubtype="0" fill="hold" nodeType="after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fade">
                                      <p:cBhvr>
                                        <p:cTn id="135" dur="1000"/>
                                        <p:tgtEl>
                                          <p:spTgt spid="32"/>
                                        </p:tgtEl>
                                      </p:cBhvr>
                                    </p:animEffect>
                                  </p:childTnLst>
                                </p:cTn>
                              </p:par>
                            </p:childTnLst>
                          </p:cTn>
                        </p:par>
                        <p:par>
                          <p:cTn id="136" fill="hold">
                            <p:stCondLst>
                              <p:cond delay="30500"/>
                            </p:stCondLst>
                            <p:childTnLst>
                              <p:par>
                                <p:cTn id="137" presetID="10" presetClass="entr" presetSubtype="0" fill="hold" nodeType="after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fade">
                                      <p:cBhvr>
                                        <p:cTn id="139" dur="1000"/>
                                        <p:tgtEl>
                                          <p:spTgt spid="33"/>
                                        </p:tgtEl>
                                      </p:cBhvr>
                                    </p:animEffect>
                                  </p:childTnLst>
                                </p:cTn>
                              </p:par>
                            </p:childTnLst>
                          </p:cTn>
                        </p:par>
                        <p:par>
                          <p:cTn id="140" fill="hold">
                            <p:stCondLst>
                              <p:cond delay="31500"/>
                            </p:stCondLst>
                            <p:childTnLst>
                              <p:par>
                                <p:cTn id="141" presetID="10" presetClass="entr" presetSubtype="0" fill="hold" nodeType="afterEffect">
                                  <p:stCondLst>
                                    <p:cond delay="0"/>
                                  </p:stCondLst>
                                  <p:childTnLst>
                                    <p:set>
                                      <p:cBhvr>
                                        <p:cTn id="142" dur="1" fill="hold">
                                          <p:stCondLst>
                                            <p:cond delay="0"/>
                                          </p:stCondLst>
                                        </p:cTn>
                                        <p:tgtEl>
                                          <p:spTgt spid="34"/>
                                        </p:tgtEl>
                                        <p:attrNameLst>
                                          <p:attrName>style.visibility</p:attrName>
                                        </p:attrNameLst>
                                      </p:cBhvr>
                                      <p:to>
                                        <p:strVal val="visible"/>
                                      </p:to>
                                    </p:set>
                                    <p:animEffect transition="in" filter="fade">
                                      <p:cBhvr>
                                        <p:cTn id="143" dur="1000"/>
                                        <p:tgtEl>
                                          <p:spTgt spid="34"/>
                                        </p:tgtEl>
                                      </p:cBhvr>
                                    </p:animEffect>
                                  </p:childTnLst>
                                </p:cTn>
                              </p:par>
                            </p:childTnLst>
                          </p:cTn>
                        </p:par>
                        <p:par>
                          <p:cTn id="144" fill="hold">
                            <p:stCondLst>
                              <p:cond delay="32500"/>
                            </p:stCondLst>
                            <p:childTnLst>
                              <p:par>
                                <p:cTn id="145" presetID="10" presetClass="entr" presetSubtype="0" fill="hold" nodeType="after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1000"/>
                                        <p:tgtEl>
                                          <p:spTgt spid="35"/>
                                        </p:tgtEl>
                                      </p:cBhvr>
                                    </p:animEffect>
                                  </p:childTnLst>
                                </p:cTn>
                              </p:par>
                            </p:childTnLst>
                          </p:cTn>
                        </p:par>
                        <p:par>
                          <p:cTn id="148" fill="hold">
                            <p:stCondLst>
                              <p:cond delay="33500"/>
                            </p:stCondLst>
                            <p:childTnLst>
                              <p:par>
                                <p:cTn id="149" presetID="10" presetClass="entr" presetSubtype="0" fill="hold" nodeType="afterEffect">
                                  <p:stCondLst>
                                    <p:cond delay="0"/>
                                  </p:stCondLst>
                                  <p:childTnLst>
                                    <p:set>
                                      <p:cBhvr>
                                        <p:cTn id="150" dur="1" fill="hold">
                                          <p:stCondLst>
                                            <p:cond delay="0"/>
                                          </p:stCondLst>
                                        </p:cTn>
                                        <p:tgtEl>
                                          <p:spTgt spid="36"/>
                                        </p:tgtEl>
                                        <p:attrNameLst>
                                          <p:attrName>style.visibility</p:attrName>
                                        </p:attrNameLst>
                                      </p:cBhvr>
                                      <p:to>
                                        <p:strVal val="visible"/>
                                      </p:to>
                                    </p:set>
                                    <p:animEffect transition="in" filter="fade">
                                      <p:cBhvr>
                                        <p:cTn id="15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457200" y="215372"/>
            <a:ext cx="8229600" cy="5466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2.1 Tesla’s Production Possibilities Frontier </a:t>
            </a:r>
            <a:r>
              <a:rPr lang="en-US" sz="1600" b="0"/>
              <a:t>(2 of 2)</a:t>
            </a:r>
            <a:endParaRPr b="0"/>
          </a:p>
        </p:txBody>
      </p:sp>
      <p:sp>
        <p:nvSpPr>
          <p:cNvPr id="209" name="Google Shape;209;p25"/>
          <p:cNvSpPr txBox="1">
            <a:spLocks noGrp="1"/>
          </p:cNvSpPr>
          <p:nvPr>
            <p:ph type="body" idx="1"/>
          </p:nvPr>
        </p:nvSpPr>
        <p:spPr>
          <a:xfrm>
            <a:off x="457200" y="914400"/>
            <a:ext cx="3657600" cy="481351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To produce 20 more Model 3s (e.g. moving from A to B), Tesla must produce 20 fewer original models.</a:t>
            </a:r>
            <a:endParaRPr/>
          </a:p>
          <a:p>
            <a:pPr marL="342900" lvl="0" indent="-342900" algn="l" rtl="0">
              <a:lnSpc>
                <a:spcPct val="100000"/>
              </a:lnSpc>
              <a:spcBef>
                <a:spcPts val="1540"/>
              </a:spcBef>
              <a:spcAft>
                <a:spcPts val="0"/>
              </a:spcAft>
              <a:buSzPts val="2200"/>
              <a:buChar char="•"/>
            </a:pPr>
            <a:r>
              <a:rPr lang="en-US"/>
              <a:t>The 20 fewer original models is the </a:t>
            </a:r>
            <a:r>
              <a:rPr lang="en-US" i="1"/>
              <a:t>opportunity cost</a:t>
            </a:r>
            <a:r>
              <a:rPr lang="en-US"/>
              <a:t> of producing 20 more Model 3s.</a:t>
            </a:r>
            <a:endParaRPr/>
          </a:p>
          <a:p>
            <a:pPr marL="0" lvl="0" indent="0" algn="l" rtl="0">
              <a:lnSpc>
                <a:spcPct val="100000"/>
              </a:lnSpc>
              <a:spcBef>
                <a:spcPts val="1540"/>
              </a:spcBef>
              <a:spcAft>
                <a:spcPts val="0"/>
              </a:spcAft>
              <a:buSzPts val="2200"/>
              <a:buNone/>
            </a:pPr>
            <a:r>
              <a:rPr lang="en-US" b="1" u="sng"/>
              <a:t>Opportunity cost</a:t>
            </a:r>
            <a:r>
              <a:rPr lang="en-US"/>
              <a:t>: The highest-valued alternative that must be given up to engage in an activity.</a:t>
            </a:r>
            <a:endParaRPr/>
          </a:p>
        </p:txBody>
      </p:sp>
      <p:grpSp>
        <p:nvGrpSpPr>
          <p:cNvPr id="37" name="Google Shape;234;p24"/>
          <p:cNvGrpSpPr/>
          <p:nvPr/>
        </p:nvGrpSpPr>
        <p:grpSpPr>
          <a:xfrm>
            <a:off x="4495585" y="936090"/>
            <a:ext cx="4108712" cy="4770130"/>
            <a:chOff x="4578088" y="1312652"/>
            <a:chExt cx="4108712" cy="4770130"/>
          </a:xfrm>
        </p:grpSpPr>
        <p:pic>
          <p:nvPicPr>
            <p:cNvPr id="38" name="Google Shape;235;p24"/>
            <p:cNvPicPr preferRelativeResize="0"/>
            <p:nvPr/>
          </p:nvPicPr>
          <p:blipFill rotWithShape="1">
            <a:blip r:embed="rId3">
              <a:alphaModFix/>
            </a:blip>
            <a:srcRect/>
            <a:stretch/>
          </p:blipFill>
          <p:spPr>
            <a:xfrm>
              <a:off x="4578088" y="1312652"/>
              <a:ext cx="4108712" cy="4770130"/>
            </a:xfrm>
            <a:prstGeom prst="rect">
              <a:avLst/>
            </a:prstGeom>
            <a:noFill/>
            <a:ln>
              <a:noFill/>
            </a:ln>
          </p:spPr>
        </p:pic>
        <p:pic>
          <p:nvPicPr>
            <p:cNvPr id="39" name="Google Shape;236;p24"/>
            <p:cNvPicPr preferRelativeResize="0"/>
            <p:nvPr/>
          </p:nvPicPr>
          <p:blipFill rotWithShape="1">
            <a:blip r:embed="rId4">
              <a:alphaModFix/>
            </a:blip>
            <a:srcRect/>
            <a:stretch/>
          </p:blipFill>
          <p:spPr>
            <a:xfrm>
              <a:off x="4578088" y="1312652"/>
              <a:ext cx="4108712" cy="4770130"/>
            </a:xfrm>
            <a:prstGeom prst="rect">
              <a:avLst/>
            </a:prstGeom>
            <a:noFill/>
            <a:ln>
              <a:noFill/>
            </a:ln>
          </p:spPr>
        </p:pic>
        <p:pic>
          <p:nvPicPr>
            <p:cNvPr id="40" name="Google Shape;237;p24"/>
            <p:cNvPicPr preferRelativeResize="0"/>
            <p:nvPr/>
          </p:nvPicPr>
          <p:blipFill rotWithShape="1">
            <a:blip r:embed="rId5">
              <a:alphaModFix/>
            </a:blip>
            <a:srcRect/>
            <a:stretch/>
          </p:blipFill>
          <p:spPr>
            <a:xfrm>
              <a:off x="4578088" y="1312652"/>
              <a:ext cx="4108712" cy="4770130"/>
            </a:xfrm>
            <a:prstGeom prst="rect">
              <a:avLst/>
            </a:prstGeom>
            <a:noFill/>
            <a:ln>
              <a:noFill/>
            </a:ln>
          </p:spPr>
        </p:pic>
        <p:pic>
          <p:nvPicPr>
            <p:cNvPr id="41" name="Google Shape;238;p24"/>
            <p:cNvPicPr preferRelativeResize="0"/>
            <p:nvPr/>
          </p:nvPicPr>
          <p:blipFill rotWithShape="1">
            <a:blip r:embed="rId6">
              <a:alphaModFix/>
            </a:blip>
            <a:srcRect/>
            <a:stretch/>
          </p:blipFill>
          <p:spPr>
            <a:xfrm>
              <a:off x="4578088" y="1312652"/>
              <a:ext cx="4108712" cy="4770130"/>
            </a:xfrm>
            <a:prstGeom prst="rect">
              <a:avLst/>
            </a:prstGeom>
            <a:noFill/>
            <a:ln>
              <a:noFill/>
            </a:ln>
          </p:spPr>
        </p:pic>
        <p:pic>
          <p:nvPicPr>
            <p:cNvPr id="42" name="Google Shape;239;p24"/>
            <p:cNvPicPr preferRelativeResize="0"/>
            <p:nvPr/>
          </p:nvPicPr>
          <p:blipFill rotWithShape="1">
            <a:blip r:embed="rId7">
              <a:alphaModFix/>
            </a:blip>
            <a:srcRect/>
            <a:stretch/>
          </p:blipFill>
          <p:spPr>
            <a:xfrm>
              <a:off x="4578088" y="1312652"/>
              <a:ext cx="4108712" cy="4770130"/>
            </a:xfrm>
            <a:prstGeom prst="rect">
              <a:avLst/>
            </a:prstGeom>
            <a:noFill/>
            <a:ln>
              <a:noFill/>
            </a:ln>
          </p:spPr>
        </p:pic>
        <p:pic>
          <p:nvPicPr>
            <p:cNvPr id="43" name="Google Shape;240;p24"/>
            <p:cNvPicPr preferRelativeResize="0"/>
            <p:nvPr/>
          </p:nvPicPr>
          <p:blipFill rotWithShape="1">
            <a:blip r:embed="rId8">
              <a:alphaModFix/>
            </a:blip>
            <a:srcRect/>
            <a:stretch/>
          </p:blipFill>
          <p:spPr>
            <a:xfrm>
              <a:off x="4578088" y="1312652"/>
              <a:ext cx="4108712" cy="4770130"/>
            </a:xfrm>
            <a:prstGeom prst="rect">
              <a:avLst/>
            </a:prstGeom>
            <a:noFill/>
            <a:ln>
              <a:noFill/>
            </a:ln>
          </p:spPr>
        </p:pic>
        <p:pic>
          <p:nvPicPr>
            <p:cNvPr id="44" name="Google Shape;241;p24"/>
            <p:cNvPicPr preferRelativeResize="0"/>
            <p:nvPr/>
          </p:nvPicPr>
          <p:blipFill rotWithShape="1">
            <a:blip r:embed="rId9">
              <a:alphaModFix/>
            </a:blip>
            <a:srcRect/>
            <a:stretch/>
          </p:blipFill>
          <p:spPr>
            <a:xfrm>
              <a:off x="4578088" y="1312652"/>
              <a:ext cx="4108712" cy="4770130"/>
            </a:xfrm>
            <a:prstGeom prst="rect">
              <a:avLst/>
            </a:prstGeom>
            <a:noFill/>
            <a:ln>
              <a:noFill/>
            </a:ln>
          </p:spPr>
        </p:pic>
        <p:pic>
          <p:nvPicPr>
            <p:cNvPr id="45" name="Google Shape;242;p24"/>
            <p:cNvPicPr preferRelativeResize="0"/>
            <p:nvPr/>
          </p:nvPicPr>
          <p:blipFill rotWithShape="1">
            <a:blip r:embed="rId10">
              <a:alphaModFix/>
            </a:blip>
            <a:srcRect/>
            <a:stretch/>
          </p:blipFill>
          <p:spPr>
            <a:xfrm>
              <a:off x="4578088" y="1312652"/>
              <a:ext cx="4108712" cy="4770130"/>
            </a:xfrm>
            <a:prstGeom prst="rect">
              <a:avLst/>
            </a:prstGeom>
            <a:noFill/>
            <a:ln>
              <a:noFill/>
            </a:ln>
          </p:spPr>
        </p:pic>
        <p:pic>
          <p:nvPicPr>
            <p:cNvPr id="46" name="Google Shape;243;p24"/>
            <p:cNvPicPr preferRelativeResize="0"/>
            <p:nvPr/>
          </p:nvPicPr>
          <p:blipFill rotWithShape="1">
            <a:blip r:embed="rId11">
              <a:alphaModFix/>
            </a:blip>
            <a:srcRect/>
            <a:stretch/>
          </p:blipFill>
          <p:spPr>
            <a:xfrm>
              <a:off x="4578088" y="1312652"/>
              <a:ext cx="4108712" cy="4770130"/>
            </a:xfrm>
            <a:prstGeom prst="rect">
              <a:avLst/>
            </a:prstGeom>
            <a:noFill/>
            <a:ln>
              <a:noFill/>
            </a:ln>
          </p:spPr>
        </p:pic>
        <p:pic>
          <p:nvPicPr>
            <p:cNvPr id="47" name="Google Shape;244;p24"/>
            <p:cNvPicPr preferRelativeResize="0"/>
            <p:nvPr/>
          </p:nvPicPr>
          <p:blipFill rotWithShape="1">
            <a:blip r:embed="rId12">
              <a:alphaModFix/>
            </a:blip>
            <a:srcRect/>
            <a:stretch/>
          </p:blipFill>
          <p:spPr>
            <a:xfrm>
              <a:off x="4578088" y="1312652"/>
              <a:ext cx="4108712" cy="4770130"/>
            </a:xfrm>
            <a:prstGeom prst="rect">
              <a:avLst/>
            </a:prstGeom>
            <a:noFill/>
            <a:ln>
              <a:noFill/>
            </a:ln>
          </p:spPr>
        </p:pic>
        <p:pic>
          <p:nvPicPr>
            <p:cNvPr id="48" name="Google Shape;245;p24"/>
            <p:cNvPicPr preferRelativeResize="0"/>
            <p:nvPr/>
          </p:nvPicPr>
          <p:blipFill rotWithShape="1">
            <a:blip r:embed="rId13">
              <a:alphaModFix/>
            </a:blip>
            <a:srcRect/>
            <a:stretch/>
          </p:blipFill>
          <p:spPr>
            <a:xfrm>
              <a:off x="4578088" y="1312652"/>
              <a:ext cx="4108712" cy="4770130"/>
            </a:xfrm>
            <a:prstGeom prst="rect">
              <a:avLst/>
            </a:prstGeom>
            <a:noFill/>
            <a:ln>
              <a:noFill/>
            </a:ln>
          </p:spPr>
        </p:pic>
        <p:pic>
          <p:nvPicPr>
            <p:cNvPr id="49" name="Google Shape;246;p24"/>
            <p:cNvPicPr preferRelativeResize="0"/>
            <p:nvPr/>
          </p:nvPicPr>
          <p:blipFill rotWithShape="1">
            <a:blip r:embed="rId14">
              <a:alphaModFix/>
            </a:blip>
            <a:srcRect/>
            <a:stretch/>
          </p:blipFill>
          <p:spPr>
            <a:xfrm>
              <a:off x="4578088" y="1312652"/>
              <a:ext cx="4108712" cy="4770130"/>
            </a:xfrm>
            <a:prstGeom prst="rect">
              <a:avLst/>
            </a:prstGeom>
            <a:noFill/>
            <a:ln>
              <a:noFill/>
            </a:ln>
          </p:spPr>
        </p:pic>
        <p:pic>
          <p:nvPicPr>
            <p:cNvPr id="50" name="Google Shape;247;p24"/>
            <p:cNvPicPr preferRelativeResize="0"/>
            <p:nvPr/>
          </p:nvPicPr>
          <p:blipFill rotWithShape="1">
            <a:blip r:embed="rId15">
              <a:alphaModFix/>
            </a:blip>
            <a:srcRect/>
            <a:stretch/>
          </p:blipFill>
          <p:spPr>
            <a:xfrm>
              <a:off x="4578088" y="1312652"/>
              <a:ext cx="4108712" cy="4770130"/>
            </a:xfrm>
            <a:prstGeom prst="rect">
              <a:avLst/>
            </a:prstGeom>
            <a:noFill/>
            <a:ln>
              <a:noFill/>
            </a:ln>
          </p:spPr>
        </p:pic>
        <p:pic>
          <p:nvPicPr>
            <p:cNvPr id="51" name="Google Shape;248;p24"/>
            <p:cNvPicPr preferRelativeResize="0"/>
            <p:nvPr/>
          </p:nvPicPr>
          <p:blipFill rotWithShape="1">
            <a:blip r:embed="rId16">
              <a:alphaModFix/>
            </a:blip>
            <a:srcRect/>
            <a:stretch/>
          </p:blipFill>
          <p:spPr>
            <a:xfrm>
              <a:off x="4578088" y="1312652"/>
              <a:ext cx="4108712" cy="4770130"/>
            </a:xfrm>
            <a:prstGeom prst="rect">
              <a:avLst/>
            </a:prstGeom>
            <a:noFill/>
            <a:ln>
              <a:noFill/>
            </a:ln>
          </p:spPr>
        </p:pic>
        <p:pic>
          <p:nvPicPr>
            <p:cNvPr id="52" name="Google Shape;249;p24"/>
            <p:cNvPicPr preferRelativeResize="0"/>
            <p:nvPr/>
          </p:nvPicPr>
          <p:blipFill rotWithShape="1">
            <a:blip r:embed="rId17">
              <a:alphaModFix/>
            </a:blip>
            <a:srcRect/>
            <a:stretch/>
          </p:blipFill>
          <p:spPr>
            <a:xfrm>
              <a:off x="4578088" y="1312652"/>
              <a:ext cx="4108712" cy="4770130"/>
            </a:xfrm>
            <a:prstGeom prst="rect">
              <a:avLst/>
            </a:prstGeom>
            <a:noFill/>
            <a:ln>
              <a:noFill/>
            </a:ln>
          </p:spPr>
        </p:pic>
        <p:pic>
          <p:nvPicPr>
            <p:cNvPr id="53" name="Google Shape;250;p24"/>
            <p:cNvPicPr preferRelativeResize="0"/>
            <p:nvPr/>
          </p:nvPicPr>
          <p:blipFill rotWithShape="1">
            <a:blip r:embed="rId18">
              <a:alphaModFix/>
            </a:blip>
            <a:srcRect/>
            <a:stretch/>
          </p:blipFill>
          <p:spPr>
            <a:xfrm>
              <a:off x="4578088" y="1312652"/>
              <a:ext cx="4108712" cy="4770130"/>
            </a:xfrm>
            <a:prstGeom prst="rect">
              <a:avLst/>
            </a:prstGeom>
            <a:noFill/>
            <a:ln>
              <a:noFill/>
            </a:ln>
          </p:spPr>
        </p:pic>
        <p:pic>
          <p:nvPicPr>
            <p:cNvPr id="54" name="Google Shape;251;p24"/>
            <p:cNvPicPr preferRelativeResize="0"/>
            <p:nvPr/>
          </p:nvPicPr>
          <p:blipFill rotWithShape="1">
            <a:blip r:embed="rId19">
              <a:alphaModFix/>
            </a:blip>
            <a:srcRect/>
            <a:stretch/>
          </p:blipFill>
          <p:spPr>
            <a:xfrm>
              <a:off x="4578088" y="1312652"/>
              <a:ext cx="4108712" cy="4770130"/>
            </a:xfrm>
            <a:prstGeom prst="rect">
              <a:avLst/>
            </a:prstGeom>
            <a:noFill/>
            <a:ln>
              <a:noFill/>
            </a:ln>
          </p:spPr>
        </p:pic>
        <p:pic>
          <p:nvPicPr>
            <p:cNvPr id="55" name="Google Shape;252;p24"/>
            <p:cNvPicPr preferRelativeResize="0"/>
            <p:nvPr/>
          </p:nvPicPr>
          <p:blipFill rotWithShape="1">
            <a:blip r:embed="rId20">
              <a:alphaModFix/>
            </a:blip>
            <a:srcRect/>
            <a:stretch/>
          </p:blipFill>
          <p:spPr>
            <a:xfrm>
              <a:off x="4578088" y="1312652"/>
              <a:ext cx="4108712" cy="4770130"/>
            </a:xfrm>
            <a:prstGeom prst="rect">
              <a:avLst/>
            </a:prstGeom>
            <a:noFill/>
            <a:ln>
              <a:noFill/>
            </a:ln>
          </p:spPr>
        </p:pic>
        <p:pic>
          <p:nvPicPr>
            <p:cNvPr id="56" name="Google Shape;253;p24"/>
            <p:cNvPicPr preferRelativeResize="0"/>
            <p:nvPr/>
          </p:nvPicPr>
          <p:blipFill rotWithShape="1">
            <a:blip r:embed="rId21">
              <a:alphaModFix/>
            </a:blip>
            <a:srcRect/>
            <a:stretch/>
          </p:blipFill>
          <p:spPr>
            <a:xfrm>
              <a:off x="4578088" y="1312652"/>
              <a:ext cx="4108712" cy="4770130"/>
            </a:xfrm>
            <a:prstGeom prst="rect">
              <a:avLst/>
            </a:prstGeom>
            <a:noFill/>
            <a:ln>
              <a:noFill/>
            </a:ln>
          </p:spPr>
        </p:pic>
        <p:pic>
          <p:nvPicPr>
            <p:cNvPr id="57" name="Google Shape;254;p24"/>
            <p:cNvPicPr preferRelativeResize="0"/>
            <p:nvPr/>
          </p:nvPicPr>
          <p:blipFill rotWithShape="1">
            <a:blip r:embed="rId22">
              <a:alphaModFix/>
            </a:blip>
            <a:srcRect/>
            <a:stretch/>
          </p:blipFill>
          <p:spPr>
            <a:xfrm>
              <a:off x="4578088" y="1312652"/>
              <a:ext cx="4108712" cy="4770130"/>
            </a:xfrm>
            <a:prstGeom prst="rect">
              <a:avLst/>
            </a:prstGeom>
            <a:noFill/>
            <a:ln>
              <a:noFill/>
            </a:ln>
          </p:spPr>
        </p:pic>
        <p:pic>
          <p:nvPicPr>
            <p:cNvPr id="58" name="Google Shape;255;p24"/>
            <p:cNvPicPr preferRelativeResize="0"/>
            <p:nvPr/>
          </p:nvPicPr>
          <p:blipFill rotWithShape="1">
            <a:blip r:embed="rId23">
              <a:alphaModFix/>
            </a:blip>
            <a:srcRect/>
            <a:stretch/>
          </p:blipFill>
          <p:spPr>
            <a:xfrm>
              <a:off x="4578088" y="1312652"/>
              <a:ext cx="4108712" cy="4770130"/>
            </a:xfrm>
            <a:prstGeom prst="rect">
              <a:avLst/>
            </a:prstGeom>
            <a:noFill/>
            <a:ln>
              <a:noFill/>
            </a:ln>
          </p:spPr>
        </p:pic>
        <p:pic>
          <p:nvPicPr>
            <p:cNvPr id="59" name="Google Shape;256;p24"/>
            <p:cNvPicPr preferRelativeResize="0"/>
            <p:nvPr/>
          </p:nvPicPr>
          <p:blipFill rotWithShape="1">
            <a:blip r:embed="rId24">
              <a:alphaModFix/>
            </a:blip>
            <a:srcRect/>
            <a:stretch/>
          </p:blipFill>
          <p:spPr>
            <a:xfrm>
              <a:off x="4578088" y="1312652"/>
              <a:ext cx="4108712" cy="4770130"/>
            </a:xfrm>
            <a:prstGeom prst="rect">
              <a:avLst/>
            </a:prstGeom>
            <a:noFill/>
            <a:ln>
              <a:noFill/>
            </a:ln>
          </p:spPr>
        </p:pic>
        <p:pic>
          <p:nvPicPr>
            <p:cNvPr id="60" name="Google Shape;257;p24"/>
            <p:cNvPicPr preferRelativeResize="0"/>
            <p:nvPr/>
          </p:nvPicPr>
          <p:blipFill rotWithShape="1">
            <a:blip r:embed="rId25">
              <a:alphaModFix/>
            </a:blip>
            <a:srcRect/>
            <a:stretch/>
          </p:blipFill>
          <p:spPr>
            <a:xfrm>
              <a:off x="4578088" y="1312652"/>
              <a:ext cx="4108712" cy="4770130"/>
            </a:xfrm>
            <a:prstGeom prst="rect">
              <a:avLst/>
            </a:prstGeom>
            <a:noFill/>
            <a:ln>
              <a:noFill/>
            </a:ln>
          </p:spPr>
        </p:pic>
        <p:pic>
          <p:nvPicPr>
            <p:cNvPr id="61" name="Google Shape;258;p24"/>
            <p:cNvPicPr preferRelativeResize="0"/>
            <p:nvPr/>
          </p:nvPicPr>
          <p:blipFill rotWithShape="1">
            <a:blip r:embed="rId26">
              <a:alphaModFix/>
            </a:blip>
            <a:srcRect/>
            <a:stretch/>
          </p:blipFill>
          <p:spPr>
            <a:xfrm>
              <a:off x="4578088" y="1312652"/>
              <a:ext cx="4108712" cy="4770130"/>
            </a:xfrm>
            <a:prstGeom prst="rect">
              <a:avLst/>
            </a:prstGeom>
            <a:noFill/>
            <a:ln>
              <a:noFill/>
            </a:ln>
          </p:spPr>
        </p:pic>
        <p:pic>
          <p:nvPicPr>
            <p:cNvPr id="62" name="Google Shape;259;p24"/>
            <p:cNvPicPr preferRelativeResize="0"/>
            <p:nvPr/>
          </p:nvPicPr>
          <p:blipFill rotWithShape="1">
            <a:blip r:embed="rId27">
              <a:alphaModFix/>
            </a:blip>
            <a:srcRect/>
            <a:stretch/>
          </p:blipFill>
          <p:spPr>
            <a:xfrm>
              <a:off x="4578088" y="1312652"/>
              <a:ext cx="4108712" cy="4770130"/>
            </a:xfrm>
            <a:prstGeom prst="rect">
              <a:avLst/>
            </a:prstGeom>
            <a:noFill/>
            <a:ln>
              <a:noFill/>
            </a:ln>
          </p:spPr>
        </p:pic>
        <p:pic>
          <p:nvPicPr>
            <p:cNvPr id="63" name="Google Shape;260;p24"/>
            <p:cNvPicPr preferRelativeResize="0"/>
            <p:nvPr/>
          </p:nvPicPr>
          <p:blipFill rotWithShape="1">
            <a:blip r:embed="rId28">
              <a:alphaModFix/>
            </a:blip>
            <a:srcRect/>
            <a:stretch/>
          </p:blipFill>
          <p:spPr>
            <a:xfrm>
              <a:off x="4578088" y="1312652"/>
              <a:ext cx="4108712" cy="4770130"/>
            </a:xfrm>
            <a:prstGeom prst="rect">
              <a:avLst/>
            </a:prstGeom>
            <a:noFill/>
            <a:ln>
              <a:noFill/>
            </a:ln>
          </p:spPr>
        </p:pic>
        <p:pic>
          <p:nvPicPr>
            <p:cNvPr id="64" name="Google Shape;261;p24"/>
            <p:cNvPicPr preferRelativeResize="0"/>
            <p:nvPr/>
          </p:nvPicPr>
          <p:blipFill rotWithShape="1">
            <a:blip r:embed="rId29">
              <a:alphaModFix/>
            </a:blip>
            <a:srcRect/>
            <a:stretch/>
          </p:blipFill>
          <p:spPr>
            <a:xfrm>
              <a:off x="4578088" y="1312652"/>
              <a:ext cx="4108712" cy="4770130"/>
            </a:xfrm>
            <a:prstGeom prst="rect">
              <a:avLst/>
            </a:prstGeom>
            <a:noFill/>
            <a:ln>
              <a:noFill/>
            </a:ln>
          </p:spPr>
        </p:pic>
        <p:pic>
          <p:nvPicPr>
            <p:cNvPr id="65" name="Google Shape;262;p24"/>
            <p:cNvPicPr preferRelativeResize="0"/>
            <p:nvPr/>
          </p:nvPicPr>
          <p:blipFill rotWithShape="1">
            <a:blip r:embed="rId30">
              <a:alphaModFix/>
            </a:blip>
            <a:srcRect/>
            <a:stretch/>
          </p:blipFill>
          <p:spPr>
            <a:xfrm>
              <a:off x="4578088" y="1312652"/>
              <a:ext cx="4108712" cy="4770130"/>
            </a:xfrm>
            <a:prstGeom prst="rect">
              <a:avLst/>
            </a:prstGeom>
            <a:noFill/>
            <a:ln>
              <a:noFill/>
            </a:ln>
          </p:spPr>
        </p:pic>
        <p:pic>
          <p:nvPicPr>
            <p:cNvPr id="66" name="Google Shape;263;p24"/>
            <p:cNvPicPr preferRelativeResize="0"/>
            <p:nvPr/>
          </p:nvPicPr>
          <p:blipFill rotWithShape="1">
            <a:blip r:embed="rId31">
              <a:alphaModFix/>
            </a:blip>
            <a:srcRect/>
            <a:stretch/>
          </p:blipFill>
          <p:spPr>
            <a:xfrm>
              <a:off x="4578088" y="1312652"/>
              <a:ext cx="4108712" cy="4770130"/>
            </a:xfrm>
            <a:prstGeom prst="rect">
              <a:avLst/>
            </a:prstGeom>
            <a:noFill/>
            <a:ln>
              <a:noFill/>
            </a:ln>
          </p:spPr>
        </p:pic>
        <p:pic>
          <p:nvPicPr>
            <p:cNvPr id="67" name="Google Shape;264;p24"/>
            <p:cNvPicPr preferRelativeResize="0"/>
            <p:nvPr/>
          </p:nvPicPr>
          <p:blipFill rotWithShape="1">
            <a:blip r:embed="rId32">
              <a:alphaModFix/>
            </a:blip>
            <a:srcRect/>
            <a:stretch/>
          </p:blipFill>
          <p:spPr>
            <a:xfrm>
              <a:off x="4578088" y="1312652"/>
              <a:ext cx="4108712" cy="4770130"/>
            </a:xfrm>
            <a:prstGeom prst="rect">
              <a:avLst/>
            </a:prstGeom>
            <a:noFill/>
            <a:ln>
              <a:noFill/>
            </a:ln>
          </p:spPr>
        </p:pic>
        <p:pic>
          <p:nvPicPr>
            <p:cNvPr id="68" name="Google Shape;265;p24"/>
            <p:cNvPicPr preferRelativeResize="0"/>
            <p:nvPr/>
          </p:nvPicPr>
          <p:blipFill rotWithShape="1">
            <a:blip r:embed="rId33">
              <a:alphaModFix/>
            </a:blip>
            <a:srcRect/>
            <a:stretch/>
          </p:blipFill>
          <p:spPr>
            <a:xfrm>
              <a:off x="4578088" y="1312652"/>
              <a:ext cx="4108712" cy="4770130"/>
            </a:xfrm>
            <a:prstGeom prst="rect">
              <a:avLst/>
            </a:prstGeom>
            <a:noFill/>
            <a:ln>
              <a:noFill/>
            </a:ln>
          </p:spPr>
        </p:pic>
        <p:pic>
          <p:nvPicPr>
            <p:cNvPr id="69" name="Google Shape;266;p24"/>
            <p:cNvPicPr preferRelativeResize="0"/>
            <p:nvPr/>
          </p:nvPicPr>
          <p:blipFill rotWithShape="1">
            <a:blip r:embed="rId34">
              <a:alphaModFix/>
            </a:blip>
            <a:srcRect/>
            <a:stretch/>
          </p:blipFill>
          <p:spPr>
            <a:xfrm>
              <a:off x="4578088" y="1312652"/>
              <a:ext cx="4108712" cy="477013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500"/>
                                        <p:tgtEl>
                                          <p:spTgt spid="20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animEffect transition="in" filter="fade">
                                      <p:cBhvr>
                                        <p:cTn id="11" dur="500"/>
                                        <p:tgtEl>
                                          <p:spTgt spid="209">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animEffect transition="in" filter="fade">
                                      <p:cBhvr>
                                        <p:cTn id="15" dur="500"/>
                                        <p:tgtEl>
                                          <p:spTgt spid="2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457200" y="228600"/>
            <a:ext cx="8229600" cy="53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b="1"/>
              <a:t>Figure 2.2</a:t>
            </a:r>
            <a:r>
              <a:rPr lang="en-US" sz="2400"/>
              <a:t> Increasing Marginal Opportunity Costs</a:t>
            </a:r>
            <a:endParaRPr/>
          </a:p>
        </p:txBody>
      </p:sp>
      <p:sp>
        <p:nvSpPr>
          <p:cNvPr id="216" name="Google Shape;216;p26"/>
          <p:cNvSpPr txBox="1">
            <a:spLocks noGrp="1"/>
          </p:cNvSpPr>
          <p:nvPr>
            <p:ph type="body" idx="1"/>
          </p:nvPr>
        </p:nvSpPr>
        <p:spPr>
          <a:xfrm>
            <a:off x="457200" y="914400"/>
            <a:ext cx="3719477" cy="525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200"/>
              <a:t>On the previous slide, opportunity costs were constant.</a:t>
            </a:r>
            <a:endParaRPr/>
          </a:p>
          <a:p>
            <a:pPr marL="0" lvl="0" indent="0" algn="l" rtl="0">
              <a:lnSpc>
                <a:spcPct val="100000"/>
              </a:lnSpc>
              <a:spcBef>
                <a:spcPts val="1200"/>
              </a:spcBef>
              <a:spcAft>
                <a:spcPts val="0"/>
              </a:spcAft>
              <a:buSzPts val="2200"/>
              <a:buNone/>
            </a:pPr>
            <a:r>
              <a:rPr lang="en-US" sz="2200"/>
              <a:t>But opportunity costs are often increasing.</a:t>
            </a:r>
            <a:endParaRPr/>
          </a:p>
          <a:p>
            <a:pPr marL="0" lvl="0" indent="0" algn="l" rtl="0">
              <a:lnSpc>
                <a:spcPct val="100000"/>
              </a:lnSpc>
              <a:spcBef>
                <a:spcPts val="1200"/>
              </a:spcBef>
              <a:spcAft>
                <a:spcPts val="0"/>
              </a:spcAft>
              <a:buSzPts val="2200"/>
              <a:buNone/>
            </a:pPr>
            <a:r>
              <a:rPr lang="en-US" sz="2200"/>
              <a:t>Why? Some resources are better suited to one task than another. The first resources to “switch” are the one best suited to switching.</a:t>
            </a:r>
            <a:endParaRPr/>
          </a:p>
          <a:p>
            <a:pPr marL="0" lvl="0" indent="0" algn="l" rtl="0">
              <a:lnSpc>
                <a:spcPct val="100000"/>
              </a:lnSpc>
              <a:spcBef>
                <a:spcPts val="1200"/>
              </a:spcBef>
              <a:spcAft>
                <a:spcPts val="0"/>
              </a:spcAft>
              <a:buSzPts val="2200"/>
              <a:buNone/>
            </a:pPr>
            <a:r>
              <a:rPr lang="en-US" sz="2200" i="1"/>
              <a:t>The more resources already devoted to an activity, the smaller the payoff to devoting additional resources to that activity.</a:t>
            </a:r>
            <a:endParaRPr/>
          </a:p>
        </p:txBody>
      </p:sp>
      <p:pic>
        <p:nvPicPr>
          <p:cNvPr id="5" name="Google Shape;273;p25" descr="fig2-2-PPT-8"/>
          <p:cNvPicPr preferRelativeResize="0"/>
          <p:nvPr/>
        </p:nvPicPr>
        <p:blipFill rotWithShape="1">
          <a:blip r:embed="rId3">
            <a:alphaModFix/>
          </a:blip>
          <a:srcRect/>
          <a:stretch/>
        </p:blipFill>
        <p:spPr>
          <a:xfrm>
            <a:off x="3937635" y="952500"/>
            <a:ext cx="5191125" cy="4305300"/>
          </a:xfrm>
          <a:prstGeom prst="rect">
            <a:avLst/>
          </a:prstGeom>
          <a:noFill/>
          <a:ln>
            <a:noFill/>
          </a:ln>
        </p:spPr>
      </p:pic>
      <p:pic>
        <p:nvPicPr>
          <p:cNvPr id="6" name="Google Shape;274;p25" descr="fig2-2-PPT-1"/>
          <p:cNvPicPr preferRelativeResize="0"/>
          <p:nvPr/>
        </p:nvPicPr>
        <p:blipFill rotWithShape="1">
          <a:blip r:embed="rId4">
            <a:alphaModFix/>
          </a:blip>
          <a:srcRect/>
          <a:stretch/>
        </p:blipFill>
        <p:spPr>
          <a:xfrm>
            <a:off x="3937635" y="952500"/>
            <a:ext cx="5191125" cy="4305300"/>
          </a:xfrm>
          <a:prstGeom prst="rect">
            <a:avLst/>
          </a:prstGeom>
          <a:noFill/>
          <a:ln>
            <a:noFill/>
          </a:ln>
        </p:spPr>
      </p:pic>
      <p:pic>
        <p:nvPicPr>
          <p:cNvPr id="7" name="Google Shape;275;p25" descr="fig2-2-PPT-2"/>
          <p:cNvPicPr preferRelativeResize="0"/>
          <p:nvPr/>
        </p:nvPicPr>
        <p:blipFill rotWithShape="1">
          <a:blip r:embed="rId5">
            <a:alphaModFix/>
          </a:blip>
          <a:srcRect/>
          <a:stretch/>
        </p:blipFill>
        <p:spPr>
          <a:xfrm>
            <a:off x="3937635" y="952500"/>
            <a:ext cx="5191125" cy="4305300"/>
          </a:xfrm>
          <a:prstGeom prst="rect">
            <a:avLst/>
          </a:prstGeom>
          <a:noFill/>
          <a:ln>
            <a:noFill/>
          </a:ln>
        </p:spPr>
      </p:pic>
      <p:pic>
        <p:nvPicPr>
          <p:cNvPr id="8" name="Google Shape;276;p25" descr="fig2-2-PPT-4"/>
          <p:cNvPicPr preferRelativeResize="0"/>
          <p:nvPr/>
        </p:nvPicPr>
        <p:blipFill rotWithShape="1">
          <a:blip r:embed="rId6">
            <a:alphaModFix/>
          </a:blip>
          <a:srcRect/>
          <a:stretch/>
        </p:blipFill>
        <p:spPr>
          <a:xfrm>
            <a:off x="3937635" y="952500"/>
            <a:ext cx="5191125" cy="4305300"/>
          </a:xfrm>
          <a:prstGeom prst="rect">
            <a:avLst/>
          </a:prstGeom>
          <a:noFill/>
          <a:ln>
            <a:noFill/>
          </a:ln>
        </p:spPr>
      </p:pic>
      <p:pic>
        <p:nvPicPr>
          <p:cNvPr id="9" name="Google Shape;277;p25" descr="fig2-2-PPT-3"/>
          <p:cNvPicPr preferRelativeResize="0"/>
          <p:nvPr/>
        </p:nvPicPr>
        <p:blipFill rotWithShape="1">
          <a:blip r:embed="rId7">
            <a:alphaModFix/>
          </a:blip>
          <a:srcRect/>
          <a:stretch/>
        </p:blipFill>
        <p:spPr>
          <a:xfrm>
            <a:off x="3937635" y="952500"/>
            <a:ext cx="5191125" cy="4305300"/>
          </a:xfrm>
          <a:prstGeom prst="rect">
            <a:avLst/>
          </a:prstGeom>
          <a:noFill/>
          <a:ln>
            <a:noFill/>
          </a:ln>
        </p:spPr>
      </p:pic>
      <p:pic>
        <p:nvPicPr>
          <p:cNvPr id="10" name="Google Shape;278;p25" descr="fig2-2-PPT-5"/>
          <p:cNvPicPr preferRelativeResize="0"/>
          <p:nvPr/>
        </p:nvPicPr>
        <p:blipFill rotWithShape="1">
          <a:blip r:embed="rId8">
            <a:alphaModFix/>
          </a:blip>
          <a:srcRect/>
          <a:stretch/>
        </p:blipFill>
        <p:spPr>
          <a:xfrm>
            <a:off x="3937635" y="952500"/>
            <a:ext cx="5191125" cy="4305300"/>
          </a:xfrm>
          <a:prstGeom prst="rect">
            <a:avLst/>
          </a:prstGeom>
          <a:noFill/>
          <a:ln>
            <a:noFill/>
          </a:ln>
        </p:spPr>
      </p:pic>
      <p:pic>
        <p:nvPicPr>
          <p:cNvPr id="11" name="Google Shape;279;p25" descr="fig2-2-PPT-6"/>
          <p:cNvPicPr preferRelativeResize="0"/>
          <p:nvPr/>
        </p:nvPicPr>
        <p:blipFill rotWithShape="1">
          <a:blip r:embed="rId9">
            <a:alphaModFix/>
          </a:blip>
          <a:srcRect/>
          <a:stretch/>
        </p:blipFill>
        <p:spPr>
          <a:xfrm>
            <a:off x="3937635" y="952500"/>
            <a:ext cx="5191125" cy="4305300"/>
          </a:xfrm>
          <a:prstGeom prst="rect">
            <a:avLst/>
          </a:prstGeom>
          <a:noFill/>
          <a:ln>
            <a:noFill/>
          </a:ln>
        </p:spPr>
      </p:pic>
      <p:pic>
        <p:nvPicPr>
          <p:cNvPr id="12" name="Google Shape;280;p25" descr="fig2-2-PPT-7"/>
          <p:cNvPicPr preferRelativeResize="0"/>
          <p:nvPr/>
        </p:nvPicPr>
        <p:blipFill rotWithShape="1">
          <a:blip r:embed="rId10">
            <a:alphaModFix/>
          </a:blip>
          <a:srcRect/>
          <a:stretch/>
        </p:blipFill>
        <p:spPr>
          <a:xfrm>
            <a:off x="3937635" y="952500"/>
            <a:ext cx="5191125" cy="4305300"/>
          </a:xfrm>
          <a:prstGeom prst="rect">
            <a:avLst/>
          </a:prstGeom>
          <a:noFill/>
          <a:ln>
            <a:noFill/>
          </a:ln>
        </p:spPr>
      </p:pic>
      <p:pic>
        <p:nvPicPr>
          <p:cNvPr id="13" name="Google Shape;281;p25" descr="A graph shows the nonlinear production possibilities frontier if the economy’s production is divided into two types: tanks and automobiles."/>
          <p:cNvPicPr preferRelativeResize="0"/>
          <p:nvPr/>
        </p:nvPicPr>
        <p:blipFill rotWithShape="1">
          <a:blip r:embed="rId11">
            <a:alphaModFix/>
          </a:blip>
          <a:srcRect/>
          <a:stretch/>
        </p:blipFill>
        <p:spPr>
          <a:xfrm>
            <a:off x="3933952" y="948690"/>
            <a:ext cx="5191125" cy="430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500"/>
                                        <p:tgtEl>
                                          <p:spTgt spid="21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animEffect transition="in" filter="fade">
                                      <p:cBhvr>
                                        <p:cTn id="11" dur="500"/>
                                        <p:tgtEl>
                                          <p:spTgt spid="21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animEffect transition="in" filter="fade">
                                      <p:cBhvr>
                                        <p:cTn id="15" dur="500"/>
                                        <p:tgtEl>
                                          <p:spTgt spid="21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animEffect transition="in" filter="fade">
                                      <p:cBhvr>
                                        <p:cTn id="19" dur="500"/>
                                        <p:tgtEl>
                                          <p:spTgt spid="216">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childTnLst>
                                </p:cTn>
                              </p:par>
                            </p:childTnLst>
                          </p:cTn>
                        </p:par>
                        <p:par>
                          <p:cTn id="32" fill="hold">
                            <p:stCondLst>
                              <p:cond delay="4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childTnLst>
                          </p:cTn>
                        </p:par>
                        <p:par>
                          <p:cTn id="36" fill="hold">
                            <p:stCondLst>
                              <p:cond delay="5500"/>
                            </p:stCondLst>
                            <p:childTnLst>
                              <p:par>
                                <p:cTn id="37" presetID="10"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childTnLst>
                                </p:cTn>
                              </p:par>
                            </p:childTnLst>
                          </p:cTn>
                        </p:par>
                        <p:par>
                          <p:cTn id="40" fill="hold">
                            <p:stCondLst>
                              <p:cond delay="6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childTnLst>
                                </p:cTn>
                              </p:par>
                            </p:childTnLst>
                          </p:cTn>
                        </p:par>
                        <p:par>
                          <p:cTn id="44" fill="hold">
                            <p:stCondLst>
                              <p:cond delay="75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childTnLst>
                                </p:cTn>
                              </p:par>
                            </p:childTnLst>
                          </p:cTn>
                        </p:par>
                        <p:par>
                          <p:cTn id="48" fill="hold">
                            <p:stCondLst>
                              <p:cond delay="8500"/>
                            </p:stCondLst>
                            <p:childTnLst>
                              <p:par>
                                <p:cTn id="49" presetID="10"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childTnLst>
                                </p:cTn>
                              </p:par>
                            </p:childTnLst>
                          </p:cTn>
                        </p:par>
                        <p:par>
                          <p:cTn id="52" fill="hold">
                            <p:stCondLst>
                              <p:cond delay="9500"/>
                            </p:stCondLst>
                            <p:childTnLst>
                              <p:par>
                                <p:cTn id="53" presetID="10"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457200" y="228600"/>
            <a:ext cx="8229600" cy="53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b="1"/>
              <a:t>Figure 2.3</a:t>
            </a:r>
            <a:r>
              <a:rPr lang="en-US" sz="2400"/>
              <a:t> Economic Growth (panel (a))</a:t>
            </a:r>
            <a:endParaRPr/>
          </a:p>
        </p:txBody>
      </p:sp>
      <p:sp>
        <p:nvSpPr>
          <p:cNvPr id="224" name="Google Shape;224;p27"/>
          <p:cNvSpPr txBox="1">
            <a:spLocks noGrp="1"/>
          </p:cNvSpPr>
          <p:nvPr>
            <p:ph type="body" idx="1"/>
          </p:nvPr>
        </p:nvSpPr>
        <p:spPr>
          <a:xfrm>
            <a:off x="457200" y="914400"/>
            <a:ext cx="3886200" cy="460861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200"/>
              <a:t>As more economic resources become available, the economy can move from point </a:t>
            </a:r>
            <a:r>
              <a:rPr lang="en-US" sz="2200" i="1"/>
              <a:t>A</a:t>
            </a:r>
            <a:r>
              <a:rPr lang="en-US" sz="2200"/>
              <a:t> to point </a:t>
            </a:r>
            <a:r>
              <a:rPr lang="en-US" sz="2200" i="1"/>
              <a:t>B</a:t>
            </a:r>
            <a:r>
              <a:rPr lang="en-US" sz="2200"/>
              <a:t>, producing more tanks and more automobiles.</a:t>
            </a:r>
            <a:endParaRPr/>
          </a:p>
          <a:p>
            <a:pPr marL="0" lvl="0" indent="0" algn="l" rtl="0">
              <a:lnSpc>
                <a:spcPct val="100000"/>
              </a:lnSpc>
              <a:spcBef>
                <a:spcPts val="1500"/>
              </a:spcBef>
              <a:spcAft>
                <a:spcPts val="0"/>
              </a:spcAft>
              <a:buSzPts val="2200"/>
              <a:buNone/>
            </a:pPr>
            <a:r>
              <a:rPr lang="en-US" sz="2200"/>
              <a:t>Shifts in the production possibilities frontier represent </a:t>
            </a:r>
            <a:r>
              <a:rPr lang="en-US" sz="2200" i="1"/>
              <a:t>economic growth</a:t>
            </a:r>
            <a:r>
              <a:rPr lang="en-US" sz="2200"/>
              <a:t>.</a:t>
            </a:r>
            <a:endParaRPr/>
          </a:p>
          <a:p>
            <a:pPr marL="0" lvl="0" indent="0" algn="l" rtl="0">
              <a:lnSpc>
                <a:spcPct val="100000"/>
              </a:lnSpc>
              <a:spcBef>
                <a:spcPts val="1500"/>
              </a:spcBef>
              <a:spcAft>
                <a:spcPts val="0"/>
              </a:spcAft>
              <a:buSzPts val="2200"/>
              <a:buNone/>
            </a:pPr>
            <a:r>
              <a:rPr lang="en-US" sz="2200" b="1" u="sng"/>
              <a:t>Economic growth</a:t>
            </a:r>
            <a:r>
              <a:rPr lang="en-US" sz="2200"/>
              <a:t>: the ability of the economy to increase the production of goods and services. </a:t>
            </a:r>
            <a:endParaRPr/>
          </a:p>
        </p:txBody>
      </p:sp>
      <p:pic>
        <p:nvPicPr>
          <p:cNvPr id="5" name="Google Shape;289;p26" descr="fig2-3ab-PPT-1"/>
          <p:cNvPicPr preferRelativeResize="0"/>
          <p:nvPr/>
        </p:nvPicPr>
        <p:blipFill rotWithShape="1">
          <a:blip r:embed="rId3">
            <a:alphaModFix/>
          </a:blip>
          <a:srcRect r="50000"/>
          <a:stretch/>
        </p:blipFill>
        <p:spPr>
          <a:xfrm>
            <a:off x="4523251" y="856749"/>
            <a:ext cx="4252913" cy="3057525"/>
          </a:xfrm>
          <a:prstGeom prst="rect">
            <a:avLst/>
          </a:prstGeom>
          <a:noFill/>
          <a:ln>
            <a:noFill/>
          </a:ln>
        </p:spPr>
      </p:pic>
      <p:pic>
        <p:nvPicPr>
          <p:cNvPr id="6" name="Google Shape;290;p26" descr="fig2-3ab-PPT-2"/>
          <p:cNvPicPr preferRelativeResize="0"/>
          <p:nvPr/>
        </p:nvPicPr>
        <p:blipFill rotWithShape="1">
          <a:blip r:embed="rId4">
            <a:alphaModFix/>
          </a:blip>
          <a:srcRect r="51512"/>
          <a:stretch/>
        </p:blipFill>
        <p:spPr>
          <a:xfrm>
            <a:off x="4523251" y="856749"/>
            <a:ext cx="4124325" cy="3057525"/>
          </a:xfrm>
          <a:prstGeom prst="rect">
            <a:avLst/>
          </a:prstGeom>
          <a:noFill/>
          <a:ln>
            <a:noFill/>
          </a:ln>
        </p:spPr>
      </p:pic>
      <p:pic>
        <p:nvPicPr>
          <p:cNvPr id="7" name="Google Shape;291;p26" descr="fig2-3ab-PPT-3"/>
          <p:cNvPicPr preferRelativeResize="0"/>
          <p:nvPr/>
        </p:nvPicPr>
        <p:blipFill rotWithShape="1">
          <a:blip r:embed="rId5">
            <a:alphaModFix/>
          </a:blip>
          <a:srcRect r="51512"/>
          <a:stretch/>
        </p:blipFill>
        <p:spPr>
          <a:xfrm>
            <a:off x="4523251" y="856749"/>
            <a:ext cx="4124325" cy="3057525"/>
          </a:xfrm>
          <a:prstGeom prst="rect">
            <a:avLst/>
          </a:prstGeom>
          <a:noFill/>
          <a:ln>
            <a:noFill/>
          </a:ln>
        </p:spPr>
      </p:pic>
      <p:pic>
        <p:nvPicPr>
          <p:cNvPr id="8" name="Google Shape;292;p26" descr="fig2-3ab-PPT-4"/>
          <p:cNvPicPr preferRelativeResize="0"/>
          <p:nvPr/>
        </p:nvPicPr>
        <p:blipFill rotWithShape="1">
          <a:blip r:embed="rId6">
            <a:alphaModFix/>
          </a:blip>
          <a:srcRect r="50000"/>
          <a:stretch/>
        </p:blipFill>
        <p:spPr>
          <a:xfrm>
            <a:off x="4523251" y="856749"/>
            <a:ext cx="4252913" cy="3057525"/>
          </a:xfrm>
          <a:prstGeom prst="rect">
            <a:avLst/>
          </a:prstGeom>
          <a:noFill/>
          <a:ln>
            <a:noFill/>
          </a:ln>
        </p:spPr>
      </p:pic>
      <p:pic>
        <p:nvPicPr>
          <p:cNvPr id="9" name="Google Shape;293;p26" descr="fig2-3ab-PPT-5"/>
          <p:cNvPicPr preferRelativeResize="0"/>
          <p:nvPr/>
        </p:nvPicPr>
        <p:blipFill rotWithShape="1">
          <a:blip r:embed="rId7">
            <a:alphaModFix/>
          </a:blip>
          <a:srcRect r="51512"/>
          <a:stretch/>
        </p:blipFill>
        <p:spPr>
          <a:xfrm>
            <a:off x="4523251" y="856749"/>
            <a:ext cx="4124325" cy="3057525"/>
          </a:xfrm>
          <a:prstGeom prst="rect">
            <a:avLst/>
          </a:prstGeom>
          <a:noFill/>
          <a:ln>
            <a:noFill/>
          </a:ln>
        </p:spPr>
      </p:pic>
      <p:pic>
        <p:nvPicPr>
          <p:cNvPr id="10" name="Google Shape;294;p26" descr="fig2-3ab-PPT-7"/>
          <p:cNvPicPr preferRelativeResize="0"/>
          <p:nvPr/>
        </p:nvPicPr>
        <p:blipFill rotWithShape="1">
          <a:blip r:embed="rId8">
            <a:alphaModFix/>
          </a:blip>
          <a:srcRect/>
          <a:stretch/>
        </p:blipFill>
        <p:spPr>
          <a:xfrm>
            <a:off x="4523251" y="856749"/>
            <a:ext cx="4252913" cy="3057525"/>
          </a:xfrm>
          <a:prstGeom prst="rect">
            <a:avLst/>
          </a:prstGeom>
          <a:noFill/>
          <a:ln>
            <a:noFill/>
          </a:ln>
        </p:spPr>
      </p:pic>
      <p:pic>
        <p:nvPicPr>
          <p:cNvPr id="11" name="Google Shape;295;p26" descr="fig2-3ab-PPT-8"/>
          <p:cNvPicPr preferRelativeResize="0"/>
          <p:nvPr/>
        </p:nvPicPr>
        <p:blipFill rotWithShape="1">
          <a:blip r:embed="rId8">
            <a:alphaModFix/>
          </a:blip>
          <a:srcRect/>
          <a:stretch/>
        </p:blipFill>
        <p:spPr>
          <a:xfrm>
            <a:off x="4523251" y="856749"/>
            <a:ext cx="4252913" cy="3057525"/>
          </a:xfrm>
          <a:prstGeom prst="rect">
            <a:avLst/>
          </a:prstGeom>
          <a:noFill/>
          <a:ln>
            <a:noFill/>
          </a:ln>
        </p:spPr>
      </p:pic>
      <p:pic>
        <p:nvPicPr>
          <p:cNvPr id="12" name="Google Shape;296;p26" descr="Two graphs, labeled (a) and (b), show nonlinear production possibilities frontiers of an economy as it transforms with the increased availability of resources and change in technology."/>
          <p:cNvPicPr preferRelativeResize="0"/>
          <p:nvPr/>
        </p:nvPicPr>
        <p:blipFill rotWithShape="1">
          <a:blip r:embed="rId9">
            <a:alphaModFix/>
          </a:blip>
          <a:srcRect/>
          <a:stretch/>
        </p:blipFill>
        <p:spPr>
          <a:xfrm>
            <a:off x="4528014" y="861512"/>
            <a:ext cx="4119562" cy="2967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Effect transition="in" filter="fade">
                                      <p:cBhvr>
                                        <p:cTn id="7" dur="500"/>
                                        <p:tgtEl>
                                          <p:spTgt spid="22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animEffect transition="in" filter="fade">
                                      <p:cBhvr>
                                        <p:cTn id="11" dur="500"/>
                                        <p:tgtEl>
                                          <p:spTgt spid="22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animEffect transition="in" filter="fade">
                                      <p:cBhvr>
                                        <p:cTn id="15" dur="500"/>
                                        <p:tgtEl>
                                          <p:spTgt spid="22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4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2.2 Comparative Advantage and Trade</a:t>
            </a:r>
            <a:endParaRPr/>
          </a:p>
        </p:txBody>
      </p:sp>
      <p:sp>
        <p:nvSpPr>
          <p:cNvPr id="245" name="Google Shape;245;p30"/>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Describe comparative advantage and explain how it serves as the basis for trade.</a:t>
            </a:r>
            <a:endParaRPr/>
          </a:p>
        </p:txBody>
      </p:sp>
      <p:sp>
        <p:nvSpPr>
          <p:cNvPr id="246" name="Google Shape;246;p30"/>
          <p:cNvSpPr txBox="1">
            <a:spLocks noGrp="1"/>
          </p:cNvSpPr>
          <p:nvPr>
            <p:ph type="body" idx="2"/>
          </p:nvPr>
        </p:nvSpPr>
        <p:spPr>
          <a:xfrm>
            <a:off x="457200" y="2130552"/>
            <a:ext cx="8229600" cy="16032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You and your neighbor each have a limited time to pick apples and/or cherries.</a:t>
            </a:r>
            <a:endParaRPr/>
          </a:p>
          <a:p>
            <a:pPr marL="0" lvl="0" indent="0" algn="l" rtl="0">
              <a:lnSpc>
                <a:spcPct val="100000"/>
              </a:lnSpc>
              <a:spcBef>
                <a:spcPts val="1500"/>
              </a:spcBef>
              <a:spcAft>
                <a:spcPts val="0"/>
              </a:spcAft>
              <a:buSzPts val="2200"/>
              <a:buNone/>
            </a:pPr>
            <a:r>
              <a:rPr lang="en-US"/>
              <a:t>The table shows the amount of each fruit that you could each pick, by devoting all of your time to that fruit.</a:t>
            </a:r>
            <a:endParaRPr/>
          </a:p>
        </p:txBody>
      </p:sp>
      <p:graphicFrame>
        <p:nvGraphicFramePr>
          <p:cNvPr id="247" name="Google Shape;247;p30"/>
          <p:cNvGraphicFramePr/>
          <p:nvPr/>
        </p:nvGraphicFramePr>
        <p:xfrm>
          <a:off x="457200" y="4020019"/>
          <a:ext cx="8458200" cy="2152185"/>
        </p:xfrm>
        <a:graphic>
          <a:graphicData uri="http://schemas.openxmlformats.org/drawingml/2006/table">
            <a:tbl>
              <a:tblPr firstRow="1">
                <a:noFill/>
                <a:tableStyleId>{6154B762-41BE-42E8-9768-8030099733A1}</a:tableStyleId>
              </a:tblPr>
              <a:tblGrid>
                <a:gridCol w="2067975">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284825">
                  <a:extLst>
                    <a:ext uri="{9D8B030D-6E8A-4147-A177-3AD203B41FA5}">
                      <a16:colId xmlns:a16="http://schemas.microsoft.com/office/drawing/2014/main" val="20004"/>
                    </a:ext>
                  </a:extLst>
                </a:gridCol>
              </a:tblGrid>
              <a:tr h="504525">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Arial"/>
                          <a:ea typeface="Arial"/>
                          <a:cs typeface="Arial"/>
                          <a:sym typeface="Arial"/>
                        </a:rPr>
                        <a:t>Blank</a:t>
                      </a:r>
                      <a:endParaRPr sz="1800" b="0" u="none" strike="noStrike" cap="none">
                        <a:solidFill>
                          <a:schemeClr val="lt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You</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Arial"/>
                          <a:ea typeface="Arial"/>
                          <a:cs typeface="Arial"/>
                          <a:sym typeface="Arial"/>
                        </a:rPr>
                        <a:t>Blank</a:t>
                      </a:r>
                      <a:endParaRPr sz="1800" b="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Arial"/>
                          <a:ea typeface="Arial"/>
                          <a:cs typeface="Arial"/>
                          <a:sym typeface="Arial"/>
                        </a:rPr>
                        <a:t>Your Neighbor</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Arial"/>
                          <a:ea typeface="Arial"/>
                          <a:cs typeface="Arial"/>
                          <a:sym typeface="Arial"/>
                        </a:rPr>
                        <a:t>Blank</a:t>
                      </a:r>
                      <a:endParaRPr sz="1800" b="0" u="none" strike="noStrike" cap="none">
                        <a:solidFill>
                          <a:schemeClr val="lt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88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lt1"/>
                          </a:solidFill>
                          <a:latin typeface="Arial"/>
                          <a:ea typeface="Arial"/>
                          <a:cs typeface="Arial"/>
                          <a:sym typeface="Arial"/>
                        </a:rPr>
                        <a:t>Blank</a:t>
                      </a:r>
                      <a:endParaRPr sz="1800" b="0" u="none" strike="noStrike" cap="none">
                        <a:solidFill>
                          <a:schemeClr val="lt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Arial"/>
                          <a:ea typeface="Arial"/>
                          <a:cs typeface="Arial"/>
                          <a:sym typeface="Arial"/>
                        </a:rPr>
                        <a:t>Apples</a:t>
                      </a: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Arial"/>
                          <a:ea typeface="Arial"/>
                          <a:cs typeface="Arial"/>
                          <a:sym typeface="Arial"/>
                        </a:rPr>
                        <a:t>Cherries</a:t>
                      </a: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Arial"/>
                          <a:ea typeface="Arial"/>
                          <a:cs typeface="Arial"/>
                          <a:sym typeface="Arial"/>
                        </a:rPr>
                        <a:t>Apples</a:t>
                      </a: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Arial"/>
                          <a:ea typeface="Arial"/>
                          <a:cs typeface="Arial"/>
                          <a:sym typeface="Arial"/>
                        </a:rPr>
                        <a:t>Cherries</a:t>
                      </a: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799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Devote all time to picking apples</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20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30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41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Devote all time to picking cherries</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20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60 pounds</a:t>
                      </a:r>
                      <a:endParaRPr sz="1800" u="none" strike="noStrike" cap="none"/>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Effect transition="in" filter="fade">
                                      <p:cBhvr>
                                        <p:cTn id="7" dur="500"/>
                                        <p:tgtEl>
                                          <p:spTgt spid="24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animEffect transition="in" filter="fade">
                                      <p:cBhvr>
                                        <p:cTn id="11" dur="500"/>
                                        <p:tgtEl>
                                          <p:spTgt spid="24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7"/>
                                        </p:tgtEl>
                                        <p:attrNameLst>
                                          <p:attrName>style.visibility</p:attrName>
                                        </p:attrNameLst>
                                      </p:cBhvr>
                                      <p:to>
                                        <p:strVal val="visible"/>
                                      </p:to>
                                    </p:set>
                                    <p:animEffect transition="in" filter="fade">
                                      <p:cBhvr>
                                        <p:cTn id="15"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uiExpand="1"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1690</Words>
  <Application>Microsoft Office PowerPoint</Application>
  <PresentationFormat>On-screen Show (4:3)</PresentationFormat>
  <Paragraphs>134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Noto Sans Symbols</vt:lpstr>
      <vt:lpstr>Times New Roman</vt:lpstr>
      <vt:lpstr>Verdana</vt:lpstr>
      <vt:lpstr>508 Lecture</vt:lpstr>
      <vt:lpstr>Essentials of Economics</vt:lpstr>
      <vt:lpstr>Chapter Outline</vt:lpstr>
      <vt:lpstr>Scarcity and Trade-offs</vt:lpstr>
      <vt:lpstr>2.1 Production Possibilities Frontiers and Opportunity Costs</vt:lpstr>
      <vt:lpstr>Figure 2.1 Tesla’s Production Possibilities Frontier (1 of 2)</vt:lpstr>
      <vt:lpstr>Figure 2.1 Tesla’s Production Possibilities Frontier (2 of 2)</vt:lpstr>
      <vt:lpstr>Figure 2.2 Increasing Marginal Opportunity Costs</vt:lpstr>
      <vt:lpstr>Figure 2.3 Economic Growth (panel (a))</vt:lpstr>
      <vt:lpstr>2.2 Comparative Advantage and Trade</vt:lpstr>
      <vt:lpstr>Specialization and Trade</vt:lpstr>
      <vt:lpstr>Explaining the Gains from Specialization and Trade</vt:lpstr>
      <vt:lpstr>Apply the Concept: Comparative Advantage and Housework</vt:lpstr>
      <vt:lpstr>2.3 The Market System</vt:lpstr>
      <vt:lpstr>The Four Factors of Production</vt:lpstr>
      <vt:lpstr>Figure 2.6 The Circular-Flow Diagram</vt:lpstr>
      <vt:lpstr>The Gains from Free Markets</vt:lpstr>
      <vt:lpstr>The Beauty of the Market Mechanism</vt:lpstr>
      <vt:lpstr>Apply the Concept: How Do You Make an iPad?</vt:lpstr>
      <vt:lpstr>The Role of the Entrepreneur in the Market System</vt:lpstr>
      <vt:lpstr>The Legal Basis of a Successful Market System</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10</cp:revision>
  <dcterms:modified xsi:type="dcterms:W3CDTF">2023-11-07T15:47:20Z</dcterms:modified>
</cp:coreProperties>
</file>