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33"/>
  </p:notesMasterIdLst>
  <p:sldIdLst>
    <p:sldId id="256" r:id="rId2"/>
    <p:sldId id="257" r:id="rId3"/>
    <p:sldId id="259" r:id="rId4"/>
    <p:sldId id="310" r:id="rId5"/>
    <p:sldId id="260" r:id="rId6"/>
    <p:sldId id="261" r:id="rId7"/>
    <p:sldId id="264" r:id="rId8"/>
    <p:sldId id="265" r:id="rId9"/>
    <p:sldId id="267" r:id="rId10"/>
    <p:sldId id="268" r:id="rId11"/>
    <p:sldId id="270" r:id="rId12"/>
    <p:sldId id="272" r:id="rId13"/>
    <p:sldId id="273" r:id="rId14"/>
    <p:sldId id="275" r:id="rId15"/>
    <p:sldId id="277" r:id="rId16"/>
    <p:sldId id="280" r:id="rId17"/>
    <p:sldId id="281" r:id="rId18"/>
    <p:sldId id="283" r:id="rId19"/>
    <p:sldId id="285" r:id="rId20"/>
    <p:sldId id="286" r:id="rId21"/>
    <p:sldId id="287" r:id="rId22"/>
    <p:sldId id="288" r:id="rId23"/>
    <p:sldId id="289" r:id="rId24"/>
    <p:sldId id="291" r:id="rId25"/>
    <p:sldId id="292" r:id="rId26"/>
    <p:sldId id="293" r:id="rId27"/>
    <p:sldId id="294" r:id="rId28"/>
    <p:sldId id="295" r:id="rId29"/>
    <p:sldId id="305" r:id="rId30"/>
    <p:sldId id="308" r:id="rId31"/>
    <p:sldId id="309" r:id="rId32"/>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121D9B-8FE6-4200-B852-6426D3F939C1}" v="876" dt="2023-09-21T19:55:45.964"/>
  </p1510:revLst>
</p1510:revInfo>
</file>

<file path=ppt/tableStyles.xml><?xml version="1.0" encoding="utf-8"?>
<a:tblStyleLst xmlns:a="http://schemas.openxmlformats.org/drawingml/2006/main" def="{B97E71C9-17C5-46EC-A96C-5445E99622C1}">
  <a:tblStyle styleId="{B97E71C9-17C5-46EC-A96C-5445E99622C1}"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20000"/>
            </a:schemeClr>
          </a:solidFill>
        </a:fill>
      </a:tcStyle>
    </a:band1H>
    <a:band2H>
      <a:tcTxStyle b="off" i="off"/>
      <a:tcStyle>
        <a:tcBdr/>
      </a:tcStyle>
    </a:band2H>
    <a:band1V>
      <a:tcTxStyle b="off" i="off"/>
      <a:tcStyle>
        <a:tcBdr/>
        <a:fill>
          <a:solidFill>
            <a:schemeClr val="accent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701" y="8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mper, James" userId="a0ad9e40-2c23-4dbb-ba42-581a30ee3ed1" providerId="ADAL" clId="{CC121D9B-8FE6-4200-B852-6426D3F939C1}"/>
    <pc:docChg chg="undo redo custSel addSld delSld modSld sldOrd modNotesMaster modShowInfo">
      <pc:chgData name="Kemper, James" userId="a0ad9e40-2c23-4dbb-ba42-581a30ee3ed1" providerId="ADAL" clId="{CC121D9B-8FE6-4200-B852-6426D3F939C1}" dt="2023-09-21T19:55:45.964" v="2013" actId="20577"/>
      <pc:docMkLst>
        <pc:docMk/>
      </pc:docMkLst>
      <pc:sldChg chg="modNotes">
        <pc:chgData name="Kemper, James" userId="a0ad9e40-2c23-4dbb-ba42-581a30ee3ed1" providerId="ADAL" clId="{CC121D9B-8FE6-4200-B852-6426D3F939C1}" dt="2023-09-06T19:17:59.749" v="1810"/>
        <pc:sldMkLst>
          <pc:docMk/>
          <pc:sldMk cId="0" sldId="256"/>
        </pc:sldMkLst>
      </pc:sldChg>
      <pc:sldChg chg="modNotes">
        <pc:chgData name="Kemper, James" userId="a0ad9e40-2c23-4dbb-ba42-581a30ee3ed1" providerId="ADAL" clId="{CC121D9B-8FE6-4200-B852-6426D3F939C1}" dt="2023-09-06T19:17:59.749" v="1810"/>
        <pc:sldMkLst>
          <pc:docMk/>
          <pc:sldMk cId="0" sldId="257"/>
        </pc:sldMkLst>
      </pc:sldChg>
      <pc:sldChg chg="modNotes">
        <pc:chgData name="Kemper, James" userId="a0ad9e40-2c23-4dbb-ba42-581a30ee3ed1" providerId="ADAL" clId="{CC121D9B-8FE6-4200-B852-6426D3F939C1}" dt="2023-09-06T19:17:59.749" v="1810"/>
        <pc:sldMkLst>
          <pc:docMk/>
          <pc:sldMk cId="0" sldId="259"/>
        </pc:sldMkLst>
      </pc:sldChg>
      <pc:sldChg chg="modNotes">
        <pc:chgData name="Kemper, James" userId="a0ad9e40-2c23-4dbb-ba42-581a30ee3ed1" providerId="ADAL" clId="{CC121D9B-8FE6-4200-B852-6426D3F939C1}" dt="2023-09-06T19:17:59.749" v="1810"/>
        <pc:sldMkLst>
          <pc:docMk/>
          <pc:sldMk cId="0" sldId="260"/>
        </pc:sldMkLst>
      </pc:sldChg>
      <pc:sldChg chg="modSp mod modAnim modNotes">
        <pc:chgData name="Kemper, James" userId="a0ad9e40-2c23-4dbb-ba42-581a30ee3ed1" providerId="ADAL" clId="{CC121D9B-8FE6-4200-B852-6426D3F939C1}" dt="2023-09-21T19:55:45.964" v="2013" actId="20577"/>
        <pc:sldMkLst>
          <pc:docMk/>
          <pc:sldMk cId="0" sldId="261"/>
        </pc:sldMkLst>
        <pc:spChg chg="mod">
          <ac:chgData name="Kemper, James" userId="a0ad9e40-2c23-4dbb-ba42-581a30ee3ed1" providerId="ADAL" clId="{CC121D9B-8FE6-4200-B852-6426D3F939C1}" dt="2023-09-21T19:55:45.964" v="2013" actId="20577"/>
          <ac:spMkLst>
            <pc:docMk/>
            <pc:sldMk cId="0" sldId="261"/>
            <ac:spMk id="202" creationId="{00000000-0000-0000-0000-000000000000}"/>
          </ac:spMkLst>
        </pc:spChg>
        <pc:picChg chg="mod">
          <ac:chgData name="Kemper, James" userId="a0ad9e40-2c23-4dbb-ba42-581a30ee3ed1" providerId="ADAL" clId="{CC121D9B-8FE6-4200-B852-6426D3F939C1}" dt="2023-09-06T16:14:14.305" v="1661" actId="1076"/>
          <ac:picMkLst>
            <pc:docMk/>
            <pc:sldMk cId="0" sldId="261"/>
            <ac:picMk id="2" creationId="{00000000-0000-0000-0000-000000000000}"/>
          </ac:picMkLst>
        </pc:picChg>
        <pc:picChg chg="mod">
          <ac:chgData name="Kemper, James" userId="a0ad9e40-2c23-4dbb-ba42-581a30ee3ed1" providerId="ADAL" clId="{CC121D9B-8FE6-4200-B852-6426D3F939C1}" dt="2023-09-06T16:14:14.305" v="1661" actId="1076"/>
          <ac:picMkLst>
            <pc:docMk/>
            <pc:sldMk cId="0" sldId="261"/>
            <ac:picMk id="3" creationId="{00000000-0000-0000-0000-000000000000}"/>
          </ac:picMkLst>
        </pc:picChg>
        <pc:picChg chg="mod">
          <ac:chgData name="Kemper, James" userId="a0ad9e40-2c23-4dbb-ba42-581a30ee3ed1" providerId="ADAL" clId="{CC121D9B-8FE6-4200-B852-6426D3F939C1}" dt="2023-09-06T16:14:14.305" v="1661" actId="1076"/>
          <ac:picMkLst>
            <pc:docMk/>
            <pc:sldMk cId="0" sldId="261"/>
            <ac:picMk id="4" creationId="{00000000-0000-0000-0000-000000000000}"/>
          </ac:picMkLst>
        </pc:picChg>
        <pc:picChg chg="mod">
          <ac:chgData name="Kemper, James" userId="a0ad9e40-2c23-4dbb-ba42-581a30ee3ed1" providerId="ADAL" clId="{CC121D9B-8FE6-4200-B852-6426D3F939C1}" dt="2023-09-06T16:14:14.305" v="1661" actId="1076"/>
          <ac:picMkLst>
            <pc:docMk/>
            <pc:sldMk cId="0" sldId="261"/>
            <ac:picMk id="5" creationId="{00000000-0000-0000-0000-000000000000}"/>
          </ac:picMkLst>
        </pc:picChg>
        <pc:picChg chg="mod">
          <ac:chgData name="Kemper, James" userId="a0ad9e40-2c23-4dbb-ba42-581a30ee3ed1" providerId="ADAL" clId="{CC121D9B-8FE6-4200-B852-6426D3F939C1}" dt="2023-09-06T16:14:14.305" v="1661" actId="1076"/>
          <ac:picMkLst>
            <pc:docMk/>
            <pc:sldMk cId="0" sldId="261"/>
            <ac:picMk id="6" creationId="{00000000-0000-0000-0000-000000000000}"/>
          </ac:picMkLst>
        </pc:picChg>
        <pc:picChg chg="mod">
          <ac:chgData name="Kemper, James" userId="a0ad9e40-2c23-4dbb-ba42-581a30ee3ed1" providerId="ADAL" clId="{CC121D9B-8FE6-4200-B852-6426D3F939C1}" dt="2023-09-06T16:14:14.305" v="1661" actId="1076"/>
          <ac:picMkLst>
            <pc:docMk/>
            <pc:sldMk cId="0" sldId="261"/>
            <ac:picMk id="7" creationId="{00000000-0000-0000-0000-000000000000}"/>
          </ac:picMkLst>
        </pc:picChg>
        <pc:picChg chg="mod">
          <ac:chgData name="Kemper, James" userId="a0ad9e40-2c23-4dbb-ba42-581a30ee3ed1" providerId="ADAL" clId="{CC121D9B-8FE6-4200-B852-6426D3F939C1}" dt="2023-09-06T16:17:16.511" v="1699" actId="14100"/>
          <ac:picMkLst>
            <pc:docMk/>
            <pc:sldMk cId="0" sldId="261"/>
            <ac:picMk id="8" creationId="{00000000-0000-0000-0000-000000000000}"/>
          </ac:picMkLst>
        </pc:picChg>
      </pc:sldChg>
      <pc:sldChg chg="del">
        <pc:chgData name="Kemper, James" userId="a0ad9e40-2c23-4dbb-ba42-581a30ee3ed1" providerId="ADAL" clId="{CC121D9B-8FE6-4200-B852-6426D3F939C1}" dt="2023-09-06T16:14:24.890" v="1663" actId="47"/>
        <pc:sldMkLst>
          <pc:docMk/>
          <pc:sldMk cId="0" sldId="262"/>
        </pc:sldMkLst>
      </pc:sldChg>
      <pc:sldChg chg="modSp del mod">
        <pc:chgData name="Kemper, James" userId="a0ad9e40-2c23-4dbb-ba42-581a30ee3ed1" providerId="ADAL" clId="{CC121D9B-8FE6-4200-B852-6426D3F939C1}" dt="2023-09-06T16:17:45.693" v="1701" actId="47"/>
        <pc:sldMkLst>
          <pc:docMk/>
          <pc:sldMk cId="0" sldId="263"/>
        </pc:sldMkLst>
        <pc:spChg chg="mod">
          <ac:chgData name="Kemper, James" userId="a0ad9e40-2c23-4dbb-ba42-581a30ee3ed1" providerId="ADAL" clId="{CC121D9B-8FE6-4200-B852-6426D3F939C1}" dt="2023-08-30T15:34:33.199" v="1601" actId="20577"/>
          <ac:spMkLst>
            <pc:docMk/>
            <pc:sldMk cId="0" sldId="263"/>
            <ac:spMk id="216" creationId="{00000000-0000-0000-0000-000000000000}"/>
          </ac:spMkLst>
        </pc:spChg>
        <pc:picChg chg="mod">
          <ac:chgData name="Kemper, James" userId="a0ad9e40-2c23-4dbb-ba42-581a30ee3ed1" providerId="ADAL" clId="{CC121D9B-8FE6-4200-B852-6426D3F939C1}" dt="2023-09-06T16:11:45.946" v="1604" actId="14100"/>
          <ac:picMkLst>
            <pc:docMk/>
            <pc:sldMk cId="0" sldId="263"/>
            <ac:picMk id="5" creationId="{00000000-0000-0000-0000-000000000000}"/>
          </ac:picMkLst>
        </pc:picChg>
        <pc:picChg chg="mod">
          <ac:chgData name="Kemper, James" userId="a0ad9e40-2c23-4dbb-ba42-581a30ee3ed1" providerId="ADAL" clId="{CC121D9B-8FE6-4200-B852-6426D3F939C1}" dt="2023-09-06T16:11:45.946" v="1604" actId="14100"/>
          <ac:picMkLst>
            <pc:docMk/>
            <pc:sldMk cId="0" sldId="263"/>
            <ac:picMk id="6" creationId="{00000000-0000-0000-0000-000000000000}"/>
          </ac:picMkLst>
        </pc:picChg>
        <pc:picChg chg="mod">
          <ac:chgData name="Kemper, James" userId="a0ad9e40-2c23-4dbb-ba42-581a30ee3ed1" providerId="ADAL" clId="{CC121D9B-8FE6-4200-B852-6426D3F939C1}" dt="2023-09-06T16:11:45.946" v="1604" actId="14100"/>
          <ac:picMkLst>
            <pc:docMk/>
            <pc:sldMk cId="0" sldId="263"/>
            <ac:picMk id="7" creationId="{00000000-0000-0000-0000-000000000000}"/>
          </ac:picMkLst>
        </pc:picChg>
        <pc:picChg chg="mod">
          <ac:chgData name="Kemper, James" userId="a0ad9e40-2c23-4dbb-ba42-581a30ee3ed1" providerId="ADAL" clId="{CC121D9B-8FE6-4200-B852-6426D3F939C1}" dt="2023-09-06T16:11:45.946" v="1604" actId="14100"/>
          <ac:picMkLst>
            <pc:docMk/>
            <pc:sldMk cId="0" sldId="263"/>
            <ac:picMk id="8" creationId="{00000000-0000-0000-0000-000000000000}"/>
          </ac:picMkLst>
        </pc:picChg>
        <pc:picChg chg="mod">
          <ac:chgData name="Kemper, James" userId="a0ad9e40-2c23-4dbb-ba42-581a30ee3ed1" providerId="ADAL" clId="{CC121D9B-8FE6-4200-B852-6426D3F939C1}" dt="2023-09-06T16:11:45.946" v="1604" actId="14100"/>
          <ac:picMkLst>
            <pc:docMk/>
            <pc:sldMk cId="0" sldId="263"/>
            <ac:picMk id="9" creationId="{00000000-0000-0000-0000-000000000000}"/>
          </ac:picMkLst>
        </pc:picChg>
        <pc:picChg chg="mod">
          <ac:chgData name="Kemper, James" userId="a0ad9e40-2c23-4dbb-ba42-581a30ee3ed1" providerId="ADAL" clId="{CC121D9B-8FE6-4200-B852-6426D3F939C1}" dt="2023-09-06T16:11:45.946" v="1604" actId="14100"/>
          <ac:picMkLst>
            <pc:docMk/>
            <pc:sldMk cId="0" sldId="263"/>
            <ac:picMk id="10" creationId="{00000000-0000-0000-0000-000000000000}"/>
          </ac:picMkLst>
        </pc:picChg>
        <pc:picChg chg="mod">
          <ac:chgData name="Kemper, James" userId="a0ad9e40-2c23-4dbb-ba42-581a30ee3ed1" providerId="ADAL" clId="{CC121D9B-8FE6-4200-B852-6426D3F939C1}" dt="2023-09-06T16:11:45.946" v="1604" actId="14100"/>
          <ac:picMkLst>
            <pc:docMk/>
            <pc:sldMk cId="0" sldId="263"/>
            <ac:picMk id="11" creationId="{00000000-0000-0000-0000-000000000000}"/>
          </ac:picMkLst>
        </pc:picChg>
      </pc:sldChg>
      <pc:sldChg chg="modSp mod ord modAnim modNotes">
        <pc:chgData name="Kemper, James" userId="a0ad9e40-2c23-4dbb-ba42-581a30ee3ed1" providerId="ADAL" clId="{CC121D9B-8FE6-4200-B852-6426D3F939C1}" dt="2023-09-06T19:17:59.749" v="1810"/>
        <pc:sldMkLst>
          <pc:docMk/>
          <pc:sldMk cId="0" sldId="264"/>
        </pc:sldMkLst>
        <pc:spChg chg="mod">
          <ac:chgData name="Kemper, James" userId="a0ad9e40-2c23-4dbb-ba42-581a30ee3ed1" providerId="ADAL" clId="{CC121D9B-8FE6-4200-B852-6426D3F939C1}" dt="2023-09-06T16:19:53.057" v="1752" actId="20577"/>
          <ac:spMkLst>
            <pc:docMk/>
            <pc:sldMk cId="0" sldId="264"/>
            <ac:spMk id="222" creationId="{00000000-0000-0000-0000-000000000000}"/>
          </ac:spMkLst>
        </pc:spChg>
        <pc:spChg chg="mod">
          <ac:chgData name="Kemper, James" userId="a0ad9e40-2c23-4dbb-ba42-581a30ee3ed1" providerId="ADAL" clId="{CC121D9B-8FE6-4200-B852-6426D3F939C1}" dt="2023-09-06T19:03:57.702" v="1770" actId="20577"/>
          <ac:spMkLst>
            <pc:docMk/>
            <pc:sldMk cId="0" sldId="264"/>
            <ac:spMk id="223" creationId="{00000000-0000-0000-0000-000000000000}"/>
          </ac:spMkLst>
        </pc:spChg>
      </pc:sldChg>
      <pc:sldChg chg="addSp modSp mod modAnim modNotes">
        <pc:chgData name="Kemper, James" userId="a0ad9e40-2c23-4dbb-ba42-581a30ee3ed1" providerId="ADAL" clId="{CC121D9B-8FE6-4200-B852-6426D3F939C1}" dt="2023-09-06T19:17:59.749" v="1810"/>
        <pc:sldMkLst>
          <pc:docMk/>
          <pc:sldMk cId="0" sldId="265"/>
        </pc:sldMkLst>
        <pc:spChg chg="add mod">
          <ac:chgData name="Kemper, James" userId="a0ad9e40-2c23-4dbb-ba42-581a30ee3ed1" providerId="ADAL" clId="{CC121D9B-8FE6-4200-B852-6426D3F939C1}" dt="2023-09-06T19:10:22.875" v="1801" actId="1076"/>
          <ac:spMkLst>
            <pc:docMk/>
            <pc:sldMk cId="0" sldId="265"/>
            <ac:spMk id="2" creationId="{EB4C08E7-EE75-E7F5-0A34-B7D2475717D2}"/>
          </ac:spMkLst>
        </pc:spChg>
        <pc:spChg chg="mod">
          <ac:chgData name="Kemper, James" userId="a0ad9e40-2c23-4dbb-ba42-581a30ee3ed1" providerId="ADAL" clId="{CC121D9B-8FE6-4200-B852-6426D3F939C1}" dt="2023-09-06T19:01:41.217" v="1757" actId="6549"/>
          <ac:spMkLst>
            <pc:docMk/>
            <pc:sldMk cId="0" sldId="265"/>
            <ac:spMk id="228" creationId="{00000000-0000-0000-0000-000000000000}"/>
          </ac:spMkLst>
        </pc:spChg>
        <pc:spChg chg="mod">
          <ac:chgData name="Kemper, James" userId="a0ad9e40-2c23-4dbb-ba42-581a30ee3ed1" providerId="ADAL" clId="{CC121D9B-8FE6-4200-B852-6426D3F939C1}" dt="2023-08-25T14:33:29.935" v="392" actId="20577"/>
          <ac:spMkLst>
            <pc:docMk/>
            <pc:sldMk cId="0" sldId="265"/>
            <ac:spMk id="229" creationId="{00000000-0000-0000-0000-000000000000}"/>
          </ac:spMkLst>
        </pc:spChg>
      </pc:sldChg>
      <pc:sldChg chg="del">
        <pc:chgData name="Kemper, James" userId="a0ad9e40-2c23-4dbb-ba42-581a30ee3ed1" providerId="ADAL" clId="{CC121D9B-8FE6-4200-B852-6426D3F939C1}" dt="2023-09-06T19:01:45.477" v="1758" actId="47"/>
        <pc:sldMkLst>
          <pc:docMk/>
          <pc:sldMk cId="0" sldId="266"/>
        </pc:sldMkLst>
      </pc:sldChg>
      <pc:sldChg chg="modSp modAnim modNotes">
        <pc:chgData name="Kemper, James" userId="a0ad9e40-2c23-4dbb-ba42-581a30ee3ed1" providerId="ADAL" clId="{CC121D9B-8FE6-4200-B852-6426D3F939C1}" dt="2023-09-06T19:17:59.749" v="1810"/>
        <pc:sldMkLst>
          <pc:docMk/>
          <pc:sldMk cId="0" sldId="267"/>
        </pc:sldMkLst>
        <pc:spChg chg="mod">
          <ac:chgData name="Kemper, James" userId="a0ad9e40-2c23-4dbb-ba42-581a30ee3ed1" providerId="ADAL" clId="{CC121D9B-8FE6-4200-B852-6426D3F939C1}" dt="2023-08-25T14:41:25.462" v="981" actId="404"/>
          <ac:spMkLst>
            <pc:docMk/>
            <pc:sldMk cId="0" sldId="267"/>
            <ac:spMk id="243" creationId="{00000000-0000-0000-0000-000000000000}"/>
          </ac:spMkLst>
        </pc:spChg>
      </pc:sldChg>
      <pc:sldChg chg="modSp ord modAnim modNotes">
        <pc:chgData name="Kemper, James" userId="a0ad9e40-2c23-4dbb-ba42-581a30ee3ed1" providerId="ADAL" clId="{CC121D9B-8FE6-4200-B852-6426D3F939C1}" dt="2023-09-06T19:17:59.749" v="1810"/>
        <pc:sldMkLst>
          <pc:docMk/>
          <pc:sldMk cId="0" sldId="268"/>
        </pc:sldMkLst>
        <pc:spChg chg="mod">
          <ac:chgData name="Kemper, James" userId="a0ad9e40-2c23-4dbb-ba42-581a30ee3ed1" providerId="ADAL" clId="{CC121D9B-8FE6-4200-B852-6426D3F939C1}" dt="2023-09-06T19:06:00.082" v="1780" actId="20577"/>
          <ac:spMkLst>
            <pc:docMk/>
            <pc:sldMk cId="0" sldId="268"/>
            <ac:spMk id="249" creationId="{00000000-0000-0000-0000-000000000000}"/>
          </ac:spMkLst>
        </pc:spChg>
      </pc:sldChg>
      <pc:sldChg chg="del">
        <pc:chgData name="Kemper, James" userId="a0ad9e40-2c23-4dbb-ba42-581a30ee3ed1" providerId="ADAL" clId="{CC121D9B-8FE6-4200-B852-6426D3F939C1}" dt="2023-08-25T14:46:39.885" v="1274" actId="47"/>
        <pc:sldMkLst>
          <pc:docMk/>
          <pc:sldMk cId="0" sldId="269"/>
        </pc:sldMkLst>
      </pc:sldChg>
      <pc:sldChg chg="modSp ord modAnim modNotes">
        <pc:chgData name="Kemper, James" userId="a0ad9e40-2c23-4dbb-ba42-581a30ee3ed1" providerId="ADAL" clId="{CC121D9B-8FE6-4200-B852-6426D3F939C1}" dt="2023-09-06T19:17:59.749" v="1810"/>
        <pc:sldMkLst>
          <pc:docMk/>
          <pc:sldMk cId="0" sldId="270"/>
        </pc:sldMkLst>
        <pc:spChg chg="mod">
          <ac:chgData name="Kemper, James" userId="a0ad9e40-2c23-4dbb-ba42-581a30ee3ed1" providerId="ADAL" clId="{CC121D9B-8FE6-4200-B852-6426D3F939C1}" dt="2023-09-06T19:06:05.197" v="1781" actId="20577"/>
          <ac:spMkLst>
            <pc:docMk/>
            <pc:sldMk cId="0" sldId="270"/>
            <ac:spMk id="263" creationId="{00000000-0000-0000-0000-000000000000}"/>
          </ac:spMkLst>
        </pc:spChg>
      </pc:sldChg>
      <pc:sldChg chg="del">
        <pc:chgData name="Kemper, James" userId="a0ad9e40-2c23-4dbb-ba42-581a30ee3ed1" providerId="ADAL" clId="{CC121D9B-8FE6-4200-B852-6426D3F939C1}" dt="2023-08-25T14:36:01.547" v="735" actId="47"/>
        <pc:sldMkLst>
          <pc:docMk/>
          <pc:sldMk cId="0" sldId="271"/>
        </pc:sldMkLst>
      </pc:sldChg>
      <pc:sldChg chg="add del modNotes">
        <pc:chgData name="Kemper, James" userId="a0ad9e40-2c23-4dbb-ba42-581a30ee3ed1" providerId="ADAL" clId="{CC121D9B-8FE6-4200-B852-6426D3F939C1}" dt="2023-09-06T19:17:59.749" v="1810"/>
        <pc:sldMkLst>
          <pc:docMk/>
          <pc:sldMk cId="0" sldId="272"/>
        </pc:sldMkLst>
      </pc:sldChg>
      <pc:sldChg chg="add del modNotes">
        <pc:chgData name="Kemper, James" userId="a0ad9e40-2c23-4dbb-ba42-581a30ee3ed1" providerId="ADAL" clId="{CC121D9B-8FE6-4200-B852-6426D3F939C1}" dt="2023-09-06T19:17:59.749" v="1810"/>
        <pc:sldMkLst>
          <pc:docMk/>
          <pc:sldMk cId="0" sldId="273"/>
        </pc:sldMkLst>
      </pc:sldChg>
      <pc:sldChg chg="add del modNotes">
        <pc:chgData name="Kemper, James" userId="a0ad9e40-2c23-4dbb-ba42-581a30ee3ed1" providerId="ADAL" clId="{CC121D9B-8FE6-4200-B852-6426D3F939C1}" dt="2023-09-06T19:17:59.749" v="1810"/>
        <pc:sldMkLst>
          <pc:docMk/>
          <pc:sldMk cId="0" sldId="275"/>
        </pc:sldMkLst>
      </pc:sldChg>
      <pc:sldChg chg="add del modNotes">
        <pc:chgData name="Kemper, James" userId="a0ad9e40-2c23-4dbb-ba42-581a30ee3ed1" providerId="ADAL" clId="{CC121D9B-8FE6-4200-B852-6426D3F939C1}" dt="2023-09-06T19:17:59.749" v="1810"/>
        <pc:sldMkLst>
          <pc:docMk/>
          <pc:sldMk cId="0" sldId="277"/>
        </pc:sldMkLst>
      </pc:sldChg>
      <pc:sldChg chg="add del">
        <pc:chgData name="Kemper, James" userId="a0ad9e40-2c23-4dbb-ba42-581a30ee3ed1" providerId="ADAL" clId="{CC121D9B-8FE6-4200-B852-6426D3F939C1}" dt="2023-08-25T15:03:17.732" v="1580" actId="47"/>
        <pc:sldMkLst>
          <pc:docMk/>
          <pc:sldMk cId="0" sldId="278"/>
        </pc:sldMkLst>
      </pc:sldChg>
      <pc:sldChg chg="add del">
        <pc:chgData name="Kemper, James" userId="a0ad9e40-2c23-4dbb-ba42-581a30ee3ed1" providerId="ADAL" clId="{CC121D9B-8FE6-4200-B852-6426D3F939C1}" dt="2023-08-25T15:03:19.186" v="1581" actId="47"/>
        <pc:sldMkLst>
          <pc:docMk/>
          <pc:sldMk cId="0" sldId="279"/>
        </pc:sldMkLst>
      </pc:sldChg>
      <pc:sldChg chg="modSp add del mod modNotes">
        <pc:chgData name="Kemper, James" userId="a0ad9e40-2c23-4dbb-ba42-581a30ee3ed1" providerId="ADAL" clId="{CC121D9B-8FE6-4200-B852-6426D3F939C1}" dt="2023-09-06T19:17:59.749" v="1810"/>
        <pc:sldMkLst>
          <pc:docMk/>
          <pc:sldMk cId="0" sldId="280"/>
        </pc:sldMkLst>
        <pc:spChg chg="mod">
          <ac:chgData name="Kemper, James" userId="a0ad9e40-2c23-4dbb-ba42-581a30ee3ed1" providerId="ADAL" clId="{CC121D9B-8FE6-4200-B852-6426D3F939C1}" dt="2023-08-25T15:03:49.807" v="1598" actId="20577"/>
          <ac:spMkLst>
            <pc:docMk/>
            <pc:sldMk cId="0" sldId="280"/>
            <ac:spMk id="332" creationId="{00000000-0000-0000-0000-000000000000}"/>
          </ac:spMkLst>
        </pc:spChg>
      </pc:sldChg>
      <pc:sldChg chg="modSp add del mod modAnim modNotes">
        <pc:chgData name="Kemper, James" userId="a0ad9e40-2c23-4dbb-ba42-581a30ee3ed1" providerId="ADAL" clId="{CC121D9B-8FE6-4200-B852-6426D3F939C1}" dt="2023-09-06T19:17:59.749" v="1810"/>
        <pc:sldMkLst>
          <pc:docMk/>
          <pc:sldMk cId="0" sldId="281"/>
        </pc:sldMkLst>
        <pc:spChg chg="mod">
          <ac:chgData name="Kemper, James" userId="a0ad9e40-2c23-4dbb-ba42-581a30ee3ed1" providerId="ADAL" clId="{CC121D9B-8FE6-4200-B852-6426D3F939C1}" dt="2023-09-06T19:09:15.755" v="1798" actId="14100"/>
          <ac:spMkLst>
            <pc:docMk/>
            <pc:sldMk cId="0" sldId="281"/>
            <ac:spMk id="339" creationId="{00000000-0000-0000-0000-000000000000}"/>
          </ac:spMkLst>
        </pc:spChg>
        <pc:picChg chg="mod">
          <ac:chgData name="Kemper, James" userId="a0ad9e40-2c23-4dbb-ba42-581a30ee3ed1" providerId="ADAL" clId="{CC121D9B-8FE6-4200-B852-6426D3F939C1}" dt="2023-09-06T19:07:40.510" v="1785" actId="1076"/>
          <ac:picMkLst>
            <pc:docMk/>
            <pc:sldMk cId="0" sldId="281"/>
            <ac:picMk id="10" creationId="{00000000-0000-0000-0000-000000000000}"/>
          </ac:picMkLst>
        </pc:picChg>
        <pc:picChg chg="mod">
          <ac:chgData name="Kemper, James" userId="a0ad9e40-2c23-4dbb-ba42-581a30ee3ed1" providerId="ADAL" clId="{CC121D9B-8FE6-4200-B852-6426D3F939C1}" dt="2023-09-06T19:07:40.510" v="1785" actId="1076"/>
          <ac:picMkLst>
            <pc:docMk/>
            <pc:sldMk cId="0" sldId="281"/>
            <ac:picMk id="11" creationId="{00000000-0000-0000-0000-000000000000}"/>
          </ac:picMkLst>
        </pc:picChg>
        <pc:picChg chg="mod">
          <ac:chgData name="Kemper, James" userId="a0ad9e40-2c23-4dbb-ba42-581a30ee3ed1" providerId="ADAL" clId="{CC121D9B-8FE6-4200-B852-6426D3F939C1}" dt="2023-09-06T19:07:40.510" v="1785" actId="1076"/>
          <ac:picMkLst>
            <pc:docMk/>
            <pc:sldMk cId="0" sldId="281"/>
            <ac:picMk id="12" creationId="{00000000-0000-0000-0000-000000000000}"/>
          </ac:picMkLst>
        </pc:picChg>
        <pc:picChg chg="mod">
          <ac:chgData name="Kemper, James" userId="a0ad9e40-2c23-4dbb-ba42-581a30ee3ed1" providerId="ADAL" clId="{CC121D9B-8FE6-4200-B852-6426D3F939C1}" dt="2023-09-06T19:07:40.510" v="1785" actId="1076"/>
          <ac:picMkLst>
            <pc:docMk/>
            <pc:sldMk cId="0" sldId="281"/>
            <ac:picMk id="13" creationId="{00000000-0000-0000-0000-000000000000}"/>
          </ac:picMkLst>
        </pc:picChg>
        <pc:picChg chg="mod">
          <ac:chgData name="Kemper, James" userId="a0ad9e40-2c23-4dbb-ba42-581a30ee3ed1" providerId="ADAL" clId="{CC121D9B-8FE6-4200-B852-6426D3F939C1}" dt="2023-09-06T19:07:40.510" v="1785" actId="1076"/>
          <ac:picMkLst>
            <pc:docMk/>
            <pc:sldMk cId="0" sldId="281"/>
            <ac:picMk id="14" creationId="{00000000-0000-0000-0000-000000000000}"/>
          </ac:picMkLst>
        </pc:picChg>
        <pc:picChg chg="mod">
          <ac:chgData name="Kemper, James" userId="a0ad9e40-2c23-4dbb-ba42-581a30ee3ed1" providerId="ADAL" clId="{CC121D9B-8FE6-4200-B852-6426D3F939C1}" dt="2023-09-06T19:07:40.510" v="1785" actId="1076"/>
          <ac:picMkLst>
            <pc:docMk/>
            <pc:sldMk cId="0" sldId="281"/>
            <ac:picMk id="15" creationId="{00000000-0000-0000-0000-000000000000}"/>
          </ac:picMkLst>
        </pc:picChg>
        <pc:picChg chg="mod">
          <ac:chgData name="Kemper, James" userId="a0ad9e40-2c23-4dbb-ba42-581a30ee3ed1" providerId="ADAL" clId="{CC121D9B-8FE6-4200-B852-6426D3F939C1}" dt="2023-09-06T19:07:40.510" v="1785" actId="1076"/>
          <ac:picMkLst>
            <pc:docMk/>
            <pc:sldMk cId="0" sldId="281"/>
            <ac:picMk id="16" creationId="{00000000-0000-0000-0000-000000000000}"/>
          </ac:picMkLst>
        </pc:picChg>
        <pc:picChg chg="mod">
          <ac:chgData name="Kemper, James" userId="a0ad9e40-2c23-4dbb-ba42-581a30ee3ed1" providerId="ADAL" clId="{CC121D9B-8FE6-4200-B852-6426D3F939C1}" dt="2023-09-06T19:07:40.510" v="1785" actId="1076"/>
          <ac:picMkLst>
            <pc:docMk/>
            <pc:sldMk cId="0" sldId="281"/>
            <ac:picMk id="17" creationId="{00000000-0000-0000-0000-000000000000}"/>
          </ac:picMkLst>
        </pc:picChg>
      </pc:sldChg>
      <pc:sldChg chg="add del">
        <pc:chgData name="Kemper, James" userId="a0ad9e40-2c23-4dbb-ba42-581a30ee3ed1" providerId="ADAL" clId="{CC121D9B-8FE6-4200-B852-6426D3F939C1}" dt="2023-09-06T19:09:28.269" v="1799" actId="47"/>
        <pc:sldMkLst>
          <pc:docMk/>
          <pc:sldMk cId="0" sldId="282"/>
        </pc:sldMkLst>
      </pc:sldChg>
      <pc:sldChg chg="add del modNotes">
        <pc:chgData name="Kemper, James" userId="a0ad9e40-2c23-4dbb-ba42-581a30ee3ed1" providerId="ADAL" clId="{CC121D9B-8FE6-4200-B852-6426D3F939C1}" dt="2023-09-06T19:17:59.749" v="1810"/>
        <pc:sldMkLst>
          <pc:docMk/>
          <pc:sldMk cId="0" sldId="283"/>
        </pc:sldMkLst>
      </pc:sldChg>
      <pc:sldChg chg="add del">
        <pc:chgData name="Kemper, James" userId="a0ad9e40-2c23-4dbb-ba42-581a30ee3ed1" providerId="ADAL" clId="{CC121D9B-8FE6-4200-B852-6426D3F939C1}" dt="2023-09-06T19:10:42.181" v="1802" actId="47"/>
        <pc:sldMkLst>
          <pc:docMk/>
          <pc:sldMk cId="0" sldId="284"/>
        </pc:sldMkLst>
      </pc:sldChg>
      <pc:sldChg chg="modSp add del modAnim modNotes">
        <pc:chgData name="Kemper, James" userId="a0ad9e40-2c23-4dbb-ba42-581a30ee3ed1" providerId="ADAL" clId="{CC121D9B-8FE6-4200-B852-6426D3F939C1}" dt="2023-09-06T19:17:59.749" v="1810"/>
        <pc:sldMkLst>
          <pc:docMk/>
          <pc:sldMk cId="0" sldId="285"/>
        </pc:sldMkLst>
        <pc:spChg chg="mod">
          <ac:chgData name="Kemper, James" userId="a0ad9e40-2c23-4dbb-ba42-581a30ee3ed1" providerId="ADAL" clId="{CC121D9B-8FE6-4200-B852-6426D3F939C1}" dt="2023-09-06T19:11:01.844" v="1804" actId="12"/>
          <ac:spMkLst>
            <pc:docMk/>
            <pc:sldMk cId="0" sldId="285"/>
            <ac:spMk id="367" creationId="{00000000-0000-0000-0000-000000000000}"/>
          </ac:spMkLst>
        </pc:spChg>
      </pc:sldChg>
      <pc:sldChg chg="add del modNotes">
        <pc:chgData name="Kemper, James" userId="a0ad9e40-2c23-4dbb-ba42-581a30ee3ed1" providerId="ADAL" clId="{CC121D9B-8FE6-4200-B852-6426D3F939C1}" dt="2023-09-06T19:17:59.749" v="1810"/>
        <pc:sldMkLst>
          <pc:docMk/>
          <pc:sldMk cId="0" sldId="286"/>
        </pc:sldMkLst>
      </pc:sldChg>
      <pc:sldChg chg="add del modNotes">
        <pc:chgData name="Kemper, James" userId="a0ad9e40-2c23-4dbb-ba42-581a30ee3ed1" providerId="ADAL" clId="{CC121D9B-8FE6-4200-B852-6426D3F939C1}" dt="2023-09-06T19:17:59.749" v="1810"/>
        <pc:sldMkLst>
          <pc:docMk/>
          <pc:sldMk cId="0" sldId="287"/>
        </pc:sldMkLst>
      </pc:sldChg>
      <pc:sldChg chg="add del modNotes">
        <pc:chgData name="Kemper, James" userId="a0ad9e40-2c23-4dbb-ba42-581a30ee3ed1" providerId="ADAL" clId="{CC121D9B-8FE6-4200-B852-6426D3F939C1}" dt="2023-09-06T19:17:59.749" v="1810"/>
        <pc:sldMkLst>
          <pc:docMk/>
          <pc:sldMk cId="0" sldId="288"/>
        </pc:sldMkLst>
      </pc:sldChg>
      <pc:sldChg chg="add del modNotes">
        <pc:chgData name="Kemper, James" userId="a0ad9e40-2c23-4dbb-ba42-581a30ee3ed1" providerId="ADAL" clId="{CC121D9B-8FE6-4200-B852-6426D3F939C1}" dt="2023-09-06T19:17:59.749" v="1810"/>
        <pc:sldMkLst>
          <pc:docMk/>
          <pc:sldMk cId="0" sldId="289"/>
        </pc:sldMkLst>
      </pc:sldChg>
      <pc:sldChg chg="add del">
        <pc:chgData name="Kemper, James" userId="a0ad9e40-2c23-4dbb-ba42-581a30ee3ed1" providerId="ADAL" clId="{CC121D9B-8FE6-4200-B852-6426D3F939C1}" dt="2023-09-06T19:11:22.802" v="1805" actId="47"/>
        <pc:sldMkLst>
          <pc:docMk/>
          <pc:sldMk cId="0" sldId="290"/>
        </pc:sldMkLst>
      </pc:sldChg>
      <pc:sldChg chg="add del modNotes">
        <pc:chgData name="Kemper, James" userId="a0ad9e40-2c23-4dbb-ba42-581a30ee3ed1" providerId="ADAL" clId="{CC121D9B-8FE6-4200-B852-6426D3F939C1}" dt="2023-09-06T19:17:59.749" v="1810"/>
        <pc:sldMkLst>
          <pc:docMk/>
          <pc:sldMk cId="0" sldId="291"/>
        </pc:sldMkLst>
      </pc:sldChg>
      <pc:sldChg chg="add del modNotes">
        <pc:chgData name="Kemper, James" userId="a0ad9e40-2c23-4dbb-ba42-581a30ee3ed1" providerId="ADAL" clId="{CC121D9B-8FE6-4200-B852-6426D3F939C1}" dt="2023-09-06T19:17:59.749" v="1810"/>
        <pc:sldMkLst>
          <pc:docMk/>
          <pc:sldMk cId="0" sldId="292"/>
        </pc:sldMkLst>
      </pc:sldChg>
      <pc:sldChg chg="add del modNotes">
        <pc:chgData name="Kemper, James" userId="a0ad9e40-2c23-4dbb-ba42-581a30ee3ed1" providerId="ADAL" clId="{CC121D9B-8FE6-4200-B852-6426D3F939C1}" dt="2023-09-06T19:17:59.749" v="1810"/>
        <pc:sldMkLst>
          <pc:docMk/>
          <pc:sldMk cId="0" sldId="293"/>
        </pc:sldMkLst>
      </pc:sldChg>
      <pc:sldChg chg="add del modNotes">
        <pc:chgData name="Kemper, James" userId="a0ad9e40-2c23-4dbb-ba42-581a30ee3ed1" providerId="ADAL" clId="{CC121D9B-8FE6-4200-B852-6426D3F939C1}" dt="2023-09-06T19:17:59.749" v="1810"/>
        <pc:sldMkLst>
          <pc:docMk/>
          <pc:sldMk cId="0" sldId="294"/>
        </pc:sldMkLst>
      </pc:sldChg>
      <pc:sldChg chg="add del modNotes">
        <pc:chgData name="Kemper, James" userId="a0ad9e40-2c23-4dbb-ba42-581a30ee3ed1" providerId="ADAL" clId="{CC121D9B-8FE6-4200-B852-6426D3F939C1}" dt="2023-09-06T19:17:59.749" v="1810"/>
        <pc:sldMkLst>
          <pc:docMk/>
          <pc:sldMk cId="0" sldId="295"/>
        </pc:sldMkLst>
      </pc:sldChg>
      <pc:sldChg chg="add del">
        <pc:chgData name="Kemper, James" userId="a0ad9e40-2c23-4dbb-ba42-581a30ee3ed1" providerId="ADAL" clId="{CC121D9B-8FE6-4200-B852-6426D3F939C1}" dt="2023-09-06T19:17:00.589" v="1806" actId="47"/>
        <pc:sldMkLst>
          <pc:docMk/>
          <pc:sldMk cId="0" sldId="296"/>
        </pc:sldMkLst>
      </pc:sldChg>
      <pc:sldChg chg="add del">
        <pc:chgData name="Kemper, James" userId="a0ad9e40-2c23-4dbb-ba42-581a30ee3ed1" providerId="ADAL" clId="{CC121D9B-8FE6-4200-B852-6426D3F939C1}" dt="2023-09-06T19:17:26.604" v="1807" actId="47"/>
        <pc:sldMkLst>
          <pc:docMk/>
          <pc:sldMk cId="0" sldId="297"/>
        </pc:sldMkLst>
      </pc:sldChg>
      <pc:sldChg chg="add del">
        <pc:chgData name="Kemper, James" userId="a0ad9e40-2c23-4dbb-ba42-581a30ee3ed1" providerId="ADAL" clId="{CC121D9B-8FE6-4200-B852-6426D3F939C1}" dt="2023-09-06T19:17:26.604" v="1807" actId="47"/>
        <pc:sldMkLst>
          <pc:docMk/>
          <pc:sldMk cId="0" sldId="298"/>
        </pc:sldMkLst>
      </pc:sldChg>
      <pc:sldChg chg="add del">
        <pc:chgData name="Kemper, James" userId="a0ad9e40-2c23-4dbb-ba42-581a30ee3ed1" providerId="ADAL" clId="{CC121D9B-8FE6-4200-B852-6426D3F939C1}" dt="2023-09-06T19:17:26.604" v="1807" actId="47"/>
        <pc:sldMkLst>
          <pc:docMk/>
          <pc:sldMk cId="0" sldId="299"/>
        </pc:sldMkLst>
      </pc:sldChg>
      <pc:sldChg chg="add del">
        <pc:chgData name="Kemper, James" userId="a0ad9e40-2c23-4dbb-ba42-581a30ee3ed1" providerId="ADAL" clId="{CC121D9B-8FE6-4200-B852-6426D3F939C1}" dt="2023-09-06T19:17:26.604" v="1807" actId="47"/>
        <pc:sldMkLst>
          <pc:docMk/>
          <pc:sldMk cId="0" sldId="300"/>
        </pc:sldMkLst>
      </pc:sldChg>
      <pc:sldChg chg="add del">
        <pc:chgData name="Kemper, James" userId="a0ad9e40-2c23-4dbb-ba42-581a30ee3ed1" providerId="ADAL" clId="{CC121D9B-8FE6-4200-B852-6426D3F939C1}" dt="2023-09-06T19:17:26.604" v="1807" actId="47"/>
        <pc:sldMkLst>
          <pc:docMk/>
          <pc:sldMk cId="0" sldId="301"/>
        </pc:sldMkLst>
      </pc:sldChg>
      <pc:sldChg chg="add del">
        <pc:chgData name="Kemper, James" userId="a0ad9e40-2c23-4dbb-ba42-581a30ee3ed1" providerId="ADAL" clId="{CC121D9B-8FE6-4200-B852-6426D3F939C1}" dt="2023-09-06T19:17:26.604" v="1807" actId="47"/>
        <pc:sldMkLst>
          <pc:docMk/>
          <pc:sldMk cId="0" sldId="302"/>
        </pc:sldMkLst>
      </pc:sldChg>
      <pc:sldChg chg="add del">
        <pc:chgData name="Kemper, James" userId="a0ad9e40-2c23-4dbb-ba42-581a30ee3ed1" providerId="ADAL" clId="{CC121D9B-8FE6-4200-B852-6426D3F939C1}" dt="2023-09-06T19:17:26.604" v="1807" actId="47"/>
        <pc:sldMkLst>
          <pc:docMk/>
          <pc:sldMk cId="0" sldId="303"/>
        </pc:sldMkLst>
      </pc:sldChg>
      <pc:sldChg chg="add del">
        <pc:chgData name="Kemper, James" userId="a0ad9e40-2c23-4dbb-ba42-581a30ee3ed1" providerId="ADAL" clId="{CC121D9B-8FE6-4200-B852-6426D3F939C1}" dt="2023-09-06T19:17:26.604" v="1807" actId="47"/>
        <pc:sldMkLst>
          <pc:docMk/>
          <pc:sldMk cId="0" sldId="304"/>
        </pc:sldMkLst>
      </pc:sldChg>
      <pc:sldChg chg="add del modNotes">
        <pc:chgData name="Kemper, James" userId="a0ad9e40-2c23-4dbb-ba42-581a30ee3ed1" providerId="ADAL" clId="{CC121D9B-8FE6-4200-B852-6426D3F939C1}" dt="2023-09-06T19:17:59.749" v="1810"/>
        <pc:sldMkLst>
          <pc:docMk/>
          <pc:sldMk cId="0" sldId="305"/>
        </pc:sldMkLst>
      </pc:sldChg>
      <pc:sldChg chg="add del">
        <pc:chgData name="Kemper, James" userId="a0ad9e40-2c23-4dbb-ba42-581a30ee3ed1" providerId="ADAL" clId="{CC121D9B-8FE6-4200-B852-6426D3F939C1}" dt="2023-09-06T19:17:32.581" v="1808" actId="47"/>
        <pc:sldMkLst>
          <pc:docMk/>
          <pc:sldMk cId="0" sldId="306"/>
        </pc:sldMkLst>
      </pc:sldChg>
      <pc:sldChg chg="add del">
        <pc:chgData name="Kemper, James" userId="a0ad9e40-2c23-4dbb-ba42-581a30ee3ed1" providerId="ADAL" clId="{CC121D9B-8FE6-4200-B852-6426D3F939C1}" dt="2023-09-06T19:17:42.119" v="1809" actId="47"/>
        <pc:sldMkLst>
          <pc:docMk/>
          <pc:sldMk cId="0" sldId="307"/>
        </pc:sldMkLst>
      </pc:sldChg>
      <pc:sldChg chg="add del modNotes">
        <pc:chgData name="Kemper, James" userId="a0ad9e40-2c23-4dbb-ba42-581a30ee3ed1" providerId="ADAL" clId="{CC121D9B-8FE6-4200-B852-6426D3F939C1}" dt="2023-09-06T19:17:59.749" v="1810"/>
        <pc:sldMkLst>
          <pc:docMk/>
          <pc:sldMk cId="0" sldId="308"/>
        </pc:sldMkLst>
      </pc:sldChg>
      <pc:sldChg chg="add del modNotes">
        <pc:chgData name="Kemper, James" userId="a0ad9e40-2c23-4dbb-ba42-581a30ee3ed1" providerId="ADAL" clId="{CC121D9B-8FE6-4200-B852-6426D3F939C1}" dt="2023-09-06T19:17:59.749" v="1810"/>
        <pc:sldMkLst>
          <pc:docMk/>
          <pc:sldMk cId="0" sldId="309"/>
        </pc:sldMkLst>
      </pc:sldChg>
      <pc:sldChg chg="modSp new mod ord">
        <pc:chgData name="Kemper, James" userId="a0ad9e40-2c23-4dbb-ba42-581a30ee3ed1" providerId="ADAL" clId="{CC121D9B-8FE6-4200-B852-6426D3F939C1}" dt="2023-09-06T16:12:49.812" v="1658" actId="20577"/>
        <pc:sldMkLst>
          <pc:docMk/>
          <pc:sldMk cId="1374809178" sldId="310"/>
        </pc:sldMkLst>
        <pc:spChg chg="mod">
          <ac:chgData name="Kemper, James" userId="a0ad9e40-2c23-4dbb-ba42-581a30ee3ed1" providerId="ADAL" clId="{CC121D9B-8FE6-4200-B852-6426D3F939C1}" dt="2023-09-06T16:12:43.008" v="1646" actId="20577"/>
          <ac:spMkLst>
            <pc:docMk/>
            <pc:sldMk cId="1374809178" sldId="310"/>
            <ac:spMk id="2" creationId="{7935B612-0135-40F3-1FAF-8D5D61A7A2AB}"/>
          </ac:spMkLst>
        </pc:spChg>
        <pc:spChg chg="mod">
          <ac:chgData name="Kemper, James" userId="a0ad9e40-2c23-4dbb-ba42-581a30ee3ed1" providerId="ADAL" clId="{CC121D9B-8FE6-4200-B852-6426D3F939C1}" dt="2023-09-06T16:12:49.812" v="1658" actId="20577"/>
          <ac:spMkLst>
            <pc:docMk/>
            <pc:sldMk cId="1374809178" sldId="310"/>
            <ac:spMk id="3" creationId="{2A7A960C-8F96-9130-A278-698333F01C09}"/>
          </ac:spMkLst>
        </pc:spChg>
      </pc:sldChg>
      <pc:sldChg chg="addSp delSp modSp new del mod ord delAnim modAnim">
        <pc:chgData name="Kemper, James" userId="a0ad9e40-2c23-4dbb-ba42-581a30ee3ed1" providerId="ADAL" clId="{CC121D9B-8FE6-4200-B852-6426D3F939C1}" dt="2023-08-25T15:01:38.212" v="1578" actId="47"/>
        <pc:sldMkLst>
          <pc:docMk/>
          <pc:sldMk cId="2085142072" sldId="310"/>
        </pc:sldMkLst>
        <pc:spChg chg="mod">
          <ac:chgData name="Kemper, James" userId="a0ad9e40-2c23-4dbb-ba42-581a30ee3ed1" providerId="ADAL" clId="{CC121D9B-8FE6-4200-B852-6426D3F939C1}" dt="2023-08-25T14:43:48.739" v="1136" actId="404"/>
          <ac:spMkLst>
            <pc:docMk/>
            <pc:sldMk cId="2085142072" sldId="310"/>
            <ac:spMk id="2" creationId="{D28D8791-214D-3506-DC7E-D0FC371DC52C}"/>
          </ac:spMkLst>
        </pc:spChg>
        <pc:spChg chg="mod">
          <ac:chgData name="Kemper, James" userId="a0ad9e40-2c23-4dbb-ba42-581a30ee3ed1" providerId="ADAL" clId="{CC121D9B-8FE6-4200-B852-6426D3F939C1}" dt="2023-08-25T15:00:41.732" v="1577" actId="20577"/>
          <ac:spMkLst>
            <pc:docMk/>
            <pc:sldMk cId="2085142072" sldId="310"/>
            <ac:spMk id="3" creationId="{D7702389-971F-C268-3433-72C4C09DB60A}"/>
          </ac:spMkLst>
        </pc:spChg>
        <pc:spChg chg="add del mod">
          <ac:chgData name="Kemper, James" userId="a0ad9e40-2c23-4dbb-ba42-581a30ee3ed1" providerId="ADAL" clId="{CC121D9B-8FE6-4200-B852-6426D3F939C1}" dt="2023-08-25T14:52:32.715" v="1400" actId="478"/>
          <ac:spMkLst>
            <pc:docMk/>
            <pc:sldMk cId="2085142072" sldId="310"/>
            <ac:spMk id="6" creationId="{44B4AC36-1BD8-69AD-A7DF-EE9721CB3F5F}"/>
          </ac:spMkLst>
        </pc:spChg>
        <pc:spChg chg="add del mod">
          <ac:chgData name="Kemper, James" userId="a0ad9e40-2c23-4dbb-ba42-581a30ee3ed1" providerId="ADAL" clId="{CC121D9B-8FE6-4200-B852-6426D3F939C1}" dt="2023-08-25T14:52:36.265" v="1402" actId="478"/>
          <ac:spMkLst>
            <pc:docMk/>
            <pc:sldMk cId="2085142072" sldId="310"/>
            <ac:spMk id="7" creationId="{2009772C-41D0-0886-62E8-F898E5E0155E}"/>
          </ac:spMkLst>
        </pc:spChg>
        <pc:spChg chg="add del">
          <ac:chgData name="Kemper, James" userId="a0ad9e40-2c23-4dbb-ba42-581a30ee3ed1" providerId="ADAL" clId="{CC121D9B-8FE6-4200-B852-6426D3F939C1}" dt="2023-08-25T14:52:59.673" v="1408" actId="478"/>
          <ac:spMkLst>
            <pc:docMk/>
            <pc:sldMk cId="2085142072" sldId="310"/>
            <ac:spMk id="8" creationId="{00C12907-AA83-09BF-6D6F-433F41BA0001}"/>
          </ac:spMkLst>
        </pc:spChg>
        <pc:picChg chg="add del mod">
          <ac:chgData name="Kemper, James" userId="a0ad9e40-2c23-4dbb-ba42-581a30ee3ed1" providerId="ADAL" clId="{CC121D9B-8FE6-4200-B852-6426D3F939C1}" dt="2023-08-25T14:52:37.007" v="1403" actId="478"/>
          <ac:picMkLst>
            <pc:docMk/>
            <pc:sldMk cId="2085142072" sldId="310"/>
            <ac:picMk id="4" creationId="{2A9EC457-0B3B-9E4E-66EB-790EA9A821BD}"/>
          </ac:picMkLst>
        </pc:picChg>
        <pc:picChg chg="add del mod">
          <ac:chgData name="Kemper, James" userId="a0ad9e40-2c23-4dbb-ba42-581a30ee3ed1" providerId="ADAL" clId="{CC121D9B-8FE6-4200-B852-6426D3F939C1}" dt="2023-08-25T14:52:33.713" v="1401" actId="478"/>
          <ac:picMkLst>
            <pc:docMk/>
            <pc:sldMk cId="2085142072" sldId="310"/>
            <ac:picMk id="5" creationId="{01633CE3-B967-540E-9B7C-4B5FC6C5396B}"/>
          </ac:picMkLst>
        </pc:picChg>
      </pc:sldChg>
      <pc:sldChg chg="modSp new del mod ord">
        <pc:chgData name="Kemper, James" userId="a0ad9e40-2c23-4dbb-ba42-581a30ee3ed1" providerId="ADAL" clId="{CC121D9B-8FE6-4200-B852-6426D3F939C1}" dt="2023-09-19T17:56:18.900" v="2005" actId="47"/>
        <pc:sldMkLst>
          <pc:docMk/>
          <pc:sldMk cId="1651985574" sldId="311"/>
        </pc:sldMkLst>
        <pc:spChg chg="mod">
          <ac:chgData name="Kemper, James" userId="a0ad9e40-2c23-4dbb-ba42-581a30ee3ed1" providerId="ADAL" clId="{CC121D9B-8FE6-4200-B852-6426D3F939C1}" dt="2023-09-12T18:47:45.904" v="1848" actId="20577"/>
          <ac:spMkLst>
            <pc:docMk/>
            <pc:sldMk cId="1651985574" sldId="311"/>
            <ac:spMk id="2" creationId="{0D1ECD29-A086-F021-E39F-995F085158D4}"/>
          </ac:spMkLst>
        </pc:spChg>
        <pc:spChg chg="mod">
          <ac:chgData name="Kemper, James" userId="a0ad9e40-2c23-4dbb-ba42-581a30ee3ed1" providerId="ADAL" clId="{CC121D9B-8FE6-4200-B852-6426D3F939C1}" dt="2023-09-12T18:48:27.055" v="2004" actId="403"/>
          <ac:spMkLst>
            <pc:docMk/>
            <pc:sldMk cId="1651985574" sldId="311"/>
            <ac:spMk id="3" creationId="{68BC7BD4-1C57-6CD7-6431-BE03171A45BB}"/>
          </ac:spMkLst>
        </pc:spChg>
      </pc:sldChg>
      <pc:sldChg chg="new del">
        <pc:chgData name="Kemper, James" userId="a0ad9e40-2c23-4dbb-ba42-581a30ee3ed1" providerId="ADAL" clId="{CC121D9B-8FE6-4200-B852-6426D3F939C1}" dt="2023-09-12T18:47:14.147" v="1816" actId="47"/>
        <pc:sldMkLst>
          <pc:docMk/>
          <pc:sldMk cId="2042792059" sldId="311"/>
        </pc:sldMkLst>
      </pc:sldChg>
      <pc:sldMasterChg chg="delSldLayout">
        <pc:chgData name="Kemper, James" userId="a0ad9e40-2c23-4dbb-ba42-581a30ee3ed1" providerId="ADAL" clId="{CC121D9B-8FE6-4200-B852-6426D3F939C1}" dt="2023-08-25T14:46:39.885" v="1274" actId="47"/>
        <pc:sldMasterMkLst>
          <pc:docMk/>
          <pc:sldMasterMk cId="0" sldId="2147483665"/>
        </pc:sldMasterMkLst>
        <pc:sldLayoutChg chg="del">
          <pc:chgData name="Kemper, James" userId="a0ad9e40-2c23-4dbb-ba42-581a30ee3ed1" providerId="ADAL" clId="{CC121D9B-8FE6-4200-B852-6426D3F939C1}" dt="2023-08-25T14:46:39.885" v="1274" actId="47"/>
          <pc:sldLayoutMkLst>
            <pc:docMk/>
            <pc:sldMasterMk cId="0" sldId="2147483665"/>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45" tIns="48309" rIns="96645" bIns="48309"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45" tIns="48309" rIns="96645" bIns="48309"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45" tIns="48309" rIns="96645" bIns="48309"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45" tIns="48309" rIns="96645" bIns="48309" anchor="b" anchorCtr="0">
            <a:noAutofit/>
          </a:bodyPr>
          <a:lstStyle/>
          <a:p>
            <a:pPr algn="r">
              <a:buSzPts val="1200"/>
            </a:pPr>
            <a:fld id="{00000000-1234-1234-1234-123412341234}" type="slidenum">
              <a:rPr lang="en-US" sz="1300" smtClean="0">
                <a:solidFill>
                  <a:schemeClr val="dk1"/>
                </a:solidFill>
              </a:rPr>
              <a:pPr algn="r">
                <a:buSzPts val="1200"/>
              </a:pPr>
              <a:t>‹#›</a:t>
            </a:fld>
            <a:endParaRPr lang="en-US" sz="1300">
              <a:solidFill>
                <a:schemeClr val="dk1"/>
              </a:solidFill>
            </a:endParaRPr>
          </a:p>
        </p:txBody>
      </p:sp>
    </p:spTree>
    <p:extLst>
      <p:ext uri="{BB962C8B-B14F-4D97-AF65-F5344CB8AC3E}">
        <p14:creationId xmlns:p14="http://schemas.microsoft.com/office/powerpoint/2010/main" val="28671744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r>
              <a:rPr lang="en-US" sz="1300"/>
              <a:t>If this PowerPoint presentation contains mathematical equations, you may need to check that your computer has the following installed:</a:t>
            </a:r>
            <a:endParaRPr/>
          </a:p>
          <a:p>
            <a:pPr marL="0" indent="0"/>
            <a:r>
              <a:rPr lang="en-US" sz="1300"/>
              <a:t>1) MathType Plugin</a:t>
            </a:r>
            <a:endParaRPr sz="1300"/>
          </a:p>
          <a:p>
            <a:pPr marL="0" indent="0"/>
            <a:r>
              <a:rPr lang="en-US" sz="1300"/>
              <a:t>2) Math Player (free versions available)</a:t>
            </a:r>
            <a:endParaRPr/>
          </a:p>
          <a:p>
            <a:pPr marL="0" indent="0"/>
            <a:r>
              <a:rPr lang="en-US" sz="1300"/>
              <a:t>3) NVDA Reader (free versions available)</a:t>
            </a:r>
            <a:endParaRPr/>
          </a:p>
        </p:txBody>
      </p:sp>
      <p:sp>
        <p:nvSpPr>
          <p:cNvPr id="163" name="Google Shape;163;p1:notes"/>
          <p:cNvSpPr txBox="1">
            <a:spLocks noGrp="1"/>
          </p:cNvSpPr>
          <p:nvPr>
            <p:ph type="sldNum" idx="12"/>
          </p:nvPr>
        </p:nvSpPr>
        <p:spPr>
          <a:xfrm>
            <a:off x="4143587" y="9119474"/>
            <a:ext cx="3169920" cy="480060"/>
          </a:xfrm>
          <a:prstGeom prst="rect">
            <a:avLst/>
          </a:prstGeom>
          <a:noFill/>
          <a:ln>
            <a:noFill/>
          </a:ln>
        </p:spPr>
        <p:txBody>
          <a:bodyPr spcFirstLastPara="1" wrap="square" lIns="96645" tIns="48309" rIns="96645" bIns="48309" anchor="b" anchorCtr="0">
            <a:noAutofit/>
          </a:bodyPr>
          <a:lstStyle/>
          <a:p>
            <a:pPr algn="r">
              <a:buSzPts val="1400"/>
            </a:pPr>
            <a:fld id="{00000000-1234-1234-1234-123412341234}" type="slidenum">
              <a:rPr lang="en-US"/>
              <a:pPr algn="r">
                <a:buSzPts val="1400"/>
              </a:pPr>
              <a:t>1</a:t>
            </a:fld>
            <a:endParaRPr/>
          </a:p>
        </p:txBody>
      </p:sp>
    </p:spTree>
    <p:extLst>
      <p:ext uri="{BB962C8B-B14F-4D97-AF65-F5344CB8AC3E}">
        <p14:creationId xmlns:p14="http://schemas.microsoft.com/office/powerpoint/2010/main" val="3977012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5: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260" name="Google Shape;260;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22183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274" name="Google Shape;274;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6241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8: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281" name="Google Shape;281;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0347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295" name="Google Shape;295;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3555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2: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308" name="Google Shape;308;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4277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5: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329" name="Google Shape;329;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4623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6: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336" name="Google Shape;336;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7355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8: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350" name="Google Shape;350;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3990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0: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364" name="Google Shape;364;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2205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1: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370" name="Google Shape;370;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237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173" name="Google Shape;17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8702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2: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377" name="Google Shape;377;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5087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384" name="Google Shape;384;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9035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4: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391" name="Google Shape;391;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1184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6: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405" name="Google Shape;405;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9565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7: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412" name="Google Shape;412;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3433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8: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419" name="Google Shape;419;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5519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9: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426" name="Google Shape;426;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3133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0: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433" name="Google Shape;433;p4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526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50: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502" name="Google Shape;502;p5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8389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53: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525" name="Google Shape;525;p5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91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186" name="Google Shape;186;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23280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p54: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532" name="Google Shape;532;p54:notes"/>
          <p:cNvSpPr txBox="1">
            <a:spLocks noGrp="1"/>
          </p:cNvSpPr>
          <p:nvPr>
            <p:ph type="sldNum" idx="12"/>
          </p:nvPr>
        </p:nvSpPr>
        <p:spPr>
          <a:xfrm>
            <a:off x="4143587" y="9119474"/>
            <a:ext cx="3169920" cy="480060"/>
          </a:xfrm>
          <a:prstGeom prst="rect">
            <a:avLst/>
          </a:prstGeom>
          <a:noFill/>
          <a:ln>
            <a:noFill/>
          </a:ln>
        </p:spPr>
        <p:txBody>
          <a:bodyPr spcFirstLastPara="1" wrap="square" lIns="96645" tIns="48309" rIns="96645" bIns="48309" anchor="b" anchorCtr="0">
            <a:noAutofit/>
          </a:bodyPr>
          <a:lstStyle/>
          <a:p>
            <a:pPr algn="r">
              <a:buSzPts val="1400"/>
            </a:pPr>
            <a:fld id="{00000000-1234-1234-1234-123412341234}" type="slidenum">
              <a:rPr lang="en-US"/>
              <a:pPr algn="r">
                <a:buSzPts val="1400"/>
              </a:pPr>
              <a:t>31</a:t>
            </a:fld>
            <a:endParaRPr/>
          </a:p>
        </p:txBody>
      </p:sp>
    </p:spTree>
    <p:extLst>
      <p:ext uri="{BB962C8B-B14F-4D97-AF65-F5344CB8AC3E}">
        <p14:creationId xmlns:p14="http://schemas.microsoft.com/office/powerpoint/2010/main" val="290334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192" name="Google Shape;192;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98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199" name="Google Shape;199;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618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220" name="Google Shape;220;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3834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226" name="Google Shape;226;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2303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2: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240" name="Google Shape;240;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5589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731520" y="4560570"/>
            <a:ext cx="5852160" cy="4320540"/>
          </a:xfrm>
          <a:prstGeom prst="rect">
            <a:avLst/>
          </a:prstGeom>
          <a:noFill/>
          <a:ln>
            <a:noFill/>
          </a:ln>
        </p:spPr>
        <p:txBody>
          <a:bodyPr spcFirstLastPara="1" wrap="square" lIns="96645" tIns="48309" rIns="96645" bIns="48309" anchor="t" anchorCtr="0">
            <a:noAutofit/>
          </a:bodyPr>
          <a:lstStyle/>
          <a:p>
            <a:pPr marL="0" indent="0"/>
            <a:endParaRPr/>
          </a:p>
        </p:txBody>
      </p:sp>
      <p:sp>
        <p:nvSpPr>
          <p:cNvPr id="246" name="Google Shape;246;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220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0" name="Google Shape;20;p2"/>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3000"/>
              <a:buNone/>
              <a:defRPr sz="3000"/>
            </a:lvl1pPr>
            <a:lvl2pPr marL="914400" lvl="1" indent="-228600" algn="l">
              <a:lnSpc>
                <a:spcPct val="100000"/>
              </a:lnSpc>
              <a:spcBef>
                <a:spcPts val="0"/>
              </a:spcBef>
              <a:spcAft>
                <a:spcPts val="0"/>
              </a:spcAft>
              <a:buSzPts val="4400"/>
              <a:buNone/>
              <a:defRPr sz="4400"/>
            </a:lvl2pPr>
            <a:lvl3pPr marL="1371600" lvl="2" indent="-228600" algn="l">
              <a:lnSpc>
                <a:spcPct val="100000"/>
              </a:lnSpc>
              <a:spcBef>
                <a:spcPts val="0"/>
              </a:spcBef>
              <a:spcAft>
                <a:spcPts val="0"/>
              </a:spcAft>
              <a:buSzPts val="4400"/>
              <a:buNone/>
              <a:defRPr sz="4400"/>
            </a:lvl3pPr>
            <a:lvl4pPr marL="1828800" lvl="3" indent="-228600" algn="l">
              <a:lnSpc>
                <a:spcPct val="100000"/>
              </a:lnSpc>
              <a:spcBef>
                <a:spcPts val="0"/>
              </a:spcBef>
              <a:spcAft>
                <a:spcPts val="0"/>
              </a:spcAft>
              <a:buSzPts val="4400"/>
              <a:buNone/>
              <a:defRPr sz="4400"/>
            </a:lvl4pPr>
            <a:lvl5pPr marL="2286000" lvl="4" indent="-228600" algn="l">
              <a:lnSpc>
                <a:spcPct val="100000"/>
              </a:lnSpc>
              <a:spcBef>
                <a:spcPts val="0"/>
              </a:spcBef>
              <a:spcAft>
                <a:spcPts val="0"/>
              </a:spcAft>
              <a:buSzPts val="4400"/>
              <a:buNone/>
              <a:defRPr sz="4400"/>
            </a:lvl5pPr>
            <a:lvl6pPr marL="2743200" lvl="5" indent="-228600" algn="l">
              <a:lnSpc>
                <a:spcPct val="100000"/>
              </a:lnSpc>
              <a:spcBef>
                <a:spcPts val="0"/>
              </a:spcBef>
              <a:spcAft>
                <a:spcPts val="0"/>
              </a:spcAft>
              <a:buSzPts val="4400"/>
              <a:buNone/>
              <a:defRPr sz="4400"/>
            </a:lvl6pPr>
            <a:lvl7pPr marL="3200400" lvl="6" indent="-228600" algn="l">
              <a:lnSpc>
                <a:spcPct val="100000"/>
              </a:lnSpc>
              <a:spcBef>
                <a:spcPts val="0"/>
              </a:spcBef>
              <a:spcAft>
                <a:spcPts val="0"/>
              </a:spcAft>
              <a:buSzPts val="4400"/>
              <a:buNone/>
              <a:defRPr sz="4400"/>
            </a:lvl7pPr>
            <a:lvl8pPr marL="3657600" lvl="7" indent="-228600" algn="l">
              <a:lnSpc>
                <a:spcPct val="100000"/>
              </a:lnSpc>
              <a:spcBef>
                <a:spcPts val="0"/>
              </a:spcBef>
              <a:spcAft>
                <a:spcPts val="0"/>
              </a:spcAft>
              <a:buSzPts val="4400"/>
              <a:buNone/>
              <a:defRPr sz="4400"/>
            </a:lvl8pPr>
            <a:lvl9pPr marL="4114800" lvl="8" indent="-228600" algn="l">
              <a:lnSpc>
                <a:spcPct val="100000"/>
              </a:lnSpc>
              <a:spcBef>
                <a:spcPts val="0"/>
              </a:spcBef>
              <a:spcAft>
                <a:spcPts val="0"/>
              </a:spcAft>
              <a:buSzPts val="4400"/>
              <a:buNone/>
              <a:defRPr sz="4400"/>
            </a:lvl9pPr>
          </a:lstStyle>
          <a:p>
            <a:endParaRPr/>
          </a:p>
        </p:txBody>
      </p:sp>
      <p:sp>
        <p:nvSpPr>
          <p:cNvPr id="21" name="Google Shape;21;p2"/>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lvl1pPr>
            <a:lvl2pPr marL="914400" lvl="1" indent="-228600" algn="l">
              <a:lnSpc>
                <a:spcPct val="100000"/>
              </a:lnSpc>
              <a:spcBef>
                <a:spcPts val="0"/>
              </a:spcBef>
              <a:spcAft>
                <a:spcPts val="0"/>
              </a:spcAft>
              <a:buSzPts val="2200"/>
              <a:buNone/>
              <a:defRPr/>
            </a:lvl2pPr>
            <a:lvl3pPr marL="1371600" lvl="2" indent="-228600" algn="l">
              <a:lnSpc>
                <a:spcPct val="100000"/>
              </a:lnSpc>
              <a:spcBef>
                <a:spcPts val="0"/>
              </a:spcBef>
              <a:spcAft>
                <a:spcPts val="0"/>
              </a:spcAft>
              <a:buSzPts val="2200"/>
              <a:buNone/>
              <a:defRPr/>
            </a:lvl3pPr>
            <a:lvl4pPr marL="1828800" lvl="3" indent="-228600" algn="l">
              <a:lnSpc>
                <a:spcPct val="100000"/>
              </a:lnSpc>
              <a:spcBef>
                <a:spcPts val="0"/>
              </a:spcBef>
              <a:spcAft>
                <a:spcPts val="0"/>
              </a:spcAft>
              <a:buSzPts val="2200"/>
              <a:buNone/>
              <a:defRPr/>
            </a:lvl4pPr>
            <a:lvl5pPr marL="2286000" lvl="4" indent="-228600" algn="l">
              <a:lnSpc>
                <a:spcPct val="100000"/>
              </a:lnSpc>
              <a:spcBef>
                <a:spcPts val="0"/>
              </a:spcBef>
              <a:spcAft>
                <a:spcPts val="0"/>
              </a:spcAft>
              <a:buSzPts val="2200"/>
              <a:buNone/>
              <a:defRPr/>
            </a:lvl5pPr>
            <a:lvl6pPr marL="2743200" lvl="5" indent="-228600" algn="l">
              <a:lnSpc>
                <a:spcPct val="100000"/>
              </a:lnSpc>
              <a:spcBef>
                <a:spcPts val="0"/>
              </a:spcBef>
              <a:spcAft>
                <a:spcPts val="0"/>
              </a:spcAft>
              <a:buSzPts val="2200"/>
              <a:buNone/>
              <a:defRPr/>
            </a:lvl6pPr>
            <a:lvl7pPr marL="3200400" lvl="6" indent="-228600" algn="l">
              <a:lnSpc>
                <a:spcPct val="100000"/>
              </a:lnSpc>
              <a:spcBef>
                <a:spcPts val="0"/>
              </a:spcBef>
              <a:spcAft>
                <a:spcPts val="0"/>
              </a:spcAft>
              <a:buSzPts val="2200"/>
              <a:buNone/>
              <a:defRPr/>
            </a:lvl7pPr>
            <a:lvl8pPr marL="3657600" lvl="7" indent="-228600" algn="l">
              <a:lnSpc>
                <a:spcPct val="100000"/>
              </a:lnSpc>
              <a:spcBef>
                <a:spcPts val="0"/>
              </a:spcBef>
              <a:spcAft>
                <a:spcPts val="0"/>
              </a:spcAft>
              <a:buSzPts val="2200"/>
              <a:buNone/>
              <a:defRPr/>
            </a:lvl8pPr>
            <a:lvl9pPr marL="4114800" lvl="8" indent="-228600" algn="l">
              <a:lnSpc>
                <a:spcPct val="100000"/>
              </a:lnSpc>
              <a:spcBef>
                <a:spcPts val="0"/>
              </a:spcBef>
              <a:spcAft>
                <a:spcPts val="0"/>
              </a:spcAft>
              <a:buSzPts val="2200"/>
              <a:buNone/>
              <a:defRPr/>
            </a:lvl9pPr>
          </a:lstStyle>
          <a:p>
            <a:endParaRPr/>
          </a:p>
        </p:txBody>
      </p:sp>
      <p:sp>
        <p:nvSpPr>
          <p:cNvPr id="22" name="Google Shape;22;p2"/>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2"/>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0"/>
              </a:spcBef>
              <a:spcAft>
                <a:spcPts val="0"/>
              </a:spcAft>
              <a:buClr>
                <a:schemeClr val="dk1"/>
              </a:buClr>
              <a:buSzPts val="1200"/>
              <a:buFont typeface="Verdana"/>
              <a:buNone/>
              <a:defRPr sz="1200" b="0">
                <a:solidFill>
                  <a:schemeClr val="dk1"/>
                </a:solidFill>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pic>
        <p:nvPicPr>
          <p:cNvPr id="26" name="Google Shape;26;p2"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457200" y="2194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body" idx="1"/>
          </p:nvPr>
        </p:nvSpPr>
        <p:spPr>
          <a:xfrm>
            <a:off x="457200" y="1457450"/>
            <a:ext cx="8229600" cy="9144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0" name="Google Shape;90;p12"/>
          <p:cNvSpPr txBox="1">
            <a:spLocks noGrp="1"/>
          </p:cNvSpPr>
          <p:nvPr>
            <p:ph type="body" idx="2"/>
          </p:nvPr>
        </p:nvSpPr>
        <p:spPr>
          <a:xfrm>
            <a:off x="45720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91" name="Google Shape;91;p12"/>
          <p:cNvSpPr txBox="1">
            <a:spLocks noGrp="1"/>
          </p:cNvSpPr>
          <p:nvPr>
            <p:ph type="body" idx="3"/>
          </p:nvPr>
        </p:nvSpPr>
        <p:spPr>
          <a:xfrm>
            <a:off x="3291114" y="160194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2" name="Google Shape;92;p12"/>
          <p:cNvSpPr txBox="1">
            <a:spLocks noGrp="1"/>
          </p:cNvSpPr>
          <p:nvPr>
            <p:ph type="body" idx="4"/>
          </p:nvPr>
        </p:nvSpPr>
        <p:spPr>
          <a:xfrm>
            <a:off x="612648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93" name="Google Shape;93;p12"/>
          <p:cNvSpPr txBox="1">
            <a:spLocks noGrp="1"/>
          </p:cNvSpPr>
          <p:nvPr>
            <p:ph type="body" idx="5"/>
          </p:nvPr>
        </p:nvSpPr>
        <p:spPr>
          <a:xfrm>
            <a:off x="457200"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4" name="Google Shape;94;p12"/>
          <p:cNvSpPr txBox="1">
            <a:spLocks noGrp="1"/>
          </p:cNvSpPr>
          <p:nvPr>
            <p:ph type="body" idx="6"/>
          </p:nvPr>
        </p:nvSpPr>
        <p:spPr>
          <a:xfrm>
            <a:off x="3300984"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5" name="Google Shape;95;p12"/>
          <p:cNvSpPr txBox="1">
            <a:spLocks noGrp="1"/>
          </p:cNvSpPr>
          <p:nvPr>
            <p:ph type="body" idx="7"/>
          </p:nvPr>
        </p:nvSpPr>
        <p:spPr>
          <a:xfrm>
            <a:off x="6128658" y="3171876"/>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6" name="Google Shape;96;p12"/>
          <p:cNvSpPr txBox="1">
            <a:spLocks noGrp="1"/>
          </p:cNvSpPr>
          <p:nvPr>
            <p:ph type="body" idx="8"/>
          </p:nvPr>
        </p:nvSpPr>
        <p:spPr>
          <a:xfrm>
            <a:off x="457200"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7" name="Google Shape;97;p12"/>
          <p:cNvSpPr txBox="1">
            <a:spLocks noGrp="1"/>
          </p:cNvSpPr>
          <p:nvPr>
            <p:ph type="body" idx="9"/>
          </p:nvPr>
        </p:nvSpPr>
        <p:spPr>
          <a:xfrm>
            <a:off x="3299388"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8" name="Google Shape;98;p12"/>
          <p:cNvSpPr txBox="1">
            <a:spLocks noGrp="1"/>
          </p:cNvSpPr>
          <p:nvPr>
            <p:ph type="body" idx="13"/>
          </p:nvPr>
        </p:nvSpPr>
        <p:spPr>
          <a:xfrm>
            <a:off x="6128658" y="4764312"/>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9" name="Google Shape;99;p12"/>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105" name="Google Shape;105;p1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3"/>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09" name="Google Shape;109;p13"/>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0" name="Google Shape;110;p13"/>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Two Content">
  <p:cSld name="1_Title and Two Content">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4" name="Google Shape;114;p14"/>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5" name="Google Shape;115;p1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a:spLocks noGrp="1"/>
          </p:cNvSpPr>
          <p:nvPr>
            <p:ph type="body" idx="3"/>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19" name="Google Shape;119;p14"/>
          <p:cNvSpPr txBox="1">
            <a:spLocks noGrp="1"/>
          </p:cNvSpPr>
          <p:nvPr>
            <p:ph type="body" idx="4"/>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0" name="Google Shape;120;p14"/>
          <p:cNvSpPr txBox="1">
            <a:spLocks noGrp="1"/>
          </p:cNvSpPr>
          <p:nvPr>
            <p:ph type="body" idx="5"/>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1_Figure + Caption">
  <p:cSld name="1_Figure + Caption">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5"/>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124" name="Google Shape;124;p1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15"/>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28" name="Google Shape;128;p15"/>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15"/>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pic>
        <p:nvPicPr>
          <p:cNvPr id="130" name="Google Shape;130;p15"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131" name="Google Shape;131;p15"/>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2019, 2017, 2015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6"/>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5" name="Google Shape;135;p16"/>
          <p:cNvSpPr txBox="1">
            <a:spLocks noGrp="1"/>
          </p:cNvSpPr>
          <p:nvPr>
            <p:ph type="body" idx="2"/>
          </p:nvPr>
        </p:nvSpPr>
        <p:spPr>
          <a:xfrm>
            <a:off x="629842" y="2505075"/>
            <a:ext cx="3868340"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16"/>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7" name="Google Shape;137;p16"/>
          <p:cNvSpPr txBox="1">
            <a:spLocks noGrp="1"/>
          </p:cNvSpPr>
          <p:nvPr>
            <p:ph type="body" idx="4"/>
          </p:nvPr>
        </p:nvSpPr>
        <p:spPr>
          <a:xfrm>
            <a:off x="4629150" y="2505075"/>
            <a:ext cx="3887391"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1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7"/>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4" name="Google Shape;144;p17"/>
          <p:cNvSpPr txBox="1">
            <a:spLocks noGrp="1"/>
          </p:cNvSpPr>
          <p:nvPr>
            <p:ph type="body" idx="2"/>
          </p:nvPr>
        </p:nvSpPr>
        <p:spPr>
          <a:xfrm>
            <a:off x="629842" y="2505075"/>
            <a:ext cx="3868340"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5" name="Google Shape;145;p17"/>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6" name="Google Shape;146;p17"/>
          <p:cNvSpPr txBox="1">
            <a:spLocks noGrp="1"/>
          </p:cNvSpPr>
          <p:nvPr>
            <p:ph type="body" idx="4"/>
          </p:nvPr>
        </p:nvSpPr>
        <p:spPr>
          <a:xfrm>
            <a:off x="4629150" y="2505075"/>
            <a:ext cx="3887391"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7" name="Google Shape;147;p1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0" name="Google Shape;150;p17"/>
          <p:cNvSpPr txBox="1">
            <a:spLocks noGrp="1"/>
          </p:cNvSpPr>
          <p:nvPr>
            <p:ph type="body" idx="5"/>
          </p:nvPr>
        </p:nvSpPr>
        <p:spPr>
          <a:xfrm>
            <a:off x="631372" y="4278084"/>
            <a:ext cx="3868340"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1" name="Google Shape;151;p17"/>
          <p:cNvSpPr txBox="1">
            <a:spLocks noGrp="1"/>
          </p:cNvSpPr>
          <p:nvPr>
            <p:ph type="body" idx="6"/>
          </p:nvPr>
        </p:nvSpPr>
        <p:spPr>
          <a:xfrm>
            <a:off x="4637312" y="4288972"/>
            <a:ext cx="3887391"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Title and Content">
  <p:cSld name="2+Title and Content">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457200" y="352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8"/>
          <p:cNvSpPr txBox="1">
            <a:spLocks noGrp="1"/>
          </p:cNvSpPr>
          <p:nvPr>
            <p:ph type="body" idx="1"/>
          </p:nvPr>
        </p:nvSpPr>
        <p:spPr>
          <a:xfrm>
            <a:off x="457200" y="1869149"/>
            <a:ext cx="8229600" cy="4248459"/>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a:lvl1pPr>
            <a:lvl2pPr marL="914400" lvl="1" indent="-368300" algn="l">
              <a:lnSpc>
                <a:spcPct val="100000"/>
              </a:lnSpc>
              <a:spcBef>
                <a:spcPts val="600"/>
              </a:spcBef>
              <a:spcAft>
                <a:spcPts val="0"/>
              </a:spcAft>
              <a:buClr>
                <a:srgbClr val="007FA3"/>
              </a:buClr>
              <a:buSzPts val="2200"/>
              <a:buChar char="–"/>
              <a:defRPr/>
            </a:lvl2pPr>
            <a:lvl3pPr marL="1371600" lvl="2" indent="-368300" algn="l">
              <a:lnSpc>
                <a:spcPct val="100000"/>
              </a:lnSpc>
              <a:spcBef>
                <a:spcPts val="600"/>
              </a:spcBef>
              <a:spcAft>
                <a:spcPts val="0"/>
              </a:spcAft>
              <a:buClr>
                <a:srgbClr val="007FA3"/>
              </a:buClr>
              <a:buSzPts val="2200"/>
              <a:buChar char="▪"/>
              <a:defRPr/>
            </a:lvl3pPr>
            <a:lvl4pPr marL="1828800" lvl="3" indent="-368300" algn="l">
              <a:lnSpc>
                <a:spcPct val="100000"/>
              </a:lnSpc>
              <a:spcBef>
                <a:spcPts val="600"/>
              </a:spcBef>
              <a:spcAft>
                <a:spcPts val="0"/>
              </a:spcAft>
              <a:buClr>
                <a:srgbClr val="007FA3"/>
              </a:buClr>
              <a:buSzPts val="2200"/>
              <a:buChar char="–"/>
              <a:defRPr/>
            </a:lvl4pPr>
            <a:lvl5pPr marL="2286000" lvl="4" indent="-368300" algn="l">
              <a:lnSpc>
                <a:spcPct val="100000"/>
              </a:lnSpc>
              <a:spcBef>
                <a:spcPts val="600"/>
              </a:spcBef>
              <a:spcAft>
                <a:spcPts val="0"/>
              </a:spcAft>
              <a:buClr>
                <a:srgbClr val="007FA3"/>
              </a:buClr>
              <a:buSzPts val="2200"/>
              <a:buChar char="•"/>
              <a:defRPr/>
            </a:lvl5pPr>
            <a:lvl6pPr marL="2743200" lvl="5" indent="-368300" algn="l">
              <a:lnSpc>
                <a:spcPct val="100000"/>
              </a:lnSpc>
              <a:spcBef>
                <a:spcPts val="300"/>
              </a:spcBef>
              <a:spcAft>
                <a:spcPts val="0"/>
              </a:spcAft>
              <a:buClr>
                <a:srgbClr val="007FA3"/>
              </a:buClr>
              <a:buSzPts val="2200"/>
              <a:buChar char="•"/>
              <a:defRPr/>
            </a:lvl6pPr>
            <a:lvl7pPr marL="3200400" lvl="6" indent="-368300" algn="l">
              <a:lnSpc>
                <a:spcPct val="100000"/>
              </a:lnSpc>
              <a:spcBef>
                <a:spcPts val="300"/>
              </a:spcBef>
              <a:spcAft>
                <a:spcPts val="0"/>
              </a:spcAft>
              <a:buClr>
                <a:srgbClr val="007FA3"/>
              </a:buClr>
              <a:buSzPts val="2200"/>
              <a:buChar char="•"/>
              <a:defRPr/>
            </a:lvl7pPr>
            <a:lvl8pPr marL="3657600" lvl="7" indent="-368300" algn="l">
              <a:lnSpc>
                <a:spcPct val="100000"/>
              </a:lnSpc>
              <a:spcBef>
                <a:spcPts val="300"/>
              </a:spcBef>
              <a:spcAft>
                <a:spcPts val="0"/>
              </a:spcAft>
              <a:buClr>
                <a:srgbClr val="007FA3"/>
              </a:buClr>
              <a:buSzPts val="2200"/>
              <a:buChar char="•"/>
              <a:defRPr/>
            </a:lvl8pPr>
            <a:lvl9pPr marL="4114800" lvl="8" indent="-368300" algn="l">
              <a:lnSpc>
                <a:spcPct val="100000"/>
              </a:lnSpc>
              <a:spcBef>
                <a:spcPts val="300"/>
              </a:spcBef>
              <a:spcAft>
                <a:spcPts val="0"/>
              </a:spcAft>
              <a:buClr>
                <a:srgbClr val="007FA3"/>
              </a:buClr>
              <a:buSzPts val="2200"/>
              <a:buChar char="•"/>
              <a:defRPr/>
            </a:lvl9pPr>
          </a:lstStyle>
          <a:p>
            <a:endParaRPr/>
          </a:p>
        </p:txBody>
      </p:sp>
      <p:sp>
        <p:nvSpPr>
          <p:cNvPr id="155" name="Google Shape;155;p1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1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1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18"/>
          <p:cNvSpPr txBox="1">
            <a:spLocks noGrp="1"/>
          </p:cNvSpPr>
          <p:nvPr>
            <p:ph type="body" idx="2"/>
          </p:nvPr>
        </p:nvSpPr>
        <p:spPr>
          <a:xfrm>
            <a:off x="457200" y="1183944"/>
            <a:ext cx="8229600" cy="457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400"/>
              <a:buNone/>
              <a:defRPr sz="2400" b="1">
                <a:solidFill>
                  <a:srgbClr val="007FA3"/>
                </a:solidFill>
                <a:latin typeface="Times New Roman"/>
                <a:ea typeface="Times New Roman"/>
                <a:cs typeface="Times New Roman"/>
                <a:sym typeface="Times New Roman"/>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9" name="Google Shape;159;p18"/>
          <p:cNvSpPr/>
          <p:nvPr/>
        </p:nvSpPr>
        <p:spPr>
          <a:xfrm>
            <a:off x="228600" y="1641144"/>
            <a:ext cx="4572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263525" algn="l">
              <a:lnSpc>
                <a:spcPct val="100000"/>
              </a:lnSpc>
              <a:spcBef>
                <a:spcPts val="1500"/>
              </a:spcBef>
              <a:spcAft>
                <a:spcPts val="0"/>
              </a:spcAft>
              <a:buClr>
                <a:srgbClr val="007FA3"/>
              </a:buClr>
              <a:buSzPts val="550"/>
              <a:buChar char="•"/>
              <a:defRPr sz="2200">
                <a:solidFill>
                  <a:schemeClr val="dk1"/>
                </a:solidFill>
                <a:latin typeface="Arial"/>
                <a:ea typeface="Arial"/>
                <a:cs typeface="Arial"/>
                <a:sym typeface="Arial"/>
              </a:defRPr>
            </a:lvl1pPr>
            <a:lvl2pPr marL="914400" lvl="1" indent="-368300" algn="l">
              <a:lnSpc>
                <a:spcPct val="100000"/>
              </a:lnSpc>
              <a:spcBef>
                <a:spcPts val="600"/>
              </a:spcBef>
              <a:spcAft>
                <a:spcPts val="0"/>
              </a:spcAft>
              <a:buClr>
                <a:srgbClr val="007FA3"/>
              </a:buClr>
              <a:buSzPts val="2200"/>
              <a:buChar char="–"/>
              <a:defRPr sz="2200">
                <a:solidFill>
                  <a:schemeClr val="dk1"/>
                </a:solidFill>
                <a:latin typeface="Arial"/>
                <a:ea typeface="Arial"/>
                <a:cs typeface="Arial"/>
                <a:sym typeface="Arial"/>
              </a:defRPr>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30" name="Google Shape;30;p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36" name="Google Shape;36;p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Learning Objectives and Content">
  <p:cSld name="Title + Learning Objectives and Content">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600"/>
              <a:buNone/>
              <a:defRPr sz="16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42" name="Google Shape;42;p5"/>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68300" algn="l">
              <a:lnSpc>
                <a:spcPct val="100000"/>
              </a:lnSpc>
              <a:spcBef>
                <a:spcPts val="300"/>
              </a:spcBef>
              <a:spcAft>
                <a:spcPts val="0"/>
              </a:spcAft>
              <a:buSzPts val="2200"/>
              <a:buChar char="•"/>
              <a:defRPr sz="2200"/>
            </a:lvl6pPr>
            <a:lvl7pPr marL="3200400" lvl="6" indent="-368300" algn="l">
              <a:lnSpc>
                <a:spcPct val="100000"/>
              </a:lnSpc>
              <a:spcBef>
                <a:spcPts val="300"/>
              </a:spcBef>
              <a:spcAft>
                <a:spcPts val="0"/>
              </a:spcAft>
              <a:buSzPts val="2200"/>
              <a:buChar char="•"/>
              <a:defRPr sz="2200"/>
            </a:lvl7pPr>
            <a:lvl8pPr marL="3657600" lvl="7" indent="-368300" algn="l">
              <a:lnSpc>
                <a:spcPct val="100000"/>
              </a:lnSpc>
              <a:spcBef>
                <a:spcPts val="300"/>
              </a:spcBef>
              <a:spcAft>
                <a:spcPts val="0"/>
              </a:spcAft>
              <a:buSzPts val="2200"/>
              <a:buChar char="•"/>
              <a:defRPr sz="2200"/>
            </a:lvl8pPr>
            <a:lvl9pPr marL="4114800" lvl="8" indent="-368300" algn="l">
              <a:lnSpc>
                <a:spcPct val="100000"/>
              </a:lnSpc>
              <a:spcBef>
                <a:spcPts val="300"/>
              </a:spcBef>
              <a:spcAft>
                <a:spcPts val="0"/>
              </a:spcAft>
              <a:buSzPts val="2200"/>
              <a:buChar char="•"/>
              <a:defRPr sz="2200"/>
            </a:lvl9pPr>
          </a:lstStyle>
          <a:p>
            <a:endParaRPr/>
          </a:p>
        </p:txBody>
      </p:sp>
      <p:sp>
        <p:nvSpPr>
          <p:cNvPr id="43" name="Google Shape;43;p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3"/>
        <p:cNvGrpSpPr/>
        <p:nvPr/>
      </p:nvGrpSpPr>
      <p:grpSpPr>
        <a:xfrm>
          <a:off x="0" y="0"/>
          <a:ext cx="0" cy="0"/>
          <a:chOff x="0" y="0"/>
          <a:chExt cx="0" cy="0"/>
        </a:xfrm>
      </p:grpSpPr>
      <p:sp>
        <p:nvSpPr>
          <p:cNvPr id="54" name="Google Shape;54;p7"/>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5" name="Google Shape;55;p7"/>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3600"/>
              <a:buFont typeface="Times New Roman"/>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200"/>
              <a:buNone/>
              <a:defRPr sz="2200">
                <a:solidFill>
                  <a:schemeClr val="dk1"/>
                </a:solidFill>
              </a:defRPr>
            </a:lvl1pPr>
            <a:lvl2pPr lvl="1" algn="ctr">
              <a:lnSpc>
                <a:spcPct val="100000"/>
              </a:lnSpc>
              <a:spcBef>
                <a:spcPts val="600"/>
              </a:spcBef>
              <a:spcAft>
                <a:spcPts val="0"/>
              </a:spcAft>
              <a:buSzPts val="2200"/>
              <a:buNone/>
              <a:defRPr>
                <a:solidFill>
                  <a:srgbClr val="888888"/>
                </a:solidFill>
              </a:defRPr>
            </a:lvl2pPr>
            <a:lvl3pPr lvl="2" algn="ctr">
              <a:lnSpc>
                <a:spcPct val="100000"/>
              </a:lnSpc>
              <a:spcBef>
                <a:spcPts val="600"/>
              </a:spcBef>
              <a:spcAft>
                <a:spcPts val="0"/>
              </a:spcAft>
              <a:buSzPts val="2200"/>
              <a:buNone/>
              <a:defRPr>
                <a:solidFill>
                  <a:srgbClr val="888888"/>
                </a:solidFill>
              </a:defRPr>
            </a:lvl3pPr>
            <a:lvl4pPr lvl="3" algn="ctr">
              <a:lnSpc>
                <a:spcPct val="100000"/>
              </a:lnSpc>
              <a:spcBef>
                <a:spcPts val="600"/>
              </a:spcBef>
              <a:spcAft>
                <a:spcPts val="0"/>
              </a:spcAft>
              <a:buSzPts val="2200"/>
              <a:buNone/>
              <a:defRPr>
                <a:solidFill>
                  <a:srgbClr val="888888"/>
                </a:solidFill>
              </a:defRPr>
            </a:lvl4pPr>
            <a:lvl5pPr lvl="4" algn="ctr">
              <a:lnSpc>
                <a:spcPct val="100000"/>
              </a:lnSpc>
              <a:spcBef>
                <a:spcPts val="600"/>
              </a:spcBef>
              <a:spcAft>
                <a:spcPts val="0"/>
              </a:spcAft>
              <a:buSzPts val="2200"/>
              <a:buNone/>
              <a:defRPr>
                <a:solidFill>
                  <a:srgbClr val="888888"/>
                </a:solidFill>
              </a:defRPr>
            </a:lvl5pPr>
            <a:lvl6pPr lvl="5" algn="ctr">
              <a:lnSpc>
                <a:spcPct val="100000"/>
              </a:lnSpc>
              <a:spcBef>
                <a:spcPts val="300"/>
              </a:spcBef>
              <a:spcAft>
                <a:spcPts val="0"/>
              </a:spcAft>
              <a:buSzPts val="2200"/>
              <a:buNone/>
              <a:defRPr>
                <a:solidFill>
                  <a:srgbClr val="888888"/>
                </a:solidFill>
              </a:defRPr>
            </a:lvl6pPr>
            <a:lvl7pPr lvl="6" algn="ctr">
              <a:lnSpc>
                <a:spcPct val="100000"/>
              </a:lnSpc>
              <a:spcBef>
                <a:spcPts val="300"/>
              </a:spcBef>
              <a:spcAft>
                <a:spcPts val="0"/>
              </a:spcAft>
              <a:buSzPts val="2200"/>
              <a:buNone/>
              <a:defRPr>
                <a:solidFill>
                  <a:srgbClr val="888888"/>
                </a:solidFill>
              </a:defRPr>
            </a:lvl7pPr>
            <a:lvl8pPr lvl="7" algn="ctr">
              <a:lnSpc>
                <a:spcPct val="100000"/>
              </a:lnSpc>
              <a:spcBef>
                <a:spcPts val="300"/>
              </a:spcBef>
              <a:spcAft>
                <a:spcPts val="0"/>
              </a:spcAft>
              <a:buSzPts val="2200"/>
              <a:buNone/>
              <a:defRPr>
                <a:solidFill>
                  <a:srgbClr val="888888"/>
                </a:solidFill>
              </a:defRPr>
            </a:lvl8pPr>
            <a:lvl9pPr lvl="8" algn="ctr">
              <a:lnSpc>
                <a:spcPct val="100000"/>
              </a:lnSpc>
              <a:spcBef>
                <a:spcPts val="300"/>
              </a:spcBef>
              <a:spcAft>
                <a:spcPts val="0"/>
              </a:spcAft>
              <a:buSzPts val="2200"/>
              <a:buNone/>
              <a:defRPr>
                <a:solidFill>
                  <a:srgbClr val="888888"/>
                </a:solidFill>
              </a:defRPr>
            </a:lvl9pPr>
          </a:lstStyle>
          <a:p>
            <a:endParaRPr/>
          </a:p>
        </p:txBody>
      </p:sp>
      <p:sp>
        <p:nvSpPr>
          <p:cNvPr id="57" name="Google Shape;57;p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0" name="Google Shape;60;p7"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61" name="Google Shape;61;p7"/>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2019, 2017, 2015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Figure + Caption">
  <p:cSld name="Figure + Caption">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65" name="Google Shape;65;p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8" name="Google Shape;68;p8"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69" name="Google Shape;69;p8"/>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a:t>
            </a:r>
            <a:r>
              <a:rPr lang="en-US" sz="1200"/>
              <a:t>2021, 2019, 2017 </a:t>
            </a:r>
            <a:r>
              <a:rPr lang="en-US" sz="1200" b="0" i="0" u="none" strike="noStrike" cap="none">
                <a:solidFill>
                  <a:schemeClr val="dk1"/>
                </a:solidFill>
                <a:latin typeface="Verdana"/>
                <a:ea typeface="Verdana"/>
                <a:cs typeface="Verdana"/>
                <a:sym typeface="Verdana"/>
              </a:rPr>
              <a:t>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sz="3400" b="1" cap="none">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rgbClr val="007FA3"/>
                </a:solidFill>
              </a:defRPr>
            </a:lvl1pPr>
            <a:lvl2pPr marL="914400" lvl="1" indent="-228600" algn="l">
              <a:lnSpc>
                <a:spcPct val="100000"/>
              </a:lnSpc>
              <a:spcBef>
                <a:spcPts val="600"/>
              </a:spcBef>
              <a:spcAft>
                <a:spcPts val="0"/>
              </a:spcAft>
              <a:buSzPts val="1800"/>
              <a:buNone/>
              <a:defRPr sz="1800">
                <a:solidFill>
                  <a:srgbClr val="888888"/>
                </a:solidFill>
              </a:defRPr>
            </a:lvl2pPr>
            <a:lvl3pPr marL="1371600" lvl="2" indent="-228600" algn="l">
              <a:lnSpc>
                <a:spcPct val="100000"/>
              </a:lnSpc>
              <a:spcBef>
                <a:spcPts val="600"/>
              </a:spcBef>
              <a:spcAft>
                <a:spcPts val="0"/>
              </a:spcAft>
              <a:buSzPts val="1600"/>
              <a:buNone/>
              <a:defRPr sz="1600">
                <a:solidFill>
                  <a:srgbClr val="888888"/>
                </a:solidFill>
              </a:defRPr>
            </a:lvl3pPr>
            <a:lvl4pPr marL="1828800" lvl="3" indent="-228600" algn="l">
              <a:lnSpc>
                <a:spcPct val="100000"/>
              </a:lnSpc>
              <a:spcBef>
                <a:spcPts val="600"/>
              </a:spcBef>
              <a:spcAft>
                <a:spcPts val="0"/>
              </a:spcAft>
              <a:buSzPts val="1400"/>
              <a:buNone/>
              <a:defRPr sz="1400">
                <a:solidFill>
                  <a:srgbClr val="888888"/>
                </a:solidFill>
              </a:defRPr>
            </a:lvl4pPr>
            <a:lvl5pPr marL="2286000" lvl="4" indent="-228600" algn="l">
              <a:lnSpc>
                <a:spcPct val="100000"/>
              </a:lnSpc>
              <a:spcBef>
                <a:spcPts val="600"/>
              </a:spcBef>
              <a:spcAft>
                <a:spcPts val="0"/>
              </a:spcAft>
              <a:buSzPts val="1400"/>
              <a:buNone/>
              <a:defRPr sz="1400">
                <a:solidFill>
                  <a:srgbClr val="888888"/>
                </a:solidFill>
              </a:defRPr>
            </a:lvl5pPr>
            <a:lvl6pPr marL="2743200" lvl="5" indent="-228600" algn="l">
              <a:lnSpc>
                <a:spcPct val="100000"/>
              </a:lnSpc>
              <a:spcBef>
                <a:spcPts val="300"/>
              </a:spcBef>
              <a:spcAft>
                <a:spcPts val="0"/>
              </a:spcAft>
              <a:buSzPts val="1400"/>
              <a:buNone/>
              <a:defRPr sz="1400">
                <a:solidFill>
                  <a:srgbClr val="888888"/>
                </a:solidFill>
              </a:defRPr>
            </a:lvl6pPr>
            <a:lvl7pPr marL="3200400" lvl="6" indent="-228600" algn="l">
              <a:lnSpc>
                <a:spcPct val="100000"/>
              </a:lnSpc>
              <a:spcBef>
                <a:spcPts val="300"/>
              </a:spcBef>
              <a:spcAft>
                <a:spcPts val="0"/>
              </a:spcAft>
              <a:buSzPts val="1400"/>
              <a:buNone/>
              <a:defRPr sz="1400">
                <a:solidFill>
                  <a:srgbClr val="888888"/>
                </a:solidFill>
              </a:defRPr>
            </a:lvl7pPr>
            <a:lvl8pPr marL="3657600" lvl="7" indent="-228600" algn="l">
              <a:lnSpc>
                <a:spcPct val="100000"/>
              </a:lnSpc>
              <a:spcBef>
                <a:spcPts val="300"/>
              </a:spcBef>
              <a:spcAft>
                <a:spcPts val="0"/>
              </a:spcAft>
              <a:buSzPts val="1400"/>
              <a:buNone/>
              <a:defRPr sz="1400">
                <a:solidFill>
                  <a:srgbClr val="888888"/>
                </a:solidFill>
              </a:defRPr>
            </a:lvl8pPr>
            <a:lvl9pPr marL="4114800" lvl="8" indent="-228600" algn="l">
              <a:lnSpc>
                <a:spcPct val="100000"/>
              </a:lnSpc>
              <a:spcBef>
                <a:spcPts val="300"/>
              </a:spcBef>
              <a:spcAft>
                <a:spcPts val="0"/>
              </a:spcAft>
              <a:buSzPts val="1400"/>
              <a:buNone/>
              <a:defRPr sz="1400">
                <a:solidFill>
                  <a:srgbClr val="888888"/>
                </a:solidFill>
              </a:defRPr>
            </a:lvl9pPr>
          </a:lstStyle>
          <a:p>
            <a:endParaRPr/>
          </a:p>
        </p:txBody>
      </p:sp>
      <p:sp>
        <p:nvSpPr>
          <p:cNvPr id="73" name="Google Shape;73;p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81"/>
        <p:cNvGrpSpPr/>
        <p:nvPr/>
      </p:nvGrpSpPr>
      <p:grpSpPr>
        <a:xfrm>
          <a:off x="0" y="0"/>
          <a:ext cx="0" cy="0"/>
          <a:chOff x="0" y="0"/>
          <a:chExt cx="0" cy="0"/>
        </a:xfrm>
      </p:grpSpPr>
      <p:sp>
        <p:nvSpPr>
          <p:cNvPr id="82" name="Google Shape;82;p1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85" name="Google Shape;85;p11"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86" name="Google Shape;86;p11"/>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2019, 2017, 2015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368300" algn="l" rtl="0">
              <a:lnSpc>
                <a:spcPct val="100000"/>
              </a:lnSpc>
              <a:spcBef>
                <a:spcPts val="15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00000"/>
              </a:lnSpc>
              <a:spcBef>
                <a:spcPts val="600"/>
              </a:spcBef>
              <a:spcAft>
                <a:spcPts val="0"/>
              </a:spcAft>
              <a:buClr>
                <a:srgbClr val="007FA3"/>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a:t>
            </a:r>
            <a:r>
              <a:rPr lang="en-US" sz="1200"/>
              <a:t>2021, 2019, 2017 </a:t>
            </a:r>
            <a:r>
              <a:rPr lang="en-US" sz="1200" b="0" i="0" u="none" strike="noStrike" cap="none">
                <a:solidFill>
                  <a:schemeClr val="dk1"/>
                </a:solidFill>
                <a:latin typeface="Verdana"/>
                <a:ea typeface="Verdana"/>
                <a:cs typeface="Verdana"/>
                <a:sym typeface="Verdana"/>
              </a:rPr>
              <a:t>Pearson Education, Inc. All Rights Reserved.</a:t>
            </a:r>
            <a:endParaRPr sz="1200" b="0" i="0" u="none" strike="noStrike" cap="none">
              <a:solidFill>
                <a:schemeClr val="dk1"/>
              </a:solidFill>
              <a:latin typeface="Verdana"/>
              <a:ea typeface="Verdana"/>
              <a:cs typeface="Verdana"/>
              <a:sym typeface="Verdana"/>
            </a:endParaRPr>
          </a:p>
        </p:txBody>
      </p:sp>
      <p:pic>
        <p:nvPicPr>
          <p:cNvPr id="16" name="Google Shape;16;p1"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Essentials of Economics</a:t>
            </a:r>
            <a:endParaRPr/>
          </a:p>
        </p:txBody>
      </p:sp>
      <p:sp>
        <p:nvSpPr>
          <p:cNvPr id="166" name="Google Shape;166;p19"/>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Seventh Edition</a:t>
            </a:r>
            <a:endParaRPr/>
          </a:p>
        </p:txBody>
      </p:sp>
      <p:sp>
        <p:nvSpPr>
          <p:cNvPr id="167" name="Google Shape;167;p19"/>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000"/>
              <a:buNone/>
            </a:pPr>
            <a:r>
              <a:rPr lang="en-US"/>
              <a:t>Chapter 3</a:t>
            </a:r>
            <a:endParaRPr/>
          </a:p>
        </p:txBody>
      </p:sp>
      <p:sp>
        <p:nvSpPr>
          <p:cNvPr id="168" name="Google Shape;168;p19"/>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Where Prices Come From: The Interaction of Demand and Supply</a:t>
            </a:r>
            <a:endParaRPr/>
          </a:p>
        </p:txBody>
      </p:sp>
      <p:sp>
        <p:nvSpPr>
          <p:cNvPr id="169" name="Google Shape;169;p19"/>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a:t>Copyright © 2021, 2019, 2017 Pearson Education, Inc. All Rights Reserved.</a:t>
            </a:r>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990" t="385" r="1029" b="11304"/>
          <a:stretch/>
        </p:blipFill>
        <p:spPr>
          <a:xfrm>
            <a:off x="722242" y="1295400"/>
            <a:ext cx="3716105" cy="42885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Changes in Income of Consumers</a:t>
            </a:r>
            <a:endParaRPr/>
          </a:p>
        </p:txBody>
      </p:sp>
      <p:sp>
        <p:nvSpPr>
          <p:cNvPr id="249" name="Google Shape;249;p3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b="1" u="sng" dirty="0"/>
              <a:t>Normal goods</a:t>
            </a:r>
            <a:r>
              <a:rPr lang="en-US" dirty="0"/>
              <a:t>: Goods for which the demand increases as income rises and decreases as income falls.</a:t>
            </a:r>
            <a:endParaRPr dirty="0"/>
          </a:p>
          <a:p>
            <a:pPr marL="0" lvl="0" indent="0" algn="l" rtl="0">
              <a:lnSpc>
                <a:spcPct val="100000"/>
              </a:lnSpc>
              <a:spcBef>
                <a:spcPts val="1200"/>
              </a:spcBef>
              <a:spcAft>
                <a:spcPts val="0"/>
              </a:spcAft>
              <a:buSzPts val="2200"/>
              <a:buNone/>
            </a:pPr>
            <a:r>
              <a:rPr lang="en-US" i="1" dirty="0"/>
              <a:t>Examples:	New clothes</a:t>
            </a:r>
            <a:endParaRPr dirty="0"/>
          </a:p>
          <a:p>
            <a:pPr marL="0" lvl="0" indent="1828800" algn="l" rtl="0">
              <a:lnSpc>
                <a:spcPct val="100000"/>
              </a:lnSpc>
              <a:spcBef>
                <a:spcPts val="600"/>
              </a:spcBef>
              <a:spcAft>
                <a:spcPts val="0"/>
              </a:spcAft>
              <a:buSzPts val="2200"/>
              <a:buNone/>
            </a:pPr>
            <a:r>
              <a:rPr lang="en-US" i="1" dirty="0"/>
              <a:t>Restaurant meals</a:t>
            </a:r>
            <a:endParaRPr dirty="0"/>
          </a:p>
          <a:p>
            <a:pPr marL="0" lvl="0" indent="1828800" algn="l" rtl="0">
              <a:lnSpc>
                <a:spcPct val="100000"/>
              </a:lnSpc>
              <a:spcBef>
                <a:spcPts val="600"/>
              </a:spcBef>
              <a:spcAft>
                <a:spcPts val="0"/>
              </a:spcAft>
              <a:buSzPts val="2200"/>
              <a:buNone/>
            </a:pPr>
            <a:r>
              <a:rPr lang="en-US" i="1" dirty="0"/>
              <a:t>Vacations</a:t>
            </a:r>
          </a:p>
          <a:p>
            <a:pPr marL="0" lvl="0" indent="1828800" algn="l" rtl="0">
              <a:lnSpc>
                <a:spcPct val="100000"/>
              </a:lnSpc>
              <a:spcBef>
                <a:spcPts val="600"/>
              </a:spcBef>
              <a:spcAft>
                <a:spcPts val="0"/>
              </a:spcAft>
              <a:buSzPts val="2200"/>
              <a:buNone/>
            </a:pPr>
            <a:endParaRPr b="1" i="1" dirty="0"/>
          </a:p>
          <a:p>
            <a:pPr marL="0" lvl="0" indent="0">
              <a:buNone/>
            </a:pPr>
            <a:r>
              <a:rPr lang="en-US" b="1" u="sng" dirty="0"/>
              <a:t>Inferior goods</a:t>
            </a:r>
            <a:r>
              <a:rPr lang="en-US" dirty="0"/>
              <a:t>: Goods for which the demand increases as income falls and decreases as income rises.</a:t>
            </a:r>
          </a:p>
          <a:p>
            <a:pPr marL="0" lvl="0" indent="0">
              <a:spcBef>
                <a:spcPts val="1200"/>
              </a:spcBef>
              <a:buNone/>
            </a:pPr>
            <a:r>
              <a:rPr lang="en-US" i="1" dirty="0"/>
              <a:t>Examples:	Second-hand clothes</a:t>
            </a:r>
            <a:endParaRPr lang="en-US" dirty="0"/>
          </a:p>
          <a:p>
            <a:pPr marL="0" lvl="0" indent="1828800">
              <a:spcBef>
                <a:spcPts val="600"/>
              </a:spcBef>
              <a:buNone/>
            </a:pPr>
            <a:r>
              <a:rPr lang="en-US" i="1" dirty="0"/>
              <a:t>Non-name brand items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animEffect transition="in" filter="fade">
                                      <p:cBhvr>
                                        <p:cTn id="7" dur="500"/>
                                        <p:tgtEl>
                                          <p:spTgt spid="24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animEffect transition="in" filter="fade">
                                      <p:cBhvr>
                                        <p:cTn id="11" dur="500"/>
                                        <p:tgtEl>
                                          <p:spTgt spid="249">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animEffect transition="in" filter="fade">
                                      <p:cBhvr>
                                        <p:cTn id="15" dur="500"/>
                                        <p:tgtEl>
                                          <p:spTgt spid="249">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9">
                                            <p:txEl>
                                              <p:pRg st="3" end="3"/>
                                            </p:txEl>
                                          </p:spTgt>
                                        </p:tgtEl>
                                        <p:attrNameLst>
                                          <p:attrName>style.visibility</p:attrName>
                                        </p:attrNameLst>
                                      </p:cBhvr>
                                      <p:to>
                                        <p:strVal val="visible"/>
                                      </p:to>
                                    </p:set>
                                    <p:animEffect transition="in" filter="fade">
                                      <p:cBhvr>
                                        <p:cTn id="19" dur="500"/>
                                        <p:tgtEl>
                                          <p:spTgt spid="249">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49">
                                            <p:txEl>
                                              <p:pRg st="5" end="5"/>
                                            </p:txEl>
                                          </p:spTgt>
                                        </p:tgtEl>
                                        <p:attrNameLst>
                                          <p:attrName>style.visibility</p:attrName>
                                        </p:attrNameLst>
                                      </p:cBhvr>
                                      <p:to>
                                        <p:strVal val="visible"/>
                                      </p:to>
                                    </p:set>
                                    <p:animEffect transition="in" filter="fade">
                                      <p:cBhvr>
                                        <p:cTn id="23" dur="500"/>
                                        <p:tgtEl>
                                          <p:spTgt spid="249">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49">
                                            <p:txEl>
                                              <p:pRg st="6" end="6"/>
                                            </p:txEl>
                                          </p:spTgt>
                                        </p:tgtEl>
                                        <p:attrNameLst>
                                          <p:attrName>style.visibility</p:attrName>
                                        </p:attrNameLst>
                                      </p:cBhvr>
                                      <p:to>
                                        <p:strVal val="visible"/>
                                      </p:to>
                                    </p:set>
                                    <p:animEffect transition="in" filter="fade">
                                      <p:cBhvr>
                                        <p:cTn id="27" dur="500"/>
                                        <p:tgtEl>
                                          <p:spTgt spid="249">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49">
                                            <p:txEl>
                                              <p:pRg st="7" end="7"/>
                                            </p:txEl>
                                          </p:spTgt>
                                        </p:tgtEl>
                                        <p:attrNameLst>
                                          <p:attrName>style.visibility</p:attrName>
                                        </p:attrNameLst>
                                      </p:cBhvr>
                                      <p:to>
                                        <p:strVal val="visible"/>
                                      </p:to>
                                    </p:set>
                                    <p:animEffect transition="in" filter="fade">
                                      <p:cBhvr>
                                        <p:cTn id="31" dur="500"/>
                                        <p:tgtEl>
                                          <p:spTgt spid="24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Changes in the Price of Related Goods</a:t>
            </a:r>
            <a:endParaRPr/>
          </a:p>
        </p:txBody>
      </p:sp>
      <p:sp>
        <p:nvSpPr>
          <p:cNvPr id="263" name="Google Shape;263;p3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b="1" u="sng" dirty="0"/>
              <a:t>Substitutes</a:t>
            </a:r>
            <a:r>
              <a:rPr lang="en-US" dirty="0"/>
              <a:t>: Goods and services that can be used for the same purpose.</a:t>
            </a:r>
            <a:endParaRPr dirty="0"/>
          </a:p>
          <a:p>
            <a:pPr marL="0" lvl="0" indent="0" algn="l" rtl="0">
              <a:lnSpc>
                <a:spcPct val="100000"/>
              </a:lnSpc>
              <a:spcBef>
                <a:spcPts val="600"/>
              </a:spcBef>
              <a:spcAft>
                <a:spcPts val="0"/>
              </a:spcAft>
              <a:buSzPts val="2200"/>
              <a:buNone/>
            </a:pPr>
            <a:r>
              <a:rPr lang="en-US" i="1" dirty="0"/>
              <a:t>Examples:	Big Mac and Whopper</a:t>
            </a:r>
            <a:endParaRPr dirty="0"/>
          </a:p>
          <a:p>
            <a:pPr marL="0" lvl="0" indent="1828800" algn="l" rtl="0">
              <a:lnSpc>
                <a:spcPct val="100000"/>
              </a:lnSpc>
              <a:spcBef>
                <a:spcPts val="600"/>
              </a:spcBef>
              <a:spcAft>
                <a:spcPts val="0"/>
              </a:spcAft>
              <a:buSzPts val="2200"/>
              <a:buNone/>
            </a:pPr>
            <a:r>
              <a:rPr lang="en-US" i="1" dirty="0"/>
              <a:t>Ford F-150 and Dodge Ram</a:t>
            </a:r>
            <a:endParaRPr dirty="0"/>
          </a:p>
          <a:p>
            <a:pPr marL="0" lvl="0" indent="1828800" algn="l" rtl="0">
              <a:lnSpc>
                <a:spcPct val="100000"/>
              </a:lnSpc>
              <a:spcBef>
                <a:spcPts val="600"/>
              </a:spcBef>
              <a:spcAft>
                <a:spcPts val="0"/>
              </a:spcAft>
              <a:buSzPts val="2200"/>
              <a:buNone/>
            </a:pPr>
            <a:r>
              <a:rPr lang="en-US" i="1" dirty="0"/>
              <a:t>Jeans and Khakis</a:t>
            </a:r>
          </a:p>
          <a:p>
            <a:pPr marL="0" lvl="0" indent="1828800" algn="l" rtl="0">
              <a:lnSpc>
                <a:spcPct val="100000"/>
              </a:lnSpc>
              <a:spcBef>
                <a:spcPts val="600"/>
              </a:spcBef>
              <a:spcAft>
                <a:spcPts val="0"/>
              </a:spcAft>
              <a:buSzPts val="2200"/>
              <a:buNone/>
            </a:pPr>
            <a:endParaRPr dirty="0"/>
          </a:p>
          <a:p>
            <a:pPr marL="0" lvl="0" indent="0" algn="l" rtl="0">
              <a:lnSpc>
                <a:spcPct val="100000"/>
              </a:lnSpc>
              <a:spcBef>
                <a:spcPts val="2000"/>
              </a:spcBef>
              <a:spcAft>
                <a:spcPts val="0"/>
              </a:spcAft>
              <a:buSzPts val="2200"/>
              <a:buNone/>
            </a:pPr>
            <a:r>
              <a:rPr lang="en-US" b="1" u="sng" dirty="0"/>
              <a:t>Complements</a:t>
            </a:r>
            <a:r>
              <a:rPr lang="en-US" dirty="0"/>
              <a:t>: Goods and services that are used together.</a:t>
            </a:r>
            <a:endParaRPr dirty="0"/>
          </a:p>
          <a:p>
            <a:pPr marL="0" lvl="0" indent="0" algn="l" rtl="0">
              <a:lnSpc>
                <a:spcPct val="100000"/>
              </a:lnSpc>
              <a:spcBef>
                <a:spcPts val="1200"/>
              </a:spcBef>
              <a:spcAft>
                <a:spcPts val="0"/>
              </a:spcAft>
              <a:buSzPts val="2200"/>
              <a:buNone/>
            </a:pPr>
            <a:r>
              <a:rPr lang="en-US" i="1" dirty="0"/>
              <a:t>Examples:	Big Mac and McDonald’s fries</a:t>
            </a:r>
            <a:endParaRPr dirty="0"/>
          </a:p>
          <a:p>
            <a:pPr marL="0" lvl="0" indent="1828800" algn="l" rtl="0">
              <a:lnSpc>
                <a:spcPct val="100000"/>
              </a:lnSpc>
              <a:spcBef>
                <a:spcPts val="600"/>
              </a:spcBef>
              <a:spcAft>
                <a:spcPts val="0"/>
              </a:spcAft>
              <a:buSzPts val="2200"/>
              <a:buNone/>
            </a:pPr>
            <a:r>
              <a:rPr lang="en-US" i="1" dirty="0"/>
              <a:t>Hot dogs and hot dog buns</a:t>
            </a:r>
            <a:endParaRPr dirty="0"/>
          </a:p>
          <a:p>
            <a:pPr marL="0" lvl="0" indent="1828800" algn="l" rtl="0">
              <a:lnSpc>
                <a:spcPct val="100000"/>
              </a:lnSpc>
              <a:spcBef>
                <a:spcPts val="600"/>
              </a:spcBef>
              <a:spcAft>
                <a:spcPts val="0"/>
              </a:spcAft>
              <a:buSzPts val="2200"/>
              <a:buNone/>
            </a:pPr>
            <a:r>
              <a:rPr lang="en-US" i="1" dirty="0"/>
              <a:t>Left shoes and right shoes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animEffect transition="in" filter="fade">
                                      <p:cBhvr>
                                        <p:cTn id="7" dur="500"/>
                                        <p:tgtEl>
                                          <p:spTgt spid="2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3">
                                            <p:txEl>
                                              <p:pRg st="1" end="1"/>
                                            </p:txEl>
                                          </p:spTgt>
                                        </p:tgtEl>
                                        <p:attrNameLst>
                                          <p:attrName>style.visibility</p:attrName>
                                        </p:attrNameLst>
                                      </p:cBhvr>
                                      <p:to>
                                        <p:strVal val="visible"/>
                                      </p:to>
                                    </p:set>
                                    <p:animEffect transition="in" filter="fade">
                                      <p:cBhvr>
                                        <p:cTn id="10" dur="500"/>
                                        <p:tgtEl>
                                          <p:spTgt spid="2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3">
                                            <p:txEl>
                                              <p:pRg st="2" end="2"/>
                                            </p:txEl>
                                          </p:spTgt>
                                        </p:tgtEl>
                                        <p:attrNameLst>
                                          <p:attrName>style.visibility</p:attrName>
                                        </p:attrNameLst>
                                      </p:cBhvr>
                                      <p:to>
                                        <p:strVal val="visible"/>
                                      </p:to>
                                    </p:set>
                                    <p:animEffect transition="in" filter="fade">
                                      <p:cBhvr>
                                        <p:cTn id="13" dur="500"/>
                                        <p:tgtEl>
                                          <p:spTgt spid="26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3">
                                            <p:txEl>
                                              <p:pRg st="3" end="3"/>
                                            </p:txEl>
                                          </p:spTgt>
                                        </p:tgtEl>
                                        <p:attrNameLst>
                                          <p:attrName>style.visibility</p:attrName>
                                        </p:attrNameLst>
                                      </p:cBhvr>
                                      <p:to>
                                        <p:strVal val="visible"/>
                                      </p:to>
                                    </p:set>
                                    <p:animEffect transition="in" filter="fade">
                                      <p:cBhvr>
                                        <p:cTn id="16" dur="500"/>
                                        <p:tgtEl>
                                          <p:spTgt spid="26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3">
                                            <p:txEl>
                                              <p:pRg st="5" end="5"/>
                                            </p:txEl>
                                          </p:spTgt>
                                        </p:tgtEl>
                                        <p:attrNameLst>
                                          <p:attrName>style.visibility</p:attrName>
                                        </p:attrNameLst>
                                      </p:cBhvr>
                                      <p:to>
                                        <p:strVal val="visible"/>
                                      </p:to>
                                    </p:set>
                                    <p:animEffect transition="in" filter="fade">
                                      <p:cBhvr>
                                        <p:cTn id="19" dur="500"/>
                                        <p:tgtEl>
                                          <p:spTgt spid="26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3">
                                            <p:txEl>
                                              <p:pRg st="6" end="6"/>
                                            </p:txEl>
                                          </p:spTgt>
                                        </p:tgtEl>
                                        <p:attrNameLst>
                                          <p:attrName>style.visibility</p:attrName>
                                        </p:attrNameLst>
                                      </p:cBhvr>
                                      <p:to>
                                        <p:strVal val="visible"/>
                                      </p:to>
                                    </p:set>
                                    <p:animEffect transition="in" filter="fade">
                                      <p:cBhvr>
                                        <p:cTn id="22" dur="500"/>
                                        <p:tgtEl>
                                          <p:spTgt spid="26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3">
                                            <p:txEl>
                                              <p:pRg st="7" end="7"/>
                                            </p:txEl>
                                          </p:spTgt>
                                        </p:tgtEl>
                                        <p:attrNameLst>
                                          <p:attrName>style.visibility</p:attrName>
                                        </p:attrNameLst>
                                      </p:cBhvr>
                                      <p:to>
                                        <p:strVal val="visible"/>
                                      </p:to>
                                    </p:set>
                                    <p:animEffect transition="in" filter="fade">
                                      <p:cBhvr>
                                        <p:cTn id="25" dur="500"/>
                                        <p:tgtEl>
                                          <p:spTgt spid="26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3">
                                            <p:txEl>
                                              <p:pRg st="8" end="8"/>
                                            </p:txEl>
                                          </p:spTgt>
                                        </p:tgtEl>
                                        <p:attrNameLst>
                                          <p:attrName>style.visibility</p:attrName>
                                        </p:attrNameLst>
                                      </p:cBhvr>
                                      <p:to>
                                        <p:strVal val="visible"/>
                                      </p:to>
                                    </p:set>
                                    <p:animEffect transition="in" filter="fade">
                                      <p:cBhvr>
                                        <p:cTn id="28" dur="500"/>
                                        <p:tgtEl>
                                          <p:spTgt spid="2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Changes in Tastes</a:t>
            </a:r>
            <a:endParaRPr/>
          </a:p>
        </p:txBody>
      </p:sp>
      <p:sp>
        <p:nvSpPr>
          <p:cNvPr id="277" name="Google Shape;277;p35"/>
          <p:cNvSpPr txBox="1">
            <a:spLocks noGrp="1"/>
          </p:cNvSpPr>
          <p:nvPr>
            <p:ph type="body" idx="1"/>
          </p:nvPr>
        </p:nvSpPr>
        <p:spPr>
          <a:xfrm>
            <a:off x="457200" y="1600201"/>
            <a:ext cx="8229600" cy="236844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i="1"/>
              <a:t>Tastes</a:t>
            </a:r>
            <a:endParaRPr/>
          </a:p>
          <a:p>
            <a:pPr marL="0" lvl="0" indent="0" algn="l" rtl="0">
              <a:lnSpc>
                <a:spcPct val="100000"/>
              </a:lnSpc>
              <a:spcBef>
                <a:spcPts val="1500"/>
              </a:spcBef>
              <a:spcAft>
                <a:spcPts val="0"/>
              </a:spcAft>
              <a:buSzPts val="2200"/>
              <a:buNone/>
            </a:pPr>
            <a:r>
              <a:rPr lang="en-US"/>
              <a:t>If consumers’ tastes change, they may buy more or less of the product.</a:t>
            </a:r>
            <a:endParaRPr/>
          </a:p>
          <a:p>
            <a:pPr marL="0" lvl="0" indent="0" algn="l" rtl="0">
              <a:lnSpc>
                <a:spcPct val="100000"/>
              </a:lnSpc>
              <a:spcBef>
                <a:spcPts val="2000"/>
              </a:spcBef>
              <a:spcAft>
                <a:spcPts val="0"/>
              </a:spcAft>
              <a:buSzPts val="2200"/>
              <a:buNone/>
            </a:pPr>
            <a:r>
              <a:rPr lang="en-US" i="1"/>
              <a:t>Example: If consumers become more concerned about eating healthily, they might decrease their demand for fast food</a:t>
            </a:r>
            <a:r>
              <a:rPr lang="en-US"/>
              <a:t>.</a:t>
            </a:r>
            <a:endParaRPr/>
          </a:p>
        </p:txBody>
      </p:sp>
      <p:pic>
        <p:nvPicPr>
          <p:cNvPr id="278" name="Google Shape;278;p35" descr="Graph depicting a decrease in demand."/>
          <p:cNvPicPr preferRelativeResize="0"/>
          <p:nvPr/>
        </p:nvPicPr>
        <p:blipFill rotWithShape="1">
          <a:blip r:embed="rId3">
            <a:alphaModFix/>
          </a:blip>
          <a:srcRect/>
          <a:stretch/>
        </p:blipFill>
        <p:spPr>
          <a:xfrm>
            <a:off x="4632960" y="4103650"/>
            <a:ext cx="3291840" cy="220491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animEffect transition="in" filter="fade">
                                      <p:cBhvr>
                                        <p:cTn id="7" dur="500"/>
                                        <p:tgtEl>
                                          <p:spTgt spid="27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7">
                                            <p:txEl>
                                              <p:pRg st="1" end="1"/>
                                            </p:txEl>
                                          </p:spTgt>
                                        </p:tgtEl>
                                        <p:attrNameLst>
                                          <p:attrName>style.visibility</p:attrName>
                                        </p:attrNameLst>
                                      </p:cBhvr>
                                      <p:to>
                                        <p:strVal val="visible"/>
                                      </p:to>
                                    </p:set>
                                    <p:animEffect transition="in" filter="fade">
                                      <p:cBhvr>
                                        <p:cTn id="10" dur="500"/>
                                        <p:tgtEl>
                                          <p:spTgt spid="27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7">
                                            <p:txEl>
                                              <p:pRg st="2" end="2"/>
                                            </p:txEl>
                                          </p:spTgt>
                                        </p:tgtEl>
                                        <p:attrNameLst>
                                          <p:attrName>style.visibility</p:attrName>
                                        </p:attrNameLst>
                                      </p:cBhvr>
                                      <p:to>
                                        <p:strVal val="visible"/>
                                      </p:to>
                                    </p:set>
                                    <p:animEffect transition="in" filter="fade">
                                      <p:cBhvr>
                                        <p:cTn id="13" dur="500"/>
                                        <p:tgtEl>
                                          <p:spTgt spid="277">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78"/>
                                        </p:tgtEl>
                                        <p:attrNameLst>
                                          <p:attrName>style.visibility</p:attrName>
                                        </p:attrNameLst>
                                      </p:cBhvr>
                                      <p:to>
                                        <p:strVal val="visible"/>
                                      </p:to>
                                    </p:set>
                                    <p:animEffect transition="in" filter="fade">
                                      <p:cBhvr>
                                        <p:cTn id="17"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Changes in Population/Demographics</a:t>
            </a:r>
            <a:endParaRPr/>
          </a:p>
        </p:txBody>
      </p:sp>
      <p:sp>
        <p:nvSpPr>
          <p:cNvPr id="284" name="Google Shape;284;p36"/>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b="1" u="sng"/>
              <a:t>Demographics</a:t>
            </a:r>
            <a:r>
              <a:rPr lang="en-US"/>
              <a:t>: The characteristics of a population with respect to age, race, and gender.</a:t>
            </a:r>
            <a:endParaRPr/>
          </a:p>
          <a:p>
            <a:pPr marL="0" lvl="0" indent="0" algn="l" rtl="0">
              <a:lnSpc>
                <a:spcPct val="100000"/>
              </a:lnSpc>
              <a:spcBef>
                <a:spcPts val="1500"/>
              </a:spcBef>
              <a:spcAft>
                <a:spcPts val="0"/>
              </a:spcAft>
              <a:buSzPts val="2200"/>
              <a:buNone/>
            </a:pPr>
            <a:r>
              <a:rPr lang="en-US"/>
              <a:t>Increases in the number of people buying something will increase the amount demanded.</a:t>
            </a:r>
            <a:endParaRPr/>
          </a:p>
          <a:p>
            <a:pPr marL="0" lvl="0" indent="0" algn="l" rtl="0">
              <a:lnSpc>
                <a:spcPct val="100000"/>
              </a:lnSpc>
              <a:spcBef>
                <a:spcPts val="2000"/>
              </a:spcBef>
              <a:spcAft>
                <a:spcPts val="0"/>
              </a:spcAft>
              <a:buSzPts val="2200"/>
              <a:buNone/>
            </a:pPr>
            <a:r>
              <a:rPr lang="en-US" i="1"/>
              <a:t>Example: An increase in the elderly population increases the demand for medical care.</a:t>
            </a:r>
            <a:endParaRPr/>
          </a:p>
        </p:txBody>
      </p:sp>
      <p:pic>
        <p:nvPicPr>
          <p:cNvPr id="285" name="Google Shape;285;p36" descr="Graph depicting an increase in demand."/>
          <p:cNvPicPr preferRelativeResize="0"/>
          <p:nvPr/>
        </p:nvPicPr>
        <p:blipFill rotWithShape="1">
          <a:blip r:embed="rId3">
            <a:alphaModFix/>
          </a:blip>
          <a:srcRect/>
          <a:stretch/>
        </p:blipFill>
        <p:spPr>
          <a:xfrm>
            <a:off x="4632960" y="4109220"/>
            <a:ext cx="3291840" cy="22049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animEffect transition="in" filter="fade">
                                      <p:cBhvr>
                                        <p:cTn id="7" dur="500"/>
                                        <p:tgtEl>
                                          <p:spTgt spid="28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4">
                                            <p:txEl>
                                              <p:pRg st="1" end="1"/>
                                            </p:txEl>
                                          </p:spTgt>
                                        </p:tgtEl>
                                        <p:attrNameLst>
                                          <p:attrName>style.visibility</p:attrName>
                                        </p:attrNameLst>
                                      </p:cBhvr>
                                      <p:to>
                                        <p:strVal val="visible"/>
                                      </p:to>
                                    </p:set>
                                    <p:animEffect transition="in" filter="fade">
                                      <p:cBhvr>
                                        <p:cTn id="10" dur="500"/>
                                        <p:tgtEl>
                                          <p:spTgt spid="28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4">
                                            <p:txEl>
                                              <p:pRg st="2" end="2"/>
                                            </p:txEl>
                                          </p:spTgt>
                                        </p:tgtEl>
                                        <p:attrNameLst>
                                          <p:attrName>style.visibility</p:attrName>
                                        </p:attrNameLst>
                                      </p:cBhvr>
                                      <p:to>
                                        <p:strVal val="visible"/>
                                      </p:to>
                                    </p:set>
                                    <p:animEffect transition="in" filter="fade">
                                      <p:cBhvr>
                                        <p:cTn id="13" dur="500"/>
                                        <p:tgtEl>
                                          <p:spTgt spid="284">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85"/>
                                        </p:tgtEl>
                                        <p:attrNameLst>
                                          <p:attrName>style.visibility</p:attrName>
                                        </p:attrNameLst>
                                      </p:cBhvr>
                                      <p:to>
                                        <p:strVal val="visible"/>
                                      </p:to>
                                    </p:set>
                                    <p:animEffect transition="in" filter="fade">
                                      <p:cBhvr>
                                        <p:cTn id="17" dur="500"/>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Changes in Expectations about Future Prices</a:t>
            </a:r>
            <a:endParaRPr/>
          </a:p>
        </p:txBody>
      </p:sp>
      <p:sp>
        <p:nvSpPr>
          <p:cNvPr id="298" name="Google Shape;298;p38"/>
          <p:cNvSpPr txBox="1">
            <a:spLocks noGrp="1"/>
          </p:cNvSpPr>
          <p:nvPr>
            <p:ph type="body" idx="1"/>
          </p:nvPr>
        </p:nvSpPr>
        <p:spPr>
          <a:xfrm>
            <a:off x="457200" y="1600200"/>
            <a:ext cx="52578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Consumers decide </a:t>
            </a:r>
            <a:r>
              <a:rPr lang="en-US" i="1"/>
              <a:t>which</a:t>
            </a:r>
            <a:r>
              <a:rPr lang="en-US"/>
              <a:t> products to buy,  but also </a:t>
            </a:r>
            <a:r>
              <a:rPr lang="en-US" i="1"/>
              <a:t>when</a:t>
            </a:r>
            <a:r>
              <a:rPr lang="en-US"/>
              <a:t> to buy them.</a:t>
            </a:r>
            <a:endParaRPr/>
          </a:p>
          <a:p>
            <a:pPr marL="256032" lvl="0" indent="-256032" algn="l" rtl="0">
              <a:lnSpc>
                <a:spcPct val="100000"/>
              </a:lnSpc>
              <a:spcBef>
                <a:spcPts val="600"/>
              </a:spcBef>
              <a:spcAft>
                <a:spcPts val="0"/>
              </a:spcAft>
              <a:buSzPts val="2200"/>
              <a:buChar char="•"/>
            </a:pPr>
            <a:r>
              <a:rPr lang="en-US"/>
              <a:t>Future products are </a:t>
            </a:r>
            <a:r>
              <a:rPr lang="en-US" i="1"/>
              <a:t>substitutes</a:t>
            </a:r>
            <a:r>
              <a:rPr lang="en-US"/>
              <a:t> for current products.	</a:t>
            </a:r>
            <a:endParaRPr/>
          </a:p>
          <a:p>
            <a:pPr marL="256032" lvl="0" indent="-256032" algn="l" rtl="0">
              <a:lnSpc>
                <a:spcPct val="100000"/>
              </a:lnSpc>
              <a:spcBef>
                <a:spcPts val="600"/>
              </a:spcBef>
              <a:spcAft>
                <a:spcPts val="0"/>
              </a:spcAft>
              <a:buSzPts val="2200"/>
              <a:buChar char="•"/>
            </a:pPr>
            <a:r>
              <a:rPr lang="en-US"/>
              <a:t>An expected</a:t>
            </a:r>
            <a:r>
              <a:rPr lang="en-US" b="1"/>
              <a:t> </a:t>
            </a:r>
            <a:r>
              <a:rPr lang="en-US" i="1"/>
              <a:t>increase</a:t>
            </a:r>
            <a:r>
              <a:rPr lang="en-US" b="1"/>
              <a:t> </a:t>
            </a:r>
            <a:r>
              <a:rPr lang="en-US"/>
              <a:t>in the price tomorrow </a:t>
            </a:r>
            <a:r>
              <a:rPr lang="en-US" i="1"/>
              <a:t>increases</a:t>
            </a:r>
            <a:r>
              <a:rPr lang="en-US" b="1" i="1"/>
              <a:t> </a:t>
            </a:r>
            <a:r>
              <a:rPr lang="en-US" i="1"/>
              <a:t>demand</a:t>
            </a:r>
            <a:r>
              <a:rPr lang="en-US" b="1" i="1"/>
              <a:t> </a:t>
            </a:r>
            <a:r>
              <a:rPr lang="en-US" i="1"/>
              <a:t>today</a:t>
            </a:r>
            <a:r>
              <a:rPr lang="en-US"/>
              <a:t>.</a:t>
            </a:r>
            <a:endParaRPr/>
          </a:p>
          <a:p>
            <a:pPr marL="256032" lvl="0" indent="-256032" algn="l" rtl="0">
              <a:lnSpc>
                <a:spcPct val="100000"/>
              </a:lnSpc>
              <a:spcBef>
                <a:spcPts val="600"/>
              </a:spcBef>
              <a:spcAft>
                <a:spcPts val="0"/>
              </a:spcAft>
              <a:buSzPts val="2200"/>
              <a:buChar char="•"/>
            </a:pPr>
            <a:r>
              <a:rPr lang="en-US"/>
              <a:t>An expected</a:t>
            </a:r>
            <a:r>
              <a:rPr lang="en-US" b="1"/>
              <a:t> </a:t>
            </a:r>
            <a:r>
              <a:rPr lang="en-US" i="1"/>
              <a:t>decrease</a:t>
            </a:r>
            <a:r>
              <a:rPr lang="en-US" b="1"/>
              <a:t> </a:t>
            </a:r>
            <a:r>
              <a:rPr lang="en-US"/>
              <a:t>in the price tomorrow </a:t>
            </a:r>
            <a:r>
              <a:rPr lang="en-US" i="1"/>
              <a:t>decreases</a:t>
            </a:r>
            <a:r>
              <a:rPr lang="en-US" b="1" i="1"/>
              <a:t> </a:t>
            </a:r>
            <a:r>
              <a:rPr lang="en-US" i="1"/>
              <a:t>demand</a:t>
            </a:r>
            <a:r>
              <a:rPr lang="en-US" b="1" i="1"/>
              <a:t> </a:t>
            </a:r>
            <a:r>
              <a:rPr lang="en-US" i="1"/>
              <a:t>today</a:t>
            </a:r>
            <a:r>
              <a:rPr lang="en-US"/>
              <a:t>.</a:t>
            </a:r>
            <a:endParaRPr/>
          </a:p>
          <a:p>
            <a:pPr marL="0" lvl="0" indent="0" algn="l" rtl="0">
              <a:lnSpc>
                <a:spcPct val="100000"/>
              </a:lnSpc>
              <a:spcBef>
                <a:spcPts val="1500"/>
              </a:spcBef>
              <a:spcAft>
                <a:spcPts val="0"/>
              </a:spcAft>
              <a:buSzPts val="2200"/>
              <a:buNone/>
            </a:pPr>
            <a:r>
              <a:rPr lang="en-US" i="1"/>
              <a:t>Example: If you found out the price of gasoline would go up tomorrow, you would increase your demand today.</a:t>
            </a:r>
            <a:endParaRPr/>
          </a:p>
        </p:txBody>
      </p:sp>
      <p:pic>
        <p:nvPicPr>
          <p:cNvPr id="299" name="Google Shape;299;p38" descr="Graph depicting an increase in demand."/>
          <p:cNvPicPr preferRelativeResize="0"/>
          <p:nvPr/>
        </p:nvPicPr>
        <p:blipFill rotWithShape="1">
          <a:blip r:embed="rId3">
            <a:alphaModFix/>
          </a:blip>
          <a:srcRect/>
          <a:stretch/>
        </p:blipFill>
        <p:spPr>
          <a:xfrm>
            <a:off x="5410200" y="2670858"/>
            <a:ext cx="3291840" cy="22049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8">
                                            <p:txEl>
                                              <p:pRg st="0" end="0"/>
                                            </p:txEl>
                                          </p:spTgt>
                                        </p:tgtEl>
                                        <p:attrNameLst>
                                          <p:attrName>style.visibility</p:attrName>
                                        </p:attrNameLst>
                                      </p:cBhvr>
                                      <p:to>
                                        <p:strVal val="visible"/>
                                      </p:to>
                                    </p:set>
                                    <p:animEffect transition="in" filter="fade">
                                      <p:cBhvr>
                                        <p:cTn id="7" dur="500"/>
                                        <p:tgtEl>
                                          <p:spTgt spid="29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8">
                                            <p:txEl>
                                              <p:pRg st="1" end="1"/>
                                            </p:txEl>
                                          </p:spTgt>
                                        </p:tgtEl>
                                        <p:attrNameLst>
                                          <p:attrName>style.visibility</p:attrName>
                                        </p:attrNameLst>
                                      </p:cBhvr>
                                      <p:to>
                                        <p:strVal val="visible"/>
                                      </p:to>
                                    </p:set>
                                    <p:animEffect transition="in" filter="fade">
                                      <p:cBhvr>
                                        <p:cTn id="11" dur="500"/>
                                        <p:tgtEl>
                                          <p:spTgt spid="298">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98">
                                            <p:txEl>
                                              <p:pRg st="2" end="2"/>
                                            </p:txEl>
                                          </p:spTgt>
                                        </p:tgtEl>
                                        <p:attrNameLst>
                                          <p:attrName>style.visibility</p:attrName>
                                        </p:attrNameLst>
                                      </p:cBhvr>
                                      <p:to>
                                        <p:strVal val="visible"/>
                                      </p:to>
                                    </p:set>
                                    <p:animEffect transition="in" filter="fade">
                                      <p:cBhvr>
                                        <p:cTn id="15" dur="500"/>
                                        <p:tgtEl>
                                          <p:spTgt spid="298">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8">
                                            <p:txEl>
                                              <p:pRg st="3" end="3"/>
                                            </p:txEl>
                                          </p:spTgt>
                                        </p:tgtEl>
                                        <p:attrNameLst>
                                          <p:attrName>style.visibility</p:attrName>
                                        </p:attrNameLst>
                                      </p:cBhvr>
                                      <p:to>
                                        <p:strVal val="visible"/>
                                      </p:to>
                                    </p:set>
                                    <p:animEffect transition="in" filter="fade">
                                      <p:cBhvr>
                                        <p:cTn id="19" dur="500"/>
                                        <p:tgtEl>
                                          <p:spTgt spid="298">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98">
                                            <p:txEl>
                                              <p:pRg st="4" end="4"/>
                                            </p:txEl>
                                          </p:spTgt>
                                        </p:tgtEl>
                                        <p:attrNameLst>
                                          <p:attrName>style.visibility</p:attrName>
                                        </p:attrNameLst>
                                      </p:cBhvr>
                                      <p:to>
                                        <p:strVal val="visible"/>
                                      </p:to>
                                    </p:set>
                                    <p:animEffect transition="in" filter="fade">
                                      <p:cBhvr>
                                        <p:cTn id="23" dur="500"/>
                                        <p:tgtEl>
                                          <p:spTgt spid="298">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9"/>
                                        </p:tgtEl>
                                        <p:attrNameLst>
                                          <p:attrName>style.visibility</p:attrName>
                                        </p:attrNameLst>
                                      </p:cBhvr>
                                      <p:to>
                                        <p:strVal val="visible"/>
                                      </p:to>
                                    </p:set>
                                    <p:animEffect transition="in" filter="fade">
                                      <p:cBhvr>
                                        <p:cTn id="27" dur="5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sz="2400"/>
              <a:t>Figure 3.3 A Change in Demand vs. Change in Quantity Demanded</a:t>
            </a:r>
            <a:endParaRPr sz="2400"/>
          </a:p>
        </p:txBody>
      </p:sp>
      <p:sp>
        <p:nvSpPr>
          <p:cNvPr id="311" name="Google Shape;311;p40"/>
          <p:cNvSpPr txBox="1">
            <a:spLocks noGrp="1"/>
          </p:cNvSpPr>
          <p:nvPr>
            <p:ph type="body" idx="1"/>
          </p:nvPr>
        </p:nvSpPr>
        <p:spPr>
          <a:xfrm>
            <a:off x="457200" y="1600200"/>
            <a:ext cx="3200400" cy="464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A change in the price of the product being examined causes a movement along the demand curve.</a:t>
            </a:r>
            <a:endParaRPr/>
          </a:p>
          <a:p>
            <a:pPr marL="256032" lvl="0" indent="-256032" algn="l" rtl="0">
              <a:lnSpc>
                <a:spcPct val="100000"/>
              </a:lnSpc>
              <a:spcBef>
                <a:spcPts val="600"/>
              </a:spcBef>
              <a:spcAft>
                <a:spcPts val="0"/>
              </a:spcAft>
              <a:buSzPts val="2200"/>
              <a:buChar char="•"/>
            </a:pPr>
            <a:r>
              <a:rPr lang="en-US"/>
              <a:t>This is a </a:t>
            </a:r>
            <a:r>
              <a:rPr lang="en-US" i="1"/>
              <a:t>change in quantity demanded.</a:t>
            </a:r>
            <a:endParaRPr/>
          </a:p>
          <a:p>
            <a:pPr marL="0" lvl="0" indent="0" algn="l" rtl="0">
              <a:lnSpc>
                <a:spcPct val="100000"/>
              </a:lnSpc>
              <a:spcBef>
                <a:spcPts val="1500"/>
              </a:spcBef>
              <a:spcAft>
                <a:spcPts val="0"/>
              </a:spcAft>
              <a:buSzPts val="2200"/>
              <a:buNone/>
            </a:pPr>
            <a:r>
              <a:rPr lang="en-US"/>
              <a:t>Any other change affecting demand causes the entire demand curve to shift.</a:t>
            </a:r>
            <a:endParaRPr/>
          </a:p>
          <a:p>
            <a:pPr marL="256032" lvl="0" indent="-256032" algn="l" rtl="0">
              <a:lnSpc>
                <a:spcPct val="100000"/>
              </a:lnSpc>
              <a:spcBef>
                <a:spcPts val="600"/>
              </a:spcBef>
              <a:spcAft>
                <a:spcPts val="0"/>
              </a:spcAft>
              <a:buSzPts val="2200"/>
              <a:buChar char="•"/>
            </a:pPr>
            <a:r>
              <a:rPr lang="en-US"/>
              <a:t>This is a </a:t>
            </a:r>
            <a:r>
              <a:rPr lang="en-US" i="1"/>
              <a:t>change in demand.</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920" y="1715961"/>
            <a:ext cx="5616751" cy="366961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7920" y="1715961"/>
            <a:ext cx="5616751" cy="366961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7920" y="1715961"/>
            <a:ext cx="5616751" cy="3669611"/>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7920" y="1715961"/>
            <a:ext cx="5616751" cy="3669611"/>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7920" y="1715961"/>
            <a:ext cx="5616751" cy="3669611"/>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7920" y="1715961"/>
            <a:ext cx="5616751" cy="3669611"/>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77920" y="1715961"/>
            <a:ext cx="5616751" cy="3669611"/>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77920" y="1715961"/>
            <a:ext cx="5616751" cy="3669611"/>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77920" y="1715961"/>
            <a:ext cx="5616751" cy="3669611"/>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77920" y="1715961"/>
            <a:ext cx="5616751" cy="36696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1">
                                            <p:txEl>
                                              <p:pRg st="0" end="0"/>
                                            </p:txEl>
                                          </p:spTgt>
                                        </p:tgtEl>
                                        <p:attrNameLst>
                                          <p:attrName>style.visibility</p:attrName>
                                        </p:attrNameLst>
                                      </p:cBhvr>
                                      <p:to>
                                        <p:strVal val="visible"/>
                                      </p:to>
                                    </p:set>
                                    <p:animEffect transition="in" filter="fade">
                                      <p:cBhvr>
                                        <p:cTn id="7" dur="500"/>
                                        <p:tgtEl>
                                          <p:spTgt spid="3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1">
                                            <p:txEl>
                                              <p:pRg st="1" end="1"/>
                                            </p:txEl>
                                          </p:spTgt>
                                        </p:tgtEl>
                                        <p:attrNameLst>
                                          <p:attrName>style.visibility</p:attrName>
                                        </p:attrNameLst>
                                      </p:cBhvr>
                                      <p:to>
                                        <p:strVal val="visible"/>
                                      </p:to>
                                    </p:set>
                                    <p:animEffect transition="in" filter="fade">
                                      <p:cBhvr>
                                        <p:cTn id="11" dur="500"/>
                                        <p:tgtEl>
                                          <p:spTgt spid="31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11">
                                            <p:txEl>
                                              <p:pRg st="2" end="2"/>
                                            </p:txEl>
                                          </p:spTgt>
                                        </p:tgtEl>
                                        <p:attrNameLst>
                                          <p:attrName>style.visibility</p:attrName>
                                        </p:attrNameLst>
                                      </p:cBhvr>
                                      <p:to>
                                        <p:strVal val="visible"/>
                                      </p:to>
                                    </p:set>
                                    <p:animEffect transition="in" filter="fade">
                                      <p:cBhvr>
                                        <p:cTn id="15" dur="500"/>
                                        <p:tgtEl>
                                          <p:spTgt spid="311">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1">
                                            <p:txEl>
                                              <p:pRg st="3" end="3"/>
                                            </p:txEl>
                                          </p:spTgt>
                                        </p:tgtEl>
                                        <p:attrNameLst>
                                          <p:attrName>style.visibility</p:attrName>
                                        </p:attrNameLst>
                                      </p:cBhvr>
                                      <p:to>
                                        <p:strVal val="visible"/>
                                      </p:to>
                                    </p:set>
                                    <p:animEffect transition="in" filter="fade">
                                      <p:cBhvr>
                                        <p:cTn id="19" dur="500"/>
                                        <p:tgtEl>
                                          <p:spTgt spid="311">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3.2 The Supply Side of the Market</a:t>
            </a:r>
            <a:endParaRPr/>
          </a:p>
        </p:txBody>
      </p:sp>
      <p:sp>
        <p:nvSpPr>
          <p:cNvPr id="332" name="Google Shape;332;p43"/>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dirty="0"/>
              <a:t>Supply represents the </a:t>
            </a:r>
            <a:r>
              <a:rPr lang="en-US" b="1" u="sng" dirty="0"/>
              <a:t>producer</a:t>
            </a:r>
            <a:r>
              <a:rPr lang="en-US" dirty="0"/>
              <a:t> side of the market. </a:t>
            </a:r>
          </a:p>
          <a:p>
            <a:pPr marL="0" lvl="0" indent="0" algn="l" rtl="0">
              <a:lnSpc>
                <a:spcPct val="100000"/>
              </a:lnSpc>
              <a:spcBef>
                <a:spcPts val="0"/>
              </a:spcBef>
              <a:spcAft>
                <a:spcPts val="0"/>
              </a:spcAft>
              <a:buSzPts val="1600"/>
              <a:buNone/>
            </a:pPr>
            <a:endParaRPr dirty="0"/>
          </a:p>
        </p:txBody>
      </p:sp>
      <p:sp>
        <p:nvSpPr>
          <p:cNvPr id="333" name="Google Shape;333;p43"/>
          <p:cNvSpPr txBox="1">
            <a:spLocks noGrp="1"/>
          </p:cNvSpPr>
          <p:nvPr>
            <p:ph type="body" idx="2"/>
          </p:nvPr>
        </p:nvSpPr>
        <p:spPr>
          <a:xfrm>
            <a:off x="457199" y="2130552"/>
            <a:ext cx="8229599"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There are some similarities, and some important differences between the demand and supply sides of the market.</a:t>
            </a:r>
            <a:endParaRPr dirty="0"/>
          </a:p>
          <a:p>
            <a:pPr marL="0" lvl="0" indent="0" algn="l" rtl="0">
              <a:lnSpc>
                <a:spcPct val="100000"/>
              </a:lnSpc>
              <a:spcBef>
                <a:spcPts val="1500"/>
              </a:spcBef>
              <a:spcAft>
                <a:spcPts val="0"/>
              </a:spcAft>
              <a:buSzPts val="2200"/>
              <a:buNone/>
            </a:pPr>
            <a:r>
              <a:rPr lang="en-US" dirty="0"/>
              <a:t>In this section we examine the </a:t>
            </a:r>
            <a:r>
              <a:rPr lang="en-US" i="1" dirty="0"/>
              <a:t>market supply</a:t>
            </a:r>
            <a:r>
              <a:rPr lang="en-US" dirty="0"/>
              <a:t>, i.e. the decisions of (generally) firms about how much of a product to provide at various prices.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animEffect transition="in" filter="fade">
                                      <p:cBhvr>
                                        <p:cTn id="7" dur="500"/>
                                        <p:tgtEl>
                                          <p:spTgt spid="33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3">
                                            <p:txEl>
                                              <p:pRg st="1" end="1"/>
                                            </p:txEl>
                                          </p:spTgt>
                                        </p:tgtEl>
                                        <p:attrNameLst>
                                          <p:attrName>style.visibility</p:attrName>
                                        </p:attrNameLst>
                                      </p:cBhvr>
                                      <p:to>
                                        <p:strVal val="visible"/>
                                      </p:to>
                                    </p:set>
                                    <p:animEffect transition="in" filter="fade">
                                      <p:cBhvr>
                                        <p:cTn id="10" dur="500"/>
                                        <p:tgtEl>
                                          <p:spTgt spid="3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b="587"/>
          <a:stretch/>
        </p:blipFill>
        <p:spPr>
          <a:xfrm>
            <a:off x="2491902" y="778934"/>
            <a:ext cx="4630119" cy="179351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1903" y="778934"/>
            <a:ext cx="4630118" cy="18041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1903" y="778934"/>
            <a:ext cx="4630118" cy="1804106"/>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1903" y="778934"/>
            <a:ext cx="4630118" cy="1804106"/>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1903" y="778934"/>
            <a:ext cx="4630118" cy="1804106"/>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1903" y="778934"/>
            <a:ext cx="4630118" cy="1804106"/>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91903" y="778934"/>
            <a:ext cx="4630118" cy="1804106"/>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1903" y="778934"/>
            <a:ext cx="4630118" cy="1804106"/>
          </a:xfrm>
          <a:prstGeom prst="rect">
            <a:avLst/>
          </a:prstGeom>
        </p:spPr>
      </p:pic>
      <p:sp>
        <p:nvSpPr>
          <p:cNvPr id="338" name="Google Shape;338;p44"/>
          <p:cNvSpPr txBox="1">
            <a:spLocks noGrp="1"/>
          </p:cNvSpPr>
          <p:nvPr>
            <p:ph type="title"/>
          </p:nvPr>
        </p:nvSpPr>
        <p:spPr>
          <a:xfrm>
            <a:off x="457200" y="215372"/>
            <a:ext cx="8229600" cy="4704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a:t>Figure 3.4 A Supply Schedule and Supply Curve </a:t>
            </a:r>
            <a:r>
              <a:rPr lang="en-US" sz="1600" b="0"/>
              <a:t>(1 of 2)</a:t>
            </a:r>
            <a:endParaRPr/>
          </a:p>
        </p:txBody>
      </p:sp>
      <p:sp>
        <p:nvSpPr>
          <p:cNvPr id="339" name="Google Shape;339;p44"/>
          <p:cNvSpPr txBox="1">
            <a:spLocks noGrp="1"/>
          </p:cNvSpPr>
          <p:nvPr>
            <p:ph type="body" idx="1"/>
          </p:nvPr>
        </p:nvSpPr>
        <p:spPr>
          <a:xfrm>
            <a:off x="457200" y="2676175"/>
            <a:ext cx="8229600" cy="340289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1600" b="1" u="sng" dirty="0"/>
              <a:t>Supply schedule</a:t>
            </a:r>
            <a:r>
              <a:rPr lang="en-US" sz="1600" dirty="0"/>
              <a:t>: A table that shows the relationship between the price of a product and the quantity of the product supplied.</a:t>
            </a:r>
          </a:p>
          <a:p>
            <a:pPr marL="0" lvl="0" indent="0" algn="l" rtl="0">
              <a:lnSpc>
                <a:spcPct val="100000"/>
              </a:lnSpc>
              <a:spcBef>
                <a:spcPts val="0"/>
              </a:spcBef>
              <a:spcAft>
                <a:spcPts val="0"/>
              </a:spcAft>
              <a:buSzPts val="2200"/>
              <a:buNone/>
            </a:pPr>
            <a:endParaRPr sz="1600" dirty="0"/>
          </a:p>
          <a:p>
            <a:pPr marL="0" lvl="0" indent="0" algn="l" rtl="0">
              <a:lnSpc>
                <a:spcPct val="100000"/>
              </a:lnSpc>
              <a:spcBef>
                <a:spcPts val="1500"/>
              </a:spcBef>
              <a:spcAft>
                <a:spcPts val="0"/>
              </a:spcAft>
              <a:buSzPts val="2200"/>
              <a:buNone/>
            </a:pPr>
            <a:r>
              <a:rPr lang="en-US" sz="1600" b="1" u="sng" dirty="0"/>
              <a:t>Supply curve</a:t>
            </a:r>
            <a:r>
              <a:rPr lang="en-US" sz="1600" dirty="0"/>
              <a:t>: A curve that shows the relationship between the price of a product and the quantity of the product supplied.</a:t>
            </a:r>
          </a:p>
          <a:p>
            <a:pPr marL="0" lvl="0" indent="0" algn="l" rtl="0">
              <a:lnSpc>
                <a:spcPct val="100000"/>
              </a:lnSpc>
              <a:spcBef>
                <a:spcPts val="1500"/>
              </a:spcBef>
              <a:spcAft>
                <a:spcPts val="0"/>
              </a:spcAft>
              <a:buSzPts val="2200"/>
              <a:buNone/>
            </a:pPr>
            <a:endParaRPr lang="en-US" sz="1600" dirty="0"/>
          </a:p>
          <a:p>
            <a:pPr marL="0" lvl="0" indent="0">
              <a:spcBef>
                <a:spcPts val="600"/>
              </a:spcBef>
              <a:buNone/>
            </a:pPr>
            <a:r>
              <a:rPr lang="en-US" sz="1600" b="1" u="sng" dirty="0"/>
              <a:t>Quantity supplied</a:t>
            </a:r>
            <a:r>
              <a:rPr lang="en-US" sz="1600" dirty="0"/>
              <a:t>: The amount of a good or service that a firm is willing and able to supply at a given price.</a:t>
            </a:r>
          </a:p>
          <a:p>
            <a:pPr marL="0" lvl="0" indent="0">
              <a:spcBef>
                <a:spcPts val="600"/>
              </a:spcBef>
              <a:buNone/>
            </a:pPr>
            <a:endParaRPr lang="en-US" sz="1600" dirty="0"/>
          </a:p>
          <a:p>
            <a:pPr marL="0" lvl="0" indent="0">
              <a:spcBef>
                <a:spcPts val="600"/>
              </a:spcBef>
              <a:buNone/>
            </a:pPr>
            <a:r>
              <a:rPr lang="en-US" sz="1600" b="1" u="sng" dirty="0"/>
              <a:t>Law of supply</a:t>
            </a:r>
            <a:r>
              <a:rPr lang="en-US" sz="1600" b="1" dirty="0"/>
              <a:t>: </a:t>
            </a:r>
            <a:r>
              <a:rPr lang="en-US" sz="1600" dirty="0"/>
              <a:t>A rule that states that, holding everything else constant, increases in price cause increases in the quantity supplied, and decreases in price cause decreases in the quantity supplied.</a:t>
            </a:r>
          </a:p>
          <a:p>
            <a:pPr marL="0" lvl="0" indent="0" algn="l" rtl="0">
              <a:lnSpc>
                <a:spcPct val="100000"/>
              </a:lnSpc>
              <a:spcBef>
                <a:spcPts val="1500"/>
              </a:spcBef>
              <a:spcAft>
                <a:spcPts val="0"/>
              </a:spcAft>
              <a:buSzPts val="2200"/>
              <a:buNone/>
            </a:pPr>
            <a:endParaRPr lang="en-US" sz="1600" dirty="0"/>
          </a:p>
          <a:p>
            <a:pPr marL="0" lvl="0" indent="0" algn="l" rtl="0">
              <a:lnSpc>
                <a:spcPct val="100000"/>
              </a:lnSpc>
              <a:spcBef>
                <a:spcPts val="1500"/>
              </a:spcBef>
              <a:spcAft>
                <a:spcPts val="0"/>
              </a:spcAft>
              <a:buSzPts val="2200"/>
              <a:buNone/>
            </a:pPr>
            <a:endParaRPr lang="en-US" sz="1600" dirty="0"/>
          </a:p>
          <a:p>
            <a:pPr marL="0" lvl="0" indent="0" algn="l" rtl="0">
              <a:lnSpc>
                <a:spcPct val="100000"/>
              </a:lnSpc>
              <a:spcBef>
                <a:spcPts val="1500"/>
              </a:spcBef>
              <a:spcAft>
                <a:spcPts val="0"/>
              </a:spcAft>
              <a:buSzPts val="2200"/>
              <a:buNone/>
            </a:pP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9">
                                            <p:txEl>
                                              <p:pRg st="0" end="0"/>
                                            </p:txEl>
                                          </p:spTgt>
                                        </p:tgtEl>
                                        <p:attrNameLst>
                                          <p:attrName>style.visibility</p:attrName>
                                        </p:attrNameLst>
                                      </p:cBhvr>
                                      <p:to>
                                        <p:strVal val="visible"/>
                                      </p:to>
                                    </p:set>
                                    <p:animEffect transition="in" filter="fade">
                                      <p:cBhvr>
                                        <p:cTn id="7" dur="500"/>
                                        <p:tgtEl>
                                          <p:spTgt spid="3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9">
                                            <p:txEl>
                                              <p:pRg st="2" end="2"/>
                                            </p:txEl>
                                          </p:spTgt>
                                        </p:tgtEl>
                                        <p:attrNameLst>
                                          <p:attrName>style.visibility</p:attrName>
                                        </p:attrNameLst>
                                      </p:cBhvr>
                                      <p:to>
                                        <p:strVal val="visible"/>
                                      </p:to>
                                    </p:set>
                                    <p:animEffect transition="in" filter="fade">
                                      <p:cBhvr>
                                        <p:cTn id="10" dur="500"/>
                                        <p:tgtEl>
                                          <p:spTgt spid="33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9">
                                            <p:txEl>
                                              <p:pRg st="4" end="4"/>
                                            </p:txEl>
                                          </p:spTgt>
                                        </p:tgtEl>
                                        <p:attrNameLst>
                                          <p:attrName>style.visibility</p:attrName>
                                        </p:attrNameLst>
                                      </p:cBhvr>
                                      <p:to>
                                        <p:strVal val="visible"/>
                                      </p:to>
                                    </p:set>
                                    <p:animEffect transition="in" filter="fade">
                                      <p:cBhvr>
                                        <p:cTn id="15" dur="500"/>
                                        <p:tgtEl>
                                          <p:spTgt spid="33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9">
                                            <p:txEl>
                                              <p:pRg st="6" end="6"/>
                                            </p:txEl>
                                          </p:spTgt>
                                        </p:tgtEl>
                                        <p:attrNameLst>
                                          <p:attrName>style.visibility</p:attrName>
                                        </p:attrNameLst>
                                      </p:cBhvr>
                                      <p:to>
                                        <p:strVal val="visible"/>
                                      </p:to>
                                    </p:set>
                                    <p:animEffect transition="in" filter="fade">
                                      <p:cBhvr>
                                        <p:cTn id="20" dur="500"/>
                                        <p:tgtEl>
                                          <p:spTgt spid="339">
                                            <p:txEl>
                                              <p:pRg st="6" end="6"/>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2500"/>
                            </p:stCondLst>
                            <p:childTnLst>
                              <p:par>
                                <p:cTn id="38" presetID="1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par>
                          <p:cTn id="45" fill="hold">
                            <p:stCondLst>
                              <p:cond delay="3500"/>
                            </p:stCondLst>
                            <p:childTnLst>
                              <p:par>
                                <p:cTn id="46" presetID="10" presetClass="entr" presetSubtype="0"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par>
                          <p:cTn id="49" fill="hold">
                            <p:stCondLst>
                              <p:cond delay="4000"/>
                            </p:stCondLst>
                            <p:childTnLst>
                              <p:par>
                                <p:cTn id="50" presetID="10"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5175" y="885826"/>
            <a:ext cx="5074207" cy="3792112"/>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5175" y="885826"/>
            <a:ext cx="5074207" cy="3792112"/>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5175" y="885826"/>
            <a:ext cx="5074207" cy="3792112"/>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5175" y="885826"/>
            <a:ext cx="5074207" cy="3792112"/>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5175" y="885826"/>
            <a:ext cx="5074207" cy="3792112"/>
          </a:xfrm>
          <a:prstGeom prst="rect">
            <a:avLst/>
          </a:prstGeom>
        </p:spPr>
      </p:pic>
      <p:pic>
        <p:nvPicPr>
          <p:cNvPr id="14" name="Picture 13"/>
          <p:cNvPicPr>
            <a:picLocks noChangeAspect="1"/>
          </p:cNvPicPr>
          <p:nvPr/>
        </p:nvPicPr>
        <p:blipFill rotWithShape="1">
          <a:blip r:embed="rId8">
            <a:extLst>
              <a:ext uri="{28A0092B-C50C-407E-A947-70E740481C1C}">
                <a14:useLocalDpi xmlns:a14="http://schemas.microsoft.com/office/drawing/2010/main" val="0"/>
              </a:ext>
            </a:extLst>
          </a:blip>
          <a:srcRect b="589"/>
          <a:stretch/>
        </p:blipFill>
        <p:spPr>
          <a:xfrm>
            <a:off x="3925175" y="885826"/>
            <a:ext cx="5074207" cy="3769808"/>
          </a:xfrm>
          <a:prstGeom prst="rect">
            <a:avLst/>
          </a:prstGeom>
        </p:spPr>
      </p:pic>
      <p:sp>
        <p:nvSpPr>
          <p:cNvPr id="352" name="Google Shape;352;p46"/>
          <p:cNvSpPr txBox="1">
            <a:spLocks noGrp="1"/>
          </p:cNvSpPr>
          <p:nvPr>
            <p:ph type="title"/>
          </p:nvPr>
        </p:nvSpPr>
        <p:spPr>
          <a:xfrm>
            <a:off x="457200" y="215372"/>
            <a:ext cx="8229600" cy="5466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a:t>Figure 3.5 Shifting the Supply Curve </a:t>
            </a:r>
            <a:r>
              <a:rPr lang="en-US" sz="1600" b="0"/>
              <a:t>(1 of 2)</a:t>
            </a:r>
            <a:endParaRPr/>
          </a:p>
        </p:txBody>
      </p:sp>
      <p:sp>
        <p:nvSpPr>
          <p:cNvPr id="353" name="Google Shape;353;p46"/>
          <p:cNvSpPr txBox="1">
            <a:spLocks noGrp="1"/>
          </p:cNvSpPr>
          <p:nvPr>
            <p:ph type="body" idx="1"/>
          </p:nvPr>
        </p:nvSpPr>
        <p:spPr>
          <a:xfrm>
            <a:off x="457200" y="914400"/>
            <a:ext cx="35052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A change in something other than price that affects supply causes the entire supply curve to shift.</a:t>
            </a:r>
            <a:endParaRPr/>
          </a:p>
          <a:p>
            <a:pPr marL="256032" lvl="0" indent="-256032" algn="l" rtl="0">
              <a:lnSpc>
                <a:spcPct val="100000"/>
              </a:lnSpc>
              <a:spcBef>
                <a:spcPts val="1200"/>
              </a:spcBef>
              <a:spcAft>
                <a:spcPts val="0"/>
              </a:spcAft>
              <a:buSzPts val="2200"/>
              <a:buChar char="•"/>
            </a:pPr>
            <a:r>
              <a:rPr lang="en-US"/>
              <a:t>A shift to the right (</a:t>
            </a:r>
            <a:r>
              <a:rPr lang="en-US" i="1"/>
              <a:t>S</a:t>
            </a:r>
            <a:r>
              <a:rPr lang="en-US" baseline="-25000"/>
              <a:t>1</a:t>
            </a:r>
            <a:r>
              <a:rPr lang="en-US"/>
              <a:t> to </a:t>
            </a:r>
            <a:r>
              <a:rPr lang="en-US" i="1"/>
              <a:t>S</a:t>
            </a:r>
            <a:r>
              <a:rPr lang="en-US" baseline="-25000"/>
              <a:t>3</a:t>
            </a:r>
            <a:r>
              <a:rPr lang="en-US"/>
              <a:t>) is an </a:t>
            </a:r>
            <a:r>
              <a:rPr lang="en-US" i="1"/>
              <a:t>increase in supply</a:t>
            </a:r>
            <a:r>
              <a:rPr lang="en-US"/>
              <a:t>.</a:t>
            </a:r>
            <a:endParaRPr/>
          </a:p>
          <a:p>
            <a:pPr marL="256032" lvl="0" indent="-256032" algn="l" rtl="0">
              <a:lnSpc>
                <a:spcPct val="100000"/>
              </a:lnSpc>
              <a:spcBef>
                <a:spcPts val="1200"/>
              </a:spcBef>
              <a:spcAft>
                <a:spcPts val="0"/>
              </a:spcAft>
              <a:buSzPts val="2200"/>
              <a:buChar char="•"/>
            </a:pPr>
            <a:r>
              <a:rPr lang="en-US"/>
              <a:t>A shift to the left (</a:t>
            </a:r>
            <a:r>
              <a:rPr lang="en-US" i="1"/>
              <a:t>S</a:t>
            </a:r>
            <a:r>
              <a:rPr lang="en-US" baseline="-25000"/>
              <a:t>1</a:t>
            </a:r>
            <a:r>
              <a:rPr lang="en-US"/>
              <a:t> to </a:t>
            </a:r>
            <a:r>
              <a:rPr lang="en-US" i="1"/>
              <a:t>S</a:t>
            </a:r>
            <a:r>
              <a:rPr lang="en-US" baseline="-25000"/>
              <a:t>2</a:t>
            </a:r>
            <a:r>
              <a:rPr lang="en-US"/>
              <a:t>) is a </a:t>
            </a:r>
            <a:r>
              <a:rPr lang="en-US" i="1"/>
              <a:t>decrease in supply</a:t>
            </a:r>
            <a:r>
              <a:rPr lang="en-US"/>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animEffect transition="in" filter="fade">
                                      <p:cBhvr>
                                        <p:cTn id="7" dur="500"/>
                                        <p:tgtEl>
                                          <p:spTgt spid="35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3">
                                            <p:txEl>
                                              <p:pRg st="1" end="1"/>
                                            </p:txEl>
                                          </p:spTgt>
                                        </p:tgtEl>
                                        <p:attrNameLst>
                                          <p:attrName>style.visibility</p:attrName>
                                        </p:attrNameLst>
                                      </p:cBhvr>
                                      <p:to>
                                        <p:strVal val="visible"/>
                                      </p:to>
                                    </p:set>
                                    <p:animEffect transition="in" filter="fade">
                                      <p:cBhvr>
                                        <p:cTn id="10" dur="500"/>
                                        <p:tgtEl>
                                          <p:spTgt spid="35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3">
                                            <p:txEl>
                                              <p:pRg st="2" end="2"/>
                                            </p:txEl>
                                          </p:spTgt>
                                        </p:tgtEl>
                                        <p:attrNameLst>
                                          <p:attrName>style.visibility</p:attrName>
                                        </p:attrNameLst>
                                      </p:cBhvr>
                                      <p:to>
                                        <p:strVal val="visible"/>
                                      </p:to>
                                    </p:set>
                                    <p:animEffect transition="in" filter="fade">
                                      <p:cBhvr>
                                        <p:cTn id="13" dur="500"/>
                                        <p:tgtEl>
                                          <p:spTgt spid="353">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What Factors Influence Market Supply?</a:t>
            </a:r>
            <a:endParaRPr/>
          </a:p>
        </p:txBody>
      </p:sp>
      <p:sp>
        <p:nvSpPr>
          <p:cNvPr id="367" name="Google Shape;367;p48"/>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342900" indent="-342900">
              <a:spcBef>
                <a:spcPts val="0"/>
              </a:spcBef>
            </a:pPr>
            <a:r>
              <a:rPr lang="en-US" i="1" dirty="0"/>
              <a:t>Prices of inputs</a:t>
            </a:r>
            <a:endParaRPr dirty="0"/>
          </a:p>
          <a:p>
            <a:pPr marL="342900" indent="-342900">
              <a:spcBef>
                <a:spcPts val="600"/>
              </a:spcBef>
            </a:pPr>
            <a:r>
              <a:rPr lang="en-US" i="1" dirty="0"/>
              <a:t>Technological change</a:t>
            </a:r>
            <a:endParaRPr dirty="0"/>
          </a:p>
          <a:p>
            <a:pPr marL="342900" indent="-342900">
              <a:spcBef>
                <a:spcPts val="600"/>
              </a:spcBef>
            </a:pPr>
            <a:r>
              <a:rPr lang="en-US" i="1" dirty="0"/>
              <a:t>Prices of related goods in production</a:t>
            </a:r>
            <a:endParaRPr dirty="0"/>
          </a:p>
          <a:p>
            <a:pPr marL="342900" indent="-342900">
              <a:spcBef>
                <a:spcPts val="600"/>
              </a:spcBef>
            </a:pPr>
            <a:r>
              <a:rPr lang="en-US" i="1" dirty="0"/>
              <a:t>Number of firms in the market</a:t>
            </a:r>
            <a:endParaRPr dirty="0"/>
          </a:p>
          <a:p>
            <a:pPr marL="342900" indent="-342900">
              <a:spcBef>
                <a:spcPts val="600"/>
              </a:spcBef>
            </a:pPr>
            <a:r>
              <a:rPr lang="en-US" i="1" dirty="0"/>
              <a:t>Expected future prices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7">
                                            <p:txEl>
                                              <p:pRg st="0" end="0"/>
                                            </p:txEl>
                                          </p:spTgt>
                                        </p:tgtEl>
                                        <p:attrNameLst>
                                          <p:attrName>style.visibility</p:attrName>
                                        </p:attrNameLst>
                                      </p:cBhvr>
                                      <p:to>
                                        <p:strVal val="visible"/>
                                      </p:to>
                                    </p:set>
                                    <p:animEffect transition="in" filter="fade">
                                      <p:cBhvr>
                                        <p:cTn id="7" dur="500"/>
                                        <p:tgtEl>
                                          <p:spTgt spid="3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7">
                                            <p:txEl>
                                              <p:pRg st="1" end="1"/>
                                            </p:txEl>
                                          </p:spTgt>
                                        </p:tgtEl>
                                        <p:attrNameLst>
                                          <p:attrName>style.visibility</p:attrName>
                                        </p:attrNameLst>
                                      </p:cBhvr>
                                      <p:to>
                                        <p:strVal val="visible"/>
                                      </p:to>
                                    </p:set>
                                    <p:animEffect transition="in" filter="fade">
                                      <p:cBhvr>
                                        <p:cTn id="12" dur="500"/>
                                        <p:tgtEl>
                                          <p:spTgt spid="3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7">
                                            <p:txEl>
                                              <p:pRg st="2" end="2"/>
                                            </p:txEl>
                                          </p:spTgt>
                                        </p:tgtEl>
                                        <p:attrNameLst>
                                          <p:attrName>style.visibility</p:attrName>
                                        </p:attrNameLst>
                                      </p:cBhvr>
                                      <p:to>
                                        <p:strVal val="visible"/>
                                      </p:to>
                                    </p:set>
                                    <p:animEffect transition="in" filter="fade">
                                      <p:cBhvr>
                                        <p:cTn id="17" dur="500"/>
                                        <p:tgtEl>
                                          <p:spTgt spid="3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7">
                                            <p:txEl>
                                              <p:pRg st="3" end="3"/>
                                            </p:txEl>
                                          </p:spTgt>
                                        </p:tgtEl>
                                        <p:attrNameLst>
                                          <p:attrName>style.visibility</p:attrName>
                                        </p:attrNameLst>
                                      </p:cBhvr>
                                      <p:to>
                                        <p:strVal val="visible"/>
                                      </p:to>
                                    </p:set>
                                    <p:animEffect transition="in" filter="fade">
                                      <p:cBhvr>
                                        <p:cTn id="22" dur="500"/>
                                        <p:tgtEl>
                                          <p:spTgt spid="3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7">
                                            <p:txEl>
                                              <p:pRg st="4" end="4"/>
                                            </p:txEl>
                                          </p:spTgt>
                                        </p:tgtEl>
                                        <p:attrNameLst>
                                          <p:attrName>style.visibility</p:attrName>
                                        </p:attrNameLst>
                                      </p:cBhvr>
                                      <p:to>
                                        <p:strVal val="visible"/>
                                      </p:to>
                                    </p:set>
                                    <p:animEffect transition="in" filter="fade">
                                      <p:cBhvr>
                                        <p:cTn id="27" dur="500"/>
                                        <p:tgtEl>
                                          <p:spTgt spid="3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Chapter Outline</a:t>
            </a:r>
            <a:endParaRPr/>
          </a:p>
        </p:txBody>
      </p:sp>
      <p:sp>
        <p:nvSpPr>
          <p:cNvPr id="176" name="Google Shape;176;p20"/>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550"/>
              <a:buNone/>
            </a:pPr>
            <a:r>
              <a:rPr lang="en-US" b="1">
                <a:solidFill>
                  <a:srgbClr val="007FA3"/>
                </a:solidFill>
              </a:rPr>
              <a:t>3.1</a:t>
            </a:r>
            <a:r>
              <a:rPr lang="en-US" b="1">
                <a:solidFill>
                  <a:srgbClr val="0070C0"/>
                </a:solidFill>
              </a:rPr>
              <a:t> </a:t>
            </a:r>
            <a:r>
              <a:rPr lang="en-US"/>
              <a:t>The Demand Side of the Market</a:t>
            </a:r>
            <a:endParaRPr/>
          </a:p>
          <a:p>
            <a:pPr marL="0" lvl="0" indent="0" algn="l" rtl="0">
              <a:lnSpc>
                <a:spcPct val="100000"/>
              </a:lnSpc>
              <a:spcBef>
                <a:spcPts val="1500"/>
              </a:spcBef>
              <a:spcAft>
                <a:spcPts val="0"/>
              </a:spcAft>
              <a:buSzPts val="550"/>
              <a:buNone/>
            </a:pPr>
            <a:r>
              <a:rPr lang="en-US" b="1">
                <a:solidFill>
                  <a:srgbClr val="007FA3"/>
                </a:solidFill>
              </a:rPr>
              <a:t>3.2</a:t>
            </a:r>
            <a:r>
              <a:rPr lang="en-US" b="1">
                <a:solidFill>
                  <a:srgbClr val="0070C0"/>
                </a:solidFill>
              </a:rPr>
              <a:t> </a:t>
            </a:r>
            <a:r>
              <a:rPr lang="en-US"/>
              <a:t>The Supply Side of the Market</a:t>
            </a:r>
            <a:endParaRPr/>
          </a:p>
          <a:p>
            <a:pPr marL="0" lvl="0" indent="0" algn="l" rtl="0">
              <a:lnSpc>
                <a:spcPct val="100000"/>
              </a:lnSpc>
              <a:spcBef>
                <a:spcPts val="1500"/>
              </a:spcBef>
              <a:spcAft>
                <a:spcPts val="0"/>
              </a:spcAft>
              <a:buSzPts val="550"/>
              <a:buNone/>
            </a:pPr>
            <a:r>
              <a:rPr lang="en-US" b="1">
                <a:solidFill>
                  <a:srgbClr val="007FA3"/>
                </a:solidFill>
              </a:rPr>
              <a:t>3.3</a:t>
            </a:r>
            <a:r>
              <a:rPr lang="en-US" b="1">
                <a:solidFill>
                  <a:srgbClr val="0070C0"/>
                </a:solidFill>
              </a:rPr>
              <a:t> </a:t>
            </a:r>
            <a:r>
              <a:rPr lang="en-US"/>
              <a:t>Market Equilibrium: Putting Demand and Supply Together</a:t>
            </a:r>
            <a:endParaRPr/>
          </a:p>
          <a:p>
            <a:pPr marL="0" lvl="0" indent="0" algn="l" rtl="0">
              <a:lnSpc>
                <a:spcPct val="100000"/>
              </a:lnSpc>
              <a:spcBef>
                <a:spcPts val="1500"/>
              </a:spcBef>
              <a:spcAft>
                <a:spcPts val="0"/>
              </a:spcAft>
              <a:buSzPts val="550"/>
              <a:buNone/>
            </a:pPr>
            <a:r>
              <a:rPr lang="en-US" b="1">
                <a:solidFill>
                  <a:srgbClr val="007FA3"/>
                </a:solidFill>
              </a:rPr>
              <a:t>3.4</a:t>
            </a:r>
            <a:r>
              <a:rPr lang="en-US">
                <a:solidFill>
                  <a:srgbClr val="0070C0"/>
                </a:solidFill>
              </a:rPr>
              <a:t> </a:t>
            </a:r>
            <a:r>
              <a:rPr lang="en-US"/>
              <a:t>The Effect of Demand and Supply Shifts on Equilibrium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6">
                                            <p:txEl>
                                              <p:pRg st="1" end="1"/>
                                            </p:txEl>
                                          </p:spTgt>
                                        </p:tgtEl>
                                        <p:attrNameLst>
                                          <p:attrName>style.visibility</p:attrName>
                                        </p:attrNameLst>
                                      </p:cBhvr>
                                      <p:to>
                                        <p:strVal val="visible"/>
                                      </p:to>
                                    </p:set>
                                    <p:animEffect transition="in" filter="fade">
                                      <p:cBhvr>
                                        <p:cTn id="10" dur="500"/>
                                        <p:tgtEl>
                                          <p:spTgt spid="17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6">
                                            <p:txEl>
                                              <p:pRg st="2" end="2"/>
                                            </p:txEl>
                                          </p:spTgt>
                                        </p:tgtEl>
                                        <p:attrNameLst>
                                          <p:attrName>style.visibility</p:attrName>
                                        </p:attrNameLst>
                                      </p:cBhvr>
                                      <p:to>
                                        <p:strVal val="visible"/>
                                      </p:to>
                                    </p:set>
                                    <p:animEffect transition="in" filter="fade">
                                      <p:cBhvr>
                                        <p:cTn id="13" dur="500"/>
                                        <p:tgtEl>
                                          <p:spTgt spid="17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6">
                                            <p:txEl>
                                              <p:pRg st="3" end="3"/>
                                            </p:txEl>
                                          </p:spTgt>
                                        </p:tgtEl>
                                        <p:attrNameLst>
                                          <p:attrName>style.visibility</p:attrName>
                                        </p:attrNameLst>
                                      </p:cBhvr>
                                      <p:to>
                                        <p:strVal val="visible"/>
                                      </p:to>
                                    </p:set>
                                    <p:animEffect transition="in" filter="fade">
                                      <p:cBhvr>
                                        <p:cTn id="16" dur="500"/>
                                        <p:tgtEl>
                                          <p:spTgt spid="1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Change in Prices of Inputs</a:t>
            </a:r>
            <a:endParaRPr/>
          </a:p>
        </p:txBody>
      </p:sp>
      <p:sp>
        <p:nvSpPr>
          <p:cNvPr id="373" name="Google Shape;373;p49"/>
          <p:cNvSpPr txBox="1">
            <a:spLocks noGrp="1"/>
          </p:cNvSpPr>
          <p:nvPr>
            <p:ph type="body" idx="1"/>
          </p:nvPr>
        </p:nvSpPr>
        <p:spPr>
          <a:xfrm>
            <a:off x="457200" y="1600200"/>
            <a:ext cx="5249333"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i="1"/>
              <a:t>Inputs</a:t>
            </a:r>
            <a:r>
              <a:rPr lang="en-US"/>
              <a:t> are things used in the production of a good or service.</a:t>
            </a:r>
            <a:endParaRPr/>
          </a:p>
          <a:p>
            <a:pPr marL="0" lvl="0" indent="0" algn="l" rtl="0">
              <a:lnSpc>
                <a:spcPct val="100000"/>
              </a:lnSpc>
              <a:spcBef>
                <a:spcPts val="2700"/>
              </a:spcBef>
              <a:spcAft>
                <a:spcPts val="0"/>
              </a:spcAft>
              <a:buSzPts val="2200"/>
              <a:buNone/>
            </a:pPr>
            <a:r>
              <a:rPr lang="en-US"/>
              <a:t>For an athletic shoe, inputs include the rubber, plastic, and labor.</a:t>
            </a:r>
            <a:endParaRPr/>
          </a:p>
          <a:p>
            <a:pPr marL="0" lvl="0" indent="0" algn="l" rtl="0">
              <a:lnSpc>
                <a:spcPct val="100000"/>
              </a:lnSpc>
              <a:spcBef>
                <a:spcPts val="2700"/>
              </a:spcBef>
              <a:spcAft>
                <a:spcPts val="0"/>
              </a:spcAft>
              <a:buSzPts val="2200"/>
              <a:buNone/>
            </a:pPr>
            <a:r>
              <a:rPr lang="en-US"/>
              <a:t>An </a:t>
            </a:r>
            <a:r>
              <a:rPr lang="en-US" i="1"/>
              <a:t>increase in the price of an input </a:t>
            </a:r>
            <a:r>
              <a:rPr lang="en-US"/>
              <a:t>decreases the profitability of selling the good, causing a </a:t>
            </a:r>
            <a:r>
              <a:rPr lang="en-US" i="1"/>
              <a:t>decrease in supply.</a:t>
            </a:r>
            <a:endParaRPr/>
          </a:p>
          <a:p>
            <a:pPr marL="0" lvl="0" indent="0" algn="l" rtl="0">
              <a:lnSpc>
                <a:spcPct val="100000"/>
              </a:lnSpc>
              <a:spcBef>
                <a:spcPts val="2700"/>
              </a:spcBef>
              <a:spcAft>
                <a:spcPts val="0"/>
              </a:spcAft>
              <a:buSzPts val="2200"/>
              <a:buNone/>
            </a:pPr>
            <a:r>
              <a:rPr lang="en-US"/>
              <a:t>A </a:t>
            </a:r>
            <a:r>
              <a:rPr lang="en-US" i="1"/>
              <a:t>decrease in the price of an input </a:t>
            </a:r>
            <a:r>
              <a:rPr lang="en-US"/>
              <a:t>increases the profitability of selling the good, causing an </a:t>
            </a:r>
            <a:r>
              <a:rPr lang="en-US" i="1"/>
              <a:t>increase in supply.</a:t>
            </a:r>
            <a:endParaRPr/>
          </a:p>
        </p:txBody>
      </p:sp>
      <p:pic>
        <p:nvPicPr>
          <p:cNvPr id="5" name="Google Shape;553;p48" descr="A graph showing a decrease in supply."/>
          <p:cNvPicPr preferRelativeResize="0"/>
          <p:nvPr/>
        </p:nvPicPr>
        <p:blipFill rotWithShape="1">
          <a:blip r:embed="rId3">
            <a:alphaModFix/>
          </a:blip>
          <a:srcRect l="30289" r="39421"/>
          <a:stretch/>
        </p:blipFill>
        <p:spPr>
          <a:xfrm>
            <a:off x="6019800" y="1432668"/>
            <a:ext cx="2862573" cy="2184295"/>
          </a:xfrm>
          <a:prstGeom prst="rect">
            <a:avLst/>
          </a:prstGeom>
          <a:noFill/>
          <a:ln>
            <a:noFill/>
          </a:ln>
        </p:spPr>
      </p:pic>
      <p:pic>
        <p:nvPicPr>
          <p:cNvPr id="6" name="Google Shape;554;p48" descr="A graph showing an increase in supply."/>
          <p:cNvPicPr preferRelativeResize="0"/>
          <p:nvPr/>
        </p:nvPicPr>
        <p:blipFill rotWithShape="1">
          <a:blip r:embed="rId4">
            <a:alphaModFix/>
          </a:blip>
          <a:srcRect l="31304" r="39316"/>
          <a:stretch/>
        </p:blipFill>
        <p:spPr>
          <a:xfrm>
            <a:off x="6105849" y="3935606"/>
            <a:ext cx="2776524" cy="219885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animEffect transition="in" filter="fade">
                                      <p:cBhvr>
                                        <p:cTn id="7" dur="500"/>
                                        <p:tgtEl>
                                          <p:spTgt spid="37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animEffect transition="in" filter="fade">
                                      <p:cBhvr>
                                        <p:cTn id="11" dur="500"/>
                                        <p:tgtEl>
                                          <p:spTgt spid="37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73">
                                            <p:txEl>
                                              <p:pRg st="2" end="2"/>
                                            </p:txEl>
                                          </p:spTgt>
                                        </p:tgtEl>
                                        <p:attrNameLst>
                                          <p:attrName>style.visibility</p:attrName>
                                        </p:attrNameLst>
                                      </p:cBhvr>
                                      <p:to>
                                        <p:strVal val="visible"/>
                                      </p:to>
                                    </p:set>
                                    <p:animEffect transition="in" filter="fade">
                                      <p:cBhvr>
                                        <p:cTn id="15" dur="500"/>
                                        <p:tgtEl>
                                          <p:spTgt spid="37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73">
                                            <p:txEl>
                                              <p:pRg st="3" end="3"/>
                                            </p:txEl>
                                          </p:spTgt>
                                        </p:tgtEl>
                                        <p:attrNameLst>
                                          <p:attrName>style.visibility</p:attrName>
                                        </p:attrNameLst>
                                      </p:cBhvr>
                                      <p:to>
                                        <p:strVal val="visible"/>
                                      </p:to>
                                    </p:set>
                                    <p:animEffect transition="in" filter="fade">
                                      <p:cBhvr>
                                        <p:cTn id="23" dur="500"/>
                                        <p:tgtEl>
                                          <p:spTgt spid="373">
                                            <p:txEl>
                                              <p:pRg st="3" end="3"/>
                                            </p:txEl>
                                          </p:spTgt>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Technological Change</a:t>
            </a:r>
            <a:endParaRPr/>
          </a:p>
        </p:txBody>
      </p:sp>
      <p:sp>
        <p:nvSpPr>
          <p:cNvPr id="380" name="Google Shape;380;p50"/>
          <p:cNvSpPr txBox="1">
            <a:spLocks noGrp="1"/>
          </p:cNvSpPr>
          <p:nvPr>
            <p:ph type="body" idx="1"/>
          </p:nvPr>
        </p:nvSpPr>
        <p:spPr>
          <a:xfrm>
            <a:off x="457200" y="1600200"/>
            <a:ext cx="5257800" cy="4724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A firm may experience a positive or negative change in its ability to produce a given level of output with a given quantity of inputs. We call this a </a:t>
            </a:r>
            <a:r>
              <a:rPr lang="en-US" b="1" u="sng"/>
              <a:t>technological change</a:t>
            </a:r>
            <a:r>
              <a:rPr lang="en-US"/>
              <a:t>.</a:t>
            </a:r>
            <a:endParaRPr/>
          </a:p>
          <a:p>
            <a:pPr marL="0" lvl="0" indent="0" algn="l" rtl="0">
              <a:lnSpc>
                <a:spcPct val="100000"/>
              </a:lnSpc>
              <a:spcBef>
                <a:spcPts val="2000"/>
              </a:spcBef>
              <a:spcAft>
                <a:spcPts val="0"/>
              </a:spcAft>
              <a:buSzPts val="2200"/>
              <a:buNone/>
            </a:pPr>
            <a:r>
              <a:rPr lang="en-US" i="1"/>
              <a:t>Examples:</a:t>
            </a:r>
            <a:endParaRPr/>
          </a:p>
          <a:p>
            <a:pPr marL="347472" lvl="1" indent="-347472" algn="l" rtl="0">
              <a:lnSpc>
                <a:spcPct val="100000"/>
              </a:lnSpc>
              <a:spcBef>
                <a:spcPts val="600"/>
              </a:spcBef>
              <a:spcAft>
                <a:spcPts val="0"/>
              </a:spcAft>
              <a:buSzPts val="2200"/>
              <a:buFont typeface="Arial"/>
              <a:buChar char="•"/>
            </a:pPr>
            <a:r>
              <a:rPr lang="en-US" i="1"/>
              <a:t>A new, more efficient way of producing shoes would increase their supply.</a:t>
            </a:r>
            <a:endParaRPr/>
          </a:p>
          <a:p>
            <a:pPr marL="347472" lvl="1" indent="-347472" algn="l" rtl="0">
              <a:lnSpc>
                <a:spcPct val="100000"/>
              </a:lnSpc>
              <a:spcBef>
                <a:spcPts val="600"/>
              </a:spcBef>
              <a:spcAft>
                <a:spcPts val="0"/>
              </a:spcAft>
              <a:buSzPts val="2200"/>
              <a:buFont typeface="Arial"/>
              <a:buChar char="•"/>
            </a:pPr>
            <a:r>
              <a:rPr lang="en-US" i="1"/>
              <a:t>Governmental restrictions on how much workers are allowed to work might decrease the supply of athletic shoes.</a:t>
            </a:r>
            <a:endParaRPr/>
          </a:p>
        </p:txBody>
      </p:sp>
      <p:pic>
        <p:nvPicPr>
          <p:cNvPr id="5" name="Google Shape;561;p49" descr="A graph showing a decrease in supply."/>
          <p:cNvPicPr preferRelativeResize="0"/>
          <p:nvPr/>
        </p:nvPicPr>
        <p:blipFill rotWithShape="1">
          <a:blip r:embed="rId3">
            <a:alphaModFix/>
          </a:blip>
          <a:srcRect l="30289" r="39421"/>
          <a:stretch/>
        </p:blipFill>
        <p:spPr>
          <a:xfrm>
            <a:off x="5832613" y="4251688"/>
            <a:ext cx="2862573" cy="1957836"/>
          </a:xfrm>
          <a:prstGeom prst="rect">
            <a:avLst/>
          </a:prstGeom>
          <a:noFill/>
          <a:ln>
            <a:noFill/>
          </a:ln>
        </p:spPr>
      </p:pic>
      <p:pic>
        <p:nvPicPr>
          <p:cNvPr id="6" name="Google Shape;562;p49" descr="A graph showing an increase in supply."/>
          <p:cNvPicPr preferRelativeResize="0"/>
          <p:nvPr/>
        </p:nvPicPr>
        <p:blipFill rotWithShape="1">
          <a:blip r:embed="rId4">
            <a:alphaModFix/>
          </a:blip>
          <a:srcRect l="31304" r="39316"/>
          <a:stretch/>
        </p:blipFill>
        <p:spPr>
          <a:xfrm>
            <a:off x="5942742" y="1699510"/>
            <a:ext cx="2776524" cy="19708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0">
                                            <p:txEl>
                                              <p:pRg st="0" end="0"/>
                                            </p:txEl>
                                          </p:spTgt>
                                        </p:tgtEl>
                                        <p:attrNameLst>
                                          <p:attrName>style.visibility</p:attrName>
                                        </p:attrNameLst>
                                      </p:cBhvr>
                                      <p:to>
                                        <p:strVal val="visible"/>
                                      </p:to>
                                    </p:set>
                                    <p:animEffect transition="in" filter="fade">
                                      <p:cBhvr>
                                        <p:cTn id="7" dur="500"/>
                                        <p:tgtEl>
                                          <p:spTgt spid="38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0">
                                            <p:txEl>
                                              <p:pRg st="1" end="1"/>
                                            </p:txEl>
                                          </p:spTgt>
                                        </p:tgtEl>
                                        <p:attrNameLst>
                                          <p:attrName>style.visibility</p:attrName>
                                        </p:attrNameLst>
                                      </p:cBhvr>
                                      <p:to>
                                        <p:strVal val="visible"/>
                                      </p:to>
                                    </p:set>
                                    <p:animEffect transition="in" filter="fade">
                                      <p:cBhvr>
                                        <p:cTn id="11" dur="500"/>
                                        <p:tgtEl>
                                          <p:spTgt spid="38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80">
                                            <p:txEl>
                                              <p:pRg st="2" end="2"/>
                                            </p:txEl>
                                          </p:spTgt>
                                        </p:tgtEl>
                                        <p:attrNameLst>
                                          <p:attrName>style.visibility</p:attrName>
                                        </p:attrNameLst>
                                      </p:cBhvr>
                                      <p:to>
                                        <p:strVal val="visible"/>
                                      </p:to>
                                    </p:set>
                                    <p:animEffect transition="in" filter="fade">
                                      <p:cBhvr>
                                        <p:cTn id="14" dur="500"/>
                                        <p:tgtEl>
                                          <p:spTgt spid="380">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80">
                                            <p:txEl>
                                              <p:pRg st="3" end="3"/>
                                            </p:txEl>
                                          </p:spTgt>
                                        </p:tgtEl>
                                        <p:attrNameLst>
                                          <p:attrName>style.visibility</p:attrName>
                                        </p:attrNameLst>
                                      </p:cBhvr>
                                      <p:to>
                                        <p:strVal val="visible"/>
                                      </p:to>
                                    </p:set>
                                    <p:animEffect transition="in" filter="fade">
                                      <p:cBhvr>
                                        <p:cTn id="17" dur="500"/>
                                        <p:tgtEl>
                                          <p:spTgt spid="380">
                                            <p:txEl>
                                              <p:pRg st="3" end="3"/>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Prices of Related Goods in Production</a:t>
            </a:r>
            <a:endParaRPr/>
          </a:p>
        </p:txBody>
      </p:sp>
      <p:sp>
        <p:nvSpPr>
          <p:cNvPr id="387" name="Google Shape;387;p51"/>
          <p:cNvSpPr txBox="1">
            <a:spLocks noGrp="1"/>
          </p:cNvSpPr>
          <p:nvPr>
            <p:ph type="body" idx="1"/>
          </p:nvPr>
        </p:nvSpPr>
        <p:spPr>
          <a:xfrm>
            <a:off x="457200" y="1600200"/>
            <a:ext cx="5410200" cy="469321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Many firms can produce and sell alternative products: </a:t>
            </a:r>
            <a:r>
              <a:rPr lang="en-US" i="1"/>
              <a:t>substitutes in production</a:t>
            </a:r>
            <a:r>
              <a:rPr lang="en-US"/>
              <a:t>.</a:t>
            </a:r>
            <a:endParaRPr/>
          </a:p>
          <a:p>
            <a:pPr marL="0" lvl="0" indent="0" algn="l" rtl="0">
              <a:lnSpc>
                <a:spcPct val="100000"/>
              </a:lnSpc>
              <a:spcBef>
                <a:spcPts val="1500"/>
              </a:spcBef>
              <a:spcAft>
                <a:spcPts val="0"/>
              </a:spcAft>
              <a:buSzPts val="2200"/>
              <a:buNone/>
            </a:pPr>
            <a:r>
              <a:rPr lang="en-US" i="1"/>
              <a:t>Example: An Illinois farmer can plant corn or soybeans. If the price of soybeans rises, he will plant (supply) less corn.</a:t>
            </a:r>
            <a:endParaRPr/>
          </a:p>
          <a:p>
            <a:pPr marL="0" lvl="0" indent="0" algn="l" rtl="0">
              <a:lnSpc>
                <a:spcPct val="100000"/>
              </a:lnSpc>
              <a:spcBef>
                <a:spcPts val="1500"/>
              </a:spcBef>
              <a:spcAft>
                <a:spcPts val="0"/>
              </a:spcAft>
              <a:buSzPts val="2200"/>
              <a:buNone/>
            </a:pPr>
            <a:r>
              <a:rPr lang="en-US"/>
              <a:t>Sometimes, two products are necessarily produced together: </a:t>
            </a:r>
            <a:r>
              <a:rPr lang="en-US" i="1"/>
              <a:t>complements in production</a:t>
            </a:r>
            <a:endParaRPr/>
          </a:p>
          <a:p>
            <a:pPr marL="0" lvl="0" indent="0" algn="l" rtl="0">
              <a:lnSpc>
                <a:spcPct val="100000"/>
              </a:lnSpc>
              <a:spcBef>
                <a:spcPts val="1500"/>
              </a:spcBef>
              <a:spcAft>
                <a:spcPts val="0"/>
              </a:spcAft>
              <a:buSzPts val="2200"/>
              <a:buNone/>
            </a:pPr>
            <a:r>
              <a:rPr lang="en-US" i="1"/>
              <a:t>Example: Cattle provide both beef and leather. An increase in the price of beef encourages more cattle farming, and hence increase the supply of leather.</a:t>
            </a:r>
            <a:endParaRPr/>
          </a:p>
        </p:txBody>
      </p:sp>
      <p:pic>
        <p:nvPicPr>
          <p:cNvPr id="5" name="Google Shape;569;p50" descr="A graph showing a decrease in supply."/>
          <p:cNvPicPr preferRelativeResize="0"/>
          <p:nvPr/>
        </p:nvPicPr>
        <p:blipFill rotWithShape="1">
          <a:blip r:embed="rId3">
            <a:alphaModFix/>
          </a:blip>
          <a:srcRect l="30289" r="39421"/>
          <a:stretch/>
        </p:blipFill>
        <p:spPr>
          <a:xfrm>
            <a:off x="5822623" y="1684257"/>
            <a:ext cx="2862573" cy="2141256"/>
          </a:xfrm>
          <a:prstGeom prst="rect">
            <a:avLst/>
          </a:prstGeom>
          <a:noFill/>
          <a:ln>
            <a:noFill/>
          </a:ln>
        </p:spPr>
      </p:pic>
      <p:pic>
        <p:nvPicPr>
          <p:cNvPr id="6" name="Google Shape;570;p50" descr="A graph showing an increase in supply."/>
          <p:cNvPicPr preferRelativeResize="0"/>
          <p:nvPr/>
        </p:nvPicPr>
        <p:blipFill rotWithShape="1">
          <a:blip r:embed="rId4">
            <a:alphaModFix/>
          </a:blip>
          <a:srcRect l="31304" r="39316"/>
          <a:stretch/>
        </p:blipFill>
        <p:spPr>
          <a:xfrm>
            <a:off x="5908672" y="4137877"/>
            <a:ext cx="2776524" cy="21555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7">
                                            <p:txEl>
                                              <p:pRg st="0" end="0"/>
                                            </p:txEl>
                                          </p:spTgt>
                                        </p:tgtEl>
                                        <p:attrNameLst>
                                          <p:attrName>style.visibility</p:attrName>
                                        </p:attrNameLst>
                                      </p:cBhvr>
                                      <p:to>
                                        <p:strVal val="visible"/>
                                      </p:to>
                                    </p:set>
                                    <p:animEffect transition="in" filter="fade">
                                      <p:cBhvr>
                                        <p:cTn id="7" dur="500"/>
                                        <p:tgtEl>
                                          <p:spTgt spid="38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7">
                                            <p:txEl>
                                              <p:pRg st="1" end="1"/>
                                            </p:txEl>
                                          </p:spTgt>
                                        </p:tgtEl>
                                        <p:attrNameLst>
                                          <p:attrName>style.visibility</p:attrName>
                                        </p:attrNameLst>
                                      </p:cBhvr>
                                      <p:to>
                                        <p:strVal val="visible"/>
                                      </p:to>
                                    </p:set>
                                    <p:animEffect transition="in" filter="fade">
                                      <p:cBhvr>
                                        <p:cTn id="11" dur="500"/>
                                        <p:tgtEl>
                                          <p:spTgt spid="38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87">
                                            <p:txEl>
                                              <p:pRg st="2" end="2"/>
                                            </p:txEl>
                                          </p:spTgt>
                                        </p:tgtEl>
                                        <p:attrNameLst>
                                          <p:attrName>style.visibility</p:attrName>
                                        </p:attrNameLst>
                                      </p:cBhvr>
                                      <p:to>
                                        <p:strVal val="visible"/>
                                      </p:to>
                                    </p:set>
                                    <p:animEffect transition="in" filter="fade">
                                      <p:cBhvr>
                                        <p:cTn id="15" dur="500"/>
                                        <p:tgtEl>
                                          <p:spTgt spid="38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87">
                                            <p:txEl>
                                              <p:pRg st="3" end="3"/>
                                            </p:txEl>
                                          </p:spTgt>
                                        </p:tgtEl>
                                        <p:attrNameLst>
                                          <p:attrName>style.visibility</p:attrName>
                                        </p:attrNameLst>
                                      </p:cBhvr>
                                      <p:to>
                                        <p:strVal val="visible"/>
                                      </p:to>
                                    </p:set>
                                    <p:animEffect transition="in" filter="fade">
                                      <p:cBhvr>
                                        <p:cTn id="19" dur="500"/>
                                        <p:tgtEl>
                                          <p:spTgt spid="387">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Number of Firms and Expected Future Prices</a:t>
            </a:r>
            <a:endParaRPr/>
          </a:p>
        </p:txBody>
      </p:sp>
      <p:sp>
        <p:nvSpPr>
          <p:cNvPr id="394" name="Google Shape;394;p52"/>
          <p:cNvSpPr txBox="1">
            <a:spLocks noGrp="1"/>
          </p:cNvSpPr>
          <p:nvPr>
            <p:ph type="body" idx="1"/>
          </p:nvPr>
        </p:nvSpPr>
        <p:spPr>
          <a:xfrm>
            <a:off x="457200" y="1600200"/>
            <a:ext cx="54102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More firms in the market will result in more product available at a given price (greater supply).</a:t>
            </a:r>
            <a:endParaRPr b="1"/>
          </a:p>
          <a:p>
            <a:pPr marL="0" lvl="0" indent="0" algn="l" rtl="0">
              <a:lnSpc>
                <a:spcPct val="100000"/>
              </a:lnSpc>
              <a:spcBef>
                <a:spcPts val="1500"/>
              </a:spcBef>
              <a:spcAft>
                <a:spcPts val="0"/>
              </a:spcAft>
              <a:buSzPts val="2200"/>
              <a:buNone/>
            </a:pPr>
            <a:r>
              <a:rPr lang="en-US"/>
              <a:t>Fewer firms → supply decreases.</a:t>
            </a:r>
            <a:endParaRPr/>
          </a:p>
          <a:p>
            <a:pPr marL="0" lvl="0" indent="0" algn="l" rtl="0">
              <a:lnSpc>
                <a:spcPct val="100000"/>
              </a:lnSpc>
              <a:spcBef>
                <a:spcPts val="1500"/>
              </a:spcBef>
              <a:spcAft>
                <a:spcPts val="0"/>
              </a:spcAft>
              <a:buSzPts val="2200"/>
              <a:buNone/>
            </a:pPr>
            <a:r>
              <a:rPr lang="en-US"/>
              <a:t>If a firm anticipates that the price of its product will be higher in the future, it might decrease its supply today in order to increase it in the future.</a:t>
            </a:r>
            <a:endParaRPr/>
          </a:p>
        </p:txBody>
      </p:sp>
      <p:pic>
        <p:nvPicPr>
          <p:cNvPr id="5" name="Google Shape;577;p51" descr="A graph showing a decrease in supply."/>
          <p:cNvPicPr preferRelativeResize="0"/>
          <p:nvPr/>
        </p:nvPicPr>
        <p:blipFill rotWithShape="1">
          <a:blip r:embed="rId3">
            <a:alphaModFix/>
          </a:blip>
          <a:srcRect l="30289" r="39421"/>
          <a:stretch/>
        </p:blipFill>
        <p:spPr>
          <a:xfrm>
            <a:off x="5814474" y="4308788"/>
            <a:ext cx="2949312" cy="1957836"/>
          </a:xfrm>
          <a:prstGeom prst="rect">
            <a:avLst/>
          </a:prstGeom>
          <a:noFill/>
          <a:ln>
            <a:noFill/>
          </a:ln>
        </p:spPr>
      </p:pic>
      <p:pic>
        <p:nvPicPr>
          <p:cNvPr id="6" name="Google Shape;578;p51" descr="A graph showing an increase in supply."/>
          <p:cNvPicPr preferRelativeResize="0"/>
          <p:nvPr/>
        </p:nvPicPr>
        <p:blipFill rotWithShape="1">
          <a:blip r:embed="rId4">
            <a:alphaModFix/>
          </a:blip>
          <a:srcRect l="31304" r="39316"/>
          <a:stretch/>
        </p:blipFill>
        <p:spPr>
          <a:xfrm>
            <a:off x="5903130" y="1600200"/>
            <a:ext cx="2860656" cy="19708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animEffect transition="in" filter="fade">
                                      <p:cBhvr>
                                        <p:cTn id="7" dur="500"/>
                                        <p:tgtEl>
                                          <p:spTgt spid="39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4">
                                            <p:txEl>
                                              <p:pRg st="1" end="1"/>
                                            </p:txEl>
                                          </p:spTgt>
                                        </p:tgtEl>
                                        <p:attrNameLst>
                                          <p:attrName>style.visibility</p:attrName>
                                        </p:attrNameLst>
                                      </p:cBhvr>
                                      <p:to>
                                        <p:strVal val="visible"/>
                                      </p:to>
                                    </p:set>
                                    <p:animEffect transition="in" filter="fade">
                                      <p:cBhvr>
                                        <p:cTn id="11" dur="500"/>
                                        <p:tgtEl>
                                          <p:spTgt spid="39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4">
                                            <p:txEl>
                                              <p:pRg st="2" end="2"/>
                                            </p:txEl>
                                          </p:spTgt>
                                        </p:tgtEl>
                                        <p:attrNameLst>
                                          <p:attrName>style.visibility</p:attrName>
                                        </p:attrNameLst>
                                      </p:cBhvr>
                                      <p:to>
                                        <p:strVal val="visible"/>
                                      </p:to>
                                    </p:set>
                                    <p:animEffect transition="in" filter="fade">
                                      <p:cBhvr>
                                        <p:cTn id="15" dur="500"/>
                                        <p:tgtEl>
                                          <p:spTgt spid="39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title"/>
          </p:nvPr>
        </p:nvSpPr>
        <p:spPr>
          <a:xfrm>
            <a:off x="457200" y="215372"/>
            <a:ext cx="8229600" cy="8514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a:t>Figure 3.6 A Change in Supply versus a Change in Quantity Supplied</a:t>
            </a:r>
            <a:endParaRPr/>
          </a:p>
        </p:txBody>
      </p:sp>
      <p:sp>
        <p:nvSpPr>
          <p:cNvPr id="408" name="Google Shape;408;p54"/>
          <p:cNvSpPr txBox="1">
            <a:spLocks noGrp="1"/>
          </p:cNvSpPr>
          <p:nvPr>
            <p:ph type="body" idx="1"/>
          </p:nvPr>
        </p:nvSpPr>
        <p:spPr>
          <a:xfrm>
            <a:off x="457200" y="1188720"/>
            <a:ext cx="2633031"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A change in the price of the product being examined causes a movement along the supply curve.</a:t>
            </a:r>
            <a:endParaRPr/>
          </a:p>
          <a:p>
            <a:pPr marL="256032" lvl="0" indent="-256032" algn="l" rtl="0">
              <a:lnSpc>
                <a:spcPct val="100000"/>
              </a:lnSpc>
              <a:spcBef>
                <a:spcPts val="600"/>
              </a:spcBef>
              <a:spcAft>
                <a:spcPts val="0"/>
              </a:spcAft>
              <a:buSzPts val="2200"/>
              <a:buChar char="•"/>
            </a:pPr>
            <a:r>
              <a:rPr lang="en-US"/>
              <a:t>This is a </a:t>
            </a:r>
            <a:r>
              <a:rPr lang="en-US" i="1"/>
              <a:t>change in quantity supplied.</a:t>
            </a:r>
            <a:endParaRPr/>
          </a:p>
          <a:p>
            <a:pPr marL="0" lvl="0" indent="0" algn="l" rtl="0">
              <a:lnSpc>
                <a:spcPct val="100000"/>
              </a:lnSpc>
              <a:spcBef>
                <a:spcPts val="1500"/>
              </a:spcBef>
              <a:spcAft>
                <a:spcPts val="0"/>
              </a:spcAft>
              <a:buSzPts val="2200"/>
              <a:buNone/>
            </a:pPr>
            <a:r>
              <a:rPr lang="en-US"/>
              <a:t>Any other change affecting supply causes the entire supply curve to shift.</a:t>
            </a:r>
            <a:endParaRPr/>
          </a:p>
          <a:p>
            <a:pPr marL="256032" lvl="0" indent="-256032" algn="l" rtl="0">
              <a:lnSpc>
                <a:spcPct val="100000"/>
              </a:lnSpc>
              <a:spcBef>
                <a:spcPts val="600"/>
              </a:spcBef>
              <a:spcAft>
                <a:spcPts val="0"/>
              </a:spcAft>
              <a:buSzPts val="2200"/>
              <a:buChar char="•"/>
            </a:pPr>
            <a:r>
              <a:rPr lang="en-US"/>
              <a:t>This is a </a:t>
            </a:r>
            <a:r>
              <a:rPr lang="en-US" i="1"/>
              <a:t>change in supply.</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110" y="1222869"/>
            <a:ext cx="6002414" cy="39467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6110" y="1222869"/>
            <a:ext cx="6002414" cy="394679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6110" y="1222869"/>
            <a:ext cx="6002414" cy="394679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6110" y="1222869"/>
            <a:ext cx="6002414" cy="3946793"/>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6110" y="1222869"/>
            <a:ext cx="6002414" cy="3946793"/>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16110" y="1222869"/>
            <a:ext cx="6002414" cy="3946793"/>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16110" y="1222869"/>
            <a:ext cx="6002414" cy="3946793"/>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16110" y="1222869"/>
            <a:ext cx="6002414" cy="3946793"/>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16110" y="1222869"/>
            <a:ext cx="6002414" cy="3946793"/>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16110" y="1222869"/>
            <a:ext cx="6002414" cy="39467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animEffect transition="in" filter="fade">
                                      <p:cBhvr>
                                        <p:cTn id="7" dur="500"/>
                                        <p:tgtEl>
                                          <p:spTgt spid="40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8">
                                            <p:txEl>
                                              <p:pRg st="1" end="1"/>
                                            </p:txEl>
                                          </p:spTgt>
                                        </p:tgtEl>
                                        <p:attrNameLst>
                                          <p:attrName>style.visibility</p:attrName>
                                        </p:attrNameLst>
                                      </p:cBhvr>
                                      <p:to>
                                        <p:strVal val="visible"/>
                                      </p:to>
                                    </p:set>
                                    <p:animEffect transition="in" filter="fade">
                                      <p:cBhvr>
                                        <p:cTn id="11" dur="500"/>
                                        <p:tgtEl>
                                          <p:spTgt spid="408">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8">
                                            <p:txEl>
                                              <p:pRg st="2" end="2"/>
                                            </p:txEl>
                                          </p:spTgt>
                                        </p:tgtEl>
                                        <p:attrNameLst>
                                          <p:attrName>style.visibility</p:attrName>
                                        </p:attrNameLst>
                                      </p:cBhvr>
                                      <p:to>
                                        <p:strVal val="visible"/>
                                      </p:to>
                                    </p:set>
                                    <p:animEffect transition="in" filter="fade">
                                      <p:cBhvr>
                                        <p:cTn id="15" dur="500"/>
                                        <p:tgtEl>
                                          <p:spTgt spid="408">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08">
                                            <p:txEl>
                                              <p:pRg st="3" end="3"/>
                                            </p:txEl>
                                          </p:spTgt>
                                        </p:tgtEl>
                                        <p:attrNameLst>
                                          <p:attrName>style.visibility</p:attrName>
                                        </p:attrNameLst>
                                      </p:cBhvr>
                                      <p:to>
                                        <p:strVal val="visible"/>
                                      </p:to>
                                    </p:set>
                                    <p:animEffect transition="in" filter="fade">
                                      <p:cBhvr>
                                        <p:cTn id="19" dur="500"/>
                                        <p:tgtEl>
                                          <p:spTgt spid="408">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3.3 Market Equilibrium: Putting Demand and Supply Together</a:t>
            </a:r>
            <a:endParaRPr/>
          </a:p>
        </p:txBody>
      </p:sp>
      <p:sp>
        <p:nvSpPr>
          <p:cNvPr id="415" name="Google Shape;415;p55"/>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a:t>Use a graph to illustrate market equilibrium.</a:t>
            </a:r>
            <a:endParaRPr/>
          </a:p>
        </p:txBody>
      </p:sp>
      <p:sp>
        <p:nvSpPr>
          <p:cNvPr id="416" name="Google Shape;416;p55"/>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b="1" u="sng"/>
              <a:t>Market equilibrium</a:t>
            </a:r>
            <a:r>
              <a:rPr lang="en-US"/>
              <a:t> is a situation in which quantity demanded equals quantity supplied.</a:t>
            </a:r>
            <a:endParaRPr/>
          </a:p>
          <a:p>
            <a:pPr marL="0" lvl="0" indent="0" algn="l" rtl="0">
              <a:lnSpc>
                <a:spcPct val="100000"/>
              </a:lnSpc>
              <a:spcBef>
                <a:spcPts val="1500"/>
              </a:spcBef>
              <a:spcAft>
                <a:spcPts val="0"/>
              </a:spcAft>
              <a:buSzPts val="2200"/>
              <a:buNone/>
            </a:pPr>
            <a:r>
              <a:rPr lang="en-US"/>
              <a:t>Recall that markets with many buyers and sellers are perfectly competitive markets; a market equilibrium in one of these markets is called a </a:t>
            </a:r>
            <a:r>
              <a:rPr lang="en-US" b="1" u="sng"/>
              <a:t>competitive market equilibrium</a:t>
            </a:r>
            <a:r>
              <a:rPr lang="en-US"/>
              <a:t>.</a:t>
            </a:r>
            <a:endParaRPr/>
          </a:p>
          <a:p>
            <a:pPr marL="0" lvl="0" indent="0" algn="l" rtl="0">
              <a:lnSpc>
                <a:spcPct val="100000"/>
              </a:lnSpc>
              <a:spcBef>
                <a:spcPts val="1500"/>
              </a:spcBef>
              <a:spcAft>
                <a:spcPts val="0"/>
              </a:spcAft>
              <a:buSzPts val="2200"/>
              <a:buNone/>
            </a:pPr>
            <a:r>
              <a:rPr lang="en-US"/>
              <a:t>There are ~35 firms selling athletic shoes; we will assume this is enough to generate competitive behavior in the market for athletic shoes.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animEffect transition="in" filter="fade">
                                      <p:cBhvr>
                                        <p:cTn id="7" dur="500"/>
                                        <p:tgtEl>
                                          <p:spTgt spid="41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6">
                                            <p:txEl>
                                              <p:pRg st="1" end="1"/>
                                            </p:txEl>
                                          </p:spTgt>
                                        </p:tgtEl>
                                        <p:attrNameLst>
                                          <p:attrName>style.visibility</p:attrName>
                                        </p:attrNameLst>
                                      </p:cBhvr>
                                      <p:to>
                                        <p:strVal val="visible"/>
                                      </p:to>
                                    </p:set>
                                    <p:animEffect transition="in" filter="fade">
                                      <p:cBhvr>
                                        <p:cTn id="10" dur="500"/>
                                        <p:tgtEl>
                                          <p:spTgt spid="41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6">
                                            <p:txEl>
                                              <p:pRg st="2" end="2"/>
                                            </p:txEl>
                                          </p:spTgt>
                                        </p:tgtEl>
                                        <p:attrNameLst>
                                          <p:attrName>style.visibility</p:attrName>
                                        </p:attrNameLst>
                                      </p:cBhvr>
                                      <p:to>
                                        <p:strVal val="visible"/>
                                      </p:to>
                                    </p:set>
                                    <p:animEffect transition="in" filter="fade">
                                      <p:cBhvr>
                                        <p:cTn id="13" dur="500"/>
                                        <p:tgtEl>
                                          <p:spTgt spid="4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6"/>
          <p:cNvSpPr txBox="1">
            <a:spLocks noGrp="1"/>
          </p:cNvSpPr>
          <p:nvPr>
            <p:ph type="title"/>
          </p:nvPr>
        </p:nvSpPr>
        <p:spPr>
          <a:xfrm>
            <a:off x="457200" y="215372"/>
            <a:ext cx="8229600" cy="5466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a:t>Figure 3.7 Market Equilibrium</a:t>
            </a:r>
            <a:endParaRPr/>
          </a:p>
        </p:txBody>
      </p:sp>
      <p:sp>
        <p:nvSpPr>
          <p:cNvPr id="422" name="Google Shape;422;p56"/>
          <p:cNvSpPr txBox="1">
            <a:spLocks noGrp="1"/>
          </p:cNvSpPr>
          <p:nvPr>
            <p:ph type="body" idx="1"/>
          </p:nvPr>
        </p:nvSpPr>
        <p:spPr>
          <a:xfrm>
            <a:off x="457199" y="914400"/>
            <a:ext cx="4200525" cy="503408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At a price of $100,</a:t>
            </a:r>
            <a:endParaRPr/>
          </a:p>
          <a:p>
            <a:pPr marL="256032" lvl="0" indent="-256032" algn="l" rtl="0">
              <a:lnSpc>
                <a:spcPct val="100000"/>
              </a:lnSpc>
              <a:spcBef>
                <a:spcPts val="600"/>
              </a:spcBef>
              <a:spcAft>
                <a:spcPts val="0"/>
              </a:spcAft>
              <a:buSzPts val="2200"/>
              <a:buChar char="•"/>
            </a:pPr>
            <a:r>
              <a:rPr lang="en-US"/>
              <a:t>consumers want to buy 10 million pairs of shoes per week, and </a:t>
            </a:r>
            <a:endParaRPr/>
          </a:p>
          <a:p>
            <a:pPr marL="256032" lvl="0" indent="-256032" algn="l" rtl="0">
              <a:lnSpc>
                <a:spcPct val="100000"/>
              </a:lnSpc>
              <a:spcBef>
                <a:spcPts val="600"/>
              </a:spcBef>
              <a:spcAft>
                <a:spcPts val="0"/>
              </a:spcAft>
              <a:buSzPts val="2200"/>
              <a:buChar char="•"/>
            </a:pPr>
            <a:r>
              <a:rPr lang="en-US"/>
              <a:t>producers want to sell 10 million pairs of shoes per week.</a:t>
            </a:r>
            <a:endParaRPr/>
          </a:p>
          <a:p>
            <a:pPr marL="0" lvl="0" indent="0" algn="l" rtl="0">
              <a:lnSpc>
                <a:spcPct val="100000"/>
              </a:lnSpc>
              <a:spcBef>
                <a:spcPts val="1500"/>
              </a:spcBef>
              <a:spcAft>
                <a:spcPts val="0"/>
              </a:spcAft>
              <a:buSzPts val="2200"/>
              <a:buNone/>
            </a:pPr>
            <a:r>
              <a:rPr lang="en-US"/>
              <a:t>We say the </a:t>
            </a:r>
            <a:r>
              <a:rPr lang="en-US" i="1"/>
              <a:t>equilibrium price</a:t>
            </a:r>
            <a:r>
              <a:rPr lang="en-US"/>
              <a:t> in this market is $100, and the </a:t>
            </a:r>
            <a:r>
              <a:rPr lang="en-US" i="1"/>
              <a:t>equilibrium quantity</a:t>
            </a:r>
            <a:r>
              <a:rPr lang="en-US"/>
              <a:t> is 10 million pairs of shoes per week.</a:t>
            </a:r>
            <a:endParaRPr/>
          </a:p>
          <a:p>
            <a:pPr marL="0" lvl="0" indent="0" algn="l" rtl="0">
              <a:lnSpc>
                <a:spcPct val="100000"/>
              </a:lnSpc>
              <a:spcBef>
                <a:spcPts val="1500"/>
              </a:spcBef>
              <a:spcAft>
                <a:spcPts val="0"/>
              </a:spcAft>
              <a:buSzPts val="2200"/>
              <a:buNone/>
            </a:pPr>
            <a:r>
              <a:rPr lang="en-US"/>
              <a:t>Since buyers and sellers want to trade the same quantity at the price of $100, we do not expect the price to change.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118" y="914400"/>
            <a:ext cx="4869076" cy="335859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118" y="914400"/>
            <a:ext cx="4869076" cy="335859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8118" y="914400"/>
            <a:ext cx="4869076" cy="3358596"/>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8118" y="914400"/>
            <a:ext cx="4869076" cy="3358596"/>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8118" y="914400"/>
            <a:ext cx="4869076" cy="3358596"/>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18118" y="914400"/>
            <a:ext cx="4869076" cy="33585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
                                            <p:txEl>
                                              <p:pRg st="0" end="0"/>
                                            </p:txEl>
                                          </p:spTgt>
                                        </p:tgtEl>
                                        <p:attrNameLst>
                                          <p:attrName>style.visibility</p:attrName>
                                        </p:attrNameLst>
                                      </p:cBhvr>
                                      <p:to>
                                        <p:strVal val="visible"/>
                                      </p:to>
                                    </p:set>
                                    <p:animEffect transition="in" filter="fade">
                                      <p:cBhvr>
                                        <p:cTn id="7" dur="500"/>
                                        <p:tgtEl>
                                          <p:spTgt spid="4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2">
                                            <p:txEl>
                                              <p:pRg st="1" end="1"/>
                                            </p:txEl>
                                          </p:spTgt>
                                        </p:tgtEl>
                                        <p:attrNameLst>
                                          <p:attrName>style.visibility</p:attrName>
                                        </p:attrNameLst>
                                      </p:cBhvr>
                                      <p:to>
                                        <p:strVal val="visible"/>
                                      </p:to>
                                    </p:set>
                                    <p:animEffect transition="in" filter="fade">
                                      <p:cBhvr>
                                        <p:cTn id="10" dur="500"/>
                                        <p:tgtEl>
                                          <p:spTgt spid="4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2">
                                            <p:txEl>
                                              <p:pRg st="2" end="2"/>
                                            </p:txEl>
                                          </p:spTgt>
                                        </p:tgtEl>
                                        <p:attrNameLst>
                                          <p:attrName>style.visibility</p:attrName>
                                        </p:attrNameLst>
                                      </p:cBhvr>
                                      <p:to>
                                        <p:strVal val="visible"/>
                                      </p:to>
                                    </p:set>
                                    <p:animEffect transition="in" filter="fade">
                                      <p:cBhvr>
                                        <p:cTn id="13" dur="500"/>
                                        <p:tgtEl>
                                          <p:spTgt spid="42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2">
                                            <p:txEl>
                                              <p:pRg st="3" end="3"/>
                                            </p:txEl>
                                          </p:spTgt>
                                        </p:tgtEl>
                                        <p:attrNameLst>
                                          <p:attrName>style.visibility</p:attrName>
                                        </p:attrNameLst>
                                      </p:cBhvr>
                                      <p:to>
                                        <p:strVal val="visible"/>
                                      </p:to>
                                    </p:set>
                                    <p:animEffect transition="in" filter="fade">
                                      <p:cBhvr>
                                        <p:cTn id="16" dur="500"/>
                                        <p:tgtEl>
                                          <p:spTgt spid="42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2">
                                            <p:txEl>
                                              <p:pRg st="4" end="4"/>
                                            </p:txEl>
                                          </p:spTgt>
                                        </p:tgtEl>
                                        <p:attrNameLst>
                                          <p:attrName>style.visibility</p:attrName>
                                        </p:attrNameLst>
                                      </p:cBhvr>
                                      <p:to>
                                        <p:strVal val="visible"/>
                                      </p:to>
                                    </p:set>
                                    <p:animEffect transition="in" filter="fade">
                                      <p:cBhvr>
                                        <p:cTn id="19" dur="500"/>
                                        <p:tgtEl>
                                          <p:spTgt spid="422">
                                            <p:txEl>
                                              <p:pRg st="4" end="4"/>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7"/>
          <p:cNvSpPr txBox="1">
            <a:spLocks noGrp="1"/>
          </p:cNvSpPr>
          <p:nvPr>
            <p:ph type="title"/>
          </p:nvPr>
        </p:nvSpPr>
        <p:spPr>
          <a:xfrm>
            <a:off x="457200" y="215372"/>
            <a:ext cx="8229600" cy="7752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a:t>Figure 3.8 The Effect of Surpluses and Shortages on the Market Price </a:t>
            </a:r>
            <a:r>
              <a:rPr lang="en-US" sz="1600" b="0"/>
              <a:t>(1 of 2)</a:t>
            </a:r>
            <a:endParaRPr/>
          </a:p>
        </p:txBody>
      </p:sp>
      <p:sp>
        <p:nvSpPr>
          <p:cNvPr id="429" name="Google Shape;429;p57"/>
          <p:cNvSpPr txBox="1">
            <a:spLocks noGrp="1"/>
          </p:cNvSpPr>
          <p:nvPr>
            <p:ph type="body" idx="1"/>
          </p:nvPr>
        </p:nvSpPr>
        <p:spPr>
          <a:xfrm>
            <a:off x="457200" y="1188720"/>
            <a:ext cx="3657600" cy="494903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t>What if the price were $125 instead?</a:t>
            </a:r>
            <a:endParaRPr/>
          </a:p>
          <a:p>
            <a:pPr marL="0" lvl="0" indent="0" algn="l" rtl="0">
              <a:lnSpc>
                <a:spcPct val="100000"/>
              </a:lnSpc>
              <a:spcBef>
                <a:spcPts val="600"/>
              </a:spcBef>
              <a:spcAft>
                <a:spcPts val="0"/>
              </a:spcAft>
              <a:buSzPts val="2000"/>
              <a:buNone/>
            </a:pPr>
            <a:r>
              <a:rPr lang="en-US" sz="2000"/>
              <a:t>At a price of $125,</a:t>
            </a:r>
            <a:endParaRPr/>
          </a:p>
          <a:p>
            <a:pPr marL="256032" lvl="0" indent="-256032" algn="l" rtl="0">
              <a:lnSpc>
                <a:spcPct val="100000"/>
              </a:lnSpc>
              <a:spcBef>
                <a:spcPts val="600"/>
              </a:spcBef>
              <a:spcAft>
                <a:spcPts val="0"/>
              </a:spcAft>
              <a:buSzPts val="2000"/>
              <a:buChar char="•"/>
            </a:pPr>
            <a:r>
              <a:rPr lang="en-US" sz="2000"/>
              <a:t>consumers want to buy 9 million pairs of shoes, while </a:t>
            </a:r>
            <a:endParaRPr/>
          </a:p>
          <a:p>
            <a:pPr marL="256032" lvl="0" indent="-256032" algn="l" rtl="0">
              <a:lnSpc>
                <a:spcPct val="100000"/>
              </a:lnSpc>
              <a:spcBef>
                <a:spcPts val="600"/>
              </a:spcBef>
              <a:spcAft>
                <a:spcPts val="0"/>
              </a:spcAft>
              <a:buSzPts val="2000"/>
              <a:buChar char="•"/>
            </a:pPr>
            <a:r>
              <a:rPr lang="en-US" sz="2000"/>
              <a:t>producers want to sell 11 million pairs.</a:t>
            </a:r>
            <a:endParaRPr/>
          </a:p>
          <a:p>
            <a:pPr marL="0" lvl="0" indent="0" algn="l" rtl="0">
              <a:lnSpc>
                <a:spcPct val="100000"/>
              </a:lnSpc>
              <a:spcBef>
                <a:spcPts val="1500"/>
              </a:spcBef>
              <a:spcAft>
                <a:spcPts val="0"/>
              </a:spcAft>
              <a:buSzPts val="2000"/>
              <a:buNone/>
            </a:pPr>
            <a:r>
              <a:rPr lang="en-US" sz="2000"/>
              <a:t>This gives a </a:t>
            </a:r>
            <a:r>
              <a:rPr lang="en-US" sz="2000" b="1" u="sng"/>
              <a:t>surplus</a:t>
            </a:r>
            <a:r>
              <a:rPr lang="en-US" sz="2000"/>
              <a:t> of 2 million pairs; a situation in which quantity supplied is greater than quantity demanded.</a:t>
            </a:r>
            <a:endParaRPr/>
          </a:p>
          <a:p>
            <a:pPr marL="0" lvl="0" indent="0" algn="l" rtl="0">
              <a:lnSpc>
                <a:spcPct val="100000"/>
              </a:lnSpc>
              <a:spcBef>
                <a:spcPts val="1500"/>
              </a:spcBef>
              <a:spcAft>
                <a:spcPts val="0"/>
              </a:spcAft>
              <a:buSzPts val="2000"/>
              <a:buNone/>
            </a:pPr>
            <a:r>
              <a:rPr lang="en-US" sz="2000"/>
              <a:t>Prediction: sellers will compete amongst themselves, driving the price down.</a:t>
            </a: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166" y="1309974"/>
            <a:ext cx="5664834" cy="381286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166" y="1309974"/>
            <a:ext cx="5664834" cy="381286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9166" y="1309974"/>
            <a:ext cx="5664834" cy="381286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9166" y="1309974"/>
            <a:ext cx="5664834" cy="3812869"/>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9166" y="1309974"/>
            <a:ext cx="5664834" cy="3812869"/>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9166" y="1309974"/>
            <a:ext cx="5664834" cy="38128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9">
                                            <p:txEl>
                                              <p:pRg st="0" end="0"/>
                                            </p:txEl>
                                          </p:spTgt>
                                        </p:tgtEl>
                                        <p:attrNameLst>
                                          <p:attrName>style.visibility</p:attrName>
                                        </p:attrNameLst>
                                      </p:cBhvr>
                                      <p:to>
                                        <p:strVal val="visible"/>
                                      </p:to>
                                    </p:set>
                                    <p:animEffect transition="in" filter="fade">
                                      <p:cBhvr>
                                        <p:cTn id="7" dur="500"/>
                                        <p:tgtEl>
                                          <p:spTgt spid="42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9">
                                            <p:txEl>
                                              <p:pRg st="1" end="1"/>
                                            </p:txEl>
                                          </p:spTgt>
                                        </p:tgtEl>
                                        <p:attrNameLst>
                                          <p:attrName>style.visibility</p:attrName>
                                        </p:attrNameLst>
                                      </p:cBhvr>
                                      <p:to>
                                        <p:strVal val="visible"/>
                                      </p:to>
                                    </p:set>
                                    <p:animEffect transition="in" filter="fade">
                                      <p:cBhvr>
                                        <p:cTn id="10" dur="500"/>
                                        <p:tgtEl>
                                          <p:spTgt spid="42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9">
                                            <p:txEl>
                                              <p:pRg st="2" end="2"/>
                                            </p:txEl>
                                          </p:spTgt>
                                        </p:tgtEl>
                                        <p:attrNameLst>
                                          <p:attrName>style.visibility</p:attrName>
                                        </p:attrNameLst>
                                      </p:cBhvr>
                                      <p:to>
                                        <p:strVal val="visible"/>
                                      </p:to>
                                    </p:set>
                                    <p:animEffect transition="in" filter="fade">
                                      <p:cBhvr>
                                        <p:cTn id="13" dur="500"/>
                                        <p:tgtEl>
                                          <p:spTgt spid="42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9">
                                            <p:txEl>
                                              <p:pRg st="3" end="3"/>
                                            </p:txEl>
                                          </p:spTgt>
                                        </p:tgtEl>
                                        <p:attrNameLst>
                                          <p:attrName>style.visibility</p:attrName>
                                        </p:attrNameLst>
                                      </p:cBhvr>
                                      <p:to>
                                        <p:strVal val="visible"/>
                                      </p:to>
                                    </p:set>
                                    <p:animEffect transition="in" filter="fade">
                                      <p:cBhvr>
                                        <p:cTn id="16" dur="500"/>
                                        <p:tgtEl>
                                          <p:spTgt spid="42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9">
                                            <p:txEl>
                                              <p:pRg st="4" end="4"/>
                                            </p:txEl>
                                          </p:spTgt>
                                        </p:tgtEl>
                                        <p:attrNameLst>
                                          <p:attrName>style.visibility</p:attrName>
                                        </p:attrNameLst>
                                      </p:cBhvr>
                                      <p:to>
                                        <p:strVal val="visible"/>
                                      </p:to>
                                    </p:set>
                                    <p:animEffect transition="in" filter="fade">
                                      <p:cBhvr>
                                        <p:cTn id="19" dur="500"/>
                                        <p:tgtEl>
                                          <p:spTgt spid="42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9">
                                            <p:txEl>
                                              <p:pRg st="5" end="5"/>
                                            </p:txEl>
                                          </p:spTgt>
                                        </p:tgtEl>
                                        <p:attrNameLst>
                                          <p:attrName>style.visibility</p:attrName>
                                        </p:attrNameLst>
                                      </p:cBhvr>
                                      <p:to>
                                        <p:strVal val="visible"/>
                                      </p:to>
                                    </p:set>
                                    <p:animEffect transition="in" filter="fade">
                                      <p:cBhvr>
                                        <p:cTn id="22" dur="500"/>
                                        <p:tgtEl>
                                          <p:spTgt spid="429">
                                            <p:txEl>
                                              <p:pRg st="5" end="5"/>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8"/>
          <p:cNvSpPr txBox="1">
            <a:spLocks noGrp="1"/>
          </p:cNvSpPr>
          <p:nvPr>
            <p:ph type="title"/>
          </p:nvPr>
        </p:nvSpPr>
        <p:spPr>
          <a:xfrm>
            <a:off x="457200" y="215372"/>
            <a:ext cx="8229600" cy="7752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a:t>Figure 3.8 The Effect of Surpluses and Shortages on the Market Price </a:t>
            </a:r>
            <a:r>
              <a:rPr lang="en-US" sz="1600" b="0"/>
              <a:t>(2 of 2)</a:t>
            </a:r>
            <a:endParaRPr/>
          </a:p>
        </p:txBody>
      </p:sp>
      <p:sp>
        <p:nvSpPr>
          <p:cNvPr id="436" name="Google Shape;436;p58"/>
          <p:cNvSpPr txBox="1">
            <a:spLocks noGrp="1"/>
          </p:cNvSpPr>
          <p:nvPr>
            <p:ph type="body" idx="1"/>
          </p:nvPr>
        </p:nvSpPr>
        <p:spPr>
          <a:xfrm>
            <a:off x="470612" y="1171575"/>
            <a:ext cx="3806113" cy="515302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t>Now what if the price were $50?</a:t>
            </a:r>
            <a:endParaRPr/>
          </a:p>
          <a:p>
            <a:pPr marL="0" lvl="0" indent="0" algn="l" rtl="0">
              <a:lnSpc>
                <a:spcPct val="100000"/>
              </a:lnSpc>
              <a:spcBef>
                <a:spcPts val="600"/>
              </a:spcBef>
              <a:spcAft>
                <a:spcPts val="0"/>
              </a:spcAft>
              <a:buSzPts val="2000"/>
              <a:buNone/>
            </a:pPr>
            <a:r>
              <a:rPr lang="en-US" sz="2000"/>
              <a:t>At a price of $50,</a:t>
            </a:r>
            <a:endParaRPr/>
          </a:p>
          <a:p>
            <a:pPr marL="256032" lvl="0" indent="-256032" algn="l" rtl="0">
              <a:lnSpc>
                <a:spcPct val="100000"/>
              </a:lnSpc>
              <a:spcBef>
                <a:spcPts val="600"/>
              </a:spcBef>
              <a:spcAft>
                <a:spcPts val="0"/>
              </a:spcAft>
              <a:buSzPts val="2000"/>
              <a:buChar char="•"/>
            </a:pPr>
            <a:r>
              <a:rPr lang="en-US" sz="2000"/>
              <a:t>consumers want to buy 12 million pairs of shoes, while </a:t>
            </a:r>
            <a:endParaRPr/>
          </a:p>
          <a:p>
            <a:pPr marL="256032" lvl="0" indent="-256032" algn="l" rtl="0">
              <a:lnSpc>
                <a:spcPct val="100000"/>
              </a:lnSpc>
              <a:spcBef>
                <a:spcPts val="600"/>
              </a:spcBef>
              <a:spcAft>
                <a:spcPts val="0"/>
              </a:spcAft>
              <a:buSzPts val="2000"/>
              <a:buChar char="•"/>
            </a:pPr>
            <a:r>
              <a:rPr lang="en-US" sz="2000"/>
              <a:t>producers want to sell 8 million.</a:t>
            </a:r>
            <a:endParaRPr/>
          </a:p>
          <a:p>
            <a:pPr marL="0" lvl="0" indent="0" algn="l" rtl="0">
              <a:lnSpc>
                <a:spcPct val="100000"/>
              </a:lnSpc>
              <a:spcBef>
                <a:spcPts val="1500"/>
              </a:spcBef>
              <a:spcAft>
                <a:spcPts val="0"/>
              </a:spcAft>
              <a:buSzPts val="2000"/>
              <a:buNone/>
            </a:pPr>
            <a:r>
              <a:rPr lang="en-US" sz="2000"/>
              <a:t>This gives a </a:t>
            </a:r>
            <a:r>
              <a:rPr lang="en-US" sz="2000" b="1" u="sng"/>
              <a:t>shortage</a:t>
            </a:r>
            <a:r>
              <a:rPr lang="en-US" sz="2000" b="1"/>
              <a:t> </a:t>
            </a:r>
            <a:r>
              <a:rPr lang="en-US" sz="2000"/>
              <a:t>of 4 million pairs of shoes; a situation in which quantity demanded is greater than quantity supplied.</a:t>
            </a:r>
            <a:endParaRPr/>
          </a:p>
          <a:p>
            <a:pPr marL="0" lvl="0" indent="0" algn="l" rtl="0">
              <a:lnSpc>
                <a:spcPct val="100000"/>
              </a:lnSpc>
              <a:spcBef>
                <a:spcPts val="1500"/>
              </a:spcBef>
              <a:spcAft>
                <a:spcPts val="0"/>
              </a:spcAft>
              <a:buSzPts val="2000"/>
              <a:buNone/>
            </a:pPr>
            <a:r>
              <a:rPr lang="en-US" sz="2000"/>
              <a:t>Prediction: sellers will realize they can increase the price and still sell as many pairs of shoes, so the price will rise.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8435" y="1265907"/>
            <a:ext cx="4985565" cy="33556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8435" y="1265907"/>
            <a:ext cx="4985565" cy="335566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8435" y="1265907"/>
            <a:ext cx="4985565" cy="3355669"/>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8435" y="1265907"/>
            <a:ext cx="4985565" cy="3355669"/>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8435" y="1265907"/>
            <a:ext cx="4985565" cy="3355669"/>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58435" y="1265907"/>
            <a:ext cx="4985565" cy="3355669"/>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58435" y="1265907"/>
            <a:ext cx="4985565" cy="3355669"/>
          </a:xfrm>
          <a:prstGeom prst="rect">
            <a:avLst/>
          </a:prstGeom>
        </p:spPr>
      </p:pic>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58435" y="1265907"/>
            <a:ext cx="4985565" cy="3355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6">
                                            <p:txEl>
                                              <p:pRg st="0" end="0"/>
                                            </p:txEl>
                                          </p:spTgt>
                                        </p:tgtEl>
                                        <p:attrNameLst>
                                          <p:attrName>style.visibility</p:attrName>
                                        </p:attrNameLst>
                                      </p:cBhvr>
                                      <p:to>
                                        <p:strVal val="visible"/>
                                      </p:to>
                                    </p:set>
                                    <p:animEffect transition="in" filter="fade">
                                      <p:cBhvr>
                                        <p:cTn id="7" dur="500"/>
                                        <p:tgtEl>
                                          <p:spTgt spid="4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6">
                                            <p:txEl>
                                              <p:pRg st="1" end="1"/>
                                            </p:txEl>
                                          </p:spTgt>
                                        </p:tgtEl>
                                        <p:attrNameLst>
                                          <p:attrName>style.visibility</p:attrName>
                                        </p:attrNameLst>
                                      </p:cBhvr>
                                      <p:to>
                                        <p:strVal val="visible"/>
                                      </p:to>
                                    </p:set>
                                    <p:animEffect transition="in" filter="fade">
                                      <p:cBhvr>
                                        <p:cTn id="10" dur="500"/>
                                        <p:tgtEl>
                                          <p:spTgt spid="43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6">
                                            <p:txEl>
                                              <p:pRg st="2" end="2"/>
                                            </p:txEl>
                                          </p:spTgt>
                                        </p:tgtEl>
                                        <p:attrNameLst>
                                          <p:attrName>style.visibility</p:attrName>
                                        </p:attrNameLst>
                                      </p:cBhvr>
                                      <p:to>
                                        <p:strVal val="visible"/>
                                      </p:to>
                                    </p:set>
                                    <p:animEffect transition="in" filter="fade">
                                      <p:cBhvr>
                                        <p:cTn id="13" dur="500"/>
                                        <p:tgtEl>
                                          <p:spTgt spid="43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6">
                                            <p:txEl>
                                              <p:pRg st="3" end="3"/>
                                            </p:txEl>
                                          </p:spTgt>
                                        </p:tgtEl>
                                        <p:attrNameLst>
                                          <p:attrName>style.visibility</p:attrName>
                                        </p:attrNameLst>
                                      </p:cBhvr>
                                      <p:to>
                                        <p:strVal val="visible"/>
                                      </p:to>
                                    </p:set>
                                    <p:animEffect transition="in" filter="fade">
                                      <p:cBhvr>
                                        <p:cTn id="16" dur="500"/>
                                        <p:tgtEl>
                                          <p:spTgt spid="43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6">
                                            <p:txEl>
                                              <p:pRg st="4" end="4"/>
                                            </p:txEl>
                                          </p:spTgt>
                                        </p:tgtEl>
                                        <p:attrNameLst>
                                          <p:attrName>style.visibility</p:attrName>
                                        </p:attrNameLst>
                                      </p:cBhvr>
                                      <p:to>
                                        <p:strVal val="visible"/>
                                      </p:to>
                                    </p:set>
                                    <p:animEffect transition="in" filter="fade">
                                      <p:cBhvr>
                                        <p:cTn id="19" dur="500"/>
                                        <p:tgtEl>
                                          <p:spTgt spid="43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6">
                                            <p:txEl>
                                              <p:pRg st="5" end="5"/>
                                            </p:txEl>
                                          </p:spTgt>
                                        </p:tgtEl>
                                        <p:attrNameLst>
                                          <p:attrName>style.visibility</p:attrName>
                                        </p:attrNameLst>
                                      </p:cBhvr>
                                      <p:to>
                                        <p:strVal val="visible"/>
                                      </p:to>
                                    </p:set>
                                    <p:animEffect transition="in" filter="fade">
                                      <p:cBhvr>
                                        <p:cTn id="22" dur="500"/>
                                        <p:tgtEl>
                                          <p:spTgt spid="43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a:t>Table 3.3 How shifts in demand and supply affect equilibrium price (</a:t>
            </a:r>
            <a:r>
              <a:rPr lang="en-US" sz="2400" i="1"/>
              <a:t>P</a:t>
            </a:r>
            <a:r>
              <a:rPr lang="en-US" sz="2400"/>
              <a:t>) and quantity (</a:t>
            </a:r>
            <a:r>
              <a:rPr lang="en-US" sz="2400" i="1"/>
              <a:t>Q</a:t>
            </a:r>
            <a:r>
              <a:rPr lang="en-US" sz="2400"/>
              <a:t>) </a:t>
            </a:r>
            <a:r>
              <a:rPr lang="en-US" sz="1600" b="0"/>
              <a:t>(2 of 2)</a:t>
            </a:r>
            <a:endParaRPr/>
          </a:p>
        </p:txBody>
      </p:sp>
      <p:graphicFrame>
        <p:nvGraphicFramePr>
          <p:cNvPr id="505" name="Google Shape;505;p68"/>
          <p:cNvGraphicFramePr/>
          <p:nvPr/>
        </p:nvGraphicFramePr>
        <p:xfrm>
          <a:off x="457200" y="1447800"/>
          <a:ext cx="8610600" cy="3733800"/>
        </p:xfrm>
        <a:graphic>
          <a:graphicData uri="http://schemas.openxmlformats.org/drawingml/2006/table">
            <a:tbl>
              <a:tblPr firstRow="1">
                <a:noFill/>
                <a:tableStyleId>{B97E71C9-17C5-46EC-A96C-5445E99622C1}</a:tableStyleId>
              </a:tblPr>
              <a:tblGrid>
                <a:gridCol w="2152650">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2152650">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tblGrid>
              <a:tr h="698575">
                <a:tc>
                  <a:txBody>
                    <a:bodyPr/>
                    <a:lstStyle/>
                    <a:p>
                      <a:pPr marL="0" marR="0" lvl="0" indent="0" algn="l" rtl="0">
                        <a:lnSpc>
                          <a:spcPct val="100000"/>
                        </a:lnSpc>
                        <a:spcBef>
                          <a:spcPts val="0"/>
                        </a:spcBef>
                        <a:spcAft>
                          <a:spcPts val="0"/>
                        </a:spcAft>
                        <a:buClr>
                          <a:schemeClr val="lt1"/>
                        </a:buClr>
                        <a:buSzPts val="1400"/>
                        <a:buFont typeface="Arial"/>
                        <a:buNone/>
                      </a:pPr>
                      <a:r>
                        <a:rPr lang="en-US" sz="1400" b="0" u="none" strike="noStrike" cap="none">
                          <a:solidFill>
                            <a:schemeClr val="lt1"/>
                          </a:solidFill>
                          <a:latin typeface="Arial"/>
                          <a:ea typeface="Arial"/>
                          <a:cs typeface="Arial"/>
                          <a:sym typeface="Arial"/>
                        </a:rPr>
                        <a:t>Blank</a:t>
                      </a:r>
                      <a:endParaRPr sz="1500" b="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Supply Curve</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Unchanged</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Supply Curve Shifts to the Right</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Supply Curve Shifts</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to the Left</a:t>
                      </a:r>
                      <a:endParaRPr sz="1500" u="none" strike="noStrike" cap="none"/>
                    </a:p>
                  </a:txBody>
                  <a:tcPr marL="91450" marR="91450" marT="45725" marB="45725"/>
                </a:tc>
                <a:extLst>
                  <a:ext uri="{0D108BD9-81ED-4DB2-BD59-A6C34878D82A}">
                    <a16:rowId xmlns:a16="http://schemas.microsoft.com/office/drawing/2014/main" val="10000"/>
                  </a:ext>
                </a:extLst>
              </a:tr>
              <a:tr h="839000">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Demand Curve</a:t>
                      </a:r>
                      <a:endParaRPr sz="150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Unchanged</a:t>
                      </a:r>
                      <a:endParaRPr sz="1500" u="none" strike="noStrike" cap="none"/>
                    </a:p>
                  </a:txBody>
                  <a:tcPr marL="91450" marR="91450" marT="45725" marB="45725" anchor="b"/>
                </a:tc>
                <a:tc>
                  <a:txBody>
                    <a:bodyPr/>
                    <a:lstStyle/>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Q </a:t>
                      </a:r>
                      <a:r>
                        <a:rPr lang="en-US" sz="1500" u="none" strike="noStrike" cap="none">
                          <a:solidFill>
                            <a:schemeClr val="dk1"/>
                          </a:solidFill>
                          <a:latin typeface="Arial"/>
                          <a:ea typeface="Arial"/>
                          <a:cs typeface="Arial"/>
                          <a:sym typeface="Arial"/>
                        </a:rPr>
                        <a:t>unchanged</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P </a:t>
                      </a:r>
                      <a:r>
                        <a:rPr lang="en-US" sz="1500" u="none" strike="noStrike" cap="none">
                          <a:solidFill>
                            <a:schemeClr val="dk1"/>
                          </a:solidFill>
                          <a:latin typeface="Arial"/>
                          <a:ea typeface="Arial"/>
                          <a:cs typeface="Arial"/>
                          <a:sym typeface="Arial"/>
                        </a:rPr>
                        <a:t>unchanged</a:t>
                      </a:r>
                      <a:endParaRPr sz="1500" u="none" strike="noStrike" cap="none"/>
                    </a:p>
                  </a:txBody>
                  <a:tcPr marL="91450" marR="91450" marT="45725" marB="45725" anchor="b"/>
                </a:tc>
                <a:tc>
                  <a:txBody>
                    <a:bodyPr/>
                    <a:lstStyle/>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Q </a:t>
                      </a:r>
                      <a:r>
                        <a:rPr lang="en-US" sz="1500" u="none" strike="noStrike" cap="none">
                          <a:solidFill>
                            <a:schemeClr val="dk1"/>
                          </a:solidFill>
                          <a:latin typeface="Arial"/>
                          <a:ea typeface="Arial"/>
                          <a:cs typeface="Arial"/>
                          <a:sym typeface="Arial"/>
                        </a:rPr>
                        <a:t>increases</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P </a:t>
                      </a:r>
                      <a:r>
                        <a:rPr lang="en-US" sz="1500" u="none" strike="noStrike" cap="none">
                          <a:solidFill>
                            <a:schemeClr val="dk1"/>
                          </a:solidFill>
                          <a:latin typeface="Arial"/>
                          <a:ea typeface="Arial"/>
                          <a:cs typeface="Arial"/>
                          <a:sym typeface="Arial"/>
                        </a:rPr>
                        <a:t>decreases</a:t>
                      </a:r>
                      <a:endParaRPr sz="1500" u="none" strike="noStrike" cap="none"/>
                    </a:p>
                  </a:txBody>
                  <a:tcPr marL="91450" marR="91450" marT="45725" marB="45725" anchor="b"/>
                </a:tc>
                <a:tc>
                  <a:txBody>
                    <a:bodyPr/>
                    <a:lstStyle/>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Q </a:t>
                      </a:r>
                      <a:r>
                        <a:rPr lang="en-US" sz="1500" u="none" strike="noStrike" cap="none">
                          <a:solidFill>
                            <a:schemeClr val="dk1"/>
                          </a:solidFill>
                          <a:latin typeface="Arial"/>
                          <a:ea typeface="Arial"/>
                          <a:cs typeface="Arial"/>
                          <a:sym typeface="Arial"/>
                        </a:rPr>
                        <a:t>decreases</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P </a:t>
                      </a:r>
                      <a:r>
                        <a:rPr lang="en-US" sz="1500" u="none" strike="noStrike" cap="none">
                          <a:solidFill>
                            <a:schemeClr val="dk1"/>
                          </a:solidFill>
                          <a:latin typeface="Arial"/>
                          <a:ea typeface="Arial"/>
                          <a:cs typeface="Arial"/>
                          <a:sym typeface="Arial"/>
                        </a:rPr>
                        <a:t>increases</a:t>
                      </a:r>
                      <a:endParaRPr sz="1500" u="none" strike="noStrike" cap="none"/>
                    </a:p>
                  </a:txBody>
                  <a:tcPr marL="91450" marR="91450" marT="45725" marB="45725" anchor="b"/>
                </a:tc>
                <a:extLst>
                  <a:ext uri="{0D108BD9-81ED-4DB2-BD59-A6C34878D82A}">
                    <a16:rowId xmlns:a16="http://schemas.microsoft.com/office/drawing/2014/main" val="10001"/>
                  </a:ext>
                </a:extLst>
              </a:tr>
              <a:tr h="1112225">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Demand Curve</a:t>
                      </a:r>
                      <a:endParaRPr sz="150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Shifts to the Right</a:t>
                      </a:r>
                      <a:endParaRPr sz="1500" u="none" strike="noStrike" cap="none"/>
                    </a:p>
                  </a:txBody>
                  <a:tcPr marL="91450" marR="91450" marT="45725" marB="45725" anchor="b"/>
                </a:tc>
                <a:tc>
                  <a:txBody>
                    <a:bodyPr/>
                    <a:lstStyle/>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Q </a:t>
                      </a:r>
                      <a:r>
                        <a:rPr lang="en-US" sz="1500" u="none" strike="noStrike" cap="none">
                          <a:solidFill>
                            <a:schemeClr val="dk1"/>
                          </a:solidFill>
                          <a:latin typeface="Arial"/>
                          <a:ea typeface="Arial"/>
                          <a:cs typeface="Arial"/>
                          <a:sym typeface="Arial"/>
                        </a:rPr>
                        <a:t>increases</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P </a:t>
                      </a:r>
                      <a:r>
                        <a:rPr lang="en-US" sz="1500" u="none" strike="noStrike" cap="none">
                          <a:solidFill>
                            <a:schemeClr val="dk1"/>
                          </a:solidFill>
                          <a:latin typeface="Arial"/>
                          <a:ea typeface="Arial"/>
                          <a:cs typeface="Arial"/>
                          <a:sym typeface="Arial"/>
                        </a:rPr>
                        <a:t>increases</a:t>
                      </a:r>
                      <a:endParaRPr sz="1500" u="none" strike="noStrike" cap="none"/>
                    </a:p>
                  </a:txBody>
                  <a:tcPr marL="91450" marR="91450" marT="45725" marB="45725" anchor="b"/>
                </a:tc>
                <a:tc>
                  <a:txBody>
                    <a:bodyPr/>
                    <a:lstStyle/>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rgbClr val="C00000"/>
                          </a:solidFill>
                          <a:latin typeface="Arial"/>
                          <a:ea typeface="Arial"/>
                          <a:cs typeface="Arial"/>
                          <a:sym typeface="Arial"/>
                        </a:rPr>
                        <a:t>Q </a:t>
                      </a:r>
                      <a:r>
                        <a:rPr lang="en-US" sz="1500" u="none" strike="noStrike" cap="none">
                          <a:solidFill>
                            <a:srgbClr val="C00000"/>
                          </a:solidFill>
                          <a:latin typeface="Arial"/>
                          <a:ea typeface="Arial"/>
                          <a:cs typeface="Arial"/>
                          <a:sym typeface="Arial"/>
                        </a:rPr>
                        <a:t>increases</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rgbClr val="C00000"/>
                          </a:solidFill>
                          <a:latin typeface="Arial"/>
                          <a:ea typeface="Arial"/>
                          <a:cs typeface="Arial"/>
                          <a:sym typeface="Arial"/>
                        </a:rPr>
                        <a:t>P </a:t>
                      </a:r>
                      <a:r>
                        <a:rPr lang="en-US" sz="1500" u="none" strike="noStrike" cap="none">
                          <a:solidFill>
                            <a:srgbClr val="C00000"/>
                          </a:solidFill>
                          <a:latin typeface="Arial"/>
                          <a:ea typeface="Arial"/>
                          <a:cs typeface="Arial"/>
                          <a:sym typeface="Arial"/>
                        </a:rPr>
                        <a:t>increases, decreases, or is unchanged</a:t>
                      </a:r>
                      <a:endParaRPr sz="1500" u="none" strike="noStrike" cap="none">
                        <a:solidFill>
                          <a:srgbClr val="C00000"/>
                        </a:solidFill>
                      </a:endParaRPr>
                    </a:p>
                  </a:txBody>
                  <a:tcPr marL="91450" marR="91450" marT="45725" marB="45725" anchor="b"/>
                </a:tc>
                <a:tc>
                  <a:txBody>
                    <a:bodyPr/>
                    <a:lstStyle/>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Q </a:t>
                      </a:r>
                      <a:r>
                        <a:rPr lang="en-US" sz="1500" u="none" strike="noStrike" cap="none">
                          <a:solidFill>
                            <a:schemeClr val="dk1"/>
                          </a:solidFill>
                          <a:latin typeface="Arial"/>
                          <a:ea typeface="Arial"/>
                          <a:cs typeface="Arial"/>
                          <a:sym typeface="Arial"/>
                        </a:rPr>
                        <a:t>increases, decreases, or is unchanged</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P </a:t>
                      </a:r>
                      <a:r>
                        <a:rPr lang="en-US" sz="1500" u="none" strike="noStrike" cap="none">
                          <a:solidFill>
                            <a:schemeClr val="dk1"/>
                          </a:solidFill>
                          <a:latin typeface="Arial"/>
                          <a:ea typeface="Arial"/>
                          <a:cs typeface="Arial"/>
                          <a:sym typeface="Arial"/>
                        </a:rPr>
                        <a:t>increases</a:t>
                      </a:r>
                      <a:endParaRPr sz="1500" u="none" strike="noStrike" cap="none"/>
                    </a:p>
                  </a:txBody>
                  <a:tcPr marL="91450" marR="91450" marT="45725" marB="45725" anchor="b"/>
                </a:tc>
                <a:extLst>
                  <a:ext uri="{0D108BD9-81ED-4DB2-BD59-A6C34878D82A}">
                    <a16:rowId xmlns:a16="http://schemas.microsoft.com/office/drawing/2014/main" val="10002"/>
                  </a:ext>
                </a:extLst>
              </a:tr>
              <a:tr h="1084000">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Demand Curve</a:t>
                      </a:r>
                      <a:endParaRPr sz="150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Shifts to the Left</a:t>
                      </a:r>
                      <a:endParaRPr sz="1500" u="none" strike="noStrike" cap="none"/>
                    </a:p>
                  </a:txBody>
                  <a:tcPr marL="91450" marR="91450" marT="45725" marB="45725" anchor="b"/>
                </a:tc>
                <a:tc>
                  <a:txBody>
                    <a:bodyPr/>
                    <a:lstStyle/>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Q </a:t>
                      </a:r>
                      <a:r>
                        <a:rPr lang="en-US" sz="1500" u="none" strike="noStrike" cap="none">
                          <a:solidFill>
                            <a:schemeClr val="dk1"/>
                          </a:solidFill>
                          <a:latin typeface="Arial"/>
                          <a:ea typeface="Arial"/>
                          <a:cs typeface="Arial"/>
                          <a:sym typeface="Arial"/>
                        </a:rPr>
                        <a:t>decreases</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P </a:t>
                      </a:r>
                      <a:r>
                        <a:rPr lang="en-US" sz="1500" u="none" strike="noStrike" cap="none">
                          <a:solidFill>
                            <a:schemeClr val="dk1"/>
                          </a:solidFill>
                          <a:latin typeface="Arial"/>
                          <a:ea typeface="Arial"/>
                          <a:cs typeface="Arial"/>
                          <a:sym typeface="Arial"/>
                        </a:rPr>
                        <a:t>decreases</a:t>
                      </a:r>
                      <a:endParaRPr sz="1500" u="none" strike="noStrike" cap="none"/>
                    </a:p>
                  </a:txBody>
                  <a:tcPr marL="91450" marR="91450" marT="45725" marB="45725" anchor="b"/>
                </a:tc>
                <a:tc>
                  <a:txBody>
                    <a:bodyPr/>
                    <a:lstStyle/>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Q </a:t>
                      </a:r>
                      <a:r>
                        <a:rPr lang="en-US" sz="1500" u="none" strike="noStrike" cap="none">
                          <a:solidFill>
                            <a:schemeClr val="dk1"/>
                          </a:solidFill>
                          <a:latin typeface="Arial"/>
                          <a:ea typeface="Arial"/>
                          <a:cs typeface="Arial"/>
                          <a:sym typeface="Arial"/>
                        </a:rPr>
                        <a:t>increases, decreases, or is unchanged</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P </a:t>
                      </a:r>
                      <a:r>
                        <a:rPr lang="en-US" sz="1500" u="none" strike="noStrike" cap="none">
                          <a:solidFill>
                            <a:schemeClr val="dk1"/>
                          </a:solidFill>
                          <a:latin typeface="Arial"/>
                          <a:ea typeface="Arial"/>
                          <a:cs typeface="Arial"/>
                          <a:sym typeface="Arial"/>
                        </a:rPr>
                        <a:t>decreases</a:t>
                      </a:r>
                      <a:endParaRPr sz="1500" u="none" strike="noStrike" cap="none"/>
                    </a:p>
                  </a:txBody>
                  <a:tcPr marL="91450" marR="91450" marT="45725" marB="45725" anchor="b"/>
                </a:tc>
                <a:tc>
                  <a:txBody>
                    <a:bodyPr/>
                    <a:lstStyle/>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Q </a:t>
                      </a:r>
                      <a:r>
                        <a:rPr lang="en-US" sz="1500" u="none" strike="noStrike" cap="none">
                          <a:solidFill>
                            <a:schemeClr val="dk1"/>
                          </a:solidFill>
                          <a:latin typeface="Arial"/>
                          <a:ea typeface="Arial"/>
                          <a:cs typeface="Arial"/>
                          <a:sym typeface="Arial"/>
                        </a:rPr>
                        <a:t>decreases</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i="1" u="none" strike="noStrike" cap="none">
                          <a:solidFill>
                            <a:schemeClr val="dk1"/>
                          </a:solidFill>
                          <a:latin typeface="Arial"/>
                          <a:ea typeface="Arial"/>
                          <a:cs typeface="Arial"/>
                          <a:sym typeface="Arial"/>
                        </a:rPr>
                        <a:t>P </a:t>
                      </a:r>
                      <a:r>
                        <a:rPr lang="en-US" sz="1500" u="none" strike="noStrike" cap="none">
                          <a:solidFill>
                            <a:schemeClr val="dk1"/>
                          </a:solidFill>
                          <a:latin typeface="Arial"/>
                          <a:ea typeface="Arial"/>
                          <a:cs typeface="Arial"/>
                          <a:sym typeface="Arial"/>
                        </a:rPr>
                        <a:t>increases, decreases, or is unchanged</a:t>
                      </a:r>
                      <a:endParaRPr sz="1500" u="none" strike="noStrike" cap="none"/>
                    </a:p>
                  </a:txBody>
                  <a:tcPr marL="91450" marR="91450" marT="45725" marB="45725" anchor="b"/>
                </a:tc>
                <a:extLst>
                  <a:ext uri="{0D108BD9-81ED-4DB2-BD59-A6C34878D82A}">
                    <a16:rowId xmlns:a16="http://schemas.microsoft.com/office/drawing/2014/main" val="10003"/>
                  </a:ext>
                </a:extLst>
              </a:tr>
            </a:tbl>
          </a:graphicData>
        </a:graphic>
      </p:graphicFrame>
      <p:sp>
        <p:nvSpPr>
          <p:cNvPr id="506" name="Google Shape;506;p68"/>
          <p:cNvSpPr txBox="1">
            <a:spLocks noGrp="1"/>
          </p:cNvSpPr>
          <p:nvPr>
            <p:ph type="body" idx="1"/>
          </p:nvPr>
        </p:nvSpPr>
        <p:spPr>
          <a:xfrm>
            <a:off x="457200" y="5380037"/>
            <a:ext cx="8229600" cy="7921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We can now fill in the rest of Table 3.3.</a:t>
            </a:r>
            <a:endParaRPr/>
          </a:p>
          <a:p>
            <a:pPr marL="0" lvl="0" indent="0" algn="l" rtl="0">
              <a:lnSpc>
                <a:spcPct val="100000"/>
              </a:lnSpc>
              <a:spcBef>
                <a:spcPts val="1200"/>
              </a:spcBef>
              <a:spcAft>
                <a:spcPts val="0"/>
              </a:spcAft>
              <a:buSzPts val="2200"/>
              <a:buNone/>
            </a:pPr>
            <a:r>
              <a:rPr lang="en-US"/>
              <a:t>The cell in red is the example that we just did.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5"/>
                                        </p:tgtEl>
                                        <p:attrNameLst>
                                          <p:attrName>style.visibility</p:attrName>
                                        </p:attrNameLst>
                                      </p:cBhvr>
                                      <p:to>
                                        <p:strVal val="visible"/>
                                      </p:to>
                                    </p:set>
                                    <p:animEffect transition="in" filter="fade">
                                      <p:cBhvr>
                                        <p:cTn id="7" dur="500"/>
                                        <p:tgtEl>
                                          <p:spTgt spid="5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6">
                                            <p:txEl>
                                              <p:pRg st="0" end="0"/>
                                            </p:txEl>
                                          </p:spTgt>
                                        </p:tgtEl>
                                        <p:attrNameLst>
                                          <p:attrName>style.visibility</p:attrName>
                                        </p:attrNameLst>
                                      </p:cBhvr>
                                      <p:to>
                                        <p:strVal val="visible"/>
                                      </p:to>
                                    </p:set>
                                    <p:animEffect transition="in" filter="fade">
                                      <p:cBhvr>
                                        <p:cTn id="10" dur="500"/>
                                        <p:tgtEl>
                                          <p:spTgt spid="506">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06">
                                            <p:txEl>
                                              <p:pRg st="1" end="1"/>
                                            </p:txEl>
                                          </p:spTgt>
                                        </p:tgtEl>
                                        <p:attrNameLst>
                                          <p:attrName>style.visibility</p:attrName>
                                        </p:attrNameLst>
                                      </p:cBhvr>
                                      <p:to>
                                        <p:strVal val="visible"/>
                                      </p:to>
                                    </p:set>
                                    <p:animEffect transition="in" filter="fade">
                                      <p:cBhvr>
                                        <p:cTn id="14" dur="500"/>
                                        <p:tgtEl>
                                          <p:spTgt spid="5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Our Model of a Market</a:t>
            </a:r>
            <a:endParaRPr/>
          </a:p>
        </p:txBody>
      </p:sp>
      <p:sp>
        <p:nvSpPr>
          <p:cNvPr id="189" name="Google Shape;189;p22"/>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To analyze the market we need a model of how buyers and sellers behave.</a:t>
            </a:r>
            <a:endParaRPr dirty="0"/>
          </a:p>
          <a:p>
            <a:pPr marL="0" lvl="0" indent="0" algn="l" rtl="0">
              <a:lnSpc>
                <a:spcPct val="100000"/>
              </a:lnSpc>
              <a:spcBef>
                <a:spcPts val="1500"/>
              </a:spcBef>
              <a:spcAft>
                <a:spcPts val="0"/>
              </a:spcAft>
              <a:buSzPts val="2200"/>
              <a:buNone/>
            </a:pPr>
            <a:r>
              <a:rPr lang="en-US" dirty="0"/>
              <a:t>The model we use in this chapter is a </a:t>
            </a:r>
            <a:r>
              <a:rPr lang="en-US" b="1" u="sng" dirty="0"/>
              <a:t>perfectly competitive market</a:t>
            </a:r>
            <a:r>
              <a:rPr lang="en-US" dirty="0"/>
              <a:t>, a market with:</a:t>
            </a:r>
          </a:p>
          <a:p>
            <a:pPr lvl="1" indent="-457200">
              <a:spcBef>
                <a:spcPts val="1500"/>
              </a:spcBef>
              <a:buFont typeface="+mj-lt"/>
              <a:buAutoNum type="arabicPeriod"/>
            </a:pPr>
            <a:r>
              <a:rPr lang="en-US" dirty="0"/>
              <a:t>many buyers and sellers</a:t>
            </a:r>
          </a:p>
          <a:p>
            <a:pPr lvl="1" indent="-457200">
              <a:spcBef>
                <a:spcPts val="1500"/>
              </a:spcBef>
              <a:buFont typeface="+mj-lt"/>
              <a:buAutoNum type="arabicPeriod"/>
            </a:pPr>
            <a:r>
              <a:rPr lang="en-US" dirty="0"/>
              <a:t>all firms selling identical products</a:t>
            </a:r>
          </a:p>
          <a:p>
            <a:pPr lvl="1" indent="-457200">
              <a:spcBef>
                <a:spcPts val="1500"/>
              </a:spcBef>
              <a:buFont typeface="+mj-lt"/>
              <a:buAutoNum type="arabicPeriod"/>
            </a:pPr>
            <a:r>
              <a:rPr lang="en-US" dirty="0"/>
              <a:t>no barriers to new firms entering the market.</a:t>
            </a:r>
            <a:endParaRPr dirty="0"/>
          </a:p>
          <a:p>
            <a:pPr marL="0" lvl="0" indent="0" algn="l" rtl="0">
              <a:lnSpc>
                <a:spcPct val="100000"/>
              </a:lnSpc>
              <a:spcBef>
                <a:spcPts val="1500"/>
              </a:spcBef>
              <a:spcAft>
                <a:spcPts val="0"/>
              </a:spcAft>
              <a:buSzPts val="2200"/>
              <a:buNone/>
            </a:pPr>
            <a:r>
              <a:rPr lang="en-US" dirty="0"/>
              <a:t>While these assumptions are quite restrictive, the model is still useful for analyzing many markets.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Effect transition="in" filter="fade">
                                      <p:cBhvr>
                                        <p:cTn id="7" dur="500"/>
                                        <p:tgtEl>
                                          <p:spTgt spid="18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9">
                                            <p:txEl>
                                              <p:pRg st="1" end="1"/>
                                            </p:txEl>
                                          </p:spTgt>
                                        </p:tgtEl>
                                        <p:attrNameLst>
                                          <p:attrName>style.visibility</p:attrName>
                                        </p:attrNameLst>
                                      </p:cBhvr>
                                      <p:to>
                                        <p:strVal val="visible"/>
                                      </p:to>
                                    </p:set>
                                    <p:animEffect transition="in" filter="fade">
                                      <p:cBhvr>
                                        <p:cTn id="10" dur="500"/>
                                        <p:tgtEl>
                                          <p:spTgt spid="18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9">
                                            <p:txEl>
                                              <p:pRg st="2" end="2"/>
                                            </p:txEl>
                                          </p:spTgt>
                                        </p:tgtEl>
                                        <p:attrNameLst>
                                          <p:attrName>style.visibility</p:attrName>
                                        </p:attrNameLst>
                                      </p:cBhvr>
                                      <p:to>
                                        <p:strVal val="visible"/>
                                      </p:to>
                                    </p:set>
                                    <p:animEffect transition="in" filter="fade">
                                      <p:cBhvr>
                                        <p:cTn id="13" dur="500"/>
                                        <p:tgtEl>
                                          <p:spTgt spid="18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9">
                                            <p:txEl>
                                              <p:pRg st="3" end="3"/>
                                            </p:txEl>
                                          </p:spTgt>
                                        </p:tgtEl>
                                        <p:attrNameLst>
                                          <p:attrName>style.visibility</p:attrName>
                                        </p:attrNameLst>
                                      </p:cBhvr>
                                      <p:to>
                                        <p:strVal val="visible"/>
                                      </p:to>
                                    </p:set>
                                    <p:animEffect transition="in" filter="fade">
                                      <p:cBhvr>
                                        <p:cTn id="16" dur="500"/>
                                        <p:tgtEl>
                                          <p:spTgt spid="18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9">
                                            <p:txEl>
                                              <p:pRg st="4" end="4"/>
                                            </p:txEl>
                                          </p:spTgt>
                                        </p:tgtEl>
                                        <p:attrNameLst>
                                          <p:attrName>style.visibility</p:attrName>
                                        </p:attrNameLst>
                                      </p:cBhvr>
                                      <p:to>
                                        <p:strVal val="visible"/>
                                      </p:to>
                                    </p:set>
                                    <p:animEffect transition="in" filter="fade">
                                      <p:cBhvr>
                                        <p:cTn id="19" dur="500"/>
                                        <p:tgtEl>
                                          <p:spTgt spid="18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9">
                                            <p:txEl>
                                              <p:pRg st="5" end="5"/>
                                            </p:txEl>
                                          </p:spTgt>
                                        </p:tgtEl>
                                        <p:attrNameLst>
                                          <p:attrName>style.visibility</p:attrName>
                                        </p:attrNameLst>
                                      </p:cBhvr>
                                      <p:to>
                                        <p:strVal val="visible"/>
                                      </p:to>
                                    </p:set>
                                    <p:animEffect transition="in" filter="fade">
                                      <p:cBhvr>
                                        <p:cTn id="24" dur="500"/>
                                        <p:tgtEl>
                                          <p:spTgt spid="18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Shifts of a Curve vs. Movements along a Curve</a:t>
            </a:r>
            <a:endParaRPr/>
          </a:p>
        </p:txBody>
      </p:sp>
      <p:sp>
        <p:nvSpPr>
          <p:cNvPr id="528" name="Google Shape;528;p71"/>
          <p:cNvSpPr txBox="1">
            <a:spLocks noGrp="1"/>
          </p:cNvSpPr>
          <p:nvPr>
            <p:ph type="body" idx="1"/>
          </p:nvPr>
        </p:nvSpPr>
        <p:spPr>
          <a:xfrm>
            <a:off x="457200" y="1600200"/>
            <a:ext cx="83058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Suppose an increase in supply occurs. We now know:</a:t>
            </a:r>
            <a:endParaRPr/>
          </a:p>
          <a:p>
            <a:pPr marL="256032" lvl="0" indent="-256032" algn="l" rtl="0">
              <a:lnSpc>
                <a:spcPct val="100000"/>
              </a:lnSpc>
              <a:spcBef>
                <a:spcPts val="900"/>
              </a:spcBef>
              <a:spcAft>
                <a:spcPts val="0"/>
              </a:spcAft>
              <a:buSzPts val="2200"/>
              <a:buChar char="•"/>
            </a:pPr>
            <a:r>
              <a:rPr lang="en-US"/>
              <a:t>Equilibrium quantity will increase, and</a:t>
            </a:r>
            <a:endParaRPr/>
          </a:p>
          <a:p>
            <a:pPr marL="256032" lvl="0" indent="-256032" algn="l" rtl="0">
              <a:lnSpc>
                <a:spcPct val="100000"/>
              </a:lnSpc>
              <a:spcBef>
                <a:spcPts val="900"/>
              </a:spcBef>
              <a:spcAft>
                <a:spcPts val="0"/>
              </a:spcAft>
              <a:buSzPts val="2200"/>
              <a:buChar char="•"/>
            </a:pPr>
            <a:r>
              <a:rPr lang="en-US"/>
              <a:t>Equilibrium price will decrease.</a:t>
            </a:r>
            <a:endParaRPr/>
          </a:p>
          <a:p>
            <a:pPr marL="0" lvl="0" indent="0" algn="l" rtl="0">
              <a:lnSpc>
                <a:spcPct val="100000"/>
              </a:lnSpc>
              <a:spcBef>
                <a:spcPts val="1500"/>
              </a:spcBef>
              <a:spcAft>
                <a:spcPts val="0"/>
              </a:spcAft>
              <a:buSzPts val="2200"/>
              <a:buNone/>
            </a:pPr>
            <a:r>
              <a:rPr lang="en-US"/>
              <a:t>It is tempting to believe the decrease in price will cause an increase in demand. But this is incorrect.</a:t>
            </a:r>
            <a:endParaRPr/>
          </a:p>
          <a:p>
            <a:pPr marL="256032" lvl="0" indent="-256032" algn="l" rtl="0">
              <a:lnSpc>
                <a:spcPct val="100000"/>
              </a:lnSpc>
              <a:spcBef>
                <a:spcPts val="900"/>
              </a:spcBef>
              <a:spcAft>
                <a:spcPts val="0"/>
              </a:spcAft>
              <a:buSzPts val="2200"/>
              <a:buChar char="•"/>
            </a:pPr>
            <a:r>
              <a:rPr lang="en-US"/>
              <a:t>The decrease in price will cause a movement along the demand curve but </a:t>
            </a:r>
            <a:r>
              <a:rPr lang="en-US" i="1"/>
              <a:t>not</a:t>
            </a:r>
            <a:r>
              <a:rPr lang="en-US"/>
              <a:t> an increase in demand.</a:t>
            </a:r>
            <a:endParaRPr/>
          </a:p>
          <a:p>
            <a:pPr marL="256032" lvl="0" indent="-256032" algn="l" rtl="0">
              <a:lnSpc>
                <a:spcPct val="100000"/>
              </a:lnSpc>
              <a:spcBef>
                <a:spcPts val="900"/>
              </a:spcBef>
              <a:spcAft>
                <a:spcPts val="0"/>
              </a:spcAft>
              <a:buSzPts val="2200"/>
              <a:buChar char="•"/>
            </a:pPr>
            <a:r>
              <a:rPr lang="en-US"/>
              <a:t>Why? The demand curve </a:t>
            </a:r>
            <a:r>
              <a:rPr lang="en-US" i="1"/>
              <a:t>already</a:t>
            </a:r>
            <a:r>
              <a:rPr lang="en-US"/>
              <a:t> describes how much of the good consumers want to buy, </a:t>
            </a:r>
            <a:r>
              <a:rPr lang="en-US" i="1"/>
              <a:t>at any given price</a:t>
            </a:r>
            <a:r>
              <a:rPr lang="en-US"/>
              <a:t>.</a:t>
            </a:r>
            <a:endParaRPr/>
          </a:p>
          <a:p>
            <a:pPr marL="256032" lvl="0" indent="-256032" algn="l" rtl="0">
              <a:lnSpc>
                <a:spcPct val="100000"/>
              </a:lnSpc>
              <a:spcBef>
                <a:spcPts val="900"/>
              </a:spcBef>
              <a:spcAft>
                <a:spcPts val="0"/>
              </a:spcAft>
              <a:buSzPts val="2200"/>
              <a:buChar char="•"/>
            </a:pPr>
            <a:r>
              <a:rPr lang="en-US"/>
              <a:t>When the price change occurs, we just look at the demand curve to see what happens to how much consumers want to buy.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8">
                                            <p:txEl>
                                              <p:pRg st="0" end="0"/>
                                            </p:txEl>
                                          </p:spTgt>
                                        </p:tgtEl>
                                        <p:attrNameLst>
                                          <p:attrName>style.visibility</p:attrName>
                                        </p:attrNameLst>
                                      </p:cBhvr>
                                      <p:to>
                                        <p:strVal val="visible"/>
                                      </p:to>
                                    </p:set>
                                    <p:animEffect transition="in" filter="fade">
                                      <p:cBhvr>
                                        <p:cTn id="7" dur="500"/>
                                        <p:tgtEl>
                                          <p:spTgt spid="52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8">
                                            <p:txEl>
                                              <p:pRg st="1" end="1"/>
                                            </p:txEl>
                                          </p:spTgt>
                                        </p:tgtEl>
                                        <p:attrNameLst>
                                          <p:attrName>style.visibility</p:attrName>
                                        </p:attrNameLst>
                                      </p:cBhvr>
                                      <p:to>
                                        <p:strVal val="visible"/>
                                      </p:to>
                                    </p:set>
                                    <p:animEffect transition="in" filter="fade">
                                      <p:cBhvr>
                                        <p:cTn id="10" dur="500"/>
                                        <p:tgtEl>
                                          <p:spTgt spid="52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8">
                                            <p:txEl>
                                              <p:pRg st="2" end="2"/>
                                            </p:txEl>
                                          </p:spTgt>
                                        </p:tgtEl>
                                        <p:attrNameLst>
                                          <p:attrName>style.visibility</p:attrName>
                                        </p:attrNameLst>
                                      </p:cBhvr>
                                      <p:to>
                                        <p:strVal val="visible"/>
                                      </p:to>
                                    </p:set>
                                    <p:animEffect transition="in" filter="fade">
                                      <p:cBhvr>
                                        <p:cTn id="13" dur="500"/>
                                        <p:tgtEl>
                                          <p:spTgt spid="52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8">
                                            <p:txEl>
                                              <p:pRg st="3" end="3"/>
                                            </p:txEl>
                                          </p:spTgt>
                                        </p:tgtEl>
                                        <p:attrNameLst>
                                          <p:attrName>style.visibility</p:attrName>
                                        </p:attrNameLst>
                                      </p:cBhvr>
                                      <p:to>
                                        <p:strVal val="visible"/>
                                      </p:to>
                                    </p:set>
                                    <p:animEffect transition="in" filter="fade">
                                      <p:cBhvr>
                                        <p:cTn id="16" dur="500"/>
                                        <p:tgtEl>
                                          <p:spTgt spid="52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28">
                                            <p:txEl>
                                              <p:pRg st="4" end="4"/>
                                            </p:txEl>
                                          </p:spTgt>
                                        </p:tgtEl>
                                        <p:attrNameLst>
                                          <p:attrName>style.visibility</p:attrName>
                                        </p:attrNameLst>
                                      </p:cBhvr>
                                      <p:to>
                                        <p:strVal val="visible"/>
                                      </p:to>
                                    </p:set>
                                    <p:animEffect transition="in" filter="fade">
                                      <p:cBhvr>
                                        <p:cTn id="19" dur="500"/>
                                        <p:tgtEl>
                                          <p:spTgt spid="52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8">
                                            <p:txEl>
                                              <p:pRg st="5" end="5"/>
                                            </p:txEl>
                                          </p:spTgt>
                                        </p:tgtEl>
                                        <p:attrNameLst>
                                          <p:attrName>style.visibility</p:attrName>
                                        </p:attrNameLst>
                                      </p:cBhvr>
                                      <p:to>
                                        <p:strVal val="visible"/>
                                      </p:to>
                                    </p:set>
                                    <p:animEffect transition="in" filter="fade">
                                      <p:cBhvr>
                                        <p:cTn id="22" dur="500"/>
                                        <p:tgtEl>
                                          <p:spTgt spid="52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28">
                                            <p:txEl>
                                              <p:pRg st="6" end="6"/>
                                            </p:txEl>
                                          </p:spTgt>
                                        </p:tgtEl>
                                        <p:attrNameLst>
                                          <p:attrName>style.visibility</p:attrName>
                                        </p:attrNameLst>
                                      </p:cBhvr>
                                      <p:to>
                                        <p:strVal val="visible"/>
                                      </p:to>
                                    </p:set>
                                    <p:animEffect transition="in" filter="fade">
                                      <p:cBhvr>
                                        <p:cTn id="25" dur="500"/>
                                        <p:tgtEl>
                                          <p:spTgt spid="5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Copyright</a:t>
            </a:r>
            <a:endParaRPr/>
          </a:p>
        </p:txBody>
      </p:sp>
      <p:pic>
        <p:nvPicPr>
          <p:cNvPr id="535" name="Google Shape;535;p7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rotWithShape="1">
          <a:blip r:embed="rId3">
            <a:alphaModFix/>
          </a:blip>
          <a:srcRect/>
          <a:stretch/>
        </p:blipFill>
        <p:spPr>
          <a:xfrm>
            <a:off x="548640" y="2131934"/>
            <a:ext cx="8046720" cy="25941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B612-0135-40F3-1FAF-8D5D61A7A2AB}"/>
              </a:ext>
            </a:extLst>
          </p:cNvPr>
          <p:cNvSpPr>
            <a:spLocks noGrp="1"/>
          </p:cNvSpPr>
          <p:nvPr>
            <p:ph type="title"/>
          </p:nvPr>
        </p:nvSpPr>
        <p:spPr/>
        <p:txBody>
          <a:bodyPr/>
          <a:lstStyle/>
          <a:p>
            <a:r>
              <a:rPr lang="en-US" dirty="0"/>
              <a:t>Ceteris paribus assumption</a:t>
            </a:r>
          </a:p>
        </p:txBody>
      </p:sp>
      <p:sp>
        <p:nvSpPr>
          <p:cNvPr id="3" name="Text Placeholder 2">
            <a:extLst>
              <a:ext uri="{FF2B5EF4-FFF2-40B4-BE49-F238E27FC236}">
                <a16:creationId xmlns:a16="http://schemas.microsoft.com/office/drawing/2014/main" id="{2A7A960C-8F96-9130-A278-698333F01C09}"/>
              </a:ext>
            </a:extLst>
          </p:cNvPr>
          <p:cNvSpPr>
            <a:spLocks noGrp="1"/>
          </p:cNvSpPr>
          <p:nvPr>
            <p:ph type="body" idx="1"/>
          </p:nvPr>
        </p:nvSpPr>
        <p:spPr/>
        <p:txBody>
          <a:bodyPr/>
          <a:lstStyle/>
          <a:p>
            <a:pPr marL="0" lvl="0" indent="0" algn="l" rtl="0">
              <a:lnSpc>
                <a:spcPct val="100000"/>
              </a:lnSpc>
              <a:spcBef>
                <a:spcPts val="0"/>
              </a:spcBef>
              <a:spcAft>
                <a:spcPts val="0"/>
              </a:spcAft>
              <a:buSzPts val="2200"/>
              <a:buNone/>
            </a:pPr>
            <a:r>
              <a:rPr lang="en-US" dirty="0"/>
              <a:t>When drawing the demand and supply curves, we assume </a:t>
            </a:r>
            <a:r>
              <a:rPr lang="en-US" i="1" dirty="0"/>
              <a:t>ceteris paribus</a:t>
            </a:r>
            <a:r>
              <a:rPr lang="en-US" dirty="0"/>
              <a:t>.</a:t>
            </a:r>
          </a:p>
          <a:p>
            <a:pPr marL="0" lvl="0" indent="0" algn="l" rtl="0">
              <a:lnSpc>
                <a:spcPct val="100000"/>
              </a:lnSpc>
              <a:spcBef>
                <a:spcPts val="1200"/>
              </a:spcBef>
              <a:spcAft>
                <a:spcPts val="0"/>
              </a:spcAft>
              <a:buSzPts val="2200"/>
              <a:buNone/>
            </a:pPr>
            <a:r>
              <a:rPr lang="en-US" b="1" i="1" u="sng" dirty="0"/>
              <a:t>Ceteris paribus </a:t>
            </a:r>
            <a:r>
              <a:rPr lang="en-US" b="1" u="sng" dirty="0"/>
              <a:t>(“all else equal”) condition:</a:t>
            </a:r>
            <a:r>
              <a:rPr lang="en-US" b="1" dirty="0"/>
              <a:t> </a:t>
            </a:r>
            <a:r>
              <a:rPr lang="en-US" dirty="0"/>
              <a:t>The requirement that when analyzing the relationship between two variables—such as price and quantity demanded—other variables must be held constant.</a:t>
            </a:r>
          </a:p>
          <a:p>
            <a:endParaRPr lang="en-US" dirty="0"/>
          </a:p>
        </p:txBody>
      </p:sp>
    </p:spTree>
    <p:extLst>
      <p:ext uri="{BB962C8B-B14F-4D97-AF65-F5344CB8AC3E}">
        <p14:creationId xmlns:p14="http://schemas.microsoft.com/office/powerpoint/2010/main" val="137480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3.1 The Demand Side of the Market</a:t>
            </a:r>
            <a:endParaRPr/>
          </a:p>
        </p:txBody>
      </p:sp>
      <p:sp>
        <p:nvSpPr>
          <p:cNvPr id="195" name="Google Shape;195;p23"/>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dirty="0"/>
              <a:t>Demand represents the </a:t>
            </a:r>
            <a:r>
              <a:rPr lang="en-US" b="1" u="sng" dirty="0"/>
              <a:t>consumer</a:t>
            </a:r>
            <a:r>
              <a:rPr lang="en-US" dirty="0"/>
              <a:t> side of the market. </a:t>
            </a:r>
            <a:endParaRPr dirty="0"/>
          </a:p>
        </p:txBody>
      </p:sp>
      <p:sp>
        <p:nvSpPr>
          <p:cNvPr id="196" name="Google Shape;196;p23"/>
          <p:cNvSpPr txBox="1">
            <a:spLocks noGrp="1"/>
          </p:cNvSpPr>
          <p:nvPr>
            <p:ph type="body" idx="2"/>
          </p:nvPr>
        </p:nvSpPr>
        <p:spPr>
          <a:xfrm>
            <a:off x="457199"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We begin our analysis of where prices come from by investigating how buyers behave.</a:t>
            </a:r>
            <a:endParaRPr dirty="0"/>
          </a:p>
          <a:p>
            <a:pPr marL="342900" lvl="0" indent="-342900" algn="l" rtl="0">
              <a:lnSpc>
                <a:spcPct val="100000"/>
              </a:lnSpc>
              <a:spcBef>
                <a:spcPts val="1500"/>
              </a:spcBef>
              <a:spcAft>
                <a:spcPts val="0"/>
              </a:spcAft>
              <a:buSzPts val="2200"/>
              <a:buChar char="•"/>
            </a:pPr>
            <a:r>
              <a:rPr lang="en-US" dirty="0"/>
              <a:t>We refer to this as </a:t>
            </a:r>
            <a:r>
              <a:rPr lang="en-US" b="1" u="sng" dirty="0"/>
              <a:t>market demand</a:t>
            </a:r>
            <a:r>
              <a:rPr lang="en-US" dirty="0"/>
              <a:t>, the demand by all the consumers of a given good or service.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Effect transition="in" filter="fade">
                                      <p:cBhvr>
                                        <p:cTn id="7" dur="500"/>
                                        <p:tgtEl>
                                          <p:spTgt spid="19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animEffect transition="in" filter="fade">
                                      <p:cBhvr>
                                        <p:cTn id="11" dur="500"/>
                                        <p:tgtEl>
                                          <p:spTgt spid="1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457200" y="215372"/>
            <a:ext cx="8229600" cy="3942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a:t>Figure 3.1 A Demand Schedule and a Demand Curve </a:t>
            </a:r>
            <a:r>
              <a:rPr lang="en-US" sz="1600" b="0"/>
              <a:t>(1 of 3)</a:t>
            </a:r>
            <a:endParaRPr b="0"/>
          </a:p>
        </p:txBody>
      </p:sp>
      <p:sp>
        <p:nvSpPr>
          <p:cNvPr id="202" name="Google Shape;202;p24"/>
          <p:cNvSpPr txBox="1">
            <a:spLocks noGrp="1"/>
          </p:cNvSpPr>
          <p:nvPr>
            <p:ph type="body" idx="1"/>
          </p:nvPr>
        </p:nvSpPr>
        <p:spPr>
          <a:xfrm>
            <a:off x="457200" y="3073138"/>
            <a:ext cx="8229600" cy="305302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1600" b="1" u="sng" dirty="0"/>
              <a:t>Demand schedule</a:t>
            </a:r>
            <a:r>
              <a:rPr lang="en-US" sz="1600" dirty="0"/>
              <a:t>: A table that shows the relationship between the price of a product and the quantity of the product demanded.</a:t>
            </a:r>
          </a:p>
          <a:p>
            <a:pPr marL="0" lvl="0" indent="0" algn="l" rtl="0">
              <a:lnSpc>
                <a:spcPct val="100000"/>
              </a:lnSpc>
              <a:spcBef>
                <a:spcPts val="0"/>
              </a:spcBef>
              <a:spcAft>
                <a:spcPts val="0"/>
              </a:spcAft>
              <a:buSzPts val="2200"/>
              <a:buNone/>
            </a:pPr>
            <a:endParaRPr sz="1600" dirty="0"/>
          </a:p>
          <a:p>
            <a:pPr marL="0" lvl="0" indent="0" algn="l" rtl="0">
              <a:lnSpc>
                <a:spcPct val="100000"/>
              </a:lnSpc>
              <a:spcBef>
                <a:spcPts val="0"/>
              </a:spcBef>
              <a:spcAft>
                <a:spcPts val="0"/>
              </a:spcAft>
              <a:buSzPts val="2200"/>
              <a:buNone/>
            </a:pPr>
            <a:r>
              <a:rPr lang="en-US" sz="1600" b="1" u="sng" dirty="0"/>
              <a:t>Demand curve</a:t>
            </a:r>
            <a:r>
              <a:rPr lang="en-US" sz="1600" dirty="0"/>
              <a:t>: A curve that shows the relationship between the price of a product and the quantity of the product demanded.</a:t>
            </a:r>
          </a:p>
          <a:p>
            <a:pPr marL="0" lvl="0" indent="0" algn="l" rtl="0">
              <a:lnSpc>
                <a:spcPct val="100000"/>
              </a:lnSpc>
              <a:spcBef>
                <a:spcPts val="0"/>
              </a:spcBef>
              <a:spcAft>
                <a:spcPts val="0"/>
              </a:spcAft>
              <a:buSzPts val="2200"/>
              <a:buNone/>
            </a:pPr>
            <a:endParaRPr lang="en-US" sz="1600" dirty="0"/>
          </a:p>
          <a:p>
            <a:pPr marL="0" lvl="0" indent="0">
              <a:spcBef>
                <a:spcPts val="0"/>
              </a:spcBef>
              <a:buSzPts val="2000"/>
              <a:buNone/>
            </a:pPr>
            <a:r>
              <a:rPr lang="en-US" sz="1600" b="1" u="sng" dirty="0"/>
              <a:t>Quantity demanded</a:t>
            </a:r>
            <a:r>
              <a:rPr lang="en-US" sz="1600" dirty="0"/>
              <a:t>: The amount of a good or service that a consumer can purchase at a given price.</a:t>
            </a:r>
          </a:p>
          <a:p>
            <a:pPr marL="0" lvl="0" indent="0">
              <a:spcBef>
                <a:spcPts val="0"/>
              </a:spcBef>
              <a:buSzPts val="2000"/>
              <a:buNone/>
            </a:pPr>
            <a:endParaRPr lang="en-US" sz="1600" dirty="0"/>
          </a:p>
          <a:p>
            <a:pPr marL="0" lvl="0" indent="0">
              <a:spcBef>
                <a:spcPts val="0"/>
              </a:spcBef>
              <a:buSzPts val="2000"/>
              <a:buNone/>
            </a:pPr>
            <a:r>
              <a:rPr lang="en-US" sz="1600" b="1" u="sng" dirty="0"/>
              <a:t>Law of demand</a:t>
            </a:r>
            <a:r>
              <a:rPr lang="en-US" sz="1600" dirty="0"/>
              <a:t>: A rule that states that, holding everything else constant, when the price of a product falls, the quantity demanded of the product will increase, and when the price of a product rises, the quantity demanded of the product will decrease.</a:t>
            </a:r>
            <a:endParaRPr lang="en-US" sz="1600" i="1" dirty="0"/>
          </a:p>
          <a:p>
            <a:pPr marL="0" lvl="0" indent="0" algn="l" rtl="0">
              <a:lnSpc>
                <a:spcPct val="100000"/>
              </a:lnSpc>
              <a:spcBef>
                <a:spcPts val="0"/>
              </a:spcBef>
              <a:spcAft>
                <a:spcPts val="0"/>
              </a:spcAft>
              <a:buSzPts val="2200"/>
              <a:buNone/>
            </a:pPr>
            <a:endParaRPr lang="en-US" sz="1600" dirty="0"/>
          </a:p>
          <a:p>
            <a:pPr marL="0" lvl="0" indent="0" algn="l" rtl="0">
              <a:lnSpc>
                <a:spcPct val="100000"/>
              </a:lnSpc>
              <a:spcBef>
                <a:spcPts val="1800"/>
              </a:spcBef>
              <a:spcAft>
                <a:spcPts val="0"/>
              </a:spcAft>
              <a:buSzPts val="2200"/>
              <a:buNone/>
            </a:pPr>
            <a:endParaRPr lang="en-US" sz="1600" dirty="0"/>
          </a:p>
          <a:p>
            <a:pPr marL="0" lvl="0" indent="0" algn="l" rtl="0">
              <a:lnSpc>
                <a:spcPct val="100000"/>
              </a:lnSpc>
              <a:spcBef>
                <a:spcPts val="1800"/>
              </a:spcBef>
              <a:spcAft>
                <a:spcPts val="0"/>
              </a:spcAft>
              <a:buSzPts val="2200"/>
              <a:buNone/>
            </a:pPr>
            <a:endParaRPr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668" y="731836"/>
            <a:ext cx="4840664" cy="211613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1668" y="731836"/>
            <a:ext cx="4840664" cy="211613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1668" y="731836"/>
            <a:ext cx="4840664" cy="2116137"/>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1668" y="731836"/>
            <a:ext cx="4840664" cy="2116137"/>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51668" y="731836"/>
            <a:ext cx="4840664" cy="2116137"/>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51668" y="731836"/>
            <a:ext cx="4840664" cy="2116137"/>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51668" y="731836"/>
            <a:ext cx="4840664" cy="21161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animEffect transition="in" filter="fade">
                                      <p:cBhvr>
                                        <p:cTn id="7" dur="500"/>
                                        <p:tgtEl>
                                          <p:spTgt spid="20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2">
                                            <p:txEl>
                                              <p:pRg st="2" end="2"/>
                                            </p:txEl>
                                          </p:spTgt>
                                        </p:tgtEl>
                                        <p:attrNameLst>
                                          <p:attrName>style.visibility</p:attrName>
                                        </p:attrNameLst>
                                      </p:cBhvr>
                                      <p:to>
                                        <p:strVal val="visible"/>
                                      </p:to>
                                    </p:set>
                                    <p:animEffect transition="in" filter="fade">
                                      <p:cBhvr>
                                        <p:cTn id="10" dur="500"/>
                                        <p:tgtEl>
                                          <p:spTgt spid="20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2">
                                            <p:txEl>
                                              <p:pRg st="4" end="4"/>
                                            </p:txEl>
                                          </p:spTgt>
                                        </p:tgtEl>
                                        <p:attrNameLst>
                                          <p:attrName>style.visibility</p:attrName>
                                        </p:attrNameLst>
                                      </p:cBhvr>
                                      <p:to>
                                        <p:strVal val="visible"/>
                                      </p:to>
                                    </p:set>
                                    <p:animEffect transition="in" filter="fade">
                                      <p:cBhvr>
                                        <p:cTn id="15" dur="500"/>
                                        <p:tgtEl>
                                          <p:spTgt spid="20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2">
                                            <p:txEl>
                                              <p:pRg st="6" end="6"/>
                                            </p:txEl>
                                          </p:spTgt>
                                        </p:tgtEl>
                                        <p:attrNameLst>
                                          <p:attrName>style.visibility</p:attrName>
                                        </p:attrNameLst>
                                      </p:cBhvr>
                                      <p:to>
                                        <p:strVal val="visible"/>
                                      </p:to>
                                    </p:set>
                                    <p:animEffect transition="in" filter="fade">
                                      <p:cBhvr>
                                        <p:cTn id="20" dur="500"/>
                                        <p:tgtEl>
                                          <p:spTgt spid="202">
                                            <p:txEl>
                                              <p:pRg st="6" end="6"/>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par>
                          <p:cTn id="37" fill="hold">
                            <p:stCondLst>
                              <p:cond delay="2500"/>
                            </p:stCondLst>
                            <p:childTnLst>
                              <p:par>
                                <p:cTn id="38" presetID="10" presetClass="entr" presetSubtype="0"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par>
                          <p:cTn id="45" fill="hold">
                            <p:stCondLst>
                              <p:cond delay="3500"/>
                            </p:stCondLst>
                            <p:childTnLst>
                              <p:par>
                                <p:cTn id="46" presetID="10" presetClass="entr" presetSubtype="0"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Substitution and Income Effects</a:t>
            </a:r>
            <a:endParaRPr dirty="0"/>
          </a:p>
        </p:txBody>
      </p:sp>
      <p:sp>
        <p:nvSpPr>
          <p:cNvPr id="223" name="Google Shape;223;p27"/>
          <p:cNvSpPr txBox="1">
            <a:spLocks noGrp="1"/>
          </p:cNvSpPr>
          <p:nvPr>
            <p:ph type="body" idx="1"/>
          </p:nvPr>
        </p:nvSpPr>
        <p:spPr>
          <a:xfrm>
            <a:off x="457200" y="1600200"/>
            <a:ext cx="8229600" cy="4838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600"/>
              </a:spcBef>
              <a:spcAft>
                <a:spcPts val="0"/>
              </a:spcAft>
              <a:buSzPts val="2200"/>
              <a:buNone/>
            </a:pPr>
            <a:r>
              <a:rPr lang="en-US" sz="2000" dirty="0"/>
              <a:t>When the price of a good falls, two effects take place:</a:t>
            </a:r>
            <a:endParaRPr sz="2000" dirty="0"/>
          </a:p>
          <a:p>
            <a:pPr marL="457200" lvl="0" indent="-457200" algn="l" rtl="0">
              <a:lnSpc>
                <a:spcPct val="100000"/>
              </a:lnSpc>
              <a:spcBef>
                <a:spcPts val="600"/>
              </a:spcBef>
              <a:spcAft>
                <a:spcPts val="0"/>
              </a:spcAft>
              <a:buSzPts val="2200"/>
              <a:buAutoNum type="arabicPeriod"/>
            </a:pPr>
            <a:r>
              <a:rPr lang="en-US" sz="2000" dirty="0"/>
              <a:t>Consumers </a:t>
            </a:r>
            <a:r>
              <a:rPr lang="en-US" sz="2000" i="1" dirty="0"/>
              <a:t>substitute</a:t>
            </a:r>
            <a:r>
              <a:rPr lang="en-US" sz="2000" dirty="0"/>
              <a:t> toward the good whose price has fallen.</a:t>
            </a:r>
            <a:endParaRPr sz="2000" dirty="0"/>
          </a:p>
          <a:p>
            <a:pPr marL="457200" lvl="0" indent="-457200" algn="l" rtl="0">
              <a:lnSpc>
                <a:spcPct val="100000"/>
              </a:lnSpc>
              <a:spcBef>
                <a:spcPts val="600"/>
              </a:spcBef>
              <a:spcAft>
                <a:spcPts val="0"/>
              </a:spcAft>
              <a:buSzPts val="2200"/>
              <a:buAutoNum type="arabicPeriod"/>
            </a:pPr>
            <a:r>
              <a:rPr lang="en-US" sz="2000" dirty="0"/>
              <a:t>Consumers have more purchasing power, which is like an increase in </a:t>
            </a:r>
            <a:r>
              <a:rPr lang="en-US" sz="2000" i="1" dirty="0"/>
              <a:t>income</a:t>
            </a:r>
            <a:r>
              <a:rPr lang="en-US" sz="2000" dirty="0"/>
              <a:t>.</a:t>
            </a:r>
          </a:p>
          <a:p>
            <a:pPr marL="457200" lvl="0" indent="-457200" algn="l" rtl="0">
              <a:lnSpc>
                <a:spcPct val="100000"/>
              </a:lnSpc>
              <a:spcBef>
                <a:spcPts val="600"/>
              </a:spcBef>
              <a:spcAft>
                <a:spcPts val="0"/>
              </a:spcAft>
              <a:buSzPts val="2200"/>
              <a:buAutoNum type="arabicPeriod"/>
            </a:pPr>
            <a:endParaRPr sz="2000" dirty="0"/>
          </a:p>
          <a:p>
            <a:pPr marL="0" lvl="0" indent="0" algn="l" rtl="0">
              <a:lnSpc>
                <a:spcPct val="100000"/>
              </a:lnSpc>
              <a:spcBef>
                <a:spcPts val="600"/>
              </a:spcBef>
              <a:spcAft>
                <a:spcPts val="0"/>
              </a:spcAft>
              <a:buSzPts val="2200"/>
              <a:buNone/>
            </a:pPr>
            <a:r>
              <a:rPr lang="en-US" sz="2000" dirty="0"/>
              <a:t>We call these the </a:t>
            </a:r>
            <a:r>
              <a:rPr lang="en-US" sz="2000" i="1" dirty="0"/>
              <a:t>substitution effect</a:t>
            </a:r>
            <a:r>
              <a:rPr lang="en-US" sz="2000" dirty="0"/>
              <a:t> and the </a:t>
            </a:r>
            <a:r>
              <a:rPr lang="en-US" sz="2000" i="1" dirty="0"/>
              <a:t>income effect</a:t>
            </a:r>
            <a:r>
              <a:rPr lang="en-US" sz="2000" dirty="0"/>
              <a:t>:</a:t>
            </a:r>
            <a:endParaRPr sz="2000" dirty="0"/>
          </a:p>
          <a:p>
            <a:pPr marL="0" lvl="0" indent="0" algn="l" rtl="0">
              <a:lnSpc>
                <a:spcPct val="100000"/>
              </a:lnSpc>
              <a:spcBef>
                <a:spcPts val="600"/>
              </a:spcBef>
              <a:spcAft>
                <a:spcPts val="0"/>
              </a:spcAft>
              <a:buSzPts val="2200"/>
              <a:buNone/>
            </a:pPr>
            <a:r>
              <a:rPr lang="en-US" sz="2000" b="1" u="sng" dirty="0"/>
              <a:t>Substitution effect</a:t>
            </a:r>
            <a:r>
              <a:rPr lang="en-US" sz="2000" dirty="0"/>
              <a:t>: The change in the quantity demanded of a good that results from a change in price, making the good more or less expensive relative to other goods, holding constant the effect of the price change on consumer purchasing power.</a:t>
            </a:r>
            <a:endParaRPr sz="2000" dirty="0"/>
          </a:p>
          <a:p>
            <a:pPr marL="0" lvl="0" indent="0" algn="l" rtl="0">
              <a:lnSpc>
                <a:spcPct val="100000"/>
              </a:lnSpc>
              <a:spcBef>
                <a:spcPts val="600"/>
              </a:spcBef>
              <a:spcAft>
                <a:spcPts val="0"/>
              </a:spcAft>
              <a:buSzPts val="2200"/>
              <a:buNone/>
            </a:pPr>
            <a:r>
              <a:rPr lang="en-US" sz="2000" b="1" u="sng" dirty="0"/>
              <a:t>Income effect</a:t>
            </a:r>
            <a:r>
              <a:rPr lang="en-US" sz="2000" dirty="0"/>
              <a:t>: The change in the quantity demanded of a good that results from the effect of a change in the good’s price on a consumer’s purchasing power, holding all other factors constant.</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500"/>
                                        <p:tgtEl>
                                          <p:spTgt spid="2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3">
                                            <p:txEl>
                                              <p:pRg st="1" end="1"/>
                                            </p:txEl>
                                          </p:spTgt>
                                        </p:tgtEl>
                                        <p:attrNameLst>
                                          <p:attrName>style.visibility</p:attrName>
                                        </p:attrNameLst>
                                      </p:cBhvr>
                                      <p:to>
                                        <p:strVal val="visible"/>
                                      </p:to>
                                    </p:set>
                                    <p:animEffect transition="in" filter="fade">
                                      <p:cBhvr>
                                        <p:cTn id="10" dur="500"/>
                                        <p:tgtEl>
                                          <p:spTgt spid="2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3">
                                            <p:txEl>
                                              <p:pRg st="2" end="2"/>
                                            </p:txEl>
                                          </p:spTgt>
                                        </p:tgtEl>
                                        <p:attrNameLst>
                                          <p:attrName>style.visibility</p:attrName>
                                        </p:attrNameLst>
                                      </p:cBhvr>
                                      <p:to>
                                        <p:strVal val="visible"/>
                                      </p:to>
                                    </p:set>
                                    <p:animEffect transition="in" filter="fade">
                                      <p:cBhvr>
                                        <p:cTn id="13" dur="500"/>
                                        <p:tgtEl>
                                          <p:spTgt spid="2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3">
                                            <p:txEl>
                                              <p:pRg st="4" end="4"/>
                                            </p:txEl>
                                          </p:spTgt>
                                        </p:tgtEl>
                                        <p:attrNameLst>
                                          <p:attrName>style.visibility</p:attrName>
                                        </p:attrNameLst>
                                      </p:cBhvr>
                                      <p:to>
                                        <p:strVal val="visible"/>
                                      </p:to>
                                    </p:set>
                                    <p:animEffect transition="in" filter="fade">
                                      <p:cBhvr>
                                        <p:cTn id="16" dur="500"/>
                                        <p:tgtEl>
                                          <p:spTgt spid="22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3">
                                            <p:txEl>
                                              <p:pRg st="5" end="5"/>
                                            </p:txEl>
                                          </p:spTgt>
                                        </p:tgtEl>
                                        <p:attrNameLst>
                                          <p:attrName>style.visibility</p:attrName>
                                        </p:attrNameLst>
                                      </p:cBhvr>
                                      <p:to>
                                        <p:strVal val="visible"/>
                                      </p:to>
                                    </p:set>
                                    <p:animEffect transition="in" filter="fade">
                                      <p:cBhvr>
                                        <p:cTn id="19" dur="500"/>
                                        <p:tgtEl>
                                          <p:spTgt spid="22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3">
                                            <p:txEl>
                                              <p:pRg st="6" end="6"/>
                                            </p:txEl>
                                          </p:spTgt>
                                        </p:tgtEl>
                                        <p:attrNameLst>
                                          <p:attrName>style.visibility</p:attrName>
                                        </p:attrNameLst>
                                      </p:cBhvr>
                                      <p:to>
                                        <p:strVal val="visible"/>
                                      </p:to>
                                    </p:set>
                                    <p:animEffect transition="in" filter="fade">
                                      <p:cBhvr>
                                        <p:cTn id="22" dur="500"/>
                                        <p:tgtEl>
                                          <p:spTgt spid="2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457200" y="215372"/>
            <a:ext cx="8229600" cy="4704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Figure 3.2 Shifting the Demand Curve</a:t>
            </a:r>
            <a:endParaRPr dirty="0"/>
          </a:p>
        </p:txBody>
      </p:sp>
      <p:sp>
        <p:nvSpPr>
          <p:cNvPr id="229" name="Google Shape;229;p28"/>
          <p:cNvSpPr txBox="1">
            <a:spLocks noGrp="1"/>
          </p:cNvSpPr>
          <p:nvPr>
            <p:ph type="body" idx="1"/>
          </p:nvPr>
        </p:nvSpPr>
        <p:spPr>
          <a:xfrm>
            <a:off x="457200" y="914400"/>
            <a:ext cx="33528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A change in something other than price that affects demand causes the entire demand curve to shift.</a:t>
            </a:r>
            <a:endParaRPr dirty="0"/>
          </a:p>
          <a:p>
            <a:pPr marL="0" lvl="0" indent="0" algn="l" rtl="0">
              <a:lnSpc>
                <a:spcPct val="100000"/>
              </a:lnSpc>
              <a:spcBef>
                <a:spcPts val="1500"/>
              </a:spcBef>
              <a:spcAft>
                <a:spcPts val="0"/>
              </a:spcAft>
              <a:buSzPts val="2200"/>
              <a:buNone/>
            </a:pPr>
            <a:r>
              <a:rPr lang="en-US" dirty="0"/>
              <a:t>A shift to the right (</a:t>
            </a:r>
            <a:r>
              <a:rPr lang="en-US" i="1" dirty="0"/>
              <a:t>D</a:t>
            </a:r>
            <a:r>
              <a:rPr lang="en-US" baseline="-25000" dirty="0"/>
              <a:t>1</a:t>
            </a:r>
            <a:r>
              <a:rPr lang="en-US" dirty="0"/>
              <a:t> to </a:t>
            </a:r>
            <a:r>
              <a:rPr lang="en-US" i="1" dirty="0"/>
              <a:t>D</a:t>
            </a:r>
            <a:r>
              <a:rPr lang="en-US" baseline="-25000" dirty="0"/>
              <a:t>2</a:t>
            </a:r>
            <a:r>
              <a:rPr lang="en-US" dirty="0"/>
              <a:t>) is an </a:t>
            </a:r>
            <a:r>
              <a:rPr lang="en-US" i="1" dirty="0"/>
              <a:t>increase in demand</a:t>
            </a:r>
            <a:r>
              <a:rPr lang="en-US" dirty="0"/>
              <a:t>.</a:t>
            </a:r>
            <a:endParaRPr dirty="0"/>
          </a:p>
          <a:p>
            <a:pPr marL="0" lvl="0" indent="0" algn="l" rtl="0">
              <a:lnSpc>
                <a:spcPct val="100000"/>
              </a:lnSpc>
              <a:spcBef>
                <a:spcPts val="1500"/>
              </a:spcBef>
              <a:spcAft>
                <a:spcPts val="0"/>
              </a:spcAft>
              <a:buSzPts val="2200"/>
              <a:buNone/>
            </a:pPr>
            <a:r>
              <a:rPr lang="en-US" dirty="0"/>
              <a:t>A shift to the left (</a:t>
            </a:r>
            <a:r>
              <a:rPr lang="en-US" i="1" dirty="0"/>
              <a:t>D</a:t>
            </a:r>
            <a:r>
              <a:rPr lang="en-US" baseline="-25000" dirty="0"/>
              <a:t>1</a:t>
            </a:r>
            <a:r>
              <a:rPr lang="en-US" dirty="0"/>
              <a:t> to </a:t>
            </a:r>
            <a:r>
              <a:rPr lang="en-US" i="1" dirty="0"/>
              <a:t>D</a:t>
            </a:r>
            <a:r>
              <a:rPr lang="en-US" baseline="-25000" dirty="0"/>
              <a:t>3</a:t>
            </a:r>
            <a:r>
              <a:rPr lang="en-US" dirty="0"/>
              <a:t>) is a </a:t>
            </a:r>
            <a:r>
              <a:rPr lang="en-US" i="1" dirty="0"/>
              <a:t>decrease in demand</a:t>
            </a:r>
            <a:r>
              <a:rPr lang="en-US" dirty="0"/>
              <a:t>.</a:t>
            </a:r>
            <a:endParaRPr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629" y="1056949"/>
            <a:ext cx="5501791" cy="389787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3629" y="1056949"/>
            <a:ext cx="5501791" cy="38978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3629" y="1056949"/>
            <a:ext cx="5501791" cy="3897879"/>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3629" y="1056949"/>
            <a:ext cx="5501791" cy="389787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3629" y="1056949"/>
            <a:ext cx="5501791" cy="3897879"/>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93629" y="1056949"/>
            <a:ext cx="5501791" cy="3897879"/>
          </a:xfrm>
          <a:prstGeom prst="rect">
            <a:avLst/>
          </a:prstGeom>
        </p:spPr>
      </p:pic>
      <p:sp>
        <p:nvSpPr>
          <p:cNvPr id="2" name="TextBox 1">
            <a:extLst>
              <a:ext uri="{FF2B5EF4-FFF2-40B4-BE49-F238E27FC236}">
                <a16:creationId xmlns:a16="http://schemas.microsoft.com/office/drawing/2014/main" id="{EB4C08E7-EE75-E7F5-0A34-B7D2475717D2}"/>
              </a:ext>
            </a:extLst>
          </p:cNvPr>
          <p:cNvSpPr txBox="1"/>
          <p:nvPr/>
        </p:nvSpPr>
        <p:spPr>
          <a:xfrm>
            <a:off x="539496" y="5166360"/>
            <a:ext cx="8147304" cy="738664"/>
          </a:xfrm>
          <a:prstGeom prst="rect">
            <a:avLst/>
          </a:prstGeom>
          <a:noFill/>
        </p:spPr>
        <p:txBody>
          <a:bodyPr wrap="square" rtlCol="0">
            <a:spAutoFit/>
          </a:bodyPr>
          <a:lstStyle/>
          <a:p>
            <a:r>
              <a:rPr lang="en-US" b="1" dirty="0"/>
              <a:t>TIP: Because demand and supply shift along the Quantity (X) axis, shifts are left and right. An increase in demand or supply shifts the curve to the right. A decrease shifts the curve to the left.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fade">
                                      <p:cBhvr>
                                        <p:cTn id="7" dur="500"/>
                                        <p:tgtEl>
                                          <p:spTgt spid="22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9">
                                            <p:txEl>
                                              <p:pRg st="1" end="1"/>
                                            </p:txEl>
                                          </p:spTgt>
                                        </p:tgtEl>
                                        <p:attrNameLst>
                                          <p:attrName>style.visibility</p:attrName>
                                        </p:attrNameLst>
                                      </p:cBhvr>
                                      <p:to>
                                        <p:strVal val="visible"/>
                                      </p:to>
                                    </p:set>
                                    <p:animEffect transition="in" filter="fade">
                                      <p:cBhvr>
                                        <p:cTn id="11" dur="500"/>
                                        <p:tgtEl>
                                          <p:spTgt spid="229">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9">
                                            <p:txEl>
                                              <p:pRg st="2" end="2"/>
                                            </p:txEl>
                                          </p:spTgt>
                                        </p:tgtEl>
                                        <p:attrNameLst>
                                          <p:attrName>style.visibility</p:attrName>
                                        </p:attrNameLst>
                                      </p:cBhvr>
                                      <p:to>
                                        <p:strVal val="visible"/>
                                      </p:to>
                                    </p:set>
                                    <p:animEffect transition="in" filter="fade">
                                      <p:cBhvr>
                                        <p:cTn id="15" dur="500"/>
                                        <p:tgtEl>
                                          <p:spTgt spid="229">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Variables That Shift Market Demand</a:t>
            </a:r>
            <a:endParaRPr/>
          </a:p>
        </p:txBody>
      </p:sp>
      <p:sp>
        <p:nvSpPr>
          <p:cNvPr id="243" name="Google Shape;243;p30"/>
          <p:cNvSpPr txBox="1">
            <a:spLocks noGrp="1"/>
          </p:cNvSpPr>
          <p:nvPr>
            <p:ph type="body" idx="1"/>
          </p:nvPr>
        </p:nvSpPr>
        <p:spPr>
          <a:xfrm>
            <a:off x="457200" y="1600200"/>
            <a:ext cx="8229600" cy="464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000" i="1" dirty="0"/>
              <a:t>Income</a:t>
            </a:r>
            <a:endParaRPr sz="2000" dirty="0"/>
          </a:p>
          <a:p>
            <a:pPr marL="342900" lvl="1" indent="-342900" algn="l" rtl="0">
              <a:lnSpc>
                <a:spcPct val="100000"/>
              </a:lnSpc>
              <a:spcBef>
                <a:spcPts val="600"/>
              </a:spcBef>
              <a:spcAft>
                <a:spcPts val="0"/>
              </a:spcAft>
              <a:buSzPts val="2200"/>
              <a:buFont typeface="Arial"/>
              <a:buChar char="•"/>
            </a:pPr>
            <a:r>
              <a:rPr lang="en-US" sz="2000" dirty="0"/>
              <a:t>Increase in income increases demand if product is </a:t>
            </a:r>
            <a:r>
              <a:rPr lang="en-US" sz="2000" i="1" dirty="0"/>
              <a:t>normal</a:t>
            </a:r>
            <a:r>
              <a:rPr lang="en-US" sz="2000" dirty="0"/>
              <a:t>, decreases demand if product is </a:t>
            </a:r>
            <a:r>
              <a:rPr lang="en-US" sz="2000" i="1" dirty="0"/>
              <a:t>inferior</a:t>
            </a:r>
            <a:r>
              <a:rPr lang="en-US" sz="2000" dirty="0"/>
              <a:t>.</a:t>
            </a:r>
            <a:endParaRPr sz="2000" dirty="0"/>
          </a:p>
          <a:p>
            <a:pPr marL="0" lvl="0" indent="0" algn="l" rtl="0">
              <a:lnSpc>
                <a:spcPct val="100000"/>
              </a:lnSpc>
              <a:spcBef>
                <a:spcPts val="1200"/>
              </a:spcBef>
              <a:spcAft>
                <a:spcPts val="0"/>
              </a:spcAft>
              <a:buSzPts val="2200"/>
              <a:buNone/>
            </a:pPr>
            <a:r>
              <a:rPr lang="en-US" sz="2000" i="1" dirty="0"/>
              <a:t>Prices of related goods</a:t>
            </a:r>
            <a:endParaRPr sz="2000" dirty="0"/>
          </a:p>
          <a:p>
            <a:pPr marL="342900" lvl="1" indent="-342900" algn="l" rtl="0">
              <a:lnSpc>
                <a:spcPct val="100000"/>
              </a:lnSpc>
              <a:spcBef>
                <a:spcPts val="600"/>
              </a:spcBef>
              <a:spcAft>
                <a:spcPts val="0"/>
              </a:spcAft>
              <a:buSzPts val="2200"/>
              <a:buFont typeface="Arial"/>
              <a:buChar char="•"/>
            </a:pPr>
            <a:r>
              <a:rPr lang="en-US" sz="2000" dirty="0"/>
              <a:t>Increase in price of related good increases demand if products are </a:t>
            </a:r>
            <a:r>
              <a:rPr lang="en-US" sz="2000" i="1" dirty="0"/>
              <a:t>substitutes</a:t>
            </a:r>
            <a:r>
              <a:rPr lang="en-US" sz="2000" dirty="0"/>
              <a:t>, decreases demand if products are </a:t>
            </a:r>
            <a:r>
              <a:rPr lang="en-US" sz="2000" i="1" dirty="0"/>
              <a:t>complements.</a:t>
            </a:r>
          </a:p>
          <a:p>
            <a:pPr marL="342900" lvl="1" indent="-342900" algn="l" rtl="0">
              <a:lnSpc>
                <a:spcPct val="100000"/>
              </a:lnSpc>
              <a:spcBef>
                <a:spcPts val="600"/>
              </a:spcBef>
              <a:spcAft>
                <a:spcPts val="0"/>
              </a:spcAft>
              <a:buSzPts val="2200"/>
              <a:buFont typeface="Arial"/>
              <a:buChar char="•"/>
            </a:pPr>
            <a:r>
              <a:rPr lang="en-US" sz="2000" i="1" dirty="0"/>
              <a:t>NOTE: This isn’t the same as a change in the price of the good, which only causes movement along the demand curve.</a:t>
            </a:r>
            <a:endParaRPr sz="2000" i="1" dirty="0"/>
          </a:p>
          <a:p>
            <a:pPr marL="0" lvl="0" indent="0" algn="l" rtl="0">
              <a:lnSpc>
                <a:spcPct val="100000"/>
              </a:lnSpc>
              <a:spcBef>
                <a:spcPts val="1200"/>
              </a:spcBef>
              <a:spcAft>
                <a:spcPts val="0"/>
              </a:spcAft>
              <a:buSzPts val="2200"/>
              <a:buNone/>
            </a:pPr>
            <a:r>
              <a:rPr lang="en-US" sz="2000" i="1" dirty="0"/>
              <a:t>Tastes</a:t>
            </a:r>
            <a:endParaRPr sz="2000" dirty="0"/>
          </a:p>
          <a:p>
            <a:pPr marL="0" lvl="0" indent="0" algn="l" rtl="0">
              <a:lnSpc>
                <a:spcPct val="100000"/>
              </a:lnSpc>
              <a:spcBef>
                <a:spcPts val="1200"/>
              </a:spcBef>
              <a:spcAft>
                <a:spcPts val="0"/>
              </a:spcAft>
              <a:buSzPts val="2200"/>
              <a:buNone/>
            </a:pPr>
            <a:r>
              <a:rPr lang="en-US" sz="2000" i="1" dirty="0"/>
              <a:t>Population and demographics</a:t>
            </a:r>
            <a:endParaRPr sz="2000" dirty="0"/>
          </a:p>
          <a:p>
            <a:pPr marL="0" lvl="0" indent="0" algn="l" rtl="0">
              <a:lnSpc>
                <a:spcPct val="100000"/>
              </a:lnSpc>
              <a:spcBef>
                <a:spcPts val="1200"/>
              </a:spcBef>
              <a:spcAft>
                <a:spcPts val="0"/>
              </a:spcAft>
              <a:buSzPts val="2200"/>
              <a:buNone/>
            </a:pPr>
            <a:r>
              <a:rPr lang="en-US" sz="2000" i="1" dirty="0"/>
              <a:t>Expected future prices</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animEffect transition="in" filter="fade">
                                      <p:cBhvr>
                                        <p:cTn id="7" dur="500"/>
                                        <p:tgtEl>
                                          <p:spTgt spid="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3">
                                            <p:txEl>
                                              <p:pRg st="1" end="1"/>
                                            </p:txEl>
                                          </p:spTgt>
                                        </p:tgtEl>
                                        <p:attrNameLst>
                                          <p:attrName>style.visibility</p:attrName>
                                        </p:attrNameLst>
                                      </p:cBhvr>
                                      <p:to>
                                        <p:strVal val="visible"/>
                                      </p:to>
                                    </p:set>
                                    <p:animEffect transition="in" filter="fade">
                                      <p:cBhvr>
                                        <p:cTn id="10" dur="500"/>
                                        <p:tgtEl>
                                          <p:spTgt spid="24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3">
                                            <p:txEl>
                                              <p:pRg st="2" end="2"/>
                                            </p:txEl>
                                          </p:spTgt>
                                        </p:tgtEl>
                                        <p:attrNameLst>
                                          <p:attrName>style.visibility</p:attrName>
                                        </p:attrNameLst>
                                      </p:cBhvr>
                                      <p:to>
                                        <p:strVal val="visible"/>
                                      </p:to>
                                    </p:set>
                                    <p:animEffect transition="in" filter="fade">
                                      <p:cBhvr>
                                        <p:cTn id="14" dur="500"/>
                                        <p:tgtEl>
                                          <p:spTgt spid="24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3">
                                            <p:txEl>
                                              <p:pRg st="3" end="3"/>
                                            </p:txEl>
                                          </p:spTgt>
                                        </p:tgtEl>
                                        <p:attrNameLst>
                                          <p:attrName>style.visibility</p:attrName>
                                        </p:attrNameLst>
                                      </p:cBhvr>
                                      <p:to>
                                        <p:strVal val="visible"/>
                                      </p:to>
                                    </p:set>
                                    <p:animEffect transition="in" filter="fade">
                                      <p:cBhvr>
                                        <p:cTn id="17" dur="500"/>
                                        <p:tgtEl>
                                          <p:spTgt spid="24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3">
                                            <p:txEl>
                                              <p:pRg st="4" end="4"/>
                                            </p:txEl>
                                          </p:spTgt>
                                        </p:tgtEl>
                                        <p:attrNameLst>
                                          <p:attrName>style.visibility</p:attrName>
                                        </p:attrNameLst>
                                      </p:cBhvr>
                                      <p:to>
                                        <p:strVal val="visible"/>
                                      </p:to>
                                    </p:set>
                                    <p:animEffect transition="in" filter="fade">
                                      <p:cBhvr>
                                        <p:cTn id="20" dur="500"/>
                                        <p:tgtEl>
                                          <p:spTgt spid="243">
                                            <p:txEl>
                                              <p:pRg st="4" end="4"/>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43">
                                            <p:txEl>
                                              <p:pRg st="5" end="5"/>
                                            </p:txEl>
                                          </p:spTgt>
                                        </p:tgtEl>
                                        <p:attrNameLst>
                                          <p:attrName>style.visibility</p:attrName>
                                        </p:attrNameLst>
                                      </p:cBhvr>
                                      <p:to>
                                        <p:strVal val="visible"/>
                                      </p:to>
                                    </p:set>
                                    <p:animEffect transition="in" filter="fade">
                                      <p:cBhvr>
                                        <p:cTn id="24" dur="500"/>
                                        <p:tgtEl>
                                          <p:spTgt spid="243">
                                            <p:txEl>
                                              <p:pRg st="5" end="5"/>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43">
                                            <p:txEl>
                                              <p:pRg st="6" end="6"/>
                                            </p:txEl>
                                          </p:spTgt>
                                        </p:tgtEl>
                                        <p:attrNameLst>
                                          <p:attrName>style.visibility</p:attrName>
                                        </p:attrNameLst>
                                      </p:cBhvr>
                                      <p:to>
                                        <p:strVal val="visible"/>
                                      </p:to>
                                    </p:set>
                                    <p:animEffect transition="in" filter="fade">
                                      <p:cBhvr>
                                        <p:cTn id="28" dur="500"/>
                                        <p:tgtEl>
                                          <p:spTgt spid="243">
                                            <p:txEl>
                                              <p:pRg st="6" end="6"/>
                                            </p:txEl>
                                          </p:spTgt>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243">
                                            <p:txEl>
                                              <p:pRg st="7" end="7"/>
                                            </p:txEl>
                                          </p:spTgt>
                                        </p:tgtEl>
                                        <p:attrNameLst>
                                          <p:attrName>style.visibility</p:attrName>
                                        </p:attrNameLst>
                                      </p:cBhvr>
                                      <p:to>
                                        <p:strVal val="visible"/>
                                      </p:to>
                                    </p:set>
                                    <p:animEffect transition="in" filter="fade">
                                      <p:cBhvr>
                                        <p:cTn id="32" dur="500"/>
                                        <p:tgtEl>
                                          <p:spTgt spid="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uiExpand="1" build="p"/>
    </p:bld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2316</Words>
  <Application>Microsoft Office PowerPoint</Application>
  <PresentationFormat>On-screen Show (4:3)</PresentationFormat>
  <Paragraphs>213</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Noto Sans Symbols</vt:lpstr>
      <vt:lpstr>Times New Roman</vt:lpstr>
      <vt:lpstr>Verdana</vt:lpstr>
      <vt:lpstr>508 Lecture</vt:lpstr>
      <vt:lpstr>Essentials of Economics</vt:lpstr>
      <vt:lpstr>Chapter Outline</vt:lpstr>
      <vt:lpstr>Our Model of a Market</vt:lpstr>
      <vt:lpstr>Ceteris paribus assumption</vt:lpstr>
      <vt:lpstr>3.1 The Demand Side of the Market</vt:lpstr>
      <vt:lpstr>Figure 3.1 A Demand Schedule and a Demand Curve (1 of 3)</vt:lpstr>
      <vt:lpstr>Substitution and Income Effects</vt:lpstr>
      <vt:lpstr>Figure 3.2 Shifting the Demand Curve</vt:lpstr>
      <vt:lpstr>Variables That Shift Market Demand</vt:lpstr>
      <vt:lpstr>Changes in Income of Consumers</vt:lpstr>
      <vt:lpstr>Changes in the Price of Related Goods</vt:lpstr>
      <vt:lpstr>Changes in Tastes</vt:lpstr>
      <vt:lpstr>Changes in Population/Demographics</vt:lpstr>
      <vt:lpstr>Changes in Expectations about Future Prices</vt:lpstr>
      <vt:lpstr>Figure 3.3 A Change in Demand vs. Change in Quantity Demanded</vt:lpstr>
      <vt:lpstr>3.2 The Supply Side of the Market</vt:lpstr>
      <vt:lpstr>Figure 3.4 A Supply Schedule and Supply Curve (1 of 2)</vt:lpstr>
      <vt:lpstr>Figure 3.5 Shifting the Supply Curve (1 of 2)</vt:lpstr>
      <vt:lpstr>What Factors Influence Market Supply?</vt:lpstr>
      <vt:lpstr>Change in Prices of Inputs</vt:lpstr>
      <vt:lpstr>Technological Change</vt:lpstr>
      <vt:lpstr>Prices of Related Goods in Production</vt:lpstr>
      <vt:lpstr>Number of Firms and Expected Future Prices</vt:lpstr>
      <vt:lpstr>Figure 3.6 A Change in Supply versus a Change in Quantity Supplied</vt:lpstr>
      <vt:lpstr>3.3 Market Equilibrium: Putting Demand and Supply Together</vt:lpstr>
      <vt:lpstr>Figure 3.7 Market Equilibrium</vt:lpstr>
      <vt:lpstr>Figure 3.8 The Effect of Surpluses and Shortages on the Market Price (1 of 2)</vt:lpstr>
      <vt:lpstr>Figure 3.8 The Effect of Surpluses and Shortages on the Market Price (2 of 2)</vt:lpstr>
      <vt:lpstr>Table 3.3 How shifts in demand and supply affect equilibrium price (P) and quantity (Q) (2 of 2)</vt:lpstr>
      <vt:lpstr>Shifts of a Curve vs. Movements along a Curve</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sherylnelson</dc:creator>
  <cp:lastModifiedBy>Kemper, James</cp:lastModifiedBy>
  <cp:revision>21</cp:revision>
  <dcterms:modified xsi:type="dcterms:W3CDTF">2023-09-21T19:55:56Z</dcterms:modified>
</cp:coreProperties>
</file>