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7"/>
  </p:notesMasterIdLst>
  <p:sldIdLst>
    <p:sldId id="256" r:id="rId2"/>
    <p:sldId id="257" r:id="rId3"/>
    <p:sldId id="259" r:id="rId4"/>
    <p:sldId id="261" r:id="rId5"/>
    <p:sldId id="262" r:id="rId6"/>
    <p:sldId id="264" r:id="rId7"/>
    <p:sldId id="265" r:id="rId8"/>
    <p:sldId id="268" r:id="rId9"/>
    <p:sldId id="271" r:id="rId10"/>
    <p:sldId id="270" r:id="rId11"/>
    <p:sldId id="272" r:id="rId12"/>
    <p:sldId id="275" r:id="rId13"/>
    <p:sldId id="276" r:id="rId14"/>
    <p:sldId id="277" r:id="rId15"/>
    <p:sldId id="294" r:id="rId16"/>
    <p:sldId id="278" r:id="rId17"/>
    <p:sldId id="279" r:id="rId18"/>
    <p:sldId id="281" r:id="rId19"/>
    <p:sldId id="283" r:id="rId20"/>
    <p:sldId id="286" r:id="rId21"/>
    <p:sldId id="287" r:id="rId22"/>
    <p:sldId id="288" r:id="rId23"/>
    <p:sldId id="289" r:id="rId24"/>
    <p:sldId id="292" r:id="rId25"/>
    <p:sldId id="293"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610272-4FCE-4BFD-8E1F-64720161040A}" v="19" dt="2023-09-28T18:57:07.544"/>
  </p1510:revLst>
</p1510:revInfo>
</file>

<file path=ppt/tableStyles.xml><?xml version="1.0" encoding="utf-8"?>
<a:tblStyleLst xmlns:a="http://schemas.openxmlformats.org/drawingml/2006/main" def="{BD1A72A6-84DA-4EC8-918D-B5B9371B584B}">
  <a:tblStyle styleId="{BD1A72A6-84DA-4EC8-918D-B5B9371B584B}"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701" y="8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per, James" userId="a0ad9e40-2c23-4dbb-ba42-581a30ee3ed1" providerId="ADAL" clId="{AC610272-4FCE-4BFD-8E1F-64720161040A}"/>
    <pc:docChg chg="undo custSel addSld delSld modSld">
      <pc:chgData name="Kemper, James" userId="a0ad9e40-2c23-4dbb-ba42-581a30ee3ed1" providerId="ADAL" clId="{AC610272-4FCE-4BFD-8E1F-64720161040A}" dt="2023-09-28T18:57:17.136" v="79" actId="1076"/>
      <pc:docMkLst>
        <pc:docMk/>
      </pc:docMkLst>
      <pc:sldChg chg="modSp mod">
        <pc:chgData name="Kemper, James" userId="a0ad9e40-2c23-4dbb-ba42-581a30ee3ed1" providerId="ADAL" clId="{AC610272-4FCE-4BFD-8E1F-64720161040A}" dt="2023-09-28T18:25:17.771" v="5" actId="6549"/>
        <pc:sldMkLst>
          <pc:docMk/>
          <pc:sldMk cId="0" sldId="257"/>
        </pc:sldMkLst>
        <pc:spChg chg="mod">
          <ac:chgData name="Kemper, James" userId="a0ad9e40-2c23-4dbb-ba42-581a30ee3ed1" providerId="ADAL" clId="{AC610272-4FCE-4BFD-8E1F-64720161040A}" dt="2023-09-28T18:25:17.771" v="5" actId="6549"/>
          <ac:spMkLst>
            <pc:docMk/>
            <pc:sldMk cId="0" sldId="257"/>
            <ac:spMk id="176" creationId="{00000000-0000-0000-0000-000000000000}"/>
          </ac:spMkLst>
        </pc:spChg>
      </pc:sldChg>
      <pc:sldChg chg="add del">
        <pc:chgData name="Kemper, James" userId="a0ad9e40-2c23-4dbb-ba42-581a30ee3ed1" providerId="ADAL" clId="{AC610272-4FCE-4BFD-8E1F-64720161040A}" dt="2023-09-28T15:06:17.478" v="3" actId="47"/>
        <pc:sldMkLst>
          <pc:docMk/>
          <pc:sldMk cId="0" sldId="270"/>
        </pc:sldMkLst>
      </pc:sldChg>
      <pc:sldChg chg="add del">
        <pc:chgData name="Kemper, James" userId="a0ad9e40-2c23-4dbb-ba42-581a30ee3ed1" providerId="ADAL" clId="{AC610272-4FCE-4BFD-8E1F-64720161040A}" dt="2023-09-28T15:06:17.478" v="3" actId="47"/>
        <pc:sldMkLst>
          <pc:docMk/>
          <pc:sldMk cId="0" sldId="272"/>
        </pc:sldMkLst>
      </pc:sldChg>
      <pc:sldChg chg="modSp modAnim">
        <pc:chgData name="Kemper, James" userId="a0ad9e40-2c23-4dbb-ba42-581a30ee3ed1" providerId="ADAL" clId="{AC610272-4FCE-4BFD-8E1F-64720161040A}" dt="2023-09-28T18:53:44.529" v="12" actId="20577"/>
        <pc:sldMkLst>
          <pc:docMk/>
          <pc:sldMk cId="0" sldId="279"/>
        </pc:sldMkLst>
        <pc:spChg chg="mod">
          <ac:chgData name="Kemper, James" userId="a0ad9e40-2c23-4dbb-ba42-581a30ee3ed1" providerId="ADAL" clId="{AC610272-4FCE-4BFD-8E1F-64720161040A}" dt="2023-09-28T18:53:44.529" v="12" actId="20577"/>
          <ac:spMkLst>
            <pc:docMk/>
            <pc:sldMk cId="0" sldId="279"/>
            <ac:spMk id="332" creationId="{00000000-0000-0000-0000-000000000000}"/>
          </ac:spMkLst>
        </pc:spChg>
      </pc:sldChg>
      <pc:sldChg chg="del">
        <pc:chgData name="Kemper, James" userId="a0ad9e40-2c23-4dbb-ba42-581a30ee3ed1" providerId="ADAL" clId="{AC610272-4FCE-4BFD-8E1F-64720161040A}" dt="2023-09-28T15:07:21.189" v="4" actId="47"/>
        <pc:sldMkLst>
          <pc:docMk/>
          <pc:sldMk cId="0" sldId="284"/>
        </pc:sldMkLst>
      </pc:sldChg>
      <pc:sldChg chg="del">
        <pc:chgData name="Kemper, James" userId="a0ad9e40-2c23-4dbb-ba42-581a30ee3ed1" providerId="ADAL" clId="{AC610272-4FCE-4BFD-8E1F-64720161040A}" dt="2023-09-28T15:07:21.189" v="4" actId="47"/>
        <pc:sldMkLst>
          <pc:docMk/>
          <pc:sldMk cId="0" sldId="285"/>
        </pc:sldMkLst>
      </pc:sldChg>
      <pc:sldChg chg="del">
        <pc:chgData name="Kemper, James" userId="a0ad9e40-2c23-4dbb-ba42-581a30ee3ed1" providerId="ADAL" clId="{AC610272-4FCE-4BFD-8E1F-64720161040A}" dt="2023-09-19T20:06:00.130" v="0" actId="47"/>
        <pc:sldMkLst>
          <pc:docMk/>
          <pc:sldMk cId="0" sldId="290"/>
        </pc:sldMkLst>
      </pc:sldChg>
      <pc:sldChg chg="del">
        <pc:chgData name="Kemper, James" userId="a0ad9e40-2c23-4dbb-ba42-581a30ee3ed1" providerId="ADAL" clId="{AC610272-4FCE-4BFD-8E1F-64720161040A}" dt="2023-09-19T20:06:01.872" v="1" actId="47"/>
        <pc:sldMkLst>
          <pc:docMk/>
          <pc:sldMk cId="0" sldId="291"/>
        </pc:sldMkLst>
      </pc:sldChg>
      <pc:sldChg chg="addSp delSp modSp new mod">
        <pc:chgData name="Kemper, James" userId="a0ad9e40-2c23-4dbb-ba42-581a30ee3ed1" providerId="ADAL" clId="{AC610272-4FCE-4BFD-8E1F-64720161040A}" dt="2023-09-28T18:57:17.136" v="79" actId="1076"/>
        <pc:sldMkLst>
          <pc:docMk/>
          <pc:sldMk cId="3460329103" sldId="294"/>
        </pc:sldMkLst>
        <pc:spChg chg="mod">
          <ac:chgData name="Kemper, James" userId="a0ad9e40-2c23-4dbb-ba42-581a30ee3ed1" providerId="ADAL" clId="{AC610272-4FCE-4BFD-8E1F-64720161040A}" dt="2023-09-28T18:54:32.923" v="64" actId="20577"/>
          <ac:spMkLst>
            <pc:docMk/>
            <pc:sldMk cId="3460329103" sldId="294"/>
            <ac:spMk id="2" creationId="{0EF93406-F70D-8131-FE32-2A96A4A79869}"/>
          </ac:spMkLst>
        </pc:spChg>
        <pc:picChg chg="add mod">
          <ac:chgData name="Kemper, James" userId="a0ad9e40-2c23-4dbb-ba42-581a30ee3ed1" providerId="ADAL" clId="{AC610272-4FCE-4BFD-8E1F-64720161040A}" dt="2023-09-28T18:57:17.136" v="79" actId="1076"/>
          <ac:picMkLst>
            <pc:docMk/>
            <pc:sldMk cId="3460329103" sldId="294"/>
            <ac:picMk id="5" creationId="{336A9ADD-035D-05D6-61A6-55B619EA0EDE}"/>
          </ac:picMkLst>
        </pc:picChg>
        <pc:picChg chg="add del mod">
          <ac:chgData name="Kemper, James" userId="a0ad9e40-2c23-4dbb-ba42-581a30ee3ed1" providerId="ADAL" clId="{AC610272-4FCE-4BFD-8E1F-64720161040A}" dt="2023-09-28T18:57:07.544" v="76" actId="478"/>
          <ac:picMkLst>
            <pc:docMk/>
            <pc:sldMk cId="3460329103" sldId="294"/>
            <ac:picMk id="1026" creationId="{A8586D49-B721-5006-E7A7-92099F812BD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09580852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1) MathType Plugin</a:t>
            </a:r>
            <a:endParaRPr sz="1200" b="0"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2) Math Player (free versions available)</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3) NVDA Reader (free versions available)</a:t>
            </a:r>
            <a:endParaRPr/>
          </a:p>
        </p:txBody>
      </p:sp>
      <p:sp>
        <p:nvSpPr>
          <p:cNvPr id="163" name="Google Shape;1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4019591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7334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39058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0510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91431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1" name="Google Shape;311;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5191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8" name="Google Shape;318;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96060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38060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2" name="Google Shape;342;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9186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8" name="Google Shape;35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528749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0" name="Google Shape;380;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4604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59557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7" name="Google Shape;3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5051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4" name="Google Shape;39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945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94404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1" name="Google Shape;42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9696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1" name="Google Shape;431;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2" name="Google Shape;432;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1674322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8454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3190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27121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2" name="Google Shape;22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6416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08766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4631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9" name="Google Shape;26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672261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0" name="Google Shape;20;p2"/>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3000"/>
              <a:buNone/>
              <a:defRPr sz="3000"/>
            </a:lvl1pPr>
            <a:lvl2pPr marL="914400" lvl="1" indent="-228600" algn="l">
              <a:lnSpc>
                <a:spcPct val="100000"/>
              </a:lnSpc>
              <a:spcBef>
                <a:spcPts val="0"/>
              </a:spcBef>
              <a:spcAft>
                <a:spcPts val="0"/>
              </a:spcAft>
              <a:buSzPts val="4400"/>
              <a:buNone/>
              <a:defRPr sz="4400"/>
            </a:lvl2pPr>
            <a:lvl3pPr marL="1371600" lvl="2" indent="-228600" algn="l">
              <a:lnSpc>
                <a:spcPct val="100000"/>
              </a:lnSpc>
              <a:spcBef>
                <a:spcPts val="0"/>
              </a:spcBef>
              <a:spcAft>
                <a:spcPts val="0"/>
              </a:spcAft>
              <a:buSzPts val="4400"/>
              <a:buNone/>
              <a:defRPr sz="4400"/>
            </a:lvl3pPr>
            <a:lvl4pPr marL="1828800" lvl="3" indent="-228600" algn="l">
              <a:lnSpc>
                <a:spcPct val="100000"/>
              </a:lnSpc>
              <a:spcBef>
                <a:spcPts val="0"/>
              </a:spcBef>
              <a:spcAft>
                <a:spcPts val="0"/>
              </a:spcAft>
              <a:buSzPts val="4400"/>
              <a:buNone/>
              <a:defRPr sz="4400"/>
            </a:lvl4pPr>
            <a:lvl5pPr marL="2286000" lvl="4" indent="-228600" algn="l">
              <a:lnSpc>
                <a:spcPct val="100000"/>
              </a:lnSpc>
              <a:spcBef>
                <a:spcPts val="0"/>
              </a:spcBef>
              <a:spcAft>
                <a:spcPts val="0"/>
              </a:spcAft>
              <a:buSzPts val="4400"/>
              <a:buNone/>
              <a:defRPr sz="4400"/>
            </a:lvl5pPr>
            <a:lvl6pPr marL="2743200" lvl="5" indent="-228600" algn="l">
              <a:lnSpc>
                <a:spcPct val="100000"/>
              </a:lnSpc>
              <a:spcBef>
                <a:spcPts val="0"/>
              </a:spcBef>
              <a:spcAft>
                <a:spcPts val="0"/>
              </a:spcAft>
              <a:buSzPts val="4400"/>
              <a:buNone/>
              <a:defRPr sz="4400"/>
            </a:lvl6pPr>
            <a:lvl7pPr marL="3200400" lvl="6" indent="-228600" algn="l">
              <a:lnSpc>
                <a:spcPct val="100000"/>
              </a:lnSpc>
              <a:spcBef>
                <a:spcPts val="0"/>
              </a:spcBef>
              <a:spcAft>
                <a:spcPts val="0"/>
              </a:spcAft>
              <a:buSzPts val="4400"/>
              <a:buNone/>
              <a:defRPr sz="4400"/>
            </a:lvl7pPr>
            <a:lvl8pPr marL="3657600" lvl="7" indent="-228600" algn="l">
              <a:lnSpc>
                <a:spcPct val="100000"/>
              </a:lnSpc>
              <a:spcBef>
                <a:spcPts val="0"/>
              </a:spcBef>
              <a:spcAft>
                <a:spcPts val="0"/>
              </a:spcAft>
              <a:buSzPts val="4400"/>
              <a:buNone/>
              <a:defRPr sz="4400"/>
            </a:lvl8pPr>
            <a:lvl9pPr marL="4114800" lvl="8" indent="-228600" algn="l">
              <a:lnSpc>
                <a:spcPct val="100000"/>
              </a:lnSpc>
              <a:spcBef>
                <a:spcPts val="0"/>
              </a:spcBef>
              <a:spcAft>
                <a:spcPts val="0"/>
              </a:spcAft>
              <a:buSzPts val="4400"/>
              <a:buNone/>
              <a:defRPr sz="4400"/>
            </a:lvl9pPr>
          </a:lstStyle>
          <a:p>
            <a:endParaRPr/>
          </a:p>
        </p:txBody>
      </p:sp>
      <p:sp>
        <p:nvSpPr>
          <p:cNvPr id="21" name="Google Shape;21;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lvl1pPr>
            <a:lvl2pPr marL="914400" lvl="1" indent="-228600" algn="l">
              <a:lnSpc>
                <a:spcPct val="100000"/>
              </a:lnSpc>
              <a:spcBef>
                <a:spcPts val="0"/>
              </a:spcBef>
              <a:spcAft>
                <a:spcPts val="0"/>
              </a:spcAft>
              <a:buSzPts val="2200"/>
              <a:buNone/>
              <a:defRPr/>
            </a:lvl2pPr>
            <a:lvl3pPr marL="1371600" lvl="2" indent="-228600" algn="l">
              <a:lnSpc>
                <a:spcPct val="100000"/>
              </a:lnSpc>
              <a:spcBef>
                <a:spcPts val="0"/>
              </a:spcBef>
              <a:spcAft>
                <a:spcPts val="0"/>
              </a:spcAft>
              <a:buSzPts val="2200"/>
              <a:buNone/>
              <a:defRPr/>
            </a:lvl3pPr>
            <a:lvl4pPr marL="1828800" lvl="3" indent="-228600" algn="l">
              <a:lnSpc>
                <a:spcPct val="100000"/>
              </a:lnSpc>
              <a:spcBef>
                <a:spcPts val="0"/>
              </a:spcBef>
              <a:spcAft>
                <a:spcPts val="0"/>
              </a:spcAft>
              <a:buSzPts val="2200"/>
              <a:buNone/>
              <a:defRPr/>
            </a:lvl4pPr>
            <a:lvl5pPr marL="2286000" lvl="4" indent="-228600" algn="l">
              <a:lnSpc>
                <a:spcPct val="100000"/>
              </a:lnSpc>
              <a:spcBef>
                <a:spcPts val="0"/>
              </a:spcBef>
              <a:spcAft>
                <a:spcPts val="0"/>
              </a:spcAft>
              <a:buSzPts val="2200"/>
              <a:buNone/>
              <a:defRPr/>
            </a:lvl5pPr>
            <a:lvl6pPr marL="2743200" lvl="5" indent="-228600" algn="l">
              <a:lnSpc>
                <a:spcPct val="100000"/>
              </a:lnSpc>
              <a:spcBef>
                <a:spcPts val="0"/>
              </a:spcBef>
              <a:spcAft>
                <a:spcPts val="0"/>
              </a:spcAft>
              <a:buSzPts val="2200"/>
              <a:buNone/>
              <a:defRPr/>
            </a:lvl6pPr>
            <a:lvl7pPr marL="3200400" lvl="6" indent="-228600" algn="l">
              <a:lnSpc>
                <a:spcPct val="100000"/>
              </a:lnSpc>
              <a:spcBef>
                <a:spcPts val="0"/>
              </a:spcBef>
              <a:spcAft>
                <a:spcPts val="0"/>
              </a:spcAft>
              <a:buSzPts val="2200"/>
              <a:buNone/>
              <a:defRPr/>
            </a:lvl7pPr>
            <a:lvl8pPr marL="3657600" lvl="7" indent="-228600" algn="l">
              <a:lnSpc>
                <a:spcPct val="100000"/>
              </a:lnSpc>
              <a:spcBef>
                <a:spcPts val="0"/>
              </a:spcBef>
              <a:spcAft>
                <a:spcPts val="0"/>
              </a:spcAft>
              <a:buSzPts val="2200"/>
              <a:buNone/>
              <a:defRPr/>
            </a:lvl8pPr>
            <a:lvl9pPr marL="4114800" lvl="8" indent="-228600" algn="l">
              <a:lnSpc>
                <a:spcPct val="100000"/>
              </a:lnSpc>
              <a:spcBef>
                <a:spcPts val="0"/>
              </a:spcBef>
              <a:spcAft>
                <a:spcPts val="0"/>
              </a:spcAft>
              <a:buSzPts val="2200"/>
              <a:buNone/>
              <a:defRPr/>
            </a:lvl9pPr>
          </a:lstStyle>
          <a:p>
            <a:endParaRPr/>
          </a:p>
        </p:txBody>
      </p:sp>
      <p:sp>
        <p:nvSpPr>
          <p:cNvPr id="22" name="Google Shape;22;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1"/>
              </a:buClr>
              <a:buSzPts val="1200"/>
              <a:buFont typeface="Verdana"/>
              <a:buNone/>
              <a:defRPr sz="1200" b="0">
                <a:solidFill>
                  <a:schemeClr val="dk1"/>
                </a:solidFill>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pic>
        <p:nvPicPr>
          <p:cNvPr id="26" name="Google Shape;26;p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90"/>
        <p:cNvGrpSpPr/>
        <p:nvPr/>
      </p:nvGrpSpPr>
      <p:grpSpPr>
        <a:xfrm>
          <a:off x="0" y="0"/>
          <a:ext cx="0" cy="0"/>
          <a:chOff x="0" y="0"/>
          <a:chExt cx="0" cy="0"/>
        </a:xfrm>
      </p:grpSpPr>
      <p:sp>
        <p:nvSpPr>
          <p:cNvPr id="91" name="Google Shape;91;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4" name="Google Shape;94;p1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95" name="Google Shape;95;p12"/>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457200" y="2194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body" idx="1"/>
          </p:nvPr>
        </p:nvSpPr>
        <p:spPr>
          <a:xfrm>
            <a:off x="457200" y="1457450"/>
            <a:ext cx="8229600" cy="9144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9" name="Google Shape;99;p13"/>
          <p:cNvSpPr txBox="1">
            <a:spLocks noGrp="1"/>
          </p:cNvSpPr>
          <p:nvPr>
            <p:ph type="body" idx="2"/>
          </p:nvPr>
        </p:nvSpPr>
        <p:spPr>
          <a:xfrm>
            <a:off x="45720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0" name="Google Shape;100;p13"/>
          <p:cNvSpPr txBox="1">
            <a:spLocks noGrp="1"/>
          </p:cNvSpPr>
          <p:nvPr>
            <p:ph type="body" idx="3"/>
          </p:nvPr>
        </p:nvSpPr>
        <p:spPr>
          <a:xfrm>
            <a:off x="3291114" y="160194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1" name="Google Shape;101;p13"/>
          <p:cNvSpPr txBox="1">
            <a:spLocks noGrp="1"/>
          </p:cNvSpPr>
          <p:nvPr>
            <p:ph type="body" idx="4"/>
          </p:nvPr>
        </p:nvSpPr>
        <p:spPr>
          <a:xfrm>
            <a:off x="612648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2" name="Google Shape;102;p13"/>
          <p:cNvSpPr txBox="1">
            <a:spLocks noGrp="1"/>
          </p:cNvSpPr>
          <p:nvPr>
            <p:ph type="body" idx="5"/>
          </p:nvPr>
        </p:nvSpPr>
        <p:spPr>
          <a:xfrm>
            <a:off x="457200"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3" name="Google Shape;103;p13"/>
          <p:cNvSpPr txBox="1">
            <a:spLocks noGrp="1"/>
          </p:cNvSpPr>
          <p:nvPr>
            <p:ph type="body" idx="6"/>
          </p:nvPr>
        </p:nvSpPr>
        <p:spPr>
          <a:xfrm>
            <a:off x="3300984"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4" name="Google Shape;104;p13"/>
          <p:cNvSpPr txBox="1">
            <a:spLocks noGrp="1"/>
          </p:cNvSpPr>
          <p:nvPr>
            <p:ph type="body" idx="7"/>
          </p:nvPr>
        </p:nvSpPr>
        <p:spPr>
          <a:xfrm>
            <a:off x="6128658" y="3171876"/>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5" name="Google Shape;105;p13"/>
          <p:cNvSpPr txBox="1">
            <a:spLocks noGrp="1"/>
          </p:cNvSpPr>
          <p:nvPr>
            <p:ph type="body" idx="8"/>
          </p:nvPr>
        </p:nvSpPr>
        <p:spPr>
          <a:xfrm>
            <a:off x="457200"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6" name="Google Shape;106;p13"/>
          <p:cNvSpPr txBox="1">
            <a:spLocks noGrp="1"/>
          </p:cNvSpPr>
          <p:nvPr>
            <p:ph type="body" idx="9"/>
          </p:nvPr>
        </p:nvSpPr>
        <p:spPr>
          <a:xfrm>
            <a:off x="3299388"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7" name="Google Shape;107;p13"/>
          <p:cNvSpPr txBox="1">
            <a:spLocks noGrp="1"/>
          </p:cNvSpPr>
          <p:nvPr>
            <p:ph type="body" idx="13"/>
          </p:nvPr>
        </p:nvSpPr>
        <p:spPr>
          <a:xfrm>
            <a:off x="6128658" y="4764312"/>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8" name="Google Shape;108;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Two Content">
  <p:cSld name="1_Title and Two Content">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4" name="Google Shape;114;p14"/>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5" name="Google Shape;115;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a:spLocks noGrp="1"/>
          </p:cNvSpPr>
          <p:nvPr>
            <p:ph type="body" idx="3"/>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9" name="Google Shape;119;p14"/>
          <p:cNvSpPr txBox="1">
            <a:spLocks noGrp="1"/>
          </p:cNvSpPr>
          <p:nvPr>
            <p:ph type="body" idx="4"/>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0" name="Google Shape;120;p14"/>
          <p:cNvSpPr txBox="1">
            <a:spLocks noGrp="1"/>
          </p:cNvSpPr>
          <p:nvPr>
            <p:ph type="body" idx="5"/>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1_Figure + Caption">
  <p:cSld name="1_Figure +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24" name="Google Shape;124;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5"/>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28" name="Google Shape;128;p15"/>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15"/>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pic>
        <p:nvPicPr>
          <p:cNvPr id="130" name="Google Shape;130;p1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31" name="Google Shape;131;p1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5" name="Google Shape;135;p16"/>
          <p:cNvSpPr txBox="1">
            <a:spLocks noGrp="1"/>
          </p:cNvSpPr>
          <p:nvPr>
            <p:ph type="body" idx="2"/>
          </p:nvPr>
        </p:nvSpPr>
        <p:spPr>
          <a:xfrm>
            <a:off x="629842" y="2505075"/>
            <a:ext cx="3868340"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16"/>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7" name="Google Shape;137;p16"/>
          <p:cNvSpPr txBox="1">
            <a:spLocks noGrp="1"/>
          </p:cNvSpPr>
          <p:nvPr>
            <p:ph type="body" idx="4"/>
          </p:nvPr>
        </p:nvSpPr>
        <p:spPr>
          <a:xfrm>
            <a:off x="4629150" y="2505075"/>
            <a:ext cx="3887391"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4" name="Google Shape;144;p17"/>
          <p:cNvSpPr txBox="1">
            <a:spLocks noGrp="1"/>
          </p:cNvSpPr>
          <p:nvPr>
            <p:ph type="body" idx="2"/>
          </p:nvPr>
        </p:nvSpPr>
        <p:spPr>
          <a:xfrm>
            <a:off x="629842" y="2505075"/>
            <a:ext cx="3868340"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5" name="Google Shape;145;p17"/>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6" name="Google Shape;146;p17"/>
          <p:cNvSpPr txBox="1">
            <a:spLocks noGrp="1"/>
          </p:cNvSpPr>
          <p:nvPr>
            <p:ph type="body" idx="4"/>
          </p:nvPr>
        </p:nvSpPr>
        <p:spPr>
          <a:xfrm>
            <a:off x="4629150" y="2505075"/>
            <a:ext cx="3887391"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7" name="Google Shape;14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17"/>
          <p:cNvSpPr txBox="1">
            <a:spLocks noGrp="1"/>
          </p:cNvSpPr>
          <p:nvPr>
            <p:ph type="body" idx="5"/>
          </p:nvPr>
        </p:nvSpPr>
        <p:spPr>
          <a:xfrm>
            <a:off x="631372" y="4278084"/>
            <a:ext cx="3868340"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1" name="Google Shape;151;p17"/>
          <p:cNvSpPr txBox="1">
            <a:spLocks noGrp="1"/>
          </p:cNvSpPr>
          <p:nvPr>
            <p:ph type="body" idx="6"/>
          </p:nvPr>
        </p:nvSpPr>
        <p:spPr>
          <a:xfrm>
            <a:off x="4637312" y="4288972"/>
            <a:ext cx="3887391"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Title and Content">
  <p:cSld name="2+Title and Conten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352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869149"/>
            <a:ext cx="8229600" cy="4248459"/>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a:lvl1pPr>
            <a:lvl2pPr marL="914400" lvl="1" indent="-368300" algn="l">
              <a:lnSpc>
                <a:spcPct val="100000"/>
              </a:lnSpc>
              <a:spcBef>
                <a:spcPts val="600"/>
              </a:spcBef>
              <a:spcAft>
                <a:spcPts val="0"/>
              </a:spcAft>
              <a:buClr>
                <a:srgbClr val="007FA3"/>
              </a:buClr>
              <a:buSzPts val="2200"/>
              <a:buChar char="–"/>
              <a:defRPr/>
            </a:lvl2pPr>
            <a:lvl3pPr marL="1371600" lvl="2" indent="-368300" algn="l">
              <a:lnSpc>
                <a:spcPct val="100000"/>
              </a:lnSpc>
              <a:spcBef>
                <a:spcPts val="600"/>
              </a:spcBef>
              <a:spcAft>
                <a:spcPts val="0"/>
              </a:spcAft>
              <a:buClr>
                <a:srgbClr val="007FA3"/>
              </a:buClr>
              <a:buSzPts val="2200"/>
              <a:buChar char="▪"/>
              <a:defRPr/>
            </a:lvl3pPr>
            <a:lvl4pPr marL="1828800" lvl="3" indent="-368300" algn="l">
              <a:lnSpc>
                <a:spcPct val="100000"/>
              </a:lnSpc>
              <a:spcBef>
                <a:spcPts val="600"/>
              </a:spcBef>
              <a:spcAft>
                <a:spcPts val="0"/>
              </a:spcAft>
              <a:buClr>
                <a:srgbClr val="007FA3"/>
              </a:buClr>
              <a:buSzPts val="2200"/>
              <a:buChar char="–"/>
              <a:defRPr/>
            </a:lvl4pPr>
            <a:lvl5pPr marL="2286000" lvl="4" indent="-368300" algn="l">
              <a:lnSpc>
                <a:spcPct val="100000"/>
              </a:lnSpc>
              <a:spcBef>
                <a:spcPts val="600"/>
              </a:spcBef>
              <a:spcAft>
                <a:spcPts val="0"/>
              </a:spcAft>
              <a:buClr>
                <a:srgbClr val="007FA3"/>
              </a:buClr>
              <a:buSzPts val="2200"/>
              <a:buChar char="•"/>
              <a:defRPr/>
            </a:lvl5pPr>
            <a:lvl6pPr marL="2743200" lvl="5" indent="-368300" algn="l">
              <a:lnSpc>
                <a:spcPct val="100000"/>
              </a:lnSpc>
              <a:spcBef>
                <a:spcPts val="300"/>
              </a:spcBef>
              <a:spcAft>
                <a:spcPts val="0"/>
              </a:spcAft>
              <a:buClr>
                <a:srgbClr val="007FA3"/>
              </a:buClr>
              <a:buSzPts val="2200"/>
              <a:buChar char="•"/>
              <a:defRPr/>
            </a:lvl6pPr>
            <a:lvl7pPr marL="3200400" lvl="6" indent="-368300" algn="l">
              <a:lnSpc>
                <a:spcPct val="100000"/>
              </a:lnSpc>
              <a:spcBef>
                <a:spcPts val="300"/>
              </a:spcBef>
              <a:spcAft>
                <a:spcPts val="0"/>
              </a:spcAft>
              <a:buClr>
                <a:srgbClr val="007FA3"/>
              </a:buClr>
              <a:buSzPts val="2200"/>
              <a:buChar char="•"/>
              <a:defRPr/>
            </a:lvl7pPr>
            <a:lvl8pPr marL="3657600" lvl="7" indent="-368300" algn="l">
              <a:lnSpc>
                <a:spcPct val="100000"/>
              </a:lnSpc>
              <a:spcBef>
                <a:spcPts val="300"/>
              </a:spcBef>
              <a:spcAft>
                <a:spcPts val="0"/>
              </a:spcAft>
              <a:buClr>
                <a:srgbClr val="007FA3"/>
              </a:buClr>
              <a:buSzPts val="2200"/>
              <a:buChar char="•"/>
              <a:defRPr/>
            </a:lvl8pPr>
            <a:lvl9pPr marL="4114800" lvl="8" indent="-368300" algn="l">
              <a:lnSpc>
                <a:spcPct val="100000"/>
              </a:lnSpc>
              <a:spcBef>
                <a:spcPts val="300"/>
              </a:spcBef>
              <a:spcAft>
                <a:spcPts val="0"/>
              </a:spcAft>
              <a:buClr>
                <a:srgbClr val="007FA3"/>
              </a:buClr>
              <a:buSzPts val="2200"/>
              <a:buChar char="•"/>
              <a:defRPr/>
            </a:lvl9pPr>
          </a:lstStyle>
          <a:p>
            <a:endParaRPr/>
          </a:p>
        </p:txBody>
      </p:sp>
      <p:sp>
        <p:nvSpPr>
          <p:cNvPr id="155" name="Google Shape;15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8"/>
          <p:cNvSpPr txBox="1">
            <a:spLocks noGrp="1"/>
          </p:cNvSpPr>
          <p:nvPr>
            <p:ph type="body" idx="2"/>
          </p:nvPr>
        </p:nvSpPr>
        <p:spPr>
          <a:xfrm>
            <a:off x="457200" y="1183944"/>
            <a:ext cx="8229600" cy="457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b="1">
                <a:solidFill>
                  <a:srgbClr val="007FA3"/>
                </a:solidFill>
                <a:latin typeface="Times New Roman"/>
                <a:ea typeface="Times New Roman"/>
                <a:cs typeface="Times New Roman"/>
                <a:sym typeface="Times New Roman"/>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9" name="Google Shape;159;p18"/>
          <p:cNvSpPr/>
          <p:nvPr/>
        </p:nvSpPr>
        <p:spPr>
          <a:xfrm>
            <a:off x="228600" y="1641144"/>
            <a:ext cx="4572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0" name="Google Shape;30;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00"/>
              <a:buNone/>
              <a:defRPr sz="16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36" name="Google Shape;36;p4"/>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68300" algn="l">
              <a:lnSpc>
                <a:spcPct val="100000"/>
              </a:lnSpc>
              <a:spcBef>
                <a:spcPts val="300"/>
              </a:spcBef>
              <a:spcAft>
                <a:spcPts val="0"/>
              </a:spcAft>
              <a:buSzPts val="2200"/>
              <a:buChar char="•"/>
              <a:defRPr sz="2200"/>
            </a:lvl6pPr>
            <a:lvl7pPr marL="3200400" lvl="6" indent="-368300" algn="l">
              <a:lnSpc>
                <a:spcPct val="100000"/>
              </a:lnSpc>
              <a:spcBef>
                <a:spcPts val="300"/>
              </a:spcBef>
              <a:spcAft>
                <a:spcPts val="0"/>
              </a:spcAft>
              <a:buSzPts val="2200"/>
              <a:buChar char="•"/>
              <a:defRPr sz="2200"/>
            </a:lvl7pPr>
            <a:lvl8pPr marL="3657600" lvl="7" indent="-368300" algn="l">
              <a:lnSpc>
                <a:spcPct val="100000"/>
              </a:lnSpc>
              <a:spcBef>
                <a:spcPts val="300"/>
              </a:spcBef>
              <a:spcAft>
                <a:spcPts val="0"/>
              </a:spcAft>
              <a:buSzPts val="2200"/>
              <a:buChar char="•"/>
              <a:defRPr sz="2200"/>
            </a:lvl8pPr>
            <a:lvl9pPr marL="4114800" lvl="8" indent="-368300" algn="l">
              <a:lnSpc>
                <a:spcPct val="100000"/>
              </a:lnSpc>
              <a:spcBef>
                <a:spcPts val="300"/>
              </a:spcBef>
              <a:spcAft>
                <a:spcPts val="0"/>
              </a:spcAft>
              <a:buSzPts val="2200"/>
              <a:buChar char="•"/>
              <a:defRPr sz="2200"/>
            </a:lvl9pPr>
          </a:lstStyle>
          <a:p>
            <a:endParaRPr/>
          </a:p>
        </p:txBody>
      </p:sp>
      <p:sp>
        <p:nvSpPr>
          <p:cNvPr id="37" name="Google Shape;37;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36"/>
                        </p:tgtEl>
                        <p:attrNameLst>
                          <p:attrName>style.visibility</p:attrName>
                        </p:attrNameLst>
                      </p:cBhvr>
                      <p:to>
                        <p:strVal val="visible"/>
                      </p:to>
                    </p:set>
                    <p:animEffect transition="in" filter="fade">
                      <p:cBhvr>
                        <p:cTn dur="500"/>
                        <p:tgtEl>
                          <p:spTgt spid="3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43" name="Google Shape;43;p5"/>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44" name="Google Shape;44;p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42">
                                            <p:txEl>
                                              <p:pRg st="0" end="0"/>
                                            </p:txEl>
                                          </p:spTgt>
                                        </p:tgtEl>
                                        <p:attrNameLst>
                                          <p:attrName>style.visibility</p:attrName>
                                        </p:attrNameLst>
                                      </p:cBhvr>
                                      <p:to>
                                        <p:strVal val="visible"/>
                                      </p:to>
                                    </p:set>
                                    <p:animEffect transition="in" filter="fade">
                                      <p:cBhvr>
                                        <p:cTn id="7" dur="500"/>
                                        <p:tgtEl>
                                          <p:spTgt spid="42">
                                            <p:txEl>
                                              <p:pRg st="0" end="0"/>
                                            </p:txEl>
                                          </p:spTgt>
                                        </p:tgtEl>
                                      </p:cBhvr>
                                    </p:animEffect>
                                  </p:childTnLst>
                                </p:cTn>
                              </p:par>
                              <p:par>
                                <p:cTn id="8" presetID="10" presetClass="entr" presetSubtype="0" fill="hold" grpId="0" nodeType="withEffect" nodePh="1">
                                  <p:stCondLst>
                                    <p:cond delay="0"/>
                                  </p:stCondLst>
                                  <p:endCondLst>
                                    <p:cond evt="begin" delay="0">
                                      <p:tn val="8"/>
                                    </p:cond>
                                  </p:endCondLst>
                                  <p:childTnLst>
                                    <p:set>
                                      <p:cBhvr>
                                        <p:cTn id="9" dur="1" fill="hold">
                                          <p:stCondLst>
                                            <p:cond delay="0"/>
                                          </p:stCondLst>
                                        </p:cTn>
                                        <p:tgtEl>
                                          <p:spTgt spid="43">
                                            <p:txEl>
                                              <p:pRg st="0" end="0"/>
                                            </p:txEl>
                                          </p:spTgt>
                                        </p:tgtEl>
                                        <p:attrNameLst>
                                          <p:attrName>style.visibility</p:attrName>
                                        </p:attrNameLst>
                                      </p:cBhvr>
                                      <p:to>
                                        <p:strVal val="visible"/>
                                      </p:to>
                                    </p:set>
                                    <p:animEffect transition="in" filter="fade">
                                      <p:cBhvr>
                                        <p:cTn id="10"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P spid="43"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50" name="Google Shape;50;p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3" name="Google Shape;53;p6"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54" name="Google Shape;54;p6"/>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nodePh="1">
                                  <p:stCondLst>
                                    <p:cond delay="0"/>
                                  </p:stCondLst>
                                  <p:endCondLst>
                                    <p:cond evt="begin" delay="0">
                                      <p:tn val="5"/>
                                    </p:cond>
                                  </p:end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fade">
                                      <p:cBhvr>
                                        <p:cTn id="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build="p">
        <p:tmplLst>
          <p:tmpl lvl="1">
            <p:tnLst>
              <p:par>
                <p:cTn presetID="10" presetClass="entr" presetSubtype="0" fill="hold" nodeType="withEffect" nodePh="1">
                  <p:stCondLst>
                    <p:cond delay="0"/>
                  </p:stCondLst>
                  <p:endCondLst>
                    <p:cond delay="0"/>
                  </p:end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55"/>
        <p:cNvGrpSpPr/>
        <p:nvPr/>
      </p:nvGrpSpPr>
      <p:grpSpPr>
        <a:xfrm>
          <a:off x="0" y="0"/>
          <a:ext cx="0" cy="0"/>
          <a:chOff x="0" y="0"/>
          <a:chExt cx="0" cy="0"/>
        </a:xfrm>
      </p:grpSpPr>
      <p:sp>
        <p:nvSpPr>
          <p:cNvPr id="56" name="Google Shape;56;p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58" name="Google Shape;58;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7"/>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62" name="Google Shape;62;p7"/>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3" name="Google Shape;63;p7"/>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64"/>
        <p:cNvGrpSpPr/>
        <p:nvPr/>
      </p:nvGrpSpPr>
      <p:grpSpPr>
        <a:xfrm>
          <a:off x="0" y="0"/>
          <a:ext cx="0" cy="0"/>
          <a:chOff x="0" y="0"/>
          <a:chExt cx="0" cy="0"/>
        </a:xfrm>
      </p:grpSpPr>
      <p:sp>
        <p:nvSpPr>
          <p:cNvPr id="65" name="Google Shape;65;p8"/>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66" name="Google Shape;66;p8"/>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200"/>
              <a:buNone/>
              <a:defRPr sz="2200">
                <a:solidFill>
                  <a:schemeClr val="dk1"/>
                </a:solidFill>
              </a:defRPr>
            </a:lvl1pPr>
            <a:lvl2pPr lvl="1" algn="ctr">
              <a:lnSpc>
                <a:spcPct val="100000"/>
              </a:lnSpc>
              <a:spcBef>
                <a:spcPts val="600"/>
              </a:spcBef>
              <a:spcAft>
                <a:spcPts val="0"/>
              </a:spcAft>
              <a:buSzPts val="2200"/>
              <a:buNone/>
              <a:defRPr>
                <a:solidFill>
                  <a:srgbClr val="888888"/>
                </a:solidFill>
              </a:defRPr>
            </a:lvl2pPr>
            <a:lvl3pPr lvl="2" algn="ctr">
              <a:lnSpc>
                <a:spcPct val="100000"/>
              </a:lnSpc>
              <a:spcBef>
                <a:spcPts val="600"/>
              </a:spcBef>
              <a:spcAft>
                <a:spcPts val="0"/>
              </a:spcAft>
              <a:buSzPts val="2200"/>
              <a:buNone/>
              <a:defRPr>
                <a:solidFill>
                  <a:srgbClr val="888888"/>
                </a:solidFill>
              </a:defRPr>
            </a:lvl3pPr>
            <a:lvl4pPr lvl="3" algn="ctr">
              <a:lnSpc>
                <a:spcPct val="100000"/>
              </a:lnSpc>
              <a:spcBef>
                <a:spcPts val="600"/>
              </a:spcBef>
              <a:spcAft>
                <a:spcPts val="0"/>
              </a:spcAft>
              <a:buSzPts val="2200"/>
              <a:buNone/>
              <a:defRPr>
                <a:solidFill>
                  <a:srgbClr val="888888"/>
                </a:solidFill>
              </a:defRPr>
            </a:lvl4pPr>
            <a:lvl5pPr lvl="4" algn="ctr">
              <a:lnSpc>
                <a:spcPct val="100000"/>
              </a:lnSpc>
              <a:spcBef>
                <a:spcPts val="600"/>
              </a:spcBef>
              <a:spcAft>
                <a:spcPts val="0"/>
              </a:spcAft>
              <a:buSzPts val="2200"/>
              <a:buNone/>
              <a:defRPr>
                <a:solidFill>
                  <a:srgbClr val="888888"/>
                </a:solidFill>
              </a:defRPr>
            </a:lvl5pPr>
            <a:lvl6pPr lvl="5" algn="ctr">
              <a:lnSpc>
                <a:spcPct val="100000"/>
              </a:lnSpc>
              <a:spcBef>
                <a:spcPts val="300"/>
              </a:spcBef>
              <a:spcAft>
                <a:spcPts val="0"/>
              </a:spcAft>
              <a:buSzPts val="2200"/>
              <a:buNone/>
              <a:defRPr>
                <a:solidFill>
                  <a:srgbClr val="888888"/>
                </a:solidFill>
              </a:defRPr>
            </a:lvl6pPr>
            <a:lvl7pPr lvl="6" algn="ctr">
              <a:lnSpc>
                <a:spcPct val="100000"/>
              </a:lnSpc>
              <a:spcBef>
                <a:spcPts val="300"/>
              </a:spcBef>
              <a:spcAft>
                <a:spcPts val="0"/>
              </a:spcAft>
              <a:buSzPts val="2200"/>
              <a:buNone/>
              <a:defRPr>
                <a:solidFill>
                  <a:srgbClr val="888888"/>
                </a:solidFill>
              </a:defRPr>
            </a:lvl7pPr>
            <a:lvl8pPr lvl="7" algn="ctr">
              <a:lnSpc>
                <a:spcPct val="100000"/>
              </a:lnSpc>
              <a:spcBef>
                <a:spcPts val="300"/>
              </a:spcBef>
              <a:spcAft>
                <a:spcPts val="0"/>
              </a:spcAft>
              <a:buSzPts val="2200"/>
              <a:buNone/>
              <a:defRPr>
                <a:solidFill>
                  <a:srgbClr val="888888"/>
                </a:solidFill>
              </a:defRPr>
            </a:lvl8pPr>
            <a:lvl9pPr lvl="8" algn="ctr">
              <a:lnSpc>
                <a:spcPct val="100000"/>
              </a:lnSpc>
              <a:spcBef>
                <a:spcPts val="300"/>
              </a:spcBef>
              <a:spcAft>
                <a:spcPts val="0"/>
              </a:spcAft>
              <a:buSzPts val="2200"/>
              <a:buNone/>
              <a:defRPr>
                <a:solidFill>
                  <a:srgbClr val="888888"/>
                </a:solidFill>
              </a:defRPr>
            </a:lvl9pPr>
          </a:lstStyle>
          <a:p>
            <a:endParaRPr/>
          </a:p>
        </p:txBody>
      </p:sp>
      <p:sp>
        <p:nvSpPr>
          <p:cNvPr id="68" name="Google Shape;68;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1" name="Google Shape;71;p8"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72" name="Google Shape;72;p8"/>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73"/>
        <p:cNvGrpSpPr/>
        <p:nvPr/>
      </p:nvGrpSpPr>
      <p:grpSpPr>
        <a:xfrm>
          <a:off x="0" y="0"/>
          <a:ext cx="0" cy="0"/>
          <a:chOff x="0" y="0"/>
          <a:chExt cx="0" cy="0"/>
        </a:xfrm>
      </p:grpSpPr>
      <p:sp>
        <p:nvSpPr>
          <p:cNvPr id="74" name="Google Shape;74;p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263525" algn="l">
              <a:lnSpc>
                <a:spcPct val="100000"/>
              </a:lnSpc>
              <a:spcBef>
                <a:spcPts val="1500"/>
              </a:spcBef>
              <a:spcAft>
                <a:spcPts val="0"/>
              </a:spcAft>
              <a:buClr>
                <a:srgbClr val="007FA3"/>
              </a:buClr>
              <a:buSzPts val="550"/>
              <a:buChar char="•"/>
              <a:defRPr sz="2200">
                <a:solidFill>
                  <a:schemeClr val="dk1"/>
                </a:solidFill>
                <a:latin typeface="Arial"/>
                <a:ea typeface="Arial"/>
                <a:cs typeface="Arial"/>
                <a:sym typeface="Arial"/>
              </a:defRPr>
            </a:lvl1pPr>
            <a:lvl2pPr marL="914400" lvl="1" indent="-368300" algn="l">
              <a:lnSpc>
                <a:spcPct val="100000"/>
              </a:lnSpc>
              <a:spcBef>
                <a:spcPts val="600"/>
              </a:spcBef>
              <a:spcAft>
                <a:spcPts val="0"/>
              </a:spcAft>
              <a:buClr>
                <a:srgbClr val="007FA3"/>
              </a:buClr>
              <a:buSzPts val="2200"/>
              <a:buChar char="–"/>
              <a:defRPr sz="2200">
                <a:solidFill>
                  <a:schemeClr val="dk1"/>
                </a:solidFill>
                <a:latin typeface="Arial"/>
                <a:ea typeface="Arial"/>
                <a:cs typeface="Arial"/>
                <a:sym typeface="Arial"/>
              </a:defRPr>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76" name="Google Shape;76;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rgbClr val="007FA3"/>
                </a:solidFill>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600"/>
              </a:spcBef>
              <a:spcAft>
                <a:spcPts val="0"/>
              </a:spcAft>
              <a:buSzPts val="1600"/>
              <a:buNone/>
              <a:defRPr sz="1600">
                <a:solidFill>
                  <a:srgbClr val="888888"/>
                </a:solidFill>
              </a:defRPr>
            </a:lvl3pPr>
            <a:lvl4pPr marL="1828800" lvl="3" indent="-228600" algn="l">
              <a:lnSpc>
                <a:spcPct val="100000"/>
              </a:lnSpc>
              <a:spcBef>
                <a:spcPts val="600"/>
              </a:spcBef>
              <a:spcAft>
                <a:spcPts val="0"/>
              </a:spcAft>
              <a:buSzPts val="1400"/>
              <a:buNone/>
              <a:defRPr sz="1400">
                <a:solidFill>
                  <a:srgbClr val="888888"/>
                </a:solidFill>
              </a:defRPr>
            </a:lvl4pPr>
            <a:lvl5pPr marL="2286000" lvl="4" indent="-228600" algn="l">
              <a:lnSpc>
                <a:spcPct val="100000"/>
              </a:lnSpc>
              <a:spcBef>
                <a:spcPts val="600"/>
              </a:spcBef>
              <a:spcAft>
                <a:spcPts val="0"/>
              </a:spcAft>
              <a:buSzPts val="1400"/>
              <a:buNone/>
              <a:defRPr sz="1400">
                <a:solidFill>
                  <a:srgbClr val="888888"/>
                </a:solidFill>
              </a:defRPr>
            </a:lvl5pPr>
            <a:lvl6pPr marL="2743200" lvl="5" indent="-228600" algn="l">
              <a:lnSpc>
                <a:spcPct val="100000"/>
              </a:lnSpc>
              <a:spcBef>
                <a:spcPts val="300"/>
              </a:spcBef>
              <a:spcAft>
                <a:spcPts val="0"/>
              </a:spcAft>
              <a:buSzPts val="1400"/>
              <a:buNone/>
              <a:defRPr sz="1400">
                <a:solidFill>
                  <a:srgbClr val="888888"/>
                </a:solidFill>
              </a:defRPr>
            </a:lvl6pPr>
            <a:lvl7pPr marL="3200400" lvl="6" indent="-228600" algn="l">
              <a:lnSpc>
                <a:spcPct val="100000"/>
              </a:lnSpc>
              <a:spcBef>
                <a:spcPts val="300"/>
              </a:spcBef>
              <a:spcAft>
                <a:spcPts val="0"/>
              </a:spcAft>
              <a:buSzPts val="1400"/>
              <a:buNone/>
              <a:defRPr sz="1400">
                <a:solidFill>
                  <a:srgbClr val="888888"/>
                </a:solidFill>
              </a:defRPr>
            </a:lvl7pPr>
            <a:lvl8pPr marL="3657600" lvl="7" indent="-228600" algn="l">
              <a:lnSpc>
                <a:spcPct val="100000"/>
              </a:lnSpc>
              <a:spcBef>
                <a:spcPts val="300"/>
              </a:spcBef>
              <a:spcAft>
                <a:spcPts val="0"/>
              </a:spcAft>
              <a:buSzPts val="1400"/>
              <a:buNone/>
              <a:defRPr sz="1400">
                <a:solidFill>
                  <a:srgbClr val="888888"/>
                </a:solidFill>
              </a:defRPr>
            </a:lvl8pPr>
            <a:lvl9pPr marL="4114800" lvl="8" indent="-228600" algn="l">
              <a:lnSpc>
                <a:spcPct val="100000"/>
              </a:lnSpc>
              <a:spcBef>
                <a:spcPts val="300"/>
              </a:spcBef>
              <a:spcAft>
                <a:spcPts val="0"/>
              </a:spcAft>
              <a:buSzPts val="1400"/>
              <a:buNone/>
              <a:defRPr sz="1400">
                <a:solidFill>
                  <a:srgbClr val="888888"/>
                </a:solidFill>
              </a:defRPr>
            </a:lvl9pPr>
          </a:lstStyle>
          <a:p>
            <a:endParaRPr/>
          </a:p>
        </p:txBody>
      </p:sp>
      <p:sp>
        <p:nvSpPr>
          <p:cNvPr id="82" name="Google Shape;82;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a:solidFill>
                  <a:schemeClr val="dk1"/>
                </a:solidFill>
                <a:latin typeface="Verdana"/>
                <a:ea typeface="Verdana"/>
                <a:cs typeface="Verdana"/>
                <a:sym typeface="Verdana"/>
              </a:rPr>
              <a:t>Copyright © 2021, 2019, 2017 Pearson Education, Inc. All Rights Reserved.</a:t>
            </a:r>
            <a:endParaRPr sz="1200" b="0" i="0" u="none" strike="noStrike" cap="none">
              <a:solidFill>
                <a:schemeClr val="dk1"/>
              </a:solidFill>
              <a:latin typeface="Verdana"/>
              <a:ea typeface="Verdana"/>
              <a:cs typeface="Verdana"/>
              <a:sym typeface="Verdana"/>
            </a:endParaRPr>
          </a:p>
        </p:txBody>
      </p:sp>
      <p:pic>
        <p:nvPicPr>
          <p:cNvPr id="16" name="Google Shape;16;p1" descr="Pearson Logo"/>
          <p:cNvPicPr preferRelativeResize="0"/>
          <p:nvPr/>
        </p:nvPicPr>
        <p:blipFill rotWithShape="1">
          <a:blip r:embed="rId19">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7.gif"/><Relationship Id="rId4" Type="http://schemas.openxmlformats.org/officeDocument/2006/relationships/image" Target="../media/image6.gif"/></Relationships>
</file>

<file path=ppt/slides/_rels/slide11.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11.gif"/><Relationship Id="rId5" Type="http://schemas.openxmlformats.org/officeDocument/2006/relationships/image" Target="../media/image10.gif"/><Relationship Id="rId4" Type="http://schemas.openxmlformats.org/officeDocument/2006/relationships/image" Target="../media/image9.gi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gif"/><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gif"/><Relationship Id="rId2" Type="http://schemas.openxmlformats.org/officeDocument/2006/relationships/notesSlide" Target="../notesSlides/notesSlide14.xml"/><Relationship Id="rId16"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23.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4.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2.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Essentials of Economics</a:t>
            </a:r>
            <a:endParaRPr/>
          </a:p>
        </p:txBody>
      </p:sp>
      <p:sp>
        <p:nvSpPr>
          <p:cNvPr id="166" name="Google Shape;166;p1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Seventh Edition</a:t>
            </a:r>
            <a:endParaRPr/>
          </a:p>
        </p:txBody>
      </p:sp>
      <p:sp>
        <p:nvSpPr>
          <p:cNvPr id="167" name="Google Shape;167;p19"/>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000"/>
              <a:buNone/>
            </a:pPr>
            <a:r>
              <a:rPr lang="en-US" dirty="0"/>
              <a:t>Chapter 8</a:t>
            </a:r>
            <a:endParaRPr dirty="0"/>
          </a:p>
        </p:txBody>
      </p:sp>
      <p:sp>
        <p:nvSpPr>
          <p:cNvPr id="168" name="Google Shape;168;p19"/>
          <p:cNvSpPr txBox="1">
            <a:spLocks noGrp="1"/>
          </p:cNvSpPr>
          <p:nvPr>
            <p:ph type="body" idx="3"/>
          </p:nvPr>
        </p:nvSpPr>
        <p:spPr>
          <a:xfrm>
            <a:off x="5029199" y="3200400"/>
            <a:ext cx="3040603" cy="285798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Technology, Production, and Costs</a:t>
            </a:r>
            <a:endParaRPr/>
          </a:p>
        </p:txBody>
      </p:sp>
      <p:sp>
        <p:nvSpPr>
          <p:cNvPr id="169" name="Google Shape;169;p19"/>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a:t>Copyright © 2021, 2019, 2017 Pearson Education, Inc. All Rights Reserved.</a:t>
            </a:r>
            <a:endParaRPr/>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90" t="385" r="1029" b="11304"/>
          <a:stretch/>
        </p:blipFill>
        <p:spPr>
          <a:xfrm>
            <a:off x="722242" y="1295400"/>
            <a:ext cx="3716105" cy="4288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33"/>
          <p:cNvSpPr txBox="1">
            <a:spLocks noGrp="1"/>
          </p:cNvSpPr>
          <p:nvPr>
            <p:ph type="title"/>
          </p:nvPr>
        </p:nvSpPr>
        <p:spPr>
          <a:xfrm>
            <a:off x="457200" y="228600"/>
            <a:ext cx="8229600" cy="762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b="1" dirty="0"/>
              <a:t>Figure 8.1</a:t>
            </a:r>
            <a:r>
              <a:rPr lang="en-US" sz="2400" dirty="0"/>
              <a:t> Graphing Total Cost and Average Total Cost at Jill Johnson’s Restaurant </a:t>
            </a:r>
            <a:r>
              <a:rPr lang="en-US" sz="1600" b="0" dirty="0"/>
              <a:t>(1 of 2)</a:t>
            </a:r>
            <a:endParaRPr dirty="0"/>
          </a:p>
        </p:txBody>
      </p:sp>
      <p:sp>
        <p:nvSpPr>
          <p:cNvPr id="265" name="Google Shape;265;p33"/>
          <p:cNvSpPr txBox="1">
            <a:spLocks noGrp="1"/>
          </p:cNvSpPr>
          <p:nvPr>
            <p:ph type="body" idx="1"/>
          </p:nvPr>
        </p:nvSpPr>
        <p:spPr>
          <a:xfrm>
            <a:off x="457200" y="1188720"/>
            <a:ext cx="3531897" cy="425767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200"/>
              <a:t>Using the information from the table, we can graph the costs for Jill Johnson’s restaurant.</a:t>
            </a:r>
            <a:endParaRPr/>
          </a:p>
          <a:p>
            <a:pPr marL="0" lvl="0" indent="0" algn="l" rtl="0">
              <a:lnSpc>
                <a:spcPct val="100000"/>
              </a:lnSpc>
              <a:spcBef>
                <a:spcPts val="1500"/>
              </a:spcBef>
              <a:spcAft>
                <a:spcPts val="0"/>
              </a:spcAft>
              <a:buSzPts val="2200"/>
              <a:buNone/>
            </a:pPr>
            <a:r>
              <a:rPr lang="en-US" sz="2200"/>
              <a:t>Notice that cost is not zero when quantity is zero, because of the fixed cost of the pizza ovens.</a:t>
            </a:r>
            <a:endParaRPr/>
          </a:p>
          <a:p>
            <a:pPr marL="0" lvl="0" indent="0" algn="l" rtl="0">
              <a:lnSpc>
                <a:spcPct val="100000"/>
              </a:lnSpc>
              <a:spcBef>
                <a:spcPts val="1500"/>
              </a:spcBef>
              <a:spcAft>
                <a:spcPts val="0"/>
              </a:spcAft>
              <a:buSzPts val="2200"/>
              <a:buNone/>
            </a:pPr>
            <a:r>
              <a:rPr lang="en-US" sz="2200"/>
              <a:t>Naturally, costs increase as Jill wants to make more pizzas.</a:t>
            </a:r>
            <a:endParaRPr sz="2200"/>
          </a:p>
        </p:txBody>
      </p:sp>
      <p:pic>
        <p:nvPicPr>
          <p:cNvPr id="5" name="Google Shape;260;p32" descr="Fig11.1ppt3a.gif"/>
          <p:cNvPicPr preferRelativeResize="0"/>
          <p:nvPr/>
        </p:nvPicPr>
        <p:blipFill rotWithShape="1">
          <a:blip r:embed="rId3">
            <a:alphaModFix/>
          </a:blip>
          <a:srcRect/>
          <a:stretch/>
        </p:blipFill>
        <p:spPr>
          <a:xfrm>
            <a:off x="3989098" y="1076326"/>
            <a:ext cx="5078702" cy="5248274"/>
          </a:xfrm>
          <a:prstGeom prst="rect">
            <a:avLst/>
          </a:prstGeom>
          <a:noFill/>
          <a:ln>
            <a:noFill/>
          </a:ln>
        </p:spPr>
      </p:pic>
      <p:pic>
        <p:nvPicPr>
          <p:cNvPr id="6" name="Google Shape;261;p32" descr="Fig11.1ppt1a.gif"/>
          <p:cNvPicPr preferRelativeResize="0"/>
          <p:nvPr/>
        </p:nvPicPr>
        <p:blipFill rotWithShape="1">
          <a:blip r:embed="rId4">
            <a:alphaModFix/>
          </a:blip>
          <a:srcRect/>
          <a:stretch/>
        </p:blipFill>
        <p:spPr>
          <a:xfrm>
            <a:off x="3989098" y="1066800"/>
            <a:ext cx="5078701" cy="5256753"/>
          </a:xfrm>
          <a:prstGeom prst="rect">
            <a:avLst/>
          </a:prstGeom>
          <a:noFill/>
          <a:ln>
            <a:noFill/>
          </a:ln>
        </p:spPr>
      </p:pic>
      <p:pic>
        <p:nvPicPr>
          <p:cNvPr id="7" name="Google Shape;262;p32" descr="Two graphs represent the total cost and the average total cost of producing pizzas at Jill Johnson’s restaurant."/>
          <p:cNvPicPr preferRelativeResize="0"/>
          <p:nvPr/>
        </p:nvPicPr>
        <p:blipFill rotWithShape="1">
          <a:blip r:embed="rId5">
            <a:alphaModFix/>
          </a:blip>
          <a:srcRect/>
          <a:stretch/>
        </p:blipFill>
        <p:spPr>
          <a:xfrm>
            <a:off x="3989098" y="1076326"/>
            <a:ext cx="5078702" cy="52482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5"/>
          <p:cNvSpPr txBox="1">
            <a:spLocks noGrp="1"/>
          </p:cNvSpPr>
          <p:nvPr>
            <p:ph type="title"/>
          </p:nvPr>
        </p:nvSpPr>
        <p:spPr>
          <a:xfrm>
            <a:off x="457200" y="228600"/>
            <a:ext cx="8229600" cy="762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b="1" dirty="0"/>
              <a:t>Figure 8.1</a:t>
            </a:r>
            <a:r>
              <a:rPr lang="en-US" sz="2400" dirty="0"/>
              <a:t> Graphing Total Cost and Average Total Cost at Jill Johnson’s Restaurant </a:t>
            </a:r>
            <a:r>
              <a:rPr lang="en-US" sz="1600" b="0" dirty="0"/>
              <a:t>(2 of 2)</a:t>
            </a:r>
            <a:endParaRPr dirty="0"/>
          </a:p>
        </p:txBody>
      </p:sp>
      <p:sp>
        <p:nvSpPr>
          <p:cNvPr id="279" name="Google Shape;279;p35"/>
          <p:cNvSpPr txBox="1">
            <a:spLocks noGrp="1"/>
          </p:cNvSpPr>
          <p:nvPr>
            <p:ph type="body" idx="1"/>
          </p:nvPr>
        </p:nvSpPr>
        <p:spPr>
          <a:xfrm>
            <a:off x="457201" y="1076326"/>
            <a:ext cx="3124199" cy="3267074"/>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200"/>
              <a:t>The “falling-then-rising” nature of average total costs results in a U-shaped average total cost curve.</a:t>
            </a:r>
            <a:endParaRPr/>
          </a:p>
          <a:p>
            <a:pPr marL="0" lvl="0" indent="0" algn="l" rtl="0">
              <a:lnSpc>
                <a:spcPct val="100000"/>
              </a:lnSpc>
              <a:spcBef>
                <a:spcPts val="1500"/>
              </a:spcBef>
              <a:spcAft>
                <a:spcPts val="0"/>
              </a:spcAft>
              <a:buSzPts val="2200"/>
              <a:buNone/>
            </a:pPr>
            <a:r>
              <a:rPr lang="en-US" sz="2200"/>
              <a:t>Our next task is to examine </a:t>
            </a:r>
            <a:r>
              <a:rPr lang="en-US" sz="2200" i="1"/>
              <a:t>why</a:t>
            </a:r>
            <a:r>
              <a:rPr lang="en-US" sz="2200"/>
              <a:t> we get this shape for average total costs.</a:t>
            </a:r>
            <a:endParaRPr sz="2200"/>
          </a:p>
        </p:txBody>
      </p:sp>
      <p:pic>
        <p:nvPicPr>
          <p:cNvPr id="5" name="Google Shape;276;p34" descr="Fig11.1ppt3b.gif"/>
          <p:cNvPicPr preferRelativeResize="0"/>
          <p:nvPr/>
        </p:nvPicPr>
        <p:blipFill rotWithShape="1">
          <a:blip r:embed="rId3">
            <a:alphaModFix/>
          </a:blip>
          <a:srcRect/>
          <a:stretch/>
        </p:blipFill>
        <p:spPr>
          <a:xfrm>
            <a:off x="3746500" y="1011431"/>
            <a:ext cx="5321300" cy="5228536"/>
          </a:xfrm>
          <a:prstGeom prst="rect">
            <a:avLst/>
          </a:prstGeom>
          <a:noFill/>
          <a:ln>
            <a:noFill/>
          </a:ln>
        </p:spPr>
      </p:pic>
      <p:pic>
        <p:nvPicPr>
          <p:cNvPr id="6" name="Google Shape;277;p34" descr="Fig11.1ppt1b.gif"/>
          <p:cNvPicPr preferRelativeResize="0"/>
          <p:nvPr/>
        </p:nvPicPr>
        <p:blipFill rotWithShape="1">
          <a:blip r:embed="rId4">
            <a:alphaModFix/>
          </a:blip>
          <a:srcRect/>
          <a:stretch/>
        </p:blipFill>
        <p:spPr>
          <a:xfrm>
            <a:off x="3797099" y="1011431"/>
            <a:ext cx="5270701" cy="5236969"/>
          </a:xfrm>
          <a:prstGeom prst="rect">
            <a:avLst/>
          </a:prstGeom>
          <a:noFill/>
          <a:ln>
            <a:noFill/>
          </a:ln>
        </p:spPr>
      </p:pic>
      <p:pic>
        <p:nvPicPr>
          <p:cNvPr id="7" name="Google Shape;278;p34" descr="Fig11.1ppt2b.gif"/>
          <p:cNvPicPr preferRelativeResize="0"/>
          <p:nvPr/>
        </p:nvPicPr>
        <p:blipFill rotWithShape="1">
          <a:blip r:embed="rId5">
            <a:alphaModFix/>
          </a:blip>
          <a:srcRect/>
          <a:stretch/>
        </p:blipFill>
        <p:spPr>
          <a:xfrm>
            <a:off x="3746500" y="1011431"/>
            <a:ext cx="5321300" cy="5228536"/>
          </a:xfrm>
          <a:prstGeom prst="rect">
            <a:avLst/>
          </a:prstGeom>
          <a:noFill/>
          <a:ln>
            <a:noFill/>
          </a:ln>
        </p:spPr>
      </p:pic>
      <p:pic>
        <p:nvPicPr>
          <p:cNvPr id="8" name="Google Shape;279;p34" descr="Two graphs represent the total cost and the average total cost of producing pizzas at Jill Johnson’s restaurant."/>
          <p:cNvPicPr preferRelativeResize="0"/>
          <p:nvPr/>
        </p:nvPicPr>
        <p:blipFill rotWithShape="1">
          <a:blip r:embed="rId6">
            <a:alphaModFix/>
          </a:blip>
          <a:srcRect/>
          <a:stretch/>
        </p:blipFill>
        <p:spPr>
          <a:xfrm>
            <a:off x="3746500" y="1011431"/>
            <a:ext cx="5321300" cy="522853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8.3 The Marginal Product of Labor at Jill Johnson’s Restaurant </a:t>
            </a:r>
            <a:r>
              <a:rPr lang="en-US" sz="1600" b="0" dirty="0"/>
              <a:t>(1 of 2)</a:t>
            </a:r>
            <a:endParaRPr dirty="0"/>
          </a:p>
        </p:txBody>
      </p:sp>
      <p:graphicFrame>
        <p:nvGraphicFramePr>
          <p:cNvPr id="300" name="Google Shape;300;p38"/>
          <p:cNvGraphicFramePr/>
          <p:nvPr/>
        </p:nvGraphicFramePr>
        <p:xfrm>
          <a:off x="647700" y="1447800"/>
          <a:ext cx="7848600" cy="2514525"/>
        </p:xfrm>
        <a:graphic>
          <a:graphicData uri="http://schemas.openxmlformats.org/drawingml/2006/table">
            <a:tbl>
              <a:tblPr firstRow="1">
                <a:noFill/>
                <a:tableStyleId>{BD1A72A6-84DA-4EC8-918D-B5B9371B584B}</a:tableStyleId>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4616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Workers</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Pizza Ovens</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Pizzas</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Marginal Product of Labor</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0"/>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1"/>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200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200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2"/>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450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250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3"/>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550</a:t>
                      </a:r>
                      <a:endParaRPr sz="1400" u="none" strike="noStrike" cap="none" dirty="0">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100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4"/>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600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5"/>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625</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25</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6"/>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640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15</a:t>
                      </a:r>
                      <a:endParaRPr sz="1400" u="none" strike="noStrike" cap="none" dirty="0">
                        <a:latin typeface="Arial"/>
                        <a:ea typeface="Arial"/>
                        <a:cs typeface="Arial"/>
                        <a:sym typeface="Arial"/>
                      </a:endParaRPr>
                    </a:p>
                  </a:txBody>
                  <a:tcPr marL="0" marR="0" marT="0" marB="0" anchor="b" anchorCtr="1"/>
                </a:tc>
                <a:extLst>
                  <a:ext uri="{0D108BD9-81ED-4DB2-BD59-A6C34878D82A}">
                    <a16:rowId xmlns:a16="http://schemas.microsoft.com/office/drawing/2014/main" val="10007"/>
                  </a:ext>
                </a:extLst>
              </a:tr>
            </a:tbl>
          </a:graphicData>
        </a:graphic>
      </p:graphicFrame>
      <p:sp>
        <p:nvSpPr>
          <p:cNvPr id="301" name="Google Shape;301;p38"/>
          <p:cNvSpPr txBox="1">
            <a:spLocks noGrp="1"/>
          </p:cNvSpPr>
          <p:nvPr>
            <p:ph type="body" idx="1"/>
          </p:nvPr>
        </p:nvSpPr>
        <p:spPr>
          <a:xfrm>
            <a:off x="457200" y="4038600"/>
            <a:ext cx="8229600" cy="2286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dirty="0"/>
              <a:t>Let’s examine what happens as Jill Johnson hires more workers.</a:t>
            </a:r>
            <a:endParaRPr sz="2000" dirty="0"/>
          </a:p>
          <a:p>
            <a:pPr marL="0" lvl="0" indent="0" algn="l" rtl="0">
              <a:lnSpc>
                <a:spcPct val="100000"/>
              </a:lnSpc>
              <a:spcBef>
                <a:spcPts val="1500"/>
              </a:spcBef>
              <a:spcAft>
                <a:spcPts val="0"/>
              </a:spcAft>
              <a:buSzPts val="2200"/>
              <a:buNone/>
            </a:pPr>
            <a:r>
              <a:rPr lang="en-US" sz="2000" dirty="0"/>
              <a:t>To think about this, consider the </a:t>
            </a:r>
            <a:r>
              <a:rPr lang="en-US" sz="2000" b="1" u="sng" dirty="0"/>
              <a:t>marginal product of labor</a:t>
            </a:r>
            <a:r>
              <a:rPr lang="en-US" sz="2000" dirty="0"/>
              <a:t>: the additional output a firm produces as a result of hiring one more worker.</a:t>
            </a:r>
            <a:endParaRPr sz="2000" dirty="0"/>
          </a:p>
          <a:p>
            <a:pPr marL="228600" lvl="0" indent="-228600" algn="l" rtl="0">
              <a:lnSpc>
                <a:spcPct val="100000"/>
              </a:lnSpc>
              <a:spcBef>
                <a:spcPts val="600"/>
              </a:spcBef>
              <a:spcAft>
                <a:spcPts val="0"/>
              </a:spcAft>
              <a:buSzPts val="2200"/>
              <a:buChar char="•"/>
            </a:pPr>
            <a:r>
              <a:rPr lang="en-US" sz="2000" dirty="0"/>
              <a:t>The first worker increases output by 200 pizzas; the second increases output by 250.</a:t>
            </a:r>
            <a:endParaRPr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8.3 The Marginal Product of Labor at Jill Johnson’s Restaurant </a:t>
            </a:r>
            <a:r>
              <a:rPr lang="en-US" sz="1600" b="0" dirty="0"/>
              <a:t>(2 of 2)</a:t>
            </a:r>
            <a:endParaRPr dirty="0"/>
          </a:p>
        </p:txBody>
      </p:sp>
      <p:graphicFrame>
        <p:nvGraphicFramePr>
          <p:cNvPr id="307" name="Google Shape;307;p39"/>
          <p:cNvGraphicFramePr/>
          <p:nvPr/>
        </p:nvGraphicFramePr>
        <p:xfrm>
          <a:off x="647700" y="1447800"/>
          <a:ext cx="7848600" cy="2514525"/>
        </p:xfrm>
        <a:graphic>
          <a:graphicData uri="http://schemas.openxmlformats.org/drawingml/2006/table">
            <a:tbl>
              <a:tblPr firstRow="1">
                <a:noFill/>
                <a:tableStyleId>{BD1A72A6-84DA-4EC8-918D-B5B9371B584B}</a:tableStyleId>
              </a:tblPr>
              <a:tblGrid>
                <a:gridCol w="1962150">
                  <a:extLst>
                    <a:ext uri="{9D8B030D-6E8A-4147-A177-3AD203B41FA5}">
                      <a16:colId xmlns:a16="http://schemas.microsoft.com/office/drawing/2014/main" val="20000"/>
                    </a:ext>
                  </a:extLst>
                </a:gridCol>
                <a:gridCol w="1962150">
                  <a:extLst>
                    <a:ext uri="{9D8B030D-6E8A-4147-A177-3AD203B41FA5}">
                      <a16:colId xmlns:a16="http://schemas.microsoft.com/office/drawing/2014/main" val="20001"/>
                    </a:ext>
                  </a:extLst>
                </a:gridCol>
                <a:gridCol w="1962150">
                  <a:extLst>
                    <a:ext uri="{9D8B030D-6E8A-4147-A177-3AD203B41FA5}">
                      <a16:colId xmlns:a16="http://schemas.microsoft.com/office/drawing/2014/main" val="20002"/>
                    </a:ext>
                  </a:extLst>
                </a:gridCol>
                <a:gridCol w="1962150">
                  <a:extLst>
                    <a:ext uri="{9D8B030D-6E8A-4147-A177-3AD203B41FA5}">
                      <a16:colId xmlns:a16="http://schemas.microsoft.com/office/drawing/2014/main" val="20003"/>
                    </a:ext>
                  </a:extLst>
                </a:gridCol>
              </a:tblGrid>
              <a:tr h="4616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Workers</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Pizza Ovens</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Pizzas</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Marginal Product of Labor</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0"/>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1"/>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200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200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2"/>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450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250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3"/>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550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100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4"/>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600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5"/>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625</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25</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6"/>
                  </a:ext>
                </a:extLst>
              </a:tr>
              <a:tr h="29327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640</a:t>
                      </a:r>
                      <a:endParaRPr sz="1400" u="none" strike="noStrike" cap="none">
                        <a:latin typeface="Arial"/>
                        <a:ea typeface="Arial"/>
                        <a:cs typeface="Arial"/>
                        <a:sym typeface="Arial"/>
                      </a:endParaRPr>
                    </a:p>
                  </a:txBody>
                  <a:tcPr marL="0" marR="0" marT="0" marB="0" anchor="b" anchorCtr="1"/>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15</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7"/>
                  </a:ext>
                </a:extLst>
              </a:tr>
            </a:tbl>
          </a:graphicData>
        </a:graphic>
      </p:graphicFrame>
      <p:sp>
        <p:nvSpPr>
          <p:cNvPr id="308" name="Google Shape;308;p39"/>
          <p:cNvSpPr txBox="1">
            <a:spLocks noGrp="1"/>
          </p:cNvSpPr>
          <p:nvPr>
            <p:ph type="body" idx="1"/>
          </p:nvPr>
        </p:nvSpPr>
        <p:spPr>
          <a:xfrm>
            <a:off x="457200" y="4070680"/>
            <a:ext cx="8229600" cy="230605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dirty="0"/>
              <a:t>Additional workers add to the potential output but not by as much. Eventually they start getting in each other’s way, etc., because there is only a fixed number of pizza ovens, cash registers, etc.</a:t>
            </a:r>
            <a:endParaRPr dirty="0"/>
          </a:p>
          <a:p>
            <a:pPr marL="0" lvl="0" indent="0" algn="l" rtl="0">
              <a:lnSpc>
                <a:spcPct val="100000"/>
              </a:lnSpc>
              <a:spcBef>
                <a:spcPts val="1000"/>
              </a:spcBef>
              <a:spcAft>
                <a:spcPts val="0"/>
              </a:spcAft>
              <a:buSzPts val="2000"/>
              <a:buNone/>
            </a:pPr>
            <a:r>
              <a:rPr lang="en-US" sz="2000" b="1" u="sng" dirty="0"/>
              <a:t>Law of diminishing returns</a:t>
            </a:r>
            <a:r>
              <a:rPr lang="en-US" sz="2000" dirty="0"/>
              <a:t>: The principle that, at some point, adding more of a variable input, such as labor, to the same amount of a fixed input, such as capital, will cause the marginal product of the variable input to decline.</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457200" y="228600"/>
            <a:ext cx="8229600" cy="45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b="1" dirty="0"/>
              <a:t>Figure 8.2</a:t>
            </a:r>
            <a:r>
              <a:rPr lang="en-US" sz="2400" dirty="0"/>
              <a:t> Total Output and the Marginal Product of Labor</a:t>
            </a:r>
            <a:endParaRPr dirty="0"/>
          </a:p>
        </p:txBody>
      </p:sp>
      <p:sp>
        <p:nvSpPr>
          <p:cNvPr id="314" name="Google Shape;314;p40"/>
          <p:cNvSpPr txBox="1">
            <a:spLocks noGrp="1"/>
          </p:cNvSpPr>
          <p:nvPr>
            <p:ph type="body" idx="1"/>
          </p:nvPr>
        </p:nvSpPr>
        <p:spPr>
          <a:xfrm>
            <a:off x="457200" y="914400"/>
            <a:ext cx="2971800" cy="464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200"/>
              <a:t>Graphing the output and marginal product against the number of workers allows us to see the law of diminishing returns more clearly.</a:t>
            </a:r>
            <a:endParaRPr/>
          </a:p>
          <a:p>
            <a:pPr marL="0" lvl="0" indent="0" algn="l" rtl="0">
              <a:lnSpc>
                <a:spcPct val="100000"/>
              </a:lnSpc>
              <a:spcBef>
                <a:spcPts val="1500"/>
              </a:spcBef>
              <a:spcAft>
                <a:spcPts val="0"/>
              </a:spcAft>
              <a:buSzPts val="2200"/>
              <a:buNone/>
            </a:pPr>
            <a:r>
              <a:rPr lang="en-US" sz="2200"/>
              <a:t>The output curve flattening out, and the decreasing marginal product curve, both illustrate the law of diminishing returns.</a:t>
            </a:r>
            <a:endParaRPr/>
          </a:p>
        </p:txBody>
      </p:sp>
      <p:pic>
        <p:nvPicPr>
          <p:cNvPr id="5" name="Google Shape;314;p39" descr="Fig10-2-16"/>
          <p:cNvPicPr preferRelativeResize="0"/>
          <p:nvPr/>
        </p:nvPicPr>
        <p:blipFill rotWithShape="1">
          <a:blip r:embed="rId3">
            <a:alphaModFix/>
          </a:blip>
          <a:srcRect/>
          <a:stretch/>
        </p:blipFill>
        <p:spPr>
          <a:xfrm>
            <a:off x="3581400" y="762000"/>
            <a:ext cx="5543550" cy="5362575"/>
          </a:xfrm>
          <a:prstGeom prst="rect">
            <a:avLst/>
          </a:prstGeom>
          <a:noFill/>
          <a:ln>
            <a:noFill/>
          </a:ln>
        </p:spPr>
      </p:pic>
      <p:pic>
        <p:nvPicPr>
          <p:cNvPr id="6" name="Google Shape;315;p39" descr="Fig10-2-15"/>
          <p:cNvPicPr preferRelativeResize="0"/>
          <p:nvPr/>
        </p:nvPicPr>
        <p:blipFill rotWithShape="1">
          <a:blip r:embed="rId4">
            <a:alphaModFix/>
          </a:blip>
          <a:srcRect/>
          <a:stretch/>
        </p:blipFill>
        <p:spPr>
          <a:xfrm>
            <a:off x="3581400" y="762000"/>
            <a:ext cx="5543550" cy="5362575"/>
          </a:xfrm>
          <a:prstGeom prst="rect">
            <a:avLst/>
          </a:prstGeom>
          <a:noFill/>
          <a:ln>
            <a:noFill/>
          </a:ln>
        </p:spPr>
      </p:pic>
      <p:pic>
        <p:nvPicPr>
          <p:cNvPr id="7" name="Google Shape;316;p39" descr="Fig10-2-13"/>
          <p:cNvPicPr preferRelativeResize="0"/>
          <p:nvPr/>
        </p:nvPicPr>
        <p:blipFill rotWithShape="1">
          <a:blip r:embed="rId5">
            <a:alphaModFix/>
          </a:blip>
          <a:srcRect/>
          <a:stretch/>
        </p:blipFill>
        <p:spPr>
          <a:xfrm>
            <a:off x="3581400" y="762000"/>
            <a:ext cx="5543550" cy="5362575"/>
          </a:xfrm>
          <a:prstGeom prst="rect">
            <a:avLst/>
          </a:prstGeom>
          <a:noFill/>
          <a:ln>
            <a:noFill/>
          </a:ln>
        </p:spPr>
      </p:pic>
      <p:pic>
        <p:nvPicPr>
          <p:cNvPr id="8" name="Google Shape;317;p39" descr="Fig10-2-11"/>
          <p:cNvPicPr preferRelativeResize="0"/>
          <p:nvPr/>
        </p:nvPicPr>
        <p:blipFill rotWithShape="1">
          <a:blip r:embed="rId6">
            <a:alphaModFix/>
          </a:blip>
          <a:srcRect/>
          <a:stretch/>
        </p:blipFill>
        <p:spPr>
          <a:xfrm>
            <a:off x="3581400" y="762000"/>
            <a:ext cx="5543550" cy="5362575"/>
          </a:xfrm>
          <a:prstGeom prst="rect">
            <a:avLst/>
          </a:prstGeom>
          <a:noFill/>
          <a:ln>
            <a:noFill/>
          </a:ln>
        </p:spPr>
      </p:pic>
      <p:pic>
        <p:nvPicPr>
          <p:cNvPr id="9" name="Google Shape;318;p39" descr="Fig10-2-9"/>
          <p:cNvPicPr preferRelativeResize="0"/>
          <p:nvPr/>
        </p:nvPicPr>
        <p:blipFill rotWithShape="1">
          <a:blip r:embed="rId7">
            <a:alphaModFix/>
          </a:blip>
          <a:srcRect/>
          <a:stretch/>
        </p:blipFill>
        <p:spPr>
          <a:xfrm>
            <a:off x="3581400" y="762000"/>
            <a:ext cx="5543550" cy="5362575"/>
          </a:xfrm>
          <a:prstGeom prst="rect">
            <a:avLst/>
          </a:prstGeom>
          <a:noFill/>
          <a:ln>
            <a:noFill/>
          </a:ln>
        </p:spPr>
      </p:pic>
      <p:pic>
        <p:nvPicPr>
          <p:cNvPr id="10" name="Google Shape;319;p39" descr="Fig10-2-7"/>
          <p:cNvPicPr preferRelativeResize="0"/>
          <p:nvPr/>
        </p:nvPicPr>
        <p:blipFill rotWithShape="1">
          <a:blip r:embed="rId8">
            <a:alphaModFix/>
          </a:blip>
          <a:srcRect/>
          <a:stretch/>
        </p:blipFill>
        <p:spPr>
          <a:xfrm>
            <a:off x="3581400" y="762000"/>
            <a:ext cx="5543550" cy="5362575"/>
          </a:xfrm>
          <a:prstGeom prst="rect">
            <a:avLst/>
          </a:prstGeom>
          <a:noFill/>
          <a:ln>
            <a:noFill/>
          </a:ln>
        </p:spPr>
      </p:pic>
      <p:pic>
        <p:nvPicPr>
          <p:cNvPr id="11" name="Google Shape;320;p39" descr="Fig10-2-5"/>
          <p:cNvPicPr preferRelativeResize="0"/>
          <p:nvPr/>
        </p:nvPicPr>
        <p:blipFill rotWithShape="1">
          <a:blip r:embed="rId9">
            <a:alphaModFix/>
          </a:blip>
          <a:srcRect/>
          <a:stretch/>
        </p:blipFill>
        <p:spPr>
          <a:xfrm>
            <a:off x="3581400" y="762000"/>
            <a:ext cx="5543550" cy="5362575"/>
          </a:xfrm>
          <a:prstGeom prst="rect">
            <a:avLst/>
          </a:prstGeom>
          <a:noFill/>
          <a:ln>
            <a:noFill/>
          </a:ln>
        </p:spPr>
      </p:pic>
      <p:pic>
        <p:nvPicPr>
          <p:cNvPr id="12" name="Google Shape;321;p39" descr="Fig10-2-3"/>
          <p:cNvPicPr preferRelativeResize="0"/>
          <p:nvPr/>
        </p:nvPicPr>
        <p:blipFill rotWithShape="1">
          <a:blip r:embed="rId10">
            <a:alphaModFix/>
          </a:blip>
          <a:srcRect/>
          <a:stretch/>
        </p:blipFill>
        <p:spPr>
          <a:xfrm>
            <a:off x="3581400" y="762000"/>
            <a:ext cx="5543550" cy="5362575"/>
          </a:xfrm>
          <a:prstGeom prst="rect">
            <a:avLst/>
          </a:prstGeom>
          <a:noFill/>
          <a:ln>
            <a:noFill/>
          </a:ln>
        </p:spPr>
      </p:pic>
      <p:pic>
        <p:nvPicPr>
          <p:cNvPr id="13" name="Google Shape;322;p39" descr="Fig10-2-4"/>
          <p:cNvPicPr preferRelativeResize="0"/>
          <p:nvPr/>
        </p:nvPicPr>
        <p:blipFill rotWithShape="1">
          <a:blip r:embed="rId11">
            <a:alphaModFix/>
          </a:blip>
          <a:srcRect/>
          <a:stretch/>
        </p:blipFill>
        <p:spPr>
          <a:xfrm>
            <a:off x="3581400" y="762000"/>
            <a:ext cx="5543550" cy="5362575"/>
          </a:xfrm>
          <a:prstGeom prst="rect">
            <a:avLst/>
          </a:prstGeom>
          <a:noFill/>
          <a:ln>
            <a:noFill/>
          </a:ln>
        </p:spPr>
      </p:pic>
      <p:pic>
        <p:nvPicPr>
          <p:cNvPr id="14" name="Google Shape;323;p39" descr="Fig10-2-6"/>
          <p:cNvPicPr preferRelativeResize="0"/>
          <p:nvPr/>
        </p:nvPicPr>
        <p:blipFill rotWithShape="1">
          <a:blip r:embed="rId12">
            <a:alphaModFix/>
          </a:blip>
          <a:srcRect/>
          <a:stretch/>
        </p:blipFill>
        <p:spPr>
          <a:xfrm>
            <a:off x="3581400" y="762000"/>
            <a:ext cx="5543550" cy="5362575"/>
          </a:xfrm>
          <a:prstGeom prst="rect">
            <a:avLst/>
          </a:prstGeom>
          <a:noFill/>
          <a:ln>
            <a:noFill/>
          </a:ln>
        </p:spPr>
      </p:pic>
      <p:pic>
        <p:nvPicPr>
          <p:cNvPr id="15" name="Google Shape;324;p39" descr="Fig10-2-8"/>
          <p:cNvPicPr preferRelativeResize="0"/>
          <p:nvPr/>
        </p:nvPicPr>
        <p:blipFill rotWithShape="1">
          <a:blip r:embed="rId13">
            <a:alphaModFix/>
          </a:blip>
          <a:srcRect/>
          <a:stretch/>
        </p:blipFill>
        <p:spPr>
          <a:xfrm>
            <a:off x="3581400" y="762000"/>
            <a:ext cx="5543550" cy="5362575"/>
          </a:xfrm>
          <a:prstGeom prst="rect">
            <a:avLst/>
          </a:prstGeom>
          <a:noFill/>
          <a:ln>
            <a:noFill/>
          </a:ln>
        </p:spPr>
      </p:pic>
      <p:pic>
        <p:nvPicPr>
          <p:cNvPr id="16" name="Google Shape;325;p39" descr="Fig10-2-10"/>
          <p:cNvPicPr preferRelativeResize="0"/>
          <p:nvPr/>
        </p:nvPicPr>
        <p:blipFill rotWithShape="1">
          <a:blip r:embed="rId14">
            <a:alphaModFix/>
          </a:blip>
          <a:srcRect/>
          <a:stretch/>
        </p:blipFill>
        <p:spPr>
          <a:xfrm>
            <a:off x="3581400" y="762000"/>
            <a:ext cx="5543550" cy="5362575"/>
          </a:xfrm>
          <a:prstGeom prst="rect">
            <a:avLst/>
          </a:prstGeom>
          <a:noFill/>
          <a:ln>
            <a:noFill/>
          </a:ln>
        </p:spPr>
      </p:pic>
      <p:pic>
        <p:nvPicPr>
          <p:cNvPr id="17" name="Google Shape;326;p39" descr="Fig10-2-12"/>
          <p:cNvPicPr preferRelativeResize="0"/>
          <p:nvPr/>
        </p:nvPicPr>
        <p:blipFill rotWithShape="1">
          <a:blip r:embed="rId15">
            <a:alphaModFix/>
          </a:blip>
          <a:srcRect/>
          <a:stretch/>
        </p:blipFill>
        <p:spPr>
          <a:xfrm>
            <a:off x="3581400" y="762000"/>
            <a:ext cx="5543550" cy="5362575"/>
          </a:xfrm>
          <a:prstGeom prst="rect">
            <a:avLst/>
          </a:prstGeom>
          <a:noFill/>
          <a:ln>
            <a:noFill/>
          </a:ln>
        </p:spPr>
      </p:pic>
      <p:pic>
        <p:nvPicPr>
          <p:cNvPr id="18" name="Google Shape;327;p39" descr="Fig10-2-14"/>
          <p:cNvPicPr preferRelativeResize="0"/>
          <p:nvPr/>
        </p:nvPicPr>
        <p:blipFill rotWithShape="1">
          <a:blip r:embed="rId16">
            <a:alphaModFix/>
          </a:blip>
          <a:srcRect/>
          <a:stretch/>
        </p:blipFill>
        <p:spPr>
          <a:xfrm>
            <a:off x="3581400" y="762000"/>
            <a:ext cx="5543550" cy="5362575"/>
          </a:xfrm>
          <a:prstGeom prst="rect">
            <a:avLst/>
          </a:prstGeom>
          <a:noFill/>
          <a:ln>
            <a:noFill/>
          </a:ln>
        </p:spPr>
      </p:pic>
      <p:pic>
        <p:nvPicPr>
          <p:cNvPr id="19" name="Google Shape;328;p39" descr="Fig10-2-2.gif"/>
          <p:cNvPicPr preferRelativeResize="0"/>
          <p:nvPr/>
        </p:nvPicPr>
        <p:blipFill rotWithShape="1">
          <a:blip r:embed="rId17">
            <a:alphaModFix/>
          </a:blip>
          <a:srcRect/>
          <a:stretch/>
        </p:blipFill>
        <p:spPr>
          <a:xfrm>
            <a:off x="3581400" y="762000"/>
            <a:ext cx="5543550" cy="5362575"/>
          </a:xfrm>
          <a:prstGeom prst="rect">
            <a:avLst/>
          </a:prstGeom>
          <a:noFill/>
          <a:ln>
            <a:noFill/>
          </a:ln>
        </p:spPr>
      </p:pic>
      <p:pic>
        <p:nvPicPr>
          <p:cNvPr id="20" name="Google Shape;329;p39" descr="Two graphs represent the total output of pizzas and the marginal product of labor, respectively."/>
          <p:cNvPicPr preferRelativeResize="0"/>
          <p:nvPr/>
        </p:nvPicPr>
        <p:blipFill rotWithShape="1">
          <a:blip r:embed="rId18">
            <a:alphaModFix/>
          </a:blip>
          <a:srcRect/>
          <a:stretch/>
        </p:blipFill>
        <p:spPr>
          <a:xfrm>
            <a:off x="3581400" y="762000"/>
            <a:ext cx="5543550" cy="53625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1000"/>
                                        <p:tgtEl>
                                          <p:spTgt spid="1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1000"/>
                                        <p:tgtEl>
                                          <p:spTgt spid="19"/>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1000"/>
                                        <p:tgtEl>
                                          <p:spTgt spid="14"/>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par>
                          <p:cTn id="32" fill="hold">
                            <p:stCondLst>
                              <p:cond delay="7000"/>
                            </p:stCondLst>
                            <p:childTnLst>
                              <p:par>
                                <p:cTn id="33" presetID="10" presetClass="entr" presetSubtype="0"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childTnLst>
                                </p:cTn>
                              </p:par>
                            </p:childTnLst>
                          </p:cTn>
                        </p:par>
                        <p:par>
                          <p:cTn id="36" fill="hold">
                            <p:stCondLst>
                              <p:cond delay="8000"/>
                            </p:stCondLst>
                            <p:childTnLst>
                              <p:par>
                                <p:cTn id="37" presetID="10" presetClass="entr" presetSubtype="0"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childTnLst>
                                </p:cTn>
                              </p:par>
                            </p:childTnLst>
                          </p:cTn>
                        </p:par>
                        <p:par>
                          <p:cTn id="40" fill="hold">
                            <p:stCondLst>
                              <p:cond delay="9000"/>
                            </p:stCondLst>
                            <p:childTnLst>
                              <p:par>
                                <p:cTn id="41" presetID="10" presetClass="entr" presetSubtype="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1000"/>
                                        <p:tgtEl>
                                          <p:spTgt spid="16"/>
                                        </p:tgtEl>
                                      </p:cBhvr>
                                    </p:animEffect>
                                  </p:childTnLst>
                                </p:cTn>
                              </p:par>
                            </p:childTnLst>
                          </p:cTn>
                        </p:par>
                        <p:par>
                          <p:cTn id="44" fill="hold">
                            <p:stCondLst>
                              <p:cond delay="10000"/>
                            </p:stCondLst>
                            <p:childTnLst>
                              <p:par>
                                <p:cTn id="45" presetID="10" presetClass="entr" presetSubtype="0"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1000"/>
                                        <p:tgtEl>
                                          <p:spTgt spid="9"/>
                                        </p:tgtEl>
                                      </p:cBhvr>
                                    </p:animEffect>
                                  </p:childTnLst>
                                </p:cTn>
                              </p:par>
                            </p:childTnLst>
                          </p:cTn>
                        </p:par>
                        <p:par>
                          <p:cTn id="48" fill="hold">
                            <p:stCondLst>
                              <p:cond delay="11000"/>
                            </p:stCondLst>
                            <p:childTnLst>
                              <p:par>
                                <p:cTn id="49" presetID="10" presetClass="entr" presetSubtype="0" fill="hold" nodeType="after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fade">
                                      <p:cBhvr>
                                        <p:cTn id="51" dur="1000"/>
                                        <p:tgtEl>
                                          <p:spTgt spid="17"/>
                                        </p:tgtEl>
                                      </p:cBhvr>
                                    </p:animEffect>
                                  </p:childTnLst>
                                </p:cTn>
                              </p:par>
                            </p:childTnLst>
                          </p:cTn>
                        </p:par>
                        <p:par>
                          <p:cTn id="52" fill="hold">
                            <p:stCondLst>
                              <p:cond delay="12000"/>
                            </p:stCondLst>
                            <p:childTnLst>
                              <p:par>
                                <p:cTn id="53" presetID="10" presetClass="entr" presetSubtype="0" fill="hold"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childTnLst>
                                </p:cTn>
                              </p:par>
                            </p:childTnLst>
                          </p:cTn>
                        </p:par>
                        <p:par>
                          <p:cTn id="56" fill="hold">
                            <p:stCondLst>
                              <p:cond delay="13000"/>
                            </p:stCondLst>
                            <p:childTnLst>
                              <p:par>
                                <p:cTn id="57" presetID="10" presetClass="entr" presetSubtype="0" fill="hold"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1000"/>
                                        <p:tgtEl>
                                          <p:spTgt spid="5"/>
                                        </p:tgtEl>
                                      </p:cBhvr>
                                    </p:animEffect>
                                  </p:childTnLst>
                                </p:cTn>
                              </p:par>
                            </p:childTnLst>
                          </p:cTn>
                        </p:par>
                        <p:par>
                          <p:cTn id="60" fill="hold">
                            <p:stCondLst>
                              <p:cond delay="14000"/>
                            </p:stCondLst>
                            <p:childTnLst>
                              <p:par>
                                <p:cTn id="61" presetID="10" presetClass="entr" presetSubtype="0" fill="hold" nodeType="afterEffect">
                                  <p:stCondLst>
                                    <p:cond delay="0"/>
                                  </p:stCondLst>
                                  <p:childTnLst>
                                    <p:set>
                                      <p:cBhvr>
                                        <p:cTn id="62" dur="1" fill="hold">
                                          <p:stCondLst>
                                            <p:cond delay="0"/>
                                          </p:stCondLst>
                                        </p:cTn>
                                        <p:tgtEl>
                                          <p:spTgt spid="7"/>
                                        </p:tgtEl>
                                        <p:attrNameLst>
                                          <p:attrName>style.visibility</p:attrName>
                                        </p:attrNameLst>
                                      </p:cBhvr>
                                      <p:to>
                                        <p:strVal val="visible"/>
                                      </p:to>
                                    </p:set>
                                    <p:animEffect transition="in" filter="fade">
                                      <p:cBhvr>
                                        <p:cTn id="63" dur="1000"/>
                                        <p:tgtEl>
                                          <p:spTgt spid="7"/>
                                        </p:tgtEl>
                                      </p:cBhvr>
                                    </p:animEffect>
                                  </p:childTnLst>
                                </p:cTn>
                              </p:par>
                            </p:childTnLst>
                          </p:cTn>
                        </p:par>
                        <p:par>
                          <p:cTn id="64" fill="hold">
                            <p:stCondLst>
                              <p:cond delay="15000"/>
                            </p:stCondLst>
                            <p:childTnLst>
                              <p:par>
                                <p:cTn id="65" presetID="10" presetClass="entr" presetSubtype="0" fill="hold" nodeType="after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fade">
                                      <p:cBhvr>
                                        <p:cTn id="6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3406-F70D-8131-FE32-2A96A4A79869}"/>
              </a:ext>
            </a:extLst>
          </p:cNvPr>
          <p:cNvSpPr>
            <a:spLocks noGrp="1"/>
          </p:cNvSpPr>
          <p:nvPr>
            <p:ph type="title"/>
          </p:nvPr>
        </p:nvSpPr>
        <p:spPr/>
        <p:txBody>
          <a:bodyPr/>
          <a:lstStyle/>
          <a:p>
            <a:r>
              <a:rPr lang="en-US" dirty="0"/>
              <a:t>Calculating Marginal Product of Labor</a:t>
            </a:r>
          </a:p>
        </p:txBody>
      </p:sp>
      <p:sp>
        <p:nvSpPr>
          <p:cNvPr id="3" name="Text Placeholder 2">
            <a:extLst>
              <a:ext uri="{FF2B5EF4-FFF2-40B4-BE49-F238E27FC236}">
                <a16:creationId xmlns:a16="http://schemas.microsoft.com/office/drawing/2014/main" id="{B68EAB26-66D0-2948-8520-754595D29C9E}"/>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336A9ADD-035D-05D6-61A6-55B619EA0EDE}"/>
              </a:ext>
            </a:extLst>
          </p:cNvPr>
          <p:cNvPicPr>
            <a:picLocks noChangeAspect="1"/>
          </p:cNvPicPr>
          <p:nvPr/>
        </p:nvPicPr>
        <p:blipFill>
          <a:blip r:embed="rId2"/>
          <a:stretch>
            <a:fillRect/>
          </a:stretch>
        </p:blipFill>
        <p:spPr>
          <a:xfrm>
            <a:off x="1139541" y="1295400"/>
            <a:ext cx="6864918" cy="2784443"/>
          </a:xfrm>
          <a:prstGeom prst="rect">
            <a:avLst/>
          </a:prstGeom>
        </p:spPr>
      </p:pic>
    </p:spTree>
    <p:extLst>
      <p:ext uri="{BB962C8B-B14F-4D97-AF65-F5344CB8AC3E}">
        <p14:creationId xmlns:p14="http://schemas.microsoft.com/office/powerpoint/2010/main" val="34603291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Average Product of Labor</a:t>
            </a:r>
            <a:endParaRPr/>
          </a:p>
        </p:txBody>
      </p:sp>
      <p:sp>
        <p:nvSpPr>
          <p:cNvPr id="321" name="Google Shape;321;p41"/>
          <p:cNvSpPr txBox="1">
            <a:spLocks noGrp="1"/>
          </p:cNvSpPr>
          <p:nvPr>
            <p:ph type="body" idx="1"/>
          </p:nvPr>
        </p:nvSpPr>
        <p:spPr>
          <a:xfrm>
            <a:off x="457200" y="1600201"/>
            <a:ext cx="8229600" cy="1828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Another useful indication of output is the </a:t>
            </a:r>
            <a:r>
              <a:rPr lang="en-US" b="1" u="sng"/>
              <a:t>average product of labor</a:t>
            </a:r>
            <a:r>
              <a:rPr lang="en-US"/>
              <a:t>, the total output produced by a firm divided by the quantity of workers.</a:t>
            </a:r>
            <a:endParaRPr/>
          </a:p>
          <a:p>
            <a:pPr marL="288925" lvl="0" indent="-288925" algn="l" rtl="0">
              <a:lnSpc>
                <a:spcPct val="100000"/>
              </a:lnSpc>
              <a:spcBef>
                <a:spcPts val="600"/>
              </a:spcBef>
              <a:spcAft>
                <a:spcPts val="0"/>
              </a:spcAft>
              <a:buSzPts val="2200"/>
              <a:buChar char="•"/>
            </a:pPr>
            <a:r>
              <a:rPr lang="en-US"/>
              <a:t>With 3 workers, the restaurant can produce 550 pizzas, giving an average product of labor of:</a:t>
            </a:r>
            <a:endParaRPr/>
          </a:p>
        </p:txBody>
      </p:sp>
      <p:pic>
        <p:nvPicPr>
          <p:cNvPr id="322" name="Google Shape;322;p41" descr="550 over 3 equals 183.3."/>
          <p:cNvPicPr preferRelativeResize="0"/>
          <p:nvPr/>
        </p:nvPicPr>
        <p:blipFill rotWithShape="1">
          <a:blip r:embed="rId3">
            <a:alphaModFix/>
          </a:blip>
          <a:srcRect/>
          <a:stretch/>
        </p:blipFill>
        <p:spPr>
          <a:xfrm>
            <a:off x="3944938" y="3378201"/>
            <a:ext cx="1542452" cy="766238"/>
          </a:xfrm>
          <a:prstGeom prst="rect">
            <a:avLst/>
          </a:prstGeom>
          <a:noFill/>
          <a:ln>
            <a:noFill/>
          </a:ln>
        </p:spPr>
      </p:pic>
      <p:sp>
        <p:nvSpPr>
          <p:cNvPr id="323" name="Google Shape;323;p41"/>
          <p:cNvSpPr txBox="1">
            <a:spLocks noGrp="1"/>
          </p:cNvSpPr>
          <p:nvPr>
            <p:ph type="body" idx="2"/>
          </p:nvPr>
        </p:nvSpPr>
        <p:spPr>
          <a:xfrm>
            <a:off x="457200" y="4191001"/>
            <a:ext cx="8229600" cy="144779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A useful way to think about this is that </a:t>
            </a:r>
            <a:r>
              <a:rPr lang="en-US" i="1"/>
              <a:t>the average product of labor is the average of the marginal products of labor</a:t>
            </a:r>
            <a:r>
              <a:rPr lang="en-US"/>
              <a:t>.</a:t>
            </a:r>
            <a:endParaRPr/>
          </a:p>
          <a:p>
            <a:pPr marL="228600" lvl="0" indent="-228600" algn="l" rtl="0">
              <a:lnSpc>
                <a:spcPct val="100000"/>
              </a:lnSpc>
              <a:spcBef>
                <a:spcPts val="600"/>
              </a:spcBef>
              <a:spcAft>
                <a:spcPts val="0"/>
              </a:spcAft>
              <a:buSzPts val="2200"/>
              <a:buChar char="•"/>
            </a:pPr>
            <a:r>
              <a:rPr lang="en-US"/>
              <a:t>The first three workers give 200, 250, and 100 additional pizzas respectively:</a:t>
            </a:r>
            <a:endParaRPr/>
          </a:p>
        </p:txBody>
      </p:sp>
      <p:pic>
        <p:nvPicPr>
          <p:cNvPr id="324" name="Google Shape;324;p41" descr="200 plus 250 plus 100 all over 3 equals 183.3"/>
          <p:cNvPicPr preferRelativeResize="0"/>
          <p:nvPr/>
        </p:nvPicPr>
        <p:blipFill rotWithShape="1">
          <a:blip r:embed="rId4">
            <a:alphaModFix/>
          </a:blip>
          <a:srcRect/>
          <a:stretch/>
        </p:blipFill>
        <p:spPr>
          <a:xfrm>
            <a:off x="3375025" y="5524500"/>
            <a:ext cx="2825848" cy="723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endCondLst>
                                    <p:cond delay="0"/>
                                  </p:endCondLst>
                                  <p:childTnLst>
                                    <p:set>
                                      <p:cBhvr>
                                        <p:cTn id="6" dur="1" fill="hold">
                                          <p:stCondLst>
                                            <p:cond delay="0"/>
                                          </p:stCondLst>
                                        </p:cTn>
                                        <p:tgtEl>
                                          <p:spTgt spid="321">
                                            <p:txEl>
                                              <p:pRg st="0" end="0"/>
                                            </p:txEl>
                                          </p:spTgt>
                                        </p:tgtEl>
                                        <p:attrNameLst>
                                          <p:attrName>style.visibility</p:attrName>
                                        </p:attrNameLst>
                                      </p:cBhvr>
                                      <p:to>
                                        <p:strVal val="visible"/>
                                      </p:to>
                                    </p:set>
                                    <p:animEffect transition="in" filter="fade">
                                      <p:cBhvr>
                                        <p:cTn id="7" dur="500"/>
                                        <p:tgtEl>
                                          <p:spTgt spid="321">
                                            <p:txEl>
                                              <p:pRg st="0" end="0"/>
                                            </p:txEl>
                                          </p:spTgt>
                                        </p:tgtEl>
                                      </p:cBhvr>
                                    </p:animEffect>
                                  </p:childTnLst>
                                </p:cTn>
                              </p:par>
                              <p:par>
                                <p:cTn id="8" presetID="10" presetClass="entr" presetSubtype="0" fill="hold" grpId="0" nodeType="withEffect">
                                  <p:stCondLst>
                                    <p:cond delay="0"/>
                                  </p:stCondLst>
                                  <p:endCondLst>
                                    <p:cond delay="0"/>
                                  </p:endCondLst>
                                  <p:childTnLst>
                                    <p:set>
                                      <p:cBhvr>
                                        <p:cTn id="9" dur="1" fill="hold">
                                          <p:stCondLst>
                                            <p:cond delay="0"/>
                                          </p:stCondLst>
                                        </p:cTn>
                                        <p:tgtEl>
                                          <p:spTgt spid="321">
                                            <p:txEl>
                                              <p:pRg st="1" end="1"/>
                                            </p:txEl>
                                          </p:spTgt>
                                        </p:tgtEl>
                                        <p:attrNameLst>
                                          <p:attrName>style.visibility</p:attrName>
                                        </p:attrNameLst>
                                      </p:cBhvr>
                                      <p:to>
                                        <p:strVal val="visible"/>
                                      </p:to>
                                    </p:set>
                                    <p:animEffect transition="in" filter="fade">
                                      <p:cBhvr>
                                        <p:cTn id="10" dur="500"/>
                                        <p:tgtEl>
                                          <p:spTgt spid="321">
                                            <p:txEl>
                                              <p:pRg st="1" end="1"/>
                                            </p:txEl>
                                          </p:spTgt>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22"/>
                                        </p:tgtEl>
                                        <p:attrNameLst>
                                          <p:attrName>style.visibility</p:attrName>
                                        </p:attrNameLst>
                                      </p:cBhvr>
                                      <p:to>
                                        <p:strVal val="visible"/>
                                      </p:to>
                                    </p:set>
                                    <p:animEffect transition="in" filter="fade">
                                      <p:cBhvr>
                                        <p:cTn id="14" dur="500"/>
                                        <p:tgtEl>
                                          <p:spTgt spid="322"/>
                                        </p:tgtEl>
                                      </p:cBhvr>
                                    </p:animEffect>
                                  </p:childTnLst>
                                </p:cTn>
                              </p:par>
                            </p:childTnLst>
                          </p:cTn>
                        </p:par>
                        <p:par>
                          <p:cTn id="15" fill="hold">
                            <p:stCondLst>
                              <p:cond delay="1000"/>
                            </p:stCondLst>
                            <p:childTnLst>
                              <p:par>
                                <p:cTn id="16" presetID="10" presetClass="entr" presetSubtype="0" fill="hold" grpId="0" nodeType="afterEffect">
                                  <p:stCondLst>
                                    <p:cond delay="0"/>
                                  </p:stCondLst>
                                  <p:endCondLst>
                                    <p:cond delay="0"/>
                                  </p:endCondLst>
                                  <p:childTnLst>
                                    <p:set>
                                      <p:cBhvr>
                                        <p:cTn id="17" dur="1" fill="hold">
                                          <p:stCondLst>
                                            <p:cond delay="0"/>
                                          </p:stCondLst>
                                        </p:cTn>
                                        <p:tgtEl>
                                          <p:spTgt spid="323">
                                            <p:txEl>
                                              <p:pRg st="0" end="0"/>
                                            </p:txEl>
                                          </p:spTgt>
                                        </p:tgtEl>
                                        <p:attrNameLst>
                                          <p:attrName>style.visibility</p:attrName>
                                        </p:attrNameLst>
                                      </p:cBhvr>
                                      <p:to>
                                        <p:strVal val="visible"/>
                                      </p:to>
                                    </p:set>
                                    <p:animEffect transition="in" filter="fade">
                                      <p:cBhvr>
                                        <p:cTn id="18" dur="500"/>
                                        <p:tgtEl>
                                          <p:spTgt spid="323">
                                            <p:txEl>
                                              <p:pRg st="0" end="0"/>
                                            </p:txEl>
                                          </p:spTgt>
                                        </p:tgtEl>
                                      </p:cBhvr>
                                    </p:animEffect>
                                  </p:childTnLst>
                                </p:cTn>
                              </p:par>
                              <p:par>
                                <p:cTn id="19" presetID="10" presetClass="entr" presetSubtype="0" fill="hold" grpId="0" nodeType="withEffect">
                                  <p:stCondLst>
                                    <p:cond delay="0"/>
                                  </p:stCondLst>
                                  <p:endCondLst>
                                    <p:cond delay="0"/>
                                  </p:endCondLst>
                                  <p:childTnLst>
                                    <p:set>
                                      <p:cBhvr>
                                        <p:cTn id="20" dur="1" fill="hold">
                                          <p:stCondLst>
                                            <p:cond delay="0"/>
                                          </p:stCondLst>
                                        </p:cTn>
                                        <p:tgtEl>
                                          <p:spTgt spid="323">
                                            <p:txEl>
                                              <p:pRg st="1" end="1"/>
                                            </p:txEl>
                                          </p:spTgt>
                                        </p:tgtEl>
                                        <p:attrNameLst>
                                          <p:attrName>style.visibility</p:attrName>
                                        </p:attrNameLst>
                                      </p:cBhvr>
                                      <p:to>
                                        <p:strVal val="visible"/>
                                      </p:to>
                                    </p:set>
                                    <p:animEffect transition="in" filter="fade">
                                      <p:cBhvr>
                                        <p:cTn id="21" dur="500"/>
                                        <p:tgtEl>
                                          <p:spTgt spid="323">
                                            <p:txEl>
                                              <p:pRg st="1" end="1"/>
                                            </p:txEl>
                                          </p:spTgt>
                                        </p:tgtEl>
                                      </p:cBhvr>
                                    </p:animEffect>
                                  </p:childTnLst>
                                </p:cTn>
                              </p:par>
                            </p:childTnLst>
                          </p:cTn>
                        </p:par>
                        <p:par>
                          <p:cTn id="22" fill="hold">
                            <p:stCondLst>
                              <p:cond delay="1500"/>
                            </p:stCondLst>
                            <p:childTnLst>
                              <p:par>
                                <p:cTn id="23" presetID="10" presetClass="entr" presetSubtype="0" fill="hold" nodeType="afterEffect">
                                  <p:stCondLst>
                                    <p:cond delay="0"/>
                                  </p:stCondLst>
                                  <p:childTnLst>
                                    <p:set>
                                      <p:cBhvr>
                                        <p:cTn id="24" dur="1" fill="hold">
                                          <p:stCondLst>
                                            <p:cond delay="0"/>
                                          </p:stCondLst>
                                        </p:cTn>
                                        <p:tgtEl>
                                          <p:spTgt spid="324"/>
                                        </p:tgtEl>
                                        <p:attrNameLst>
                                          <p:attrName>style.visibility</p:attrName>
                                        </p:attrNameLst>
                                      </p:cBhvr>
                                      <p:to>
                                        <p:strVal val="visible"/>
                                      </p:to>
                                    </p:set>
                                    <p:animEffect transition="in" filter="fade">
                                      <p:cBhvr>
                                        <p:cTn id="25" dur="500"/>
                                        <p:tgtEl>
                                          <p:spTgt spid="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1" grpId="0" uiExpand="1" build="p"/>
      <p:bldP spid="32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Shape 328"/>
        <p:cNvGrpSpPr/>
        <p:nvPr/>
      </p:nvGrpSpPr>
      <p:grpSpPr>
        <a:xfrm>
          <a:off x="0" y="0"/>
          <a:ext cx="0" cy="0"/>
          <a:chOff x="0" y="0"/>
          <a:chExt cx="0" cy="0"/>
        </a:xfrm>
      </p:grpSpPr>
      <p:sp>
        <p:nvSpPr>
          <p:cNvPr id="329" name="Google Shape;329;p4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Average and Marginal Product of Labor</a:t>
            </a:r>
            <a:endParaRPr/>
          </a:p>
        </p:txBody>
      </p:sp>
      <p:sp>
        <p:nvSpPr>
          <p:cNvPr id="330" name="Google Shape;330;p42"/>
          <p:cNvSpPr txBox="1">
            <a:spLocks noGrp="1"/>
          </p:cNvSpPr>
          <p:nvPr>
            <p:ph type="body" idx="1"/>
          </p:nvPr>
        </p:nvSpPr>
        <p:spPr>
          <a:xfrm>
            <a:off x="457200" y="1600201"/>
            <a:ext cx="8229600" cy="457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With only two workers, the average product of labor was:</a:t>
            </a:r>
            <a:endParaRPr/>
          </a:p>
        </p:txBody>
      </p:sp>
      <p:pic>
        <p:nvPicPr>
          <p:cNvPr id="331" name="Google Shape;331;p42" descr="200 plus 250 all over 2 equals 450 over 2 equals 225."/>
          <p:cNvPicPr preferRelativeResize="0"/>
          <p:nvPr/>
        </p:nvPicPr>
        <p:blipFill rotWithShape="1">
          <a:blip r:embed="rId3">
            <a:alphaModFix/>
          </a:blip>
          <a:srcRect/>
          <a:stretch/>
        </p:blipFill>
        <p:spPr>
          <a:xfrm>
            <a:off x="3346450" y="2286000"/>
            <a:ext cx="2438400" cy="647700"/>
          </a:xfrm>
          <a:prstGeom prst="rect">
            <a:avLst/>
          </a:prstGeom>
          <a:noFill/>
          <a:ln>
            <a:noFill/>
          </a:ln>
        </p:spPr>
      </p:pic>
      <p:sp>
        <p:nvSpPr>
          <p:cNvPr id="332" name="Google Shape;332;p42"/>
          <p:cNvSpPr txBox="1">
            <a:spLocks noGrp="1"/>
          </p:cNvSpPr>
          <p:nvPr>
            <p:ph type="body" idx="2"/>
          </p:nvPr>
        </p:nvSpPr>
        <p:spPr>
          <a:xfrm>
            <a:off x="457200" y="3124200"/>
            <a:ext cx="8229600" cy="3124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So the third worker made the average product of labor go down.</a:t>
            </a:r>
          </a:p>
          <a:p>
            <a:pPr marL="0" lvl="0" indent="0" algn="l" rtl="0">
              <a:lnSpc>
                <a:spcPct val="100000"/>
              </a:lnSpc>
              <a:spcBef>
                <a:spcPts val="0"/>
              </a:spcBef>
              <a:spcAft>
                <a:spcPts val="0"/>
              </a:spcAft>
              <a:buSzPts val="2200"/>
              <a:buNone/>
            </a:pPr>
            <a:endParaRPr dirty="0"/>
          </a:p>
          <a:p>
            <a:pPr marL="228600" lvl="0" indent="-228600" algn="l" rtl="0">
              <a:lnSpc>
                <a:spcPct val="100000"/>
              </a:lnSpc>
              <a:spcBef>
                <a:spcPts val="600"/>
              </a:spcBef>
              <a:spcAft>
                <a:spcPts val="0"/>
              </a:spcAft>
              <a:buSzPts val="2200"/>
              <a:buChar char="•"/>
            </a:pPr>
            <a:r>
              <a:rPr lang="en-US" dirty="0"/>
              <a:t>This happened because the third worker produced </a:t>
            </a:r>
            <a:r>
              <a:rPr lang="en-US" i="1" dirty="0"/>
              <a:t>less (marginal) output than the average of the previous workers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endCondLst>
                                    <p:cond delay="0"/>
                                  </p:endCondLst>
                                  <p:childTnLst>
                                    <p:set>
                                      <p:cBhvr>
                                        <p:cTn id="6" dur="1" fill="hold">
                                          <p:stCondLst>
                                            <p:cond delay="0"/>
                                          </p:stCondLst>
                                        </p:cTn>
                                        <p:tgtEl>
                                          <p:spTgt spid="330">
                                            <p:txEl>
                                              <p:pRg st="0" end="0"/>
                                            </p:txEl>
                                          </p:spTgt>
                                        </p:tgtEl>
                                        <p:attrNameLst>
                                          <p:attrName>style.visibility</p:attrName>
                                        </p:attrNameLst>
                                      </p:cBhvr>
                                      <p:to>
                                        <p:strVal val="visible"/>
                                      </p:to>
                                    </p:set>
                                    <p:animEffect transition="in" filter="fade">
                                      <p:cBhvr>
                                        <p:cTn id="7" dur="500"/>
                                        <p:tgtEl>
                                          <p:spTgt spid="330">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1"/>
                                        </p:tgtEl>
                                        <p:attrNameLst>
                                          <p:attrName>style.visibility</p:attrName>
                                        </p:attrNameLst>
                                      </p:cBhvr>
                                      <p:to>
                                        <p:strVal val="visible"/>
                                      </p:to>
                                    </p:set>
                                    <p:animEffect transition="in" filter="fade">
                                      <p:cBhvr>
                                        <p:cTn id="11" dur="500"/>
                                        <p:tgtEl>
                                          <p:spTgt spid="331"/>
                                        </p:tgtEl>
                                      </p:cBhvr>
                                    </p:animEffect>
                                  </p:childTnLst>
                                </p:cTn>
                              </p:par>
                            </p:childTnLst>
                          </p:cTn>
                        </p:par>
                        <p:par>
                          <p:cTn id="12" fill="hold">
                            <p:stCondLst>
                              <p:cond delay="1000"/>
                            </p:stCondLst>
                            <p:childTnLst>
                              <p:par>
                                <p:cTn id="13" presetID="10" presetClass="entr" presetSubtype="0" fill="hold" grpId="0" nodeType="afterEffect">
                                  <p:stCondLst>
                                    <p:cond delay="0"/>
                                  </p:stCondLst>
                                  <p:endCondLst>
                                    <p:cond delay="0"/>
                                  </p:endCondLst>
                                  <p:childTnLst>
                                    <p:set>
                                      <p:cBhvr>
                                        <p:cTn id="14" dur="1" fill="hold">
                                          <p:stCondLst>
                                            <p:cond delay="0"/>
                                          </p:stCondLst>
                                        </p:cTn>
                                        <p:tgtEl>
                                          <p:spTgt spid="332">
                                            <p:txEl>
                                              <p:pRg st="0" end="0"/>
                                            </p:txEl>
                                          </p:spTgt>
                                        </p:tgtEl>
                                        <p:attrNameLst>
                                          <p:attrName>style.visibility</p:attrName>
                                        </p:attrNameLst>
                                      </p:cBhvr>
                                      <p:to>
                                        <p:strVal val="visible"/>
                                      </p:to>
                                    </p:set>
                                    <p:animEffect transition="in" filter="fade">
                                      <p:cBhvr>
                                        <p:cTn id="15" dur="500"/>
                                        <p:tgtEl>
                                          <p:spTgt spid="332">
                                            <p:txEl>
                                              <p:pRg st="0" end="0"/>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endCondLst>
                                    <p:cond delay="0"/>
                                  </p:endCondLst>
                                  <p:childTnLst>
                                    <p:set>
                                      <p:cBhvr>
                                        <p:cTn id="18" dur="1" fill="hold">
                                          <p:stCondLst>
                                            <p:cond delay="0"/>
                                          </p:stCondLst>
                                        </p:cTn>
                                        <p:tgtEl>
                                          <p:spTgt spid="332">
                                            <p:txEl>
                                              <p:pRg st="2" end="2"/>
                                            </p:txEl>
                                          </p:spTgt>
                                        </p:tgtEl>
                                        <p:attrNameLst>
                                          <p:attrName>style.visibility</p:attrName>
                                        </p:attrNameLst>
                                      </p:cBhvr>
                                      <p:to>
                                        <p:strVal val="visible"/>
                                      </p:to>
                                    </p:set>
                                    <p:animEffect transition="in" filter="fade">
                                      <p:cBhvr>
                                        <p:cTn id="19" dur="500"/>
                                        <p:tgtEl>
                                          <p:spTgt spid="33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 grpId="0" build="p"/>
      <p:bldP spid="33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8.4 The Relationship between Short-Run Production and Short-Run Cost</a:t>
            </a:r>
            <a:endParaRPr dirty="0"/>
          </a:p>
        </p:txBody>
      </p:sp>
      <p:sp>
        <p:nvSpPr>
          <p:cNvPr id="345" name="Google Shape;345;p4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sz="1600">
                <a:solidFill>
                  <a:srgbClr val="007FA3"/>
                </a:solidFill>
              </a:rPr>
              <a:t>Explain and illustrate the relationship between marginal cost and average total cost.</a:t>
            </a:r>
            <a:endParaRPr/>
          </a:p>
        </p:txBody>
      </p:sp>
      <p:sp>
        <p:nvSpPr>
          <p:cNvPr id="346" name="Google Shape;346;p44"/>
          <p:cNvSpPr txBox="1">
            <a:spLocks noGrp="1"/>
          </p:cNvSpPr>
          <p:nvPr>
            <p:ph type="body" idx="2"/>
          </p:nvPr>
        </p:nvSpPr>
        <p:spPr>
          <a:xfrm>
            <a:off x="457200" y="2130552"/>
            <a:ext cx="8229600" cy="160324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We have already seen the </a:t>
            </a:r>
            <a:r>
              <a:rPr lang="en-US" i="1"/>
              <a:t>average total cost</a:t>
            </a:r>
            <a:r>
              <a:rPr lang="en-US"/>
              <a:t>: total cost divided by output.</a:t>
            </a:r>
            <a:endParaRPr/>
          </a:p>
          <a:p>
            <a:pPr marL="0" lvl="0" indent="0" algn="l" rtl="0">
              <a:lnSpc>
                <a:spcPct val="100000"/>
              </a:lnSpc>
              <a:spcBef>
                <a:spcPts val="1200"/>
              </a:spcBef>
              <a:spcAft>
                <a:spcPts val="0"/>
              </a:spcAft>
              <a:buSzPts val="2200"/>
              <a:buNone/>
            </a:pPr>
            <a:r>
              <a:rPr lang="en-US"/>
              <a:t>We can also define the </a:t>
            </a:r>
            <a:r>
              <a:rPr lang="en-US" b="1" u="sng"/>
              <a:t>marginal cost</a:t>
            </a:r>
            <a:r>
              <a:rPr lang="en-US"/>
              <a:t> as the change in a firm’s total cost from producing one more unit of a good or service:</a:t>
            </a:r>
            <a:endParaRPr/>
          </a:p>
        </p:txBody>
      </p:sp>
      <p:pic>
        <p:nvPicPr>
          <p:cNvPr id="347" name="Google Shape;347;p44" descr="MC equals delta TC over delta Q."/>
          <p:cNvPicPr preferRelativeResize="0"/>
          <p:nvPr/>
        </p:nvPicPr>
        <p:blipFill rotWithShape="1">
          <a:blip r:embed="rId3">
            <a:alphaModFix/>
          </a:blip>
          <a:srcRect/>
          <a:stretch/>
        </p:blipFill>
        <p:spPr>
          <a:xfrm>
            <a:off x="3505200" y="3836988"/>
            <a:ext cx="1524000" cy="811212"/>
          </a:xfrm>
          <a:prstGeom prst="rect">
            <a:avLst/>
          </a:prstGeom>
          <a:noFill/>
          <a:ln>
            <a:noFill/>
          </a:ln>
        </p:spPr>
      </p:pic>
      <p:sp>
        <p:nvSpPr>
          <p:cNvPr id="348" name="Google Shape;348;p44"/>
          <p:cNvSpPr txBox="1">
            <a:spLocks noGrp="1"/>
          </p:cNvSpPr>
          <p:nvPr>
            <p:ph type="body" idx="3"/>
          </p:nvPr>
        </p:nvSpPr>
        <p:spPr>
          <a:xfrm>
            <a:off x="457200" y="4800600"/>
            <a:ext cx="8077200" cy="12954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Sometimes Δ</a:t>
            </a:r>
            <a:r>
              <a:rPr lang="en-US" i="1"/>
              <a:t>Q = </a:t>
            </a:r>
            <a:r>
              <a:rPr lang="en-US"/>
              <a:t>1, so we can ignore the bottom line, but don’t get in the habit of doing that, or you’ll make mistakes when quantity changes by more than 1 unit.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animEffect transition="in" filter="fade">
                                      <p:cBhvr>
                                        <p:cTn id="7" dur="500"/>
                                        <p:tgtEl>
                                          <p:spTgt spid="346">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animEffect transition="in" filter="fade">
                                      <p:cBhvr>
                                        <p:cTn id="11" dur="500"/>
                                        <p:tgtEl>
                                          <p:spTgt spid="346">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47"/>
                                        </p:tgtEl>
                                        <p:attrNameLst>
                                          <p:attrName>style.visibility</p:attrName>
                                        </p:attrNameLst>
                                      </p:cBhvr>
                                      <p:to>
                                        <p:strVal val="visible"/>
                                      </p:to>
                                    </p:set>
                                    <p:animEffect transition="in" filter="fade">
                                      <p:cBhvr>
                                        <p:cTn id="15" dur="500"/>
                                        <p:tgtEl>
                                          <p:spTgt spid="34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48">
                                            <p:txEl>
                                              <p:pRg st="0" end="0"/>
                                            </p:txEl>
                                          </p:spTgt>
                                        </p:tgtEl>
                                        <p:attrNameLst>
                                          <p:attrName>style.visibility</p:attrName>
                                        </p:attrNameLst>
                                      </p:cBhvr>
                                      <p:to>
                                        <p:strVal val="visible"/>
                                      </p:to>
                                    </p:set>
                                    <p:animEffect transition="in" filter="fade">
                                      <p:cBhvr>
                                        <p:cTn id="19" dur="500"/>
                                        <p:tgtEl>
                                          <p:spTgt spid="3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 grpId="0" build="p"/>
      <p:bldP spid="348"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4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8.5 Graphing Cost Curves</a:t>
            </a:r>
            <a:endParaRPr dirty="0"/>
          </a:p>
        </p:txBody>
      </p:sp>
      <p:sp>
        <p:nvSpPr>
          <p:cNvPr id="361" name="Google Shape;361;p46"/>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Graph average total cost, average variable cost, average fixed cost, and marginal cost.</a:t>
            </a:r>
            <a:endParaRPr/>
          </a:p>
        </p:txBody>
      </p:sp>
      <p:sp>
        <p:nvSpPr>
          <p:cNvPr id="362" name="Google Shape;362;p46"/>
          <p:cNvSpPr txBox="1">
            <a:spLocks noGrp="1"/>
          </p:cNvSpPr>
          <p:nvPr>
            <p:ph type="body" idx="2"/>
          </p:nvPr>
        </p:nvSpPr>
        <p:spPr>
          <a:xfrm>
            <a:off x="457200" y="2130552"/>
            <a:ext cx="8229600" cy="419404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We know that total costs can be divided into fixed and variable costs:</a:t>
            </a:r>
            <a:endParaRPr/>
          </a:p>
          <a:p>
            <a:pPr marL="0" lvl="0" indent="0" algn="ctr" rtl="0">
              <a:lnSpc>
                <a:spcPct val="100000"/>
              </a:lnSpc>
              <a:spcBef>
                <a:spcPts val="0"/>
              </a:spcBef>
              <a:spcAft>
                <a:spcPts val="0"/>
              </a:spcAft>
              <a:buSzPts val="2200"/>
              <a:buNone/>
            </a:pPr>
            <a:r>
              <a:rPr lang="en-US" i="1"/>
              <a:t>TC = FC + VC</a:t>
            </a:r>
            <a:endParaRPr/>
          </a:p>
          <a:p>
            <a:pPr marL="0" lvl="0" indent="0" algn="l" rtl="0">
              <a:lnSpc>
                <a:spcPct val="100000"/>
              </a:lnSpc>
              <a:spcBef>
                <a:spcPts val="600"/>
              </a:spcBef>
              <a:spcAft>
                <a:spcPts val="0"/>
              </a:spcAft>
              <a:buSzPts val="2200"/>
              <a:buNone/>
            </a:pPr>
            <a:r>
              <a:rPr lang="en-US"/>
              <a:t>Dividing both sides by output (</a:t>
            </a:r>
            <a:r>
              <a:rPr lang="en-US" i="1"/>
              <a:t>Q</a:t>
            </a:r>
            <a:r>
              <a:rPr lang="en-US"/>
              <a:t>)</a:t>
            </a:r>
            <a:r>
              <a:rPr lang="en-US" i="1"/>
              <a:t> </a:t>
            </a:r>
            <a:r>
              <a:rPr lang="en-US"/>
              <a:t>gives a useful relationship:</a:t>
            </a:r>
            <a:endParaRPr/>
          </a:p>
          <a:p>
            <a:pPr marL="0" lvl="0" indent="0" algn="ctr" rtl="0">
              <a:lnSpc>
                <a:spcPct val="100000"/>
              </a:lnSpc>
              <a:spcBef>
                <a:spcPts val="600"/>
              </a:spcBef>
              <a:spcAft>
                <a:spcPts val="0"/>
              </a:spcAft>
              <a:buSzPts val="2200"/>
              <a:buNone/>
            </a:pPr>
            <a:r>
              <a:rPr lang="en-US" i="1"/>
              <a:t>TC / Q = FC / Q + VC / Q</a:t>
            </a:r>
            <a:endParaRPr/>
          </a:p>
          <a:p>
            <a:pPr marL="228600" lvl="0" indent="-228600" algn="l" rtl="0">
              <a:lnSpc>
                <a:spcPct val="100000"/>
              </a:lnSpc>
              <a:spcBef>
                <a:spcPts val="600"/>
              </a:spcBef>
              <a:spcAft>
                <a:spcPts val="0"/>
              </a:spcAft>
              <a:buSzPts val="2200"/>
              <a:buChar char="•"/>
            </a:pPr>
            <a:r>
              <a:rPr lang="en-US"/>
              <a:t>The first quantity is </a:t>
            </a:r>
            <a:r>
              <a:rPr lang="en-US" i="1"/>
              <a:t>average total cost</a:t>
            </a:r>
            <a:r>
              <a:rPr lang="en-US"/>
              <a:t>.</a:t>
            </a:r>
            <a:endParaRPr/>
          </a:p>
          <a:p>
            <a:pPr marL="228600" lvl="0" indent="-228600" algn="l" rtl="0">
              <a:lnSpc>
                <a:spcPct val="100000"/>
              </a:lnSpc>
              <a:spcBef>
                <a:spcPts val="600"/>
              </a:spcBef>
              <a:spcAft>
                <a:spcPts val="0"/>
              </a:spcAft>
              <a:buSzPts val="2200"/>
              <a:buChar char="•"/>
            </a:pPr>
            <a:r>
              <a:rPr lang="en-US"/>
              <a:t>The second is </a:t>
            </a:r>
            <a:r>
              <a:rPr lang="en-US" b="1" u="sng"/>
              <a:t>average fixed cost</a:t>
            </a:r>
            <a:r>
              <a:rPr lang="en-US"/>
              <a:t>: fixed cost divided by the quantity of output produced.</a:t>
            </a:r>
            <a:endParaRPr/>
          </a:p>
          <a:p>
            <a:pPr marL="228600" lvl="0" indent="-228600" algn="l" rtl="0">
              <a:lnSpc>
                <a:spcPct val="100000"/>
              </a:lnSpc>
              <a:spcBef>
                <a:spcPts val="600"/>
              </a:spcBef>
              <a:spcAft>
                <a:spcPts val="0"/>
              </a:spcAft>
              <a:buSzPts val="2200"/>
              <a:buChar char="•"/>
            </a:pPr>
            <a:r>
              <a:rPr lang="en-US"/>
              <a:t>The third is </a:t>
            </a:r>
            <a:r>
              <a:rPr lang="en-US" b="1" u="sng"/>
              <a:t>average variable cost</a:t>
            </a:r>
            <a:r>
              <a:rPr lang="en-US"/>
              <a:t>: variable cost divided by the quantity of output produced. </a:t>
            </a:r>
            <a:endParaRPr/>
          </a:p>
          <a:p>
            <a:pPr marL="0" lvl="0" indent="0" algn="l" rtl="0">
              <a:lnSpc>
                <a:spcPct val="100000"/>
              </a:lnSpc>
              <a:spcBef>
                <a:spcPts val="600"/>
              </a:spcBef>
              <a:spcAft>
                <a:spcPts val="0"/>
              </a:spcAft>
              <a:buSzPts val="2200"/>
              <a:buNone/>
            </a:pPr>
            <a:r>
              <a:rPr lang="en-US"/>
              <a:t>So,			</a:t>
            </a:r>
            <a:r>
              <a:rPr lang="en-US" i="1"/>
              <a:t>ATC = AFC + AVC</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Chapter Outline</a:t>
            </a:r>
            <a:endParaRPr/>
          </a:p>
        </p:txBody>
      </p:sp>
      <p:sp>
        <p:nvSpPr>
          <p:cNvPr id="176" name="Google Shape;176;p20"/>
          <p:cNvSpPr txBox="1">
            <a:spLocks noGrp="1"/>
          </p:cNvSpPr>
          <p:nvPr>
            <p:ph type="body" idx="1"/>
          </p:nvPr>
        </p:nvSpPr>
        <p:spPr>
          <a:xfrm>
            <a:off x="457200" y="1600200"/>
            <a:ext cx="8229600" cy="4572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dirty="0">
                <a:solidFill>
                  <a:srgbClr val="007FA3"/>
                </a:solidFill>
              </a:rPr>
              <a:t>8.1</a:t>
            </a:r>
            <a:r>
              <a:rPr lang="en-US" b="1" dirty="0">
                <a:solidFill>
                  <a:srgbClr val="0070C0"/>
                </a:solidFill>
              </a:rPr>
              <a:t> </a:t>
            </a:r>
            <a:r>
              <a:rPr lang="en-US" dirty="0"/>
              <a:t>Technology: An Economic Definition</a:t>
            </a:r>
            <a:endParaRPr dirty="0"/>
          </a:p>
          <a:p>
            <a:pPr marL="0" lvl="0" indent="0" algn="l" rtl="0">
              <a:lnSpc>
                <a:spcPct val="100000"/>
              </a:lnSpc>
              <a:spcBef>
                <a:spcPts val="1500"/>
              </a:spcBef>
              <a:spcAft>
                <a:spcPts val="0"/>
              </a:spcAft>
              <a:buSzPts val="2200"/>
              <a:buNone/>
            </a:pPr>
            <a:r>
              <a:rPr lang="en-US" b="1" dirty="0">
                <a:solidFill>
                  <a:srgbClr val="007FA3"/>
                </a:solidFill>
              </a:rPr>
              <a:t>8.2</a:t>
            </a:r>
            <a:r>
              <a:rPr lang="en-US" b="1" dirty="0">
                <a:solidFill>
                  <a:srgbClr val="0070C0"/>
                </a:solidFill>
              </a:rPr>
              <a:t> </a:t>
            </a:r>
            <a:r>
              <a:rPr lang="en-US" dirty="0"/>
              <a:t>The Short Run and the Long Run in Economics</a:t>
            </a:r>
            <a:endParaRPr dirty="0"/>
          </a:p>
          <a:p>
            <a:pPr marL="628650" lvl="0" indent="-628650" algn="l" rtl="0">
              <a:lnSpc>
                <a:spcPct val="100000"/>
              </a:lnSpc>
              <a:spcBef>
                <a:spcPts val="1500"/>
              </a:spcBef>
              <a:spcAft>
                <a:spcPts val="0"/>
              </a:spcAft>
              <a:buSzPts val="2200"/>
              <a:buNone/>
            </a:pPr>
            <a:r>
              <a:rPr lang="en-US" b="1" dirty="0">
                <a:solidFill>
                  <a:srgbClr val="007FA3"/>
                </a:solidFill>
              </a:rPr>
              <a:t>8.3</a:t>
            </a:r>
            <a:r>
              <a:rPr lang="en-US" b="1" dirty="0">
                <a:solidFill>
                  <a:srgbClr val="0070C0"/>
                </a:solidFill>
              </a:rPr>
              <a:t> </a:t>
            </a:r>
            <a:r>
              <a:rPr lang="en-US" dirty="0"/>
              <a:t>The Marginal Product of Labor and the Average Product of Labor</a:t>
            </a:r>
            <a:endParaRPr dirty="0"/>
          </a:p>
          <a:p>
            <a:pPr marL="628650" lvl="0" indent="-628650" algn="l" rtl="0">
              <a:lnSpc>
                <a:spcPct val="100000"/>
              </a:lnSpc>
              <a:spcBef>
                <a:spcPts val="1500"/>
              </a:spcBef>
              <a:spcAft>
                <a:spcPts val="0"/>
              </a:spcAft>
              <a:buSzPts val="2200"/>
              <a:buNone/>
            </a:pPr>
            <a:r>
              <a:rPr lang="en-US" b="1" dirty="0">
                <a:solidFill>
                  <a:srgbClr val="007FA3"/>
                </a:solidFill>
              </a:rPr>
              <a:t>8.4</a:t>
            </a:r>
            <a:r>
              <a:rPr lang="en-US" dirty="0">
                <a:solidFill>
                  <a:srgbClr val="0070C0"/>
                </a:solidFill>
              </a:rPr>
              <a:t> </a:t>
            </a:r>
            <a:r>
              <a:rPr lang="en-US" dirty="0"/>
              <a:t>The Relationship between Short-Run Production and Short-Run Cost</a:t>
            </a:r>
            <a:endParaRPr dirty="0"/>
          </a:p>
          <a:p>
            <a:pPr marL="0" lvl="0" indent="0" algn="l" rtl="0">
              <a:lnSpc>
                <a:spcPct val="100000"/>
              </a:lnSpc>
              <a:spcBef>
                <a:spcPts val="1500"/>
              </a:spcBef>
              <a:spcAft>
                <a:spcPts val="0"/>
              </a:spcAft>
              <a:buSzPts val="2200"/>
              <a:buNone/>
            </a:pPr>
            <a:r>
              <a:rPr lang="en-US" b="1" dirty="0">
                <a:solidFill>
                  <a:srgbClr val="007FA3"/>
                </a:solidFill>
              </a:rPr>
              <a:t>8.5</a:t>
            </a:r>
            <a:r>
              <a:rPr lang="en-US" b="1" dirty="0">
                <a:solidFill>
                  <a:srgbClr val="0070C0"/>
                </a:solidFill>
              </a:rPr>
              <a:t> </a:t>
            </a:r>
            <a:r>
              <a:rPr lang="en-US" dirty="0"/>
              <a:t>Graphing Cost Curves</a:t>
            </a:r>
            <a:endParaRPr dirty="0"/>
          </a:p>
          <a:p>
            <a:pPr marL="0" lvl="0" indent="0" algn="l" rtl="0">
              <a:lnSpc>
                <a:spcPct val="100000"/>
              </a:lnSpc>
              <a:spcBef>
                <a:spcPts val="1500"/>
              </a:spcBef>
              <a:spcAft>
                <a:spcPts val="0"/>
              </a:spcAft>
              <a:buSzPts val="2200"/>
              <a:buNone/>
            </a:pPr>
            <a:r>
              <a:rPr lang="en-US" b="1" dirty="0">
                <a:solidFill>
                  <a:srgbClr val="007FA3"/>
                </a:solidFill>
              </a:rPr>
              <a:t>8.6</a:t>
            </a:r>
            <a:r>
              <a:rPr lang="en-US" b="1" dirty="0">
                <a:solidFill>
                  <a:srgbClr val="0070C0"/>
                </a:solidFill>
              </a:rPr>
              <a:t> </a:t>
            </a:r>
            <a:r>
              <a:rPr lang="en-US" dirty="0"/>
              <a:t>Costs in the Long Run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49"/>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8.6 Costs in the Long Run</a:t>
            </a:r>
            <a:endParaRPr dirty="0"/>
          </a:p>
        </p:txBody>
      </p:sp>
      <p:sp>
        <p:nvSpPr>
          <p:cNvPr id="383" name="Google Shape;383;p49"/>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Explain how firms use the long-run average cost curve in their planning.</a:t>
            </a:r>
            <a:endParaRPr/>
          </a:p>
        </p:txBody>
      </p:sp>
      <p:sp>
        <p:nvSpPr>
          <p:cNvPr id="384" name="Google Shape;384;p49"/>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Recall that the long run is a sufficiently long period of time that all costs are variable.</a:t>
            </a:r>
            <a:endParaRPr/>
          </a:p>
          <a:p>
            <a:pPr marL="228600" lvl="0" indent="-228600" algn="l" rtl="0">
              <a:lnSpc>
                <a:spcPct val="100000"/>
              </a:lnSpc>
              <a:spcBef>
                <a:spcPts val="1200"/>
              </a:spcBef>
              <a:spcAft>
                <a:spcPts val="0"/>
              </a:spcAft>
              <a:buSzPts val="2200"/>
              <a:buChar char="•"/>
            </a:pPr>
            <a:r>
              <a:rPr lang="en-US"/>
              <a:t>So In the long run, there is no distinction between fixed and variable costs.</a:t>
            </a:r>
            <a:endParaRPr/>
          </a:p>
          <a:p>
            <a:pPr marL="0" lvl="0" indent="0" algn="l" rtl="0">
              <a:lnSpc>
                <a:spcPct val="100000"/>
              </a:lnSpc>
              <a:spcBef>
                <a:spcPts val="1200"/>
              </a:spcBef>
              <a:spcAft>
                <a:spcPts val="0"/>
              </a:spcAft>
              <a:buSzPts val="2200"/>
              <a:buNone/>
            </a:pPr>
            <a:r>
              <a:rPr lang="en-US"/>
              <a:t>A </a:t>
            </a:r>
            <a:r>
              <a:rPr lang="en-US" b="1" u="sng"/>
              <a:t>long-run average cost curve</a:t>
            </a:r>
            <a:r>
              <a:rPr lang="en-US"/>
              <a:t> shows the lowest cost at which a firm is able to produce a given quantity of output in the long run, when no inputs are fixed.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50"/>
          <p:cNvSpPr txBox="1">
            <a:spLocks noGrp="1"/>
          </p:cNvSpPr>
          <p:nvPr>
            <p:ph type="title"/>
          </p:nvPr>
        </p:nvSpPr>
        <p:spPr>
          <a:xfrm>
            <a:off x="457200" y="228600"/>
            <a:ext cx="8229600" cy="83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8.6 The Relationship between Short-Run Average Cost and Long-Run Average Cost </a:t>
            </a:r>
            <a:r>
              <a:rPr lang="en-US" sz="1600" b="0" dirty="0"/>
              <a:t>(1 of 3)</a:t>
            </a:r>
            <a:endParaRPr dirty="0"/>
          </a:p>
        </p:txBody>
      </p:sp>
      <p:sp>
        <p:nvSpPr>
          <p:cNvPr id="390" name="Google Shape;390;p50"/>
          <p:cNvSpPr txBox="1">
            <a:spLocks noGrp="1"/>
          </p:cNvSpPr>
          <p:nvPr>
            <p:ph type="body" idx="1"/>
          </p:nvPr>
        </p:nvSpPr>
        <p:spPr>
          <a:xfrm>
            <a:off x="457201" y="1188720"/>
            <a:ext cx="2514599" cy="51358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At low quantities, a firm might experience </a:t>
            </a:r>
            <a:r>
              <a:rPr lang="en-US" sz="2000" b="1" u="sng"/>
              <a:t>economies of scale</a:t>
            </a:r>
            <a:r>
              <a:rPr lang="en-US" sz="2000"/>
              <a:t>: the firm’s long-run average costs falling as it increases the quantity of output it produces.</a:t>
            </a:r>
            <a:endParaRPr/>
          </a:p>
          <a:p>
            <a:pPr marL="0" lvl="0" indent="0" algn="l" rtl="0">
              <a:lnSpc>
                <a:spcPct val="100000"/>
              </a:lnSpc>
              <a:spcBef>
                <a:spcPts val="1500"/>
              </a:spcBef>
              <a:spcAft>
                <a:spcPts val="0"/>
              </a:spcAft>
              <a:buSzPts val="2000"/>
              <a:buNone/>
            </a:pPr>
            <a:r>
              <a:rPr lang="en-US" sz="2000"/>
              <a:t>Here, a small car factory can produce at a lower average cost than a large one, for small quantities. For more output, a larger factory is more efficient.</a:t>
            </a:r>
            <a:endParaRPr/>
          </a:p>
        </p:txBody>
      </p:sp>
      <p:pic>
        <p:nvPicPr>
          <p:cNvPr id="5" name="Google Shape;443;p49" descr="C:\Users\Paul\Dropbox\ECON 5e\Art From Fernando_For Digital\ch11\Figure 11_6\png\Figure_11_6_1.png"/>
          <p:cNvPicPr preferRelativeResize="0"/>
          <p:nvPr/>
        </p:nvPicPr>
        <p:blipFill rotWithShape="1">
          <a:blip r:embed="rId3">
            <a:alphaModFix/>
          </a:blip>
          <a:srcRect/>
          <a:stretch/>
        </p:blipFill>
        <p:spPr>
          <a:xfrm>
            <a:off x="3252786" y="1335087"/>
            <a:ext cx="5639403" cy="4187825"/>
          </a:xfrm>
          <a:prstGeom prst="rect">
            <a:avLst/>
          </a:prstGeom>
          <a:noFill/>
          <a:ln>
            <a:noFill/>
          </a:ln>
        </p:spPr>
      </p:pic>
      <p:pic>
        <p:nvPicPr>
          <p:cNvPr id="6" name="Google Shape;444;p49" descr="C:\Users\Paul\Dropbox\ECON 5e\Art From Fernando_For Digital\ch11\Figure 11_6\png\Figure_11_6_2.png"/>
          <p:cNvPicPr preferRelativeResize="0"/>
          <p:nvPr/>
        </p:nvPicPr>
        <p:blipFill rotWithShape="1">
          <a:blip r:embed="rId4">
            <a:alphaModFix/>
          </a:blip>
          <a:srcRect/>
          <a:stretch/>
        </p:blipFill>
        <p:spPr>
          <a:xfrm>
            <a:off x="3252786" y="1335087"/>
            <a:ext cx="5639403" cy="4187825"/>
          </a:xfrm>
          <a:prstGeom prst="rect">
            <a:avLst/>
          </a:prstGeom>
          <a:noFill/>
          <a:ln>
            <a:noFill/>
          </a:ln>
        </p:spPr>
      </p:pic>
      <p:pic>
        <p:nvPicPr>
          <p:cNvPr id="7" name="Google Shape;445;p49" descr="C:\Users\Paul\Dropbox\ECON 5e\Art From Fernando_For Digital\ch11\Figure 11_6\png\Figure_11_6_3.png"/>
          <p:cNvPicPr preferRelativeResize="0"/>
          <p:nvPr/>
        </p:nvPicPr>
        <p:blipFill rotWithShape="1">
          <a:blip r:embed="rId5">
            <a:alphaModFix/>
          </a:blip>
          <a:srcRect/>
          <a:stretch/>
        </p:blipFill>
        <p:spPr>
          <a:xfrm>
            <a:off x="3252786" y="1335087"/>
            <a:ext cx="5639403" cy="4187825"/>
          </a:xfrm>
          <a:prstGeom prst="rect">
            <a:avLst/>
          </a:prstGeom>
          <a:noFill/>
          <a:ln>
            <a:noFill/>
          </a:ln>
        </p:spPr>
      </p:pic>
      <p:pic>
        <p:nvPicPr>
          <p:cNvPr id="8" name="Google Shape;446;p49" descr="C:\Users\Paul\Dropbox\ECON 5e\Art From Fernando_For Digital\ch11\Figure 11_6\png\Figure_11_6_4.png"/>
          <p:cNvPicPr preferRelativeResize="0"/>
          <p:nvPr/>
        </p:nvPicPr>
        <p:blipFill rotWithShape="1">
          <a:blip r:embed="rId6">
            <a:alphaModFix/>
          </a:blip>
          <a:srcRect/>
          <a:stretch/>
        </p:blipFill>
        <p:spPr>
          <a:xfrm>
            <a:off x="3252786" y="1335087"/>
            <a:ext cx="5639403" cy="4187825"/>
          </a:xfrm>
          <a:prstGeom prst="rect">
            <a:avLst/>
          </a:prstGeom>
          <a:noFill/>
          <a:ln>
            <a:noFill/>
          </a:ln>
        </p:spPr>
      </p:pic>
      <p:pic>
        <p:nvPicPr>
          <p:cNvPr id="9" name="Google Shape;447;p49" descr="C:\Users\Paul\Dropbox\ECON 5e\Art From Fernando_For Digital\ch11\Figure 11_6\png\Figure_11_6_4a.png"/>
          <p:cNvPicPr preferRelativeResize="0"/>
          <p:nvPr/>
        </p:nvPicPr>
        <p:blipFill rotWithShape="1">
          <a:blip r:embed="rId7">
            <a:alphaModFix/>
          </a:blip>
          <a:srcRect/>
          <a:stretch/>
        </p:blipFill>
        <p:spPr>
          <a:xfrm>
            <a:off x="3252786" y="1335087"/>
            <a:ext cx="5639403" cy="4187825"/>
          </a:xfrm>
          <a:prstGeom prst="rect">
            <a:avLst/>
          </a:prstGeom>
          <a:noFill/>
          <a:ln>
            <a:noFill/>
          </a:ln>
        </p:spPr>
      </p:pic>
      <p:pic>
        <p:nvPicPr>
          <p:cNvPr id="10" name="Google Shape;448;p49" descr="C:\Users\Paul\Dropbox\ECON 5e\Art From Fernando_For Digital\ch11\Figure 11_6\png\Figure_11_6_4b.png"/>
          <p:cNvPicPr preferRelativeResize="0"/>
          <p:nvPr/>
        </p:nvPicPr>
        <p:blipFill rotWithShape="1">
          <a:blip r:embed="rId8">
            <a:alphaModFix/>
          </a:blip>
          <a:srcRect/>
          <a:stretch/>
        </p:blipFill>
        <p:spPr>
          <a:xfrm>
            <a:off x="3252786" y="1335087"/>
            <a:ext cx="5639403" cy="4187825"/>
          </a:xfrm>
          <a:prstGeom prst="rect">
            <a:avLst/>
          </a:prstGeom>
          <a:noFill/>
          <a:ln>
            <a:noFill/>
          </a:ln>
        </p:spPr>
      </p:pic>
      <p:pic>
        <p:nvPicPr>
          <p:cNvPr id="11" name="Google Shape;449;p49" descr="A graph illustrates the relationship between short-run average cost and long-run average cost."/>
          <p:cNvPicPr preferRelativeResize="0"/>
          <p:nvPr/>
        </p:nvPicPr>
        <p:blipFill rotWithShape="1">
          <a:blip r:embed="rId9">
            <a:alphaModFix/>
          </a:blip>
          <a:srcRect/>
          <a:stretch/>
        </p:blipFill>
        <p:spPr>
          <a:xfrm>
            <a:off x="3252786" y="1335087"/>
            <a:ext cx="5639403" cy="4187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1000"/>
                                        <p:tgtEl>
                                          <p:spTgt spid="7"/>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childTnLst>
                          </p:cTn>
                        </p:par>
                        <p:par>
                          <p:cTn id="20" fill="hold">
                            <p:stCondLst>
                              <p:cond delay="40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childTnLst>
                                </p:cTn>
                              </p:par>
                            </p:childTnLst>
                          </p:cTn>
                        </p:par>
                        <p:par>
                          <p:cTn id="24" fill="hold">
                            <p:stCondLst>
                              <p:cond delay="50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1000"/>
                                        <p:tgtEl>
                                          <p:spTgt spid="10"/>
                                        </p:tgtEl>
                                      </p:cBhvr>
                                    </p:animEffect>
                                  </p:childTnLst>
                                </p:cTn>
                              </p:par>
                            </p:childTnLst>
                          </p:cTn>
                        </p:par>
                        <p:par>
                          <p:cTn id="28" fill="hold">
                            <p:stCondLst>
                              <p:cond delay="6000"/>
                            </p:stCondLst>
                            <p:childTnLst>
                              <p:par>
                                <p:cTn id="29" presetID="10" presetClass="entr" presetSubtype="0"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51"/>
          <p:cNvSpPr txBox="1">
            <a:spLocks noGrp="1"/>
          </p:cNvSpPr>
          <p:nvPr>
            <p:ph type="title"/>
          </p:nvPr>
        </p:nvSpPr>
        <p:spPr>
          <a:xfrm>
            <a:off x="457200" y="228600"/>
            <a:ext cx="8229600" cy="83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8.6 The Relationship between Short-Run Average Cost and Long-Run Average Cost </a:t>
            </a:r>
            <a:r>
              <a:rPr lang="en-US" sz="1600" b="0" dirty="0"/>
              <a:t>(2 of 3)</a:t>
            </a:r>
            <a:endParaRPr dirty="0"/>
          </a:p>
        </p:txBody>
      </p:sp>
      <p:sp>
        <p:nvSpPr>
          <p:cNvPr id="397" name="Google Shape;397;p51"/>
          <p:cNvSpPr txBox="1">
            <a:spLocks noGrp="1"/>
          </p:cNvSpPr>
          <p:nvPr>
            <p:ph type="body" idx="1"/>
          </p:nvPr>
        </p:nvSpPr>
        <p:spPr>
          <a:xfrm>
            <a:off x="457201" y="1188720"/>
            <a:ext cx="2743200" cy="49072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The lowest level of output at which all economies of scale are exhausted is known as the </a:t>
            </a:r>
            <a:r>
              <a:rPr lang="en-US" sz="2000" b="1" u="sng"/>
              <a:t>minimum efficient scale</a:t>
            </a:r>
            <a:r>
              <a:rPr lang="en-US" sz="2000"/>
              <a:t>.</a:t>
            </a:r>
            <a:endParaRPr/>
          </a:p>
          <a:p>
            <a:pPr marL="0" lvl="0" indent="0" algn="l" rtl="0">
              <a:lnSpc>
                <a:spcPct val="100000"/>
              </a:lnSpc>
              <a:spcBef>
                <a:spcPts val="1200"/>
              </a:spcBef>
              <a:spcAft>
                <a:spcPts val="0"/>
              </a:spcAft>
              <a:buSzPts val="2000"/>
              <a:buNone/>
            </a:pPr>
            <a:r>
              <a:rPr lang="en-US" sz="2000"/>
              <a:t>At some point, growing larger does not allow more economies of scale. The firm experiences </a:t>
            </a:r>
            <a:r>
              <a:rPr lang="en-US" sz="2000" b="1" u="sng"/>
              <a:t>constant returns to scale</a:t>
            </a:r>
            <a:r>
              <a:rPr lang="en-US" sz="2000"/>
              <a:t>: its long-run average cost remains unchanged as it increases output.</a:t>
            </a:r>
            <a:endParaRPr/>
          </a:p>
        </p:txBody>
      </p:sp>
      <p:pic>
        <p:nvPicPr>
          <p:cNvPr id="5" name="Google Shape;456;p50" descr="C:\Users\Paul\Dropbox\ECON 5e\Art From Fernando_For Digital\ch11\Figure 11_6\png\Figure_11_6_1.png"/>
          <p:cNvPicPr preferRelativeResize="0"/>
          <p:nvPr/>
        </p:nvPicPr>
        <p:blipFill rotWithShape="1">
          <a:blip r:embed="rId3">
            <a:alphaModFix/>
          </a:blip>
          <a:srcRect/>
          <a:stretch/>
        </p:blipFill>
        <p:spPr>
          <a:xfrm>
            <a:off x="3200401" y="1241970"/>
            <a:ext cx="5639403" cy="4187825"/>
          </a:xfrm>
          <a:prstGeom prst="rect">
            <a:avLst/>
          </a:prstGeom>
          <a:noFill/>
          <a:ln>
            <a:noFill/>
          </a:ln>
        </p:spPr>
      </p:pic>
      <p:pic>
        <p:nvPicPr>
          <p:cNvPr id="6" name="Google Shape;457;p50" descr="C:\Users\Paul\Dropbox\ECON 5e\Art From Fernando_For Digital\ch11\Figure 11_6\png\Figure_11_6_2.png"/>
          <p:cNvPicPr preferRelativeResize="0"/>
          <p:nvPr/>
        </p:nvPicPr>
        <p:blipFill rotWithShape="1">
          <a:blip r:embed="rId4">
            <a:alphaModFix/>
          </a:blip>
          <a:srcRect/>
          <a:stretch/>
        </p:blipFill>
        <p:spPr>
          <a:xfrm>
            <a:off x="3200401" y="1241970"/>
            <a:ext cx="5639403" cy="4187825"/>
          </a:xfrm>
          <a:prstGeom prst="rect">
            <a:avLst/>
          </a:prstGeom>
          <a:noFill/>
          <a:ln>
            <a:noFill/>
          </a:ln>
        </p:spPr>
      </p:pic>
      <p:pic>
        <p:nvPicPr>
          <p:cNvPr id="7" name="Google Shape;458;p50" descr="C:\Users\Paul\Dropbox\ECON 5e\Art From Fernando_For Digital\ch11\Figure 11_6\png\Figure_11_6_3.png"/>
          <p:cNvPicPr preferRelativeResize="0"/>
          <p:nvPr/>
        </p:nvPicPr>
        <p:blipFill rotWithShape="1">
          <a:blip r:embed="rId5">
            <a:alphaModFix/>
          </a:blip>
          <a:srcRect/>
          <a:stretch/>
        </p:blipFill>
        <p:spPr>
          <a:xfrm>
            <a:off x="3200401" y="1241970"/>
            <a:ext cx="5639403" cy="4187825"/>
          </a:xfrm>
          <a:prstGeom prst="rect">
            <a:avLst/>
          </a:prstGeom>
          <a:noFill/>
          <a:ln>
            <a:noFill/>
          </a:ln>
        </p:spPr>
      </p:pic>
      <p:pic>
        <p:nvPicPr>
          <p:cNvPr id="8" name="Google Shape;459;p50" descr="C:\Users\Paul\Dropbox\ECON 5e\Art From Fernando_For Digital\ch11\Figure 11_6\png\Figure_11_6_4.png"/>
          <p:cNvPicPr preferRelativeResize="0"/>
          <p:nvPr/>
        </p:nvPicPr>
        <p:blipFill rotWithShape="1">
          <a:blip r:embed="rId6">
            <a:alphaModFix/>
          </a:blip>
          <a:srcRect/>
          <a:stretch/>
        </p:blipFill>
        <p:spPr>
          <a:xfrm>
            <a:off x="3200401" y="1241970"/>
            <a:ext cx="5639403" cy="4187825"/>
          </a:xfrm>
          <a:prstGeom prst="rect">
            <a:avLst/>
          </a:prstGeom>
          <a:noFill/>
          <a:ln>
            <a:noFill/>
          </a:ln>
        </p:spPr>
      </p:pic>
      <p:pic>
        <p:nvPicPr>
          <p:cNvPr id="9" name="Google Shape;460;p50" descr="C:\Users\Paul\Dropbox\ECON 5e\Art From Fernando_For Digital\ch11\Figure 11_6\png\Figure_11_6_4a.png"/>
          <p:cNvPicPr preferRelativeResize="0"/>
          <p:nvPr/>
        </p:nvPicPr>
        <p:blipFill rotWithShape="1">
          <a:blip r:embed="rId7">
            <a:alphaModFix/>
          </a:blip>
          <a:srcRect/>
          <a:stretch/>
        </p:blipFill>
        <p:spPr>
          <a:xfrm>
            <a:off x="3200401" y="1241970"/>
            <a:ext cx="5639403" cy="4187825"/>
          </a:xfrm>
          <a:prstGeom prst="rect">
            <a:avLst/>
          </a:prstGeom>
          <a:noFill/>
          <a:ln>
            <a:noFill/>
          </a:ln>
        </p:spPr>
      </p:pic>
      <p:pic>
        <p:nvPicPr>
          <p:cNvPr id="10" name="Google Shape;461;p50" descr="C:\Users\Paul\Dropbox\ECON 5e\Art From Fernando_For Digital\ch11\Figure 11_6\png\Figure_11_6_4b.png"/>
          <p:cNvPicPr preferRelativeResize="0"/>
          <p:nvPr/>
        </p:nvPicPr>
        <p:blipFill rotWithShape="1">
          <a:blip r:embed="rId8">
            <a:alphaModFix/>
          </a:blip>
          <a:srcRect/>
          <a:stretch/>
        </p:blipFill>
        <p:spPr>
          <a:xfrm>
            <a:off x="3200401" y="1241970"/>
            <a:ext cx="5639403" cy="4187825"/>
          </a:xfrm>
          <a:prstGeom prst="rect">
            <a:avLst/>
          </a:prstGeom>
          <a:noFill/>
          <a:ln>
            <a:noFill/>
          </a:ln>
        </p:spPr>
      </p:pic>
      <p:pic>
        <p:nvPicPr>
          <p:cNvPr id="11" name="Google Shape;462;p50" descr="C:\Users\Paul\Dropbox\ECON 5e\Art From Fernando_For Digital\ch11\Figure 11_6\png\Figure_11_6_4c.png"/>
          <p:cNvPicPr preferRelativeResize="0"/>
          <p:nvPr/>
        </p:nvPicPr>
        <p:blipFill rotWithShape="1">
          <a:blip r:embed="rId9">
            <a:alphaModFix/>
          </a:blip>
          <a:srcRect/>
          <a:stretch/>
        </p:blipFill>
        <p:spPr>
          <a:xfrm>
            <a:off x="3200401" y="1241970"/>
            <a:ext cx="5639403" cy="4187825"/>
          </a:xfrm>
          <a:prstGeom prst="rect">
            <a:avLst/>
          </a:prstGeom>
          <a:noFill/>
          <a:ln>
            <a:noFill/>
          </a:ln>
        </p:spPr>
      </p:pic>
      <p:pic>
        <p:nvPicPr>
          <p:cNvPr id="12" name="Google Shape;463;p50" descr="C:\Users\Paul\Dropbox\ECON 5e\Art From Fernando_For Digital\ch11\Figure 11_6\png\Figure_11_6_5.png"/>
          <p:cNvPicPr preferRelativeResize="0"/>
          <p:nvPr/>
        </p:nvPicPr>
        <p:blipFill rotWithShape="1">
          <a:blip r:embed="rId10">
            <a:alphaModFix/>
          </a:blip>
          <a:srcRect/>
          <a:stretch/>
        </p:blipFill>
        <p:spPr>
          <a:xfrm>
            <a:off x="3200401" y="1241970"/>
            <a:ext cx="5639403" cy="4187825"/>
          </a:xfrm>
          <a:prstGeom prst="rect">
            <a:avLst/>
          </a:prstGeom>
          <a:noFill/>
          <a:ln>
            <a:noFill/>
          </a:ln>
        </p:spPr>
      </p:pic>
      <p:pic>
        <p:nvPicPr>
          <p:cNvPr id="13" name="Google Shape;464;p50" descr="C:\Users\Paul\Dropbox\ECON 5e\Art From Fernando_For Digital\ch11\Figure 11_6\png\Figure_11_6_5a.png"/>
          <p:cNvPicPr preferRelativeResize="0"/>
          <p:nvPr/>
        </p:nvPicPr>
        <p:blipFill rotWithShape="1">
          <a:blip r:embed="rId11">
            <a:alphaModFix/>
          </a:blip>
          <a:srcRect/>
          <a:stretch/>
        </p:blipFill>
        <p:spPr>
          <a:xfrm>
            <a:off x="3200401" y="1241970"/>
            <a:ext cx="5639403" cy="4187825"/>
          </a:xfrm>
          <a:prstGeom prst="rect">
            <a:avLst/>
          </a:prstGeom>
          <a:noFill/>
          <a:ln>
            <a:noFill/>
          </a:ln>
        </p:spPr>
      </p:pic>
      <p:pic>
        <p:nvPicPr>
          <p:cNvPr id="14" name="Google Shape;465;p50" descr="A graph illustrates the relationship between short-run average cost and long-run average cost."/>
          <p:cNvPicPr preferRelativeResize="0"/>
          <p:nvPr/>
        </p:nvPicPr>
        <p:blipFill rotWithShape="1">
          <a:blip r:embed="rId12">
            <a:alphaModFix/>
          </a:blip>
          <a:srcRect/>
          <a:stretch/>
        </p:blipFill>
        <p:spPr>
          <a:xfrm>
            <a:off x="3200401" y="1241971"/>
            <a:ext cx="5639403" cy="409858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p52"/>
          <p:cNvSpPr txBox="1">
            <a:spLocks noGrp="1"/>
          </p:cNvSpPr>
          <p:nvPr>
            <p:ph type="title"/>
          </p:nvPr>
        </p:nvSpPr>
        <p:spPr>
          <a:xfrm>
            <a:off x="457200" y="228600"/>
            <a:ext cx="8229600" cy="83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8.6 The Relationship between Short-Run Average Cost and Long-Run Average Cost </a:t>
            </a:r>
            <a:r>
              <a:rPr lang="en-US" sz="1600" b="0" dirty="0"/>
              <a:t>(3 of 3)</a:t>
            </a:r>
            <a:endParaRPr dirty="0"/>
          </a:p>
        </p:txBody>
      </p:sp>
      <p:sp>
        <p:nvSpPr>
          <p:cNvPr id="404" name="Google Shape;404;p52"/>
          <p:cNvSpPr txBox="1">
            <a:spLocks noGrp="1"/>
          </p:cNvSpPr>
          <p:nvPr>
            <p:ph type="body" idx="1"/>
          </p:nvPr>
        </p:nvSpPr>
        <p:spPr>
          <a:xfrm>
            <a:off x="457200" y="1188720"/>
            <a:ext cx="2947737" cy="513588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a:t>Eventually, firms might get so large that they experience </a:t>
            </a:r>
            <a:r>
              <a:rPr lang="en-US" sz="2000" b="1" u="sng"/>
              <a:t>diseconomies of scale</a:t>
            </a:r>
            <a:r>
              <a:rPr lang="en-US" sz="2000"/>
              <a:t>: a situation in which a firm’s long-run average costs rise as the firm increases output.</a:t>
            </a:r>
            <a:endParaRPr/>
          </a:p>
          <a:p>
            <a:pPr marL="0" lvl="0" indent="0" algn="l" rtl="0">
              <a:lnSpc>
                <a:spcPct val="100000"/>
              </a:lnSpc>
              <a:spcBef>
                <a:spcPts val="1200"/>
              </a:spcBef>
              <a:spcAft>
                <a:spcPts val="0"/>
              </a:spcAft>
              <a:buSzPts val="2000"/>
              <a:buNone/>
            </a:pPr>
            <a:r>
              <a:rPr lang="en-US" sz="2000"/>
              <a:t>This might happen because the firm gets too large to manage effectively, or because the firm has to employ workers or other factors of production that are less well suited to production.</a:t>
            </a:r>
            <a:endParaRPr/>
          </a:p>
        </p:txBody>
      </p:sp>
      <p:pic>
        <p:nvPicPr>
          <p:cNvPr id="5" name="Google Shape;472;p51" descr="C:\Users\Paul\Dropbox\ECON 5e\Art From Fernando_For Digital\ch11\Figure 11_6\png\Figure_11_6_1.png"/>
          <p:cNvPicPr preferRelativeResize="0"/>
          <p:nvPr/>
        </p:nvPicPr>
        <p:blipFill rotWithShape="1">
          <a:blip r:embed="rId3">
            <a:alphaModFix/>
          </a:blip>
          <a:srcRect/>
          <a:stretch/>
        </p:blipFill>
        <p:spPr>
          <a:xfrm>
            <a:off x="3477609" y="1679575"/>
            <a:ext cx="5639403" cy="4187825"/>
          </a:xfrm>
          <a:prstGeom prst="rect">
            <a:avLst/>
          </a:prstGeom>
          <a:noFill/>
          <a:ln>
            <a:noFill/>
          </a:ln>
        </p:spPr>
      </p:pic>
      <p:pic>
        <p:nvPicPr>
          <p:cNvPr id="6" name="Google Shape;473;p51" descr="C:\Users\Paul\Dropbox\ECON 5e\Art From Fernando_For Digital\ch11\Figure 11_6\png\Figure_11_6_2.png"/>
          <p:cNvPicPr preferRelativeResize="0"/>
          <p:nvPr/>
        </p:nvPicPr>
        <p:blipFill rotWithShape="1">
          <a:blip r:embed="rId4">
            <a:alphaModFix/>
          </a:blip>
          <a:srcRect/>
          <a:stretch/>
        </p:blipFill>
        <p:spPr>
          <a:xfrm>
            <a:off x="3477609" y="1679575"/>
            <a:ext cx="5639403" cy="4187825"/>
          </a:xfrm>
          <a:prstGeom prst="rect">
            <a:avLst/>
          </a:prstGeom>
          <a:noFill/>
          <a:ln>
            <a:noFill/>
          </a:ln>
        </p:spPr>
      </p:pic>
      <p:pic>
        <p:nvPicPr>
          <p:cNvPr id="7" name="Google Shape;474;p51" descr="C:\Users\Paul\Dropbox\ECON 5e\Art From Fernando_For Digital\ch11\Figure 11_6\png\Figure_11_6_3.png"/>
          <p:cNvPicPr preferRelativeResize="0"/>
          <p:nvPr/>
        </p:nvPicPr>
        <p:blipFill rotWithShape="1">
          <a:blip r:embed="rId5">
            <a:alphaModFix/>
          </a:blip>
          <a:srcRect/>
          <a:stretch/>
        </p:blipFill>
        <p:spPr>
          <a:xfrm>
            <a:off x="3477609" y="1679575"/>
            <a:ext cx="5639403" cy="4187825"/>
          </a:xfrm>
          <a:prstGeom prst="rect">
            <a:avLst/>
          </a:prstGeom>
          <a:noFill/>
          <a:ln>
            <a:noFill/>
          </a:ln>
        </p:spPr>
      </p:pic>
      <p:pic>
        <p:nvPicPr>
          <p:cNvPr id="8" name="Google Shape;475;p51" descr="C:\Users\Paul\Dropbox\ECON 5e\Art From Fernando_For Digital\ch11\Figure 11_6\png\Figure_11_6_4.png"/>
          <p:cNvPicPr preferRelativeResize="0"/>
          <p:nvPr/>
        </p:nvPicPr>
        <p:blipFill rotWithShape="1">
          <a:blip r:embed="rId6">
            <a:alphaModFix/>
          </a:blip>
          <a:srcRect/>
          <a:stretch/>
        </p:blipFill>
        <p:spPr>
          <a:xfrm>
            <a:off x="3477609" y="1679575"/>
            <a:ext cx="5639403" cy="4187825"/>
          </a:xfrm>
          <a:prstGeom prst="rect">
            <a:avLst/>
          </a:prstGeom>
          <a:noFill/>
          <a:ln>
            <a:noFill/>
          </a:ln>
        </p:spPr>
      </p:pic>
      <p:pic>
        <p:nvPicPr>
          <p:cNvPr id="9" name="Google Shape;476;p51" descr="C:\Users\Paul\Dropbox\ECON 5e\Art From Fernando_For Digital\ch11\Figure 11_6\png\Figure_11_6_4a.png"/>
          <p:cNvPicPr preferRelativeResize="0"/>
          <p:nvPr/>
        </p:nvPicPr>
        <p:blipFill rotWithShape="1">
          <a:blip r:embed="rId7">
            <a:alphaModFix/>
          </a:blip>
          <a:srcRect/>
          <a:stretch/>
        </p:blipFill>
        <p:spPr>
          <a:xfrm>
            <a:off x="3477609" y="1679575"/>
            <a:ext cx="5639403" cy="4187825"/>
          </a:xfrm>
          <a:prstGeom prst="rect">
            <a:avLst/>
          </a:prstGeom>
          <a:noFill/>
          <a:ln>
            <a:noFill/>
          </a:ln>
        </p:spPr>
      </p:pic>
      <p:pic>
        <p:nvPicPr>
          <p:cNvPr id="10" name="Google Shape;477;p51" descr="C:\Users\Paul\Dropbox\ECON 5e\Art From Fernando_For Digital\ch11\Figure 11_6\png\Figure_11_6_4b.png"/>
          <p:cNvPicPr preferRelativeResize="0"/>
          <p:nvPr/>
        </p:nvPicPr>
        <p:blipFill rotWithShape="1">
          <a:blip r:embed="rId8">
            <a:alphaModFix/>
          </a:blip>
          <a:srcRect/>
          <a:stretch/>
        </p:blipFill>
        <p:spPr>
          <a:xfrm>
            <a:off x="3477609" y="1679575"/>
            <a:ext cx="5639403" cy="4187825"/>
          </a:xfrm>
          <a:prstGeom prst="rect">
            <a:avLst/>
          </a:prstGeom>
          <a:noFill/>
          <a:ln>
            <a:noFill/>
          </a:ln>
        </p:spPr>
      </p:pic>
      <p:pic>
        <p:nvPicPr>
          <p:cNvPr id="11" name="Google Shape;478;p51" descr="C:\Users\Paul\Dropbox\ECON 5e\Art From Fernando_For Digital\ch11\Figure 11_6\png\Figure_11_6_4c.png"/>
          <p:cNvPicPr preferRelativeResize="0"/>
          <p:nvPr/>
        </p:nvPicPr>
        <p:blipFill rotWithShape="1">
          <a:blip r:embed="rId9">
            <a:alphaModFix/>
          </a:blip>
          <a:srcRect/>
          <a:stretch/>
        </p:blipFill>
        <p:spPr>
          <a:xfrm>
            <a:off x="3477609" y="1679575"/>
            <a:ext cx="5639403" cy="4187825"/>
          </a:xfrm>
          <a:prstGeom prst="rect">
            <a:avLst/>
          </a:prstGeom>
          <a:noFill/>
          <a:ln>
            <a:noFill/>
          </a:ln>
        </p:spPr>
      </p:pic>
      <p:pic>
        <p:nvPicPr>
          <p:cNvPr id="12" name="Google Shape;479;p51" descr="C:\Users\Paul\Dropbox\ECON 5e\Art From Fernando_For Digital\ch11\Figure 11_6\png\Figure_11_6_5.png"/>
          <p:cNvPicPr preferRelativeResize="0"/>
          <p:nvPr/>
        </p:nvPicPr>
        <p:blipFill rotWithShape="1">
          <a:blip r:embed="rId10">
            <a:alphaModFix/>
          </a:blip>
          <a:srcRect/>
          <a:stretch/>
        </p:blipFill>
        <p:spPr>
          <a:xfrm>
            <a:off x="3477609" y="1679575"/>
            <a:ext cx="5639403" cy="4187825"/>
          </a:xfrm>
          <a:prstGeom prst="rect">
            <a:avLst/>
          </a:prstGeom>
          <a:noFill/>
          <a:ln>
            <a:noFill/>
          </a:ln>
        </p:spPr>
      </p:pic>
      <p:pic>
        <p:nvPicPr>
          <p:cNvPr id="13" name="Google Shape;480;p51" descr="C:\Users\Paul\Dropbox\ECON 5e\Art From Fernando_For Digital\ch11\Figure 11_6\png\Figure_11_6_5a.png"/>
          <p:cNvPicPr preferRelativeResize="0"/>
          <p:nvPr/>
        </p:nvPicPr>
        <p:blipFill rotWithShape="1">
          <a:blip r:embed="rId11">
            <a:alphaModFix/>
          </a:blip>
          <a:srcRect/>
          <a:stretch/>
        </p:blipFill>
        <p:spPr>
          <a:xfrm>
            <a:off x="3477609" y="1679575"/>
            <a:ext cx="5639403" cy="4187825"/>
          </a:xfrm>
          <a:prstGeom prst="rect">
            <a:avLst/>
          </a:prstGeom>
          <a:noFill/>
          <a:ln>
            <a:noFill/>
          </a:ln>
        </p:spPr>
      </p:pic>
      <p:pic>
        <p:nvPicPr>
          <p:cNvPr id="14" name="Google Shape;481;p51" descr="C:\Users\Paul\Dropbox\ECON 5e\Art From Fernando_For Digital\ch11\Figure 11_6\png\Figure_11_6_7.png"/>
          <p:cNvPicPr preferRelativeResize="0"/>
          <p:nvPr/>
        </p:nvPicPr>
        <p:blipFill rotWithShape="1">
          <a:blip r:embed="rId12">
            <a:alphaModFix/>
          </a:blip>
          <a:srcRect/>
          <a:stretch/>
        </p:blipFill>
        <p:spPr>
          <a:xfrm>
            <a:off x="3477609" y="1679575"/>
            <a:ext cx="5639403" cy="4187825"/>
          </a:xfrm>
          <a:prstGeom prst="rect">
            <a:avLst/>
          </a:prstGeom>
          <a:noFill/>
          <a:ln>
            <a:noFill/>
          </a:ln>
        </p:spPr>
      </p:pic>
      <p:pic>
        <p:nvPicPr>
          <p:cNvPr id="15" name="Google Shape;482;p51" descr="C:\Users\Paul\Dropbox\ECON 5e\Art From Fernando_For Digital\ch11\Figure 11_6\png\Figure_11_6_8.png"/>
          <p:cNvPicPr preferRelativeResize="0"/>
          <p:nvPr/>
        </p:nvPicPr>
        <p:blipFill rotWithShape="1">
          <a:blip r:embed="rId13">
            <a:alphaModFix/>
          </a:blip>
          <a:srcRect/>
          <a:stretch/>
        </p:blipFill>
        <p:spPr>
          <a:xfrm>
            <a:off x="3477609" y="1679575"/>
            <a:ext cx="5639403" cy="4187825"/>
          </a:xfrm>
          <a:prstGeom prst="rect">
            <a:avLst/>
          </a:prstGeom>
          <a:noFill/>
          <a:ln>
            <a:noFill/>
          </a:ln>
        </p:spPr>
      </p:pic>
      <p:pic>
        <p:nvPicPr>
          <p:cNvPr id="16" name="Google Shape;483;p51" descr="C:\Users\Paul\Dropbox\ECON 5e\Art From Fernando_For Digital\ch11\Figure 11_6\png\Figure_11_6_9.png"/>
          <p:cNvPicPr preferRelativeResize="0"/>
          <p:nvPr/>
        </p:nvPicPr>
        <p:blipFill rotWithShape="1">
          <a:blip r:embed="rId14">
            <a:alphaModFix/>
          </a:blip>
          <a:srcRect/>
          <a:stretch/>
        </p:blipFill>
        <p:spPr>
          <a:xfrm>
            <a:off x="3477609" y="1679575"/>
            <a:ext cx="5639403" cy="4187825"/>
          </a:xfrm>
          <a:prstGeom prst="rect">
            <a:avLst/>
          </a:prstGeom>
          <a:noFill/>
          <a:ln>
            <a:noFill/>
          </a:ln>
        </p:spPr>
      </p:pic>
      <p:pic>
        <p:nvPicPr>
          <p:cNvPr id="17" name="Google Shape;484;p51" descr="A graph illustrates the relationship between short-run average cost and long-run average cost."/>
          <p:cNvPicPr preferRelativeResize="0"/>
          <p:nvPr/>
        </p:nvPicPr>
        <p:blipFill rotWithShape="1">
          <a:blip r:embed="rId15">
            <a:alphaModFix/>
          </a:blip>
          <a:srcRect/>
          <a:stretch/>
        </p:blipFill>
        <p:spPr>
          <a:xfrm>
            <a:off x="3477609" y="1679575"/>
            <a:ext cx="5639403" cy="41878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1000"/>
                                        <p:tgtEl>
                                          <p:spTgt spid="15"/>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childTnLst>
                                </p:cTn>
                              </p:par>
                            </p:childTnLst>
                          </p:cTn>
                        </p:par>
                        <p:par>
                          <p:cTn id="16" fill="hold">
                            <p:stCondLst>
                              <p:cond delay="3000"/>
                            </p:stCondLst>
                            <p:childTnLst>
                              <p:par>
                                <p:cTn id="17" presetID="10" presetClass="entr" presetSubtype="0"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5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8.4 A Summary of Definitions of Cost</a:t>
            </a:r>
            <a:endParaRPr dirty="0"/>
          </a:p>
        </p:txBody>
      </p:sp>
      <p:graphicFrame>
        <p:nvGraphicFramePr>
          <p:cNvPr id="424" name="Google Shape;424;p55"/>
          <p:cNvGraphicFramePr/>
          <p:nvPr/>
        </p:nvGraphicFramePr>
        <p:xfrm>
          <a:off x="266700" y="1447800"/>
          <a:ext cx="8610600" cy="4876800"/>
        </p:xfrm>
        <a:graphic>
          <a:graphicData uri="http://schemas.openxmlformats.org/drawingml/2006/table">
            <a:tbl>
              <a:tblPr firstRow="1">
                <a:noFill/>
                <a:tableStyleId>{BD1A72A6-84DA-4EC8-918D-B5B9371B584B}</a:tableStyleId>
              </a:tblPr>
              <a:tblGrid>
                <a:gridCol w="1770000">
                  <a:extLst>
                    <a:ext uri="{9D8B030D-6E8A-4147-A177-3AD203B41FA5}">
                      <a16:colId xmlns:a16="http://schemas.microsoft.com/office/drawing/2014/main" val="20000"/>
                    </a:ext>
                  </a:extLst>
                </a:gridCol>
                <a:gridCol w="44784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413725">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Term</a:t>
                      </a:r>
                      <a:endParaRPr sz="1400" u="none" strike="noStrike" cap="none">
                        <a:latin typeface="Arial"/>
                        <a:ea typeface="Arial"/>
                        <a:cs typeface="Arial"/>
                        <a:sym typeface="Arial"/>
                      </a:endParaRPr>
                    </a:p>
                  </a:txBody>
                  <a:tcPr marL="9525" marR="9525" marT="9525" marB="0" anchor="b"/>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Definition</a:t>
                      </a:r>
                      <a:endParaRPr sz="1400" u="none" strike="noStrike" cap="none">
                        <a:latin typeface="Arial"/>
                        <a:ea typeface="Arial"/>
                        <a:cs typeface="Arial"/>
                        <a:sym typeface="Arial"/>
                      </a:endParaRPr>
                    </a:p>
                  </a:txBody>
                  <a:tcPr marL="9525" marR="9525" marT="9525" marB="0" anchor="b"/>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Symbols and Equations</a:t>
                      </a:r>
                      <a:endParaRPr sz="1400" u="none" strike="noStrike" cap="none">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51960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Total cost</a:t>
                      </a:r>
                      <a:endParaRPr sz="1400" u="none" strike="noStrike" cap="none">
                        <a:latin typeface="Arial"/>
                        <a:ea typeface="Arial"/>
                        <a:cs typeface="Arial"/>
                        <a:sym typeface="Arial"/>
                      </a:endParaRPr>
                    </a:p>
                  </a:txBody>
                  <a:tcPr marL="9525" marR="9525" marT="9525" marB="0" anchor="ctr"/>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The cost of all the inputs used by a firm, or fixed costs plus variable costs</a:t>
                      </a:r>
                      <a:endParaRPr sz="1400" u="none" strike="noStrike" cap="none">
                        <a:latin typeface="Arial"/>
                        <a:ea typeface="Arial"/>
                        <a:cs typeface="Arial"/>
                        <a:sym typeface="Arial"/>
                      </a:endParaRPr>
                    </a:p>
                  </a:txBody>
                  <a:tcPr marL="9525" marR="9525" marT="9525" marB="0" anchor="ctr"/>
                </a:tc>
                <a:tc>
                  <a:txBody>
                    <a:bodyPr/>
                    <a:lstStyle/>
                    <a:p>
                      <a:pPr marL="66675" marR="0" lvl="0" indent="0" algn="ctr" rtl="0">
                        <a:lnSpc>
                          <a:spcPct val="115000"/>
                        </a:lnSpc>
                        <a:spcBef>
                          <a:spcPts val="0"/>
                        </a:spcBef>
                        <a:spcAft>
                          <a:spcPts val="0"/>
                        </a:spcAft>
                        <a:buClr>
                          <a:srgbClr val="000000"/>
                        </a:buClr>
                        <a:buSzPts val="1400"/>
                        <a:buFont typeface="Arial"/>
                        <a:buNone/>
                      </a:pPr>
                      <a:r>
                        <a:rPr lang="en-US" sz="1400" i="1" u="none" strike="noStrike" cap="none">
                          <a:latin typeface="Arial"/>
                          <a:ea typeface="Arial"/>
                          <a:cs typeface="Arial"/>
                          <a:sym typeface="Arial"/>
                        </a:rPr>
                        <a:t>TC</a:t>
                      </a:r>
                      <a:endParaRPr sz="1400" i="1" u="none" strike="noStrike" cap="none">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501975">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Fixed costs</a:t>
                      </a:r>
                      <a:endParaRPr sz="1400" u="none" strike="noStrike" cap="none">
                        <a:latin typeface="Arial"/>
                        <a:ea typeface="Arial"/>
                        <a:cs typeface="Arial"/>
                        <a:sym typeface="Arial"/>
                      </a:endParaRPr>
                    </a:p>
                  </a:txBody>
                  <a:tcPr marL="9525" marR="9525" marT="9525" marB="0" anchor="ctr"/>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Costs that remain constant as a firm’s level of output changes</a:t>
                      </a:r>
                      <a:endParaRPr sz="1400" u="none" strike="noStrike" cap="none">
                        <a:latin typeface="Arial"/>
                        <a:ea typeface="Arial"/>
                        <a:cs typeface="Arial"/>
                        <a:sym typeface="Arial"/>
                      </a:endParaRPr>
                    </a:p>
                  </a:txBody>
                  <a:tcPr marL="9525" marR="9525" marT="9525" marB="0" anchor="ctr"/>
                </a:tc>
                <a:tc>
                  <a:txBody>
                    <a:bodyPr/>
                    <a:lstStyle/>
                    <a:p>
                      <a:pPr marL="66675" marR="0" lvl="0" indent="0" algn="ctr" rtl="0">
                        <a:lnSpc>
                          <a:spcPct val="115000"/>
                        </a:lnSpc>
                        <a:spcBef>
                          <a:spcPts val="0"/>
                        </a:spcBef>
                        <a:spcAft>
                          <a:spcPts val="0"/>
                        </a:spcAft>
                        <a:buClr>
                          <a:srgbClr val="000000"/>
                        </a:buClr>
                        <a:buSzPts val="1400"/>
                        <a:buFont typeface="Arial"/>
                        <a:buNone/>
                      </a:pPr>
                      <a:r>
                        <a:rPr lang="en-US" sz="1400" i="1" u="none" strike="noStrike" cap="none">
                          <a:latin typeface="Arial"/>
                          <a:ea typeface="Arial"/>
                          <a:cs typeface="Arial"/>
                          <a:sym typeface="Arial"/>
                        </a:rPr>
                        <a:t>FC</a:t>
                      </a:r>
                      <a:endParaRPr sz="1400" i="1" u="none" strike="noStrike" cap="none">
                        <a:latin typeface="Arial"/>
                        <a:ea typeface="Arial"/>
                        <a:cs typeface="Arial"/>
                        <a:sym typeface="Arial"/>
                      </a:endParaRPr>
                    </a:p>
                  </a:txBody>
                  <a:tcPr marL="9525" marR="9525" marT="9525" marB="0" anchor="b"/>
                </a:tc>
                <a:extLst>
                  <a:ext uri="{0D108BD9-81ED-4DB2-BD59-A6C34878D82A}">
                    <a16:rowId xmlns:a16="http://schemas.microsoft.com/office/drawing/2014/main" val="10002"/>
                  </a:ext>
                </a:extLst>
              </a:tr>
              <a:tr h="45320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Variable costs</a:t>
                      </a:r>
                      <a:endParaRPr sz="1400" u="none" strike="noStrike" cap="none">
                        <a:latin typeface="Arial"/>
                        <a:ea typeface="Arial"/>
                        <a:cs typeface="Arial"/>
                        <a:sym typeface="Arial"/>
                      </a:endParaRPr>
                    </a:p>
                  </a:txBody>
                  <a:tcPr marL="9525" marR="9525" marT="9525" marB="0" anchor="ctr"/>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Costs that change as a firm’s level of output changes</a:t>
                      </a:r>
                      <a:endParaRPr sz="1400" u="none" strike="noStrike" cap="none">
                        <a:latin typeface="Arial"/>
                        <a:ea typeface="Arial"/>
                        <a:cs typeface="Arial"/>
                        <a:sym typeface="Arial"/>
                      </a:endParaRPr>
                    </a:p>
                  </a:txBody>
                  <a:tcPr marL="9525" marR="9525" marT="9525" marB="0" anchor="ctr"/>
                </a:tc>
                <a:tc>
                  <a:txBody>
                    <a:bodyPr/>
                    <a:lstStyle/>
                    <a:p>
                      <a:pPr marL="66675" marR="0" lvl="0" indent="0" algn="ctr" rtl="0">
                        <a:lnSpc>
                          <a:spcPct val="115000"/>
                        </a:lnSpc>
                        <a:spcBef>
                          <a:spcPts val="0"/>
                        </a:spcBef>
                        <a:spcAft>
                          <a:spcPts val="0"/>
                        </a:spcAft>
                        <a:buClr>
                          <a:srgbClr val="000000"/>
                        </a:buClr>
                        <a:buSzPts val="1400"/>
                        <a:buFont typeface="Arial"/>
                        <a:buNone/>
                      </a:pPr>
                      <a:r>
                        <a:rPr lang="en-US" sz="1400" i="1" u="none" strike="noStrike" cap="none">
                          <a:latin typeface="Arial"/>
                          <a:ea typeface="Arial"/>
                          <a:cs typeface="Arial"/>
                          <a:sym typeface="Arial"/>
                        </a:rPr>
                        <a:t>VC</a:t>
                      </a:r>
                      <a:endParaRPr sz="1400" i="1" u="none" strike="noStrike" cap="none">
                        <a:latin typeface="Arial"/>
                        <a:ea typeface="Arial"/>
                        <a:cs typeface="Arial"/>
                        <a:sym typeface="Arial"/>
                      </a:endParaRPr>
                    </a:p>
                  </a:txBody>
                  <a:tcPr marL="9525" marR="9525" marT="9525" marB="0" anchor="b"/>
                </a:tc>
                <a:extLst>
                  <a:ext uri="{0D108BD9-81ED-4DB2-BD59-A6C34878D82A}">
                    <a16:rowId xmlns:a16="http://schemas.microsoft.com/office/drawing/2014/main" val="10003"/>
                  </a:ext>
                </a:extLst>
              </a:tr>
              <a:tr h="62455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Marginal cost</a:t>
                      </a:r>
                      <a:endParaRPr sz="1400" u="none" strike="noStrike" cap="none">
                        <a:latin typeface="Arial"/>
                        <a:ea typeface="Arial"/>
                        <a:cs typeface="Arial"/>
                        <a:sym typeface="Arial"/>
                      </a:endParaRPr>
                    </a:p>
                  </a:txBody>
                  <a:tcPr marL="9525" marR="9525" marT="9525" marB="0" anchor="ctr"/>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An increase in total cost resulting from producing another unit of output</a:t>
                      </a:r>
                      <a:endParaRPr sz="1400" u="none" strike="noStrike" cap="none" dirty="0">
                        <a:latin typeface="Arial"/>
                        <a:ea typeface="Arial"/>
                        <a:cs typeface="Arial"/>
                        <a:sym typeface="Arial"/>
                      </a:endParaRPr>
                    </a:p>
                  </a:txBody>
                  <a:tcPr marL="9525" marR="9525" marT="9525" marB="0" anchor="ctr"/>
                </a:tc>
                <a:tc>
                  <a:txBody>
                    <a:bodyPr/>
                    <a:lstStyle/>
                    <a:p>
                      <a:pPr marL="0" marR="0" lvl="0" indent="0" algn="l" rtl="0">
                        <a:lnSpc>
                          <a:spcPct val="115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9525" marR="9525" marT="9525" marB="0" anchor="b"/>
                </a:tc>
                <a:extLst>
                  <a:ext uri="{0D108BD9-81ED-4DB2-BD59-A6C34878D82A}">
                    <a16:rowId xmlns:a16="http://schemas.microsoft.com/office/drawing/2014/main" val="10004"/>
                  </a:ext>
                </a:extLst>
              </a:tr>
              <a:tr h="62455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Average total cost</a:t>
                      </a:r>
                      <a:endParaRPr sz="1400" u="none" strike="noStrike" cap="none">
                        <a:latin typeface="Arial"/>
                        <a:ea typeface="Arial"/>
                        <a:cs typeface="Arial"/>
                        <a:sym typeface="Arial"/>
                      </a:endParaRPr>
                    </a:p>
                  </a:txBody>
                  <a:tcPr marL="9525" marR="9525" marT="9525" marB="0" anchor="ctr"/>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Total cost divided by the quantity of output produced</a:t>
                      </a:r>
                      <a:endParaRPr sz="1400" u="none" strike="noStrike" cap="none" dirty="0">
                        <a:latin typeface="Arial"/>
                        <a:ea typeface="Arial"/>
                        <a:cs typeface="Arial"/>
                        <a:sym typeface="Arial"/>
                      </a:endParaRPr>
                    </a:p>
                  </a:txBody>
                  <a:tcPr marL="9525" marR="9525" marT="9525" marB="0" anchor="ctr"/>
                </a:tc>
                <a:tc>
                  <a:txBody>
                    <a:bodyPr/>
                    <a:lstStyle/>
                    <a:p>
                      <a:pPr marL="66675" marR="0" lvl="0" indent="0" algn="just" rtl="0">
                        <a:lnSpc>
                          <a:spcPct val="115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9525" marR="9525" marT="9525" marB="0" anchor="b"/>
                </a:tc>
                <a:extLst>
                  <a:ext uri="{0D108BD9-81ED-4DB2-BD59-A6C34878D82A}">
                    <a16:rowId xmlns:a16="http://schemas.microsoft.com/office/drawing/2014/main" val="10005"/>
                  </a:ext>
                </a:extLst>
              </a:tr>
              <a:tr h="62455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Average fixed cost</a:t>
                      </a:r>
                      <a:endParaRPr sz="1400" u="none" strike="noStrike" cap="none">
                        <a:latin typeface="Arial"/>
                        <a:ea typeface="Arial"/>
                        <a:cs typeface="Arial"/>
                        <a:sym typeface="Arial"/>
                      </a:endParaRPr>
                    </a:p>
                  </a:txBody>
                  <a:tcPr marL="9525" marR="9525" marT="9525" marB="0" anchor="ctr"/>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Fixed cost divided by the quantity of output produced</a:t>
                      </a:r>
                      <a:endParaRPr sz="1400" u="none" strike="noStrike" cap="none">
                        <a:latin typeface="Arial"/>
                        <a:ea typeface="Arial"/>
                        <a:cs typeface="Arial"/>
                        <a:sym typeface="Arial"/>
                      </a:endParaRPr>
                    </a:p>
                  </a:txBody>
                  <a:tcPr marL="9525" marR="9525" marT="9525" marB="0" anchor="ctr"/>
                </a:tc>
                <a:tc>
                  <a:txBody>
                    <a:bodyPr/>
                    <a:lstStyle/>
                    <a:p>
                      <a:pPr marL="66675" marR="0" lvl="0" indent="0" algn="just" rtl="0">
                        <a:lnSpc>
                          <a:spcPct val="115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9525" marR="9525" marT="9525" marB="0" anchor="b"/>
                </a:tc>
                <a:extLst>
                  <a:ext uri="{0D108BD9-81ED-4DB2-BD59-A6C34878D82A}">
                    <a16:rowId xmlns:a16="http://schemas.microsoft.com/office/drawing/2014/main" val="10006"/>
                  </a:ext>
                </a:extLst>
              </a:tr>
              <a:tr h="62455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Average variable cost</a:t>
                      </a:r>
                      <a:endParaRPr sz="1400" u="none" strike="noStrike" cap="none">
                        <a:latin typeface="Arial"/>
                        <a:ea typeface="Arial"/>
                        <a:cs typeface="Arial"/>
                        <a:sym typeface="Arial"/>
                      </a:endParaRPr>
                    </a:p>
                  </a:txBody>
                  <a:tcPr marL="9525" marR="9525" marT="9525" marB="0" anchor="ctr"/>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Variable cost divided by the quantity of output produced</a:t>
                      </a:r>
                      <a:endParaRPr sz="1400" u="none" strike="noStrike" cap="none">
                        <a:latin typeface="Arial"/>
                        <a:ea typeface="Arial"/>
                        <a:cs typeface="Arial"/>
                        <a:sym typeface="Arial"/>
                      </a:endParaRPr>
                    </a:p>
                  </a:txBody>
                  <a:tcPr marL="9525" marR="9525" marT="9525" marB="0" anchor="ctr"/>
                </a:tc>
                <a:tc>
                  <a:txBody>
                    <a:bodyPr/>
                    <a:lstStyle/>
                    <a:p>
                      <a:pPr marL="66675" marR="0" lvl="0" indent="0" algn="just" rtl="0">
                        <a:lnSpc>
                          <a:spcPct val="115000"/>
                        </a:lnSpc>
                        <a:spcBef>
                          <a:spcPts val="0"/>
                        </a:spcBef>
                        <a:spcAft>
                          <a:spcPts val="0"/>
                        </a:spcAft>
                        <a:buClr>
                          <a:srgbClr val="000000"/>
                        </a:buClr>
                        <a:buSzPts val="1400"/>
                        <a:buFont typeface="Arial"/>
                        <a:buNone/>
                      </a:pPr>
                      <a:endParaRPr sz="1400" u="none" strike="noStrike" cap="none">
                        <a:latin typeface="Arial"/>
                        <a:ea typeface="Arial"/>
                        <a:cs typeface="Arial"/>
                        <a:sym typeface="Arial"/>
                      </a:endParaRPr>
                    </a:p>
                  </a:txBody>
                  <a:tcPr marL="9525" marR="9525" marT="9525" marB="0" anchor="b"/>
                </a:tc>
                <a:extLst>
                  <a:ext uri="{0D108BD9-81ED-4DB2-BD59-A6C34878D82A}">
                    <a16:rowId xmlns:a16="http://schemas.microsoft.com/office/drawing/2014/main" val="10007"/>
                  </a:ext>
                </a:extLst>
              </a:tr>
              <a:tr h="24505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Implicit cost</a:t>
                      </a:r>
                      <a:endParaRPr sz="1400" u="none" strike="noStrike" cap="none">
                        <a:latin typeface="Arial"/>
                        <a:ea typeface="Arial"/>
                        <a:cs typeface="Arial"/>
                        <a:sym typeface="Arial"/>
                      </a:endParaRPr>
                    </a:p>
                  </a:txBody>
                  <a:tcPr marL="9525" marR="9525" marT="9525" marB="0" anchor="ctr"/>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 nonmonetary opportunity cost</a:t>
                      </a:r>
                      <a:endParaRPr sz="1400" u="none" strike="noStrike" cap="none">
                        <a:latin typeface="Arial"/>
                        <a:ea typeface="Arial"/>
                        <a:cs typeface="Arial"/>
                        <a:sym typeface="Arial"/>
                      </a:endParaRPr>
                    </a:p>
                  </a:txBody>
                  <a:tcPr marL="9525" marR="9525" marT="9525" marB="0" anchor="ctr"/>
                </a:tc>
                <a:tc>
                  <a:txBody>
                    <a:bodyPr/>
                    <a:lstStyle/>
                    <a:p>
                      <a:pPr marL="66675" marR="0" lvl="0" indent="0" algn="ctr"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9525" marR="9525" marT="9525" marB="0" anchor="b"/>
                </a:tc>
                <a:extLst>
                  <a:ext uri="{0D108BD9-81ED-4DB2-BD59-A6C34878D82A}">
                    <a16:rowId xmlns:a16="http://schemas.microsoft.com/office/drawing/2014/main" val="10008"/>
                  </a:ext>
                </a:extLst>
              </a:tr>
              <a:tr h="245050">
                <a:tc>
                  <a:txBody>
                    <a:bodyPr/>
                    <a:lstStyle/>
                    <a:p>
                      <a:pPr marL="0"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Explicit cost</a:t>
                      </a:r>
                      <a:endParaRPr sz="1400" u="none" strike="noStrike" cap="none">
                        <a:latin typeface="Arial"/>
                        <a:ea typeface="Arial"/>
                        <a:cs typeface="Arial"/>
                        <a:sym typeface="Arial"/>
                      </a:endParaRPr>
                    </a:p>
                  </a:txBody>
                  <a:tcPr marL="9525" marR="9525" marT="9525" marB="0" anchor="ctr"/>
                </a:tc>
                <a:tc>
                  <a:txBody>
                    <a:bodyPr/>
                    <a:lstStyle/>
                    <a:p>
                      <a:pPr marL="66675" marR="0" lvl="0" indent="0" algn="l" rtl="0">
                        <a:lnSpc>
                          <a:spcPct val="115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 cost that involves spending money</a:t>
                      </a:r>
                      <a:endParaRPr sz="1400" u="none" strike="noStrike" cap="none">
                        <a:latin typeface="Arial"/>
                        <a:ea typeface="Arial"/>
                        <a:cs typeface="Arial"/>
                        <a:sym typeface="Arial"/>
                      </a:endParaRPr>
                    </a:p>
                  </a:txBody>
                  <a:tcPr marL="9525" marR="9525" marT="9525" marB="0" anchor="ctr"/>
                </a:tc>
                <a:tc>
                  <a:txBody>
                    <a:bodyPr/>
                    <a:lstStyle/>
                    <a:p>
                      <a:pPr marL="66675" marR="0" lvl="0" indent="0" algn="ctr" rtl="0">
                        <a:lnSpc>
                          <a:spcPct val="115000"/>
                        </a:lnSpc>
                        <a:spcBef>
                          <a:spcPts val="0"/>
                        </a:spcBef>
                        <a:spcAft>
                          <a:spcPts val="0"/>
                        </a:spcAft>
                        <a:buClr>
                          <a:srgbClr val="000000"/>
                        </a:buClr>
                        <a:buSzPts val="1400"/>
                        <a:buFont typeface="Arial"/>
                        <a:buNone/>
                      </a:pPr>
                      <a:r>
                        <a:rPr lang="en-US" sz="1400" u="none" strike="noStrike" cap="none" dirty="0">
                          <a:latin typeface="Arial"/>
                          <a:ea typeface="Arial"/>
                          <a:cs typeface="Arial"/>
                          <a:sym typeface="Arial"/>
                        </a:rPr>
                        <a:t>—</a:t>
                      </a:r>
                      <a:endParaRPr sz="1400" u="none" strike="noStrike" cap="none" dirty="0">
                        <a:latin typeface="Arial"/>
                        <a:ea typeface="Arial"/>
                        <a:cs typeface="Arial"/>
                        <a:sym typeface="Arial"/>
                      </a:endParaRPr>
                    </a:p>
                  </a:txBody>
                  <a:tcPr marL="9525" marR="9525" marT="9525" marB="0" anchor="b"/>
                </a:tc>
                <a:extLst>
                  <a:ext uri="{0D108BD9-81ED-4DB2-BD59-A6C34878D82A}">
                    <a16:rowId xmlns:a16="http://schemas.microsoft.com/office/drawing/2014/main" val="10009"/>
                  </a:ext>
                </a:extLst>
              </a:tr>
            </a:tbl>
          </a:graphicData>
        </a:graphic>
      </p:graphicFrame>
      <p:pic>
        <p:nvPicPr>
          <p:cNvPr id="425" name="Google Shape;425;p55" descr="MC equals delta TC over delta Q."/>
          <p:cNvPicPr preferRelativeResize="0"/>
          <p:nvPr/>
        </p:nvPicPr>
        <p:blipFill rotWithShape="1">
          <a:blip r:embed="rId3">
            <a:alphaModFix/>
          </a:blip>
          <a:srcRect/>
          <a:stretch/>
        </p:blipFill>
        <p:spPr>
          <a:xfrm>
            <a:off x="7213600" y="3446463"/>
            <a:ext cx="952500" cy="511175"/>
          </a:xfrm>
          <a:prstGeom prst="rect">
            <a:avLst/>
          </a:prstGeom>
          <a:noFill/>
          <a:ln>
            <a:noFill/>
          </a:ln>
        </p:spPr>
      </p:pic>
      <p:pic>
        <p:nvPicPr>
          <p:cNvPr id="426" name="Google Shape;426;p55" descr="ATC equals TC over Q."/>
          <p:cNvPicPr preferRelativeResize="0"/>
          <p:nvPr/>
        </p:nvPicPr>
        <p:blipFill rotWithShape="1">
          <a:blip r:embed="rId4">
            <a:alphaModFix/>
          </a:blip>
          <a:srcRect/>
          <a:stretch/>
        </p:blipFill>
        <p:spPr>
          <a:xfrm>
            <a:off x="7242175" y="4056063"/>
            <a:ext cx="895350" cy="511175"/>
          </a:xfrm>
          <a:prstGeom prst="rect">
            <a:avLst/>
          </a:prstGeom>
          <a:noFill/>
          <a:ln>
            <a:noFill/>
          </a:ln>
        </p:spPr>
      </p:pic>
      <p:pic>
        <p:nvPicPr>
          <p:cNvPr id="427" name="Google Shape;427;p55" descr="AFC equals FC over Q."/>
          <p:cNvPicPr preferRelativeResize="0"/>
          <p:nvPr/>
        </p:nvPicPr>
        <p:blipFill rotWithShape="1">
          <a:blip r:embed="rId5">
            <a:alphaModFix/>
          </a:blip>
          <a:srcRect/>
          <a:stretch/>
        </p:blipFill>
        <p:spPr>
          <a:xfrm>
            <a:off x="7226300" y="4678363"/>
            <a:ext cx="939800" cy="511175"/>
          </a:xfrm>
          <a:prstGeom prst="rect">
            <a:avLst/>
          </a:prstGeom>
          <a:noFill/>
          <a:ln>
            <a:noFill/>
          </a:ln>
        </p:spPr>
      </p:pic>
      <p:pic>
        <p:nvPicPr>
          <p:cNvPr id="428" name="Google Shape;428;p55" descr="AVC equals VC over Q."/>
          <p:cNvPicPr preferRelativeResize="0"/>
          <p:nvPr/>
        </p:nvPicPr>
        <p:blipFill rotWithShape="1">
          <a:blip r:embed="rId6">
            <a:alphaModFix/>
          </a:blip>
          <a:srcRect/>
          <a:stretch/>
        </p:blipFill>
        <p:spPr>
          <a:xfrm>
            <a:off x="7240588" y="5313363"/>
            <a:ext cx="909637" cy="511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Copyright</a:t>
            </a:r>
            <a:endParaRPr/>
          </a:p>
        </p:txBody>
      </p:sp>
      <p:pic>
        <p:nvPicPr>
          <p:cNvPr id="435" name="Google Shape;435;p56"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rotWithShape="1">
          <a:blip r:embed="rId3">
            <a:alphaModFix/>
          </a:blip>
          <a:srcRect/>
          <a:stretch/>
        </p:blipFill>
        <p:spPr>
          <a:xfrm>
            <a:off x="548640" y="2131934"/>
            <a:ext cx="8046720" cy="25941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8.1 Technology: An Economic Definition</a:t>
            </a:r>
            <a:endParaRPr dirty="0"/>
          </a:p>
        </p:txBody>
      </p:sp>
      <p:sp>
        <p:nvSpPr>
          <p:cNvPr id="189" name="Google Shape;189;p22"/>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dirty="0"/>
              <a:t>What is technology and technological change?</a:t>
            </a:r>
          </a:p>
        </p:txBody>
      </p:sp>
      <p:sp>
        <p:nvSpPr>
          <p:cNvPr id="190" name="Google Shape;190;p22"/>
          <p:cNvSpPr txBox="1">
            <a:spLocks noGrp="1"/>
          </p:cNvSpPr>
          <p:nvPr>
            <p:ph type="body" idx="2"/>
          </p:nvPr>
        </p:nvSpPr>
        <p:spPr>
          <a:xfrm>
            <a:off x="457200" y="2130551"/>
            <a:ext cx="8229600" cy="424618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1600" dirty="0"/>
              <a:t>The basic activity of a firm is to use </a:t>
            </a:r>
            <a:r>
              <a:rPr lang="en-US" sz="1600" i="1" dirty="0"/>
              <a:t>inputs</a:t>
            </a:r>
            <a:r>
              <a:rPr lang="en-US" sz="1600" dirty="0"/>
              <a:t>, for example</a:t>
            </a:r>
            <a:endParaRPr sz="1600" i="1" dirty="0"/>
          </a:p>
          <a:p>
            <a:pPr marL="228600" lvl="0" indent="-228600" algn="l" rtl="0">
              <a:lnSpc>
                <a:spcPct val="100000"/>
              </a:lnSpc>
              <a:spcBef>
                <a:spcPts val="600"/>
              </a:spcBef>
              <a:spcAft>
                <a:spcPts val="0"/>
              </a:spcAft>
              <a:buSzPts val="2000"/>
              <a:buChar char="•"/>
            </a:pPr>
            <a:r>
              <a:rPr lang="en-US" sz="1600" dirty="0"/>
              <a:t>Workers,</a:t>
            </a:r>
            <a:endParaRPr sz="1800" dirty="0"/>
          </a:p>
          <a:p>
            <a:pPr marL="228600" lvl="0" indent="-228600" algn="l" rtl="0">
              <a:lnSpc>
                <a:spcPct val="100000"/>
              </a:lnSpc>
              <a:spcBef>
                <a:spcPts val="600"/>
              </a:spcBef>
              <a:spcAft>
                <a:spcPts val="0"/>
              </a:spcAft>
              <a:buSzPts val="2000"/>
              <a:buChar char="•"/>
            </a:pPr>
            <a:r>
              <a:rPr lang="en-US" sz="1600" dirty="0"/>
              <a:t>Machines, and</a:t>
            </a:r>
            <a:endParaRPr sz="1800" dirty="0"/>
          </a:p>
          <a:p>
            <a:pPr marL="228600" lvl="0" indent="-228600" algn="l" rtl="0">
              <a:lnSpc>
                <a:spcPct val="100000"/>
              </a:lnSpc>
              <a:spcBef>
                <a:spcPts val="600"/>
              </a:spcBef>
              <a:spcAft>
                <a:spcPts val="0"/>
              </a:spcAft>
              <a:buSzPts val="2000"/>
              <a:buChar char="•"/>
            </a:pPr>
            <a:r>
              <a:rPr lang="en-US" sz="1600" dirty="0"/>
              <a:t>Natural resources</a:t>
            </a:r>
            <a:endParaRPr sz="1800" dirty="0"/>
          </a:p>
          <a:p>
            <a:pPr marL="0" lvl="0" indent="0" algn="l" rtl="0">
              <a:lnSpc>
                <a:spcPct val="100000"/>
              </a:lnSpc>
              <a:spcBef>
                <a:spcPts val="600"/>
              </a:spcBef>
              <a:spcAft>
                <a:spcPts val="0"/>
              </a:spcAft>
              <a:buSzPts val="2000"/>
              <a:buNone/>
            </a:pPr>
            <a:r>
              <a:rPr lang="en-US" sz="1600" dirty="0"/>
              <a:t>to produce </a:t>
            </a:r>
            <a:r>
              <a:rPr lang="en-US" sz="1600" i="1" dirty="0"/>
              <a:t>outputs</a:t>
            </a:r>
            <a:r>
              <a:rPr lang="en-US" sz="1600" dirty="0"/>
              <a:t> of goods and services.</a:t>
            </a:r>
            <a:endParaRPr sz="1800" dirty="0"/>
          </a:p>
          <a:p>
            <a:pPr marL="0" lvl="0" indent="0" algn="l" rtl="0">
              <a:lnSpc>
                <a:spcPct val="100000"/>
              </a:lnSpc>
              <a:spcBef>
                <a:spcPts val="600"/>
              </a:spcBef>
              <a:spcAft>
                <a:spcPts val="0"/>
              </a:spcAft>
              <a:buSzPts val="2000"/>
              <a:buNone/>
            </a:pPr>
            <a:r>
              <a:rPr lang="en-US" sz="1600" dirty="0"/>
              <a:t>We call the process by which a firm does this a </a:t>
            </a:r>
            <a:r>
              <a:rPr lang="en-US" sz="1600" i="1" dirty="0"/>
              <a:t>technology</a:t>
            </a:r>
            <a:r>
              <a:rPr lang="en-US" sz="1600" dirty="0"/>
              <a:t>; if a firm improves its ability to turn inputs into outputs, we refer to this as a positive </a:t>
            </a:r>
            <a:r>
              <a:rPr lang="en-US" sz="1600" i="1" dirty="0"/>
              <a:t>technological change</a:t>
            </a:r>
            <a:r>
              <a:rPr lang="en-US" sz="1600" dirty="0"/>
              <a:t>.</a:t>
            </a:r>
          </a:p>
          <a:p>
            <a:pPr marL="0" lvl="0" indent="0" algn="l" rtl="0">
              <a:lnSpc>
                <a:spcPct val="100000"/>
              </a:lnSpc>
              <a:spcBef>
                <a:spcPts val="600"/>
              </a:spcBef>
              <a:spcAft>
                <a:spcPts val="0"/>
              </a:spcAft>
              <a:buSzPts val="2000"/>
              <a:buNone/>
            </a:pPr>
            <a:endParaRPr sz="1800" dirty="0"/>
          </a:p>
          <a:p>
            <a:pPr marL="0" lvl="0" indent="0" algn="l" rtl="0">
              <a:lnSpc>
                <a:spcPct val="100000"/>
              </a:lnSpc>
              <a:spcBef>
                <a:spcPts val="600"/>
              </a:spcBef>
              <a:spcAft>
                <a:spcPts val="0"/>
              </a:spcAft>
              <a:buSzPts val="2000"/>
              <a:buNone/>
            </a:pPr>
            <a:r>
              <a:rPr lang="en-US" sz="2000" b="1" u="sng" dirty="0"/>
              <a:t>Technology</a:t>
            </a:r>
            <a:r>
              <a:rPr lang="en-US" sz="2000" dirty="0"/>
              <a:t>: The processes a firm uses to turn inputs into outputs of goods and services.</a:t>
            </a:r>
            <a:endParaRPr dirty="0"/>
          </a:p>
          <a:p>
            <a:pPr marL="0" lvl="0" indent="0" algn="l" rtl="0">
              <a:lnSpc>
                <a:spcPct val="100000"/>
              </a:lnSpc>
              <a:spcBef>
                <a:spcPts val="600"/>
              </a:spcBef>
              <a:spcAft>
                <a:spcPts val="0"/>
              </a:spcAft>
              <a:buSzPts val="2000"/>
              <a:buNone/>
            </a:pPr>
            <a:r>
              <a:rPr lang="en-US" sz="2000" b="1" u="sng" dirty="0"/>
              <a:t>Technological change</a:t>
            </a:r>
            <a:r>
              <a:rPr lang="en-US" sz="2000" dirty="0"/>
              <a:t>: A positive or negative change in the ability of a firm to produce a given level of output with a given quantity of inputs.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8.2 The Short Run and the Long Run in Economics</a:t>
            </a:r>
            <a:endParaRPr dirty="0"/>
          </a:p>
        </p:txBody>
      </p:sp>
      <p:sp>
        <p:nvSpPr>
          <p:cNvPr id="203" name="Google Shape;203;p2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Distinguish between the economic short run and the economic long run.</a:t>
            </a:r>
            <a:endParaRPr/>
          </a:p>
        </p:txBody>
      </p:sp>
      <p:sp>
        <p:nvSpPr>
          <p:cNvPr id="204" name="Google Shape;204;p24"/>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Economists refer to the </a:t>
            </a:r>
            <a:r>
              <a:rPr lang="en-US" b="1" u="sng"/>
              <a:t>short run</a:t>
            </a:r>
            <a:r>
              <a:rPr lang="en-US"/>
              <a:t> as the period of time during which at least one of a firm’s inputs is fixed.</a:t>
            </a:r>
            <a:endParaRPr/>
          </a:p>
          <a:p>
            <a:pPr marL="228600" lvl="0" indent="-228600" algn="l" rtl="0">
              <a:lnSpc>
                <a:spcPct val="100000"/>
              </a:lnSpc>
              <a:spcBef>
                <a:spcPts val="1800"/>
              </a:spcBef>
              <a:spcAft>
                <a:spcPts val="0"/>
              </a:spcAft>
              <a:buSzPts val="2200"/>
              <a:buChar char="•"/>
            </a:pPr>
            <a:r>
              <a:rPr lang="en-US" i="1"/>
              <a:t>Example: A firm might have a long-term lease on a factory that is too costly to get out of.</a:t>
            </a:r>
            <a:endParaRPr/>
          </a:p>
          <a:p>
            <a:pPr marL="0" lvl="0" indent="0" algn="l" rtl="0">
              <a:lnSpc>
                <a:spcPct val="100000"/>
              </a:lnSpc>
              <a:spcBef>
                <a:spcPts val="2700"/>
              </a:spcBef>
              <a:spcAft>
                <a:spcPts val="0"/>
              </a:spcAft>
              <a:buSzPts val="2200"/>
              <a:buNone/>
            </a:pPr>
            <a:r>
              <a:rPr lang="en-US"/>
              <a:t>In the </a:t>
            </a:r>
            <a:r>
              <a:rPr lang="en-US" b="1" u="sng"/>
              <a:t>long run</a:t>
            </a:r>
            <a:r>
              <a:rPr lang="en-US"/>
              <a:t>, the firm can vary all of its inputs, adopt new technology, and increase or decrease the size of its physical plant.</a:t>
            </a:r>
            <a:endParaRPr/>
          </a:p>
          <a:p>
            <a:pPr marL="0" lvl="0" indent="0" algn="l" rtl="0">
              <a:lnSpc>
                <a:spcPct val="100000"/>
              </a:lnSpc>
              <a:spcBef>
                <a:spcPts val="2700"/>
              </a:spcBef>
              <a:spcAft>
                <a:spcPts val="0"/>
              </a:spcAft>
              <a:buSzPts val="2200"/>
              <a:buNone/>
            </a:pPr>
            <a:r>
              <a:rPr lang="en-US"/>
              <a:t>How long is the long run? It varies from firm to firm.</a:t>
            </a:r>
            <a:endParaRPr/>
          </a:p>
          <a:p>
            <a:pPr marL="228600" lvl="0" indent="-228600" algn="l" rtl="0">
              <a:lnSpc>
                <a:spcPct val="100000"/>
              </a:lnSpc>
              <a:spcBef>
                <a:spcPts val="600"/>
              </a:spcBef>
              <a:spcAft>
                <a:spcPts val="0"/>
              </a:spcAft>
              <a:buSzPts val="2200"/>
              <a:buChar char="•"/>
            </a:pPr>
            <a:r>
              <a:rPr lang="en-US"/>
              <a:t>Think of it as “a long enough period of time that anything can be changed.”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Fixed, Variable, and Total Costs</a:t>
            </a:r>
            <a:endParaRPr/>
          </a:p>
        </p:txBody>
      </p:sp>
      <p:sp>
        <p:nvSpPr>
          <p:cNvPr id="210" name="Google Shape;210;p25"/>
          <p:cNvSpPr txBox="1">
            <a:spLocks noGrp="1"/>
          </p:cNvSpPr>
          <p:nvPr>
            <p:ph type="body" idx="1"/>
          </p:nvPr>
        </p:nvSpPr>
        <p:spPr>
          <a:xfrm>
            <a:off x="457200" y="1600201"/>
            <a:ext cx="8229600" cy="3048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The division of time into the short and long run reveals two types of costs:</a:t>
            </a:r>
            <a:endParaRPr/>
          </a:p>
          <a:p>
            <a:pPr marL="252413" lvl="0" indent="-252413" algn="l" rtl="0">
              <a:lnSpc>
                <a:spcPct val="100000"/>
              </a:lnSpc>
              <a:spcBef>
                <a:spcPts val="600"/>
              </a:spcBef>
              <a:spcAft>
                <a:spcPts val="0"/>
              </a:spcAft>
              <a:buSzPts val="2200"/>
              <a:buChar char="•"/>
            </a:pPr>
            <a:r>
              <a:rPr lang="en-US" b="1" u="sng"/>
              <a:t>Variable costs</a:t>
            </a:r>
            <a:r>
              <a:rPr lang="en-US"/>
              <a:t> are costs that change as output changes</a:t>
            </a:r>
            <a:endParaRPr/>
          </a:p>
          <a:p>
            <a:pPr marL="252413" lvl="0" indent="-252413" algn="l" rtl="0">
              <a:lnSpc>
                <a:spcPct val="100000"/>
              </a:lnSpc>
              <a:spcBef>
                <a:spcPts val="600"/>
              </a:spcBef>
              <a:spcAft>
                <a:spcPts val="0"/>
              </a:spcAft>
              <a:buSzPts val="2200"/>
              <a:buChar char="•"/>
            </a:pPr>
            <a:r>
              <a:rPr lang="en-US" b="1" u="sng"/>
              <a:t>Fixed costs</a:t>
            </a:r>
            <a:r>
              <a:rPr lang="en-US"/>
              <a:t> are costs that remain constant as output changes</a:t>
            </a:r>
            <a:endParaRPr/>
          </a:p>
          <a:p>
            <a:pPr marL="0" lvl="0" indent="0" algn="l" rtl="0">
              <a:lnSpc>
                <a:spcPct val="100000"/>
              </a:lnSpc>
              <a:spcBef>
                <a:spcPts val="1500"/>
              </a:spcBef>
              <a:spcAft>
                <a:spcPts val="0"/>
              </a:spcAft>
              <a:buSzPts val="2200"/>
              <a:buNone/>
            </a:pPr>
            <a:r>
              <a:rPr lang="en-US"/>
              <a:t>In the long run, all of a firm’s costs are variable, since the long run is a sufficiently long time to alter the level of any input.</a:t>
            </a:r>
            <a:endParaRPr/>
          </a:p>
          <a:p>
            <a:pPr marL="0" lvl="0" indent="0" algn="l" rtl="0">
              <a:lnSpc>
                <a:spcPct val="100000"/>
              </a:lnSpc>
              <a:spcBef>
                <a:spcPts val="1500"/>
              </a:spcBef>
              <a:spcAft>
                <a:spcPts val="0"/>
              </a:spcAft>
              <a:buSzPts val="2200"/>
              <a:buNone/>
            </a:pPr>
            <a:r>
              <a:rPr lang="en-US" b="1" u="sng"/>
              <a:t>Total cost</a:t>
            </a:r>
            <a:r>
              <a:rPr lang="en-US"/>
              <a:t> is the cost of all the inputs a firm uses in production:</a:t>
            </a:r>
            <a:endParaRPr/>
          </a:p>
        </p:txBody>
      </p:sp>
      <p:pic>
        <p:nvPicPr>
          <p:cNvPr id="211" name="Google Shape;211;p25" descr="Total cost equals fixed cost plus variable cost. "/>
          <p:cNvPicPr preferRelativeResize="0"/>
          <p:nvPr/>
        </p:nvPicPr>
        <p:blipFill rotWithShape="1">
          <a:blip r:embed="rId3">
            <a:alphaModFix/>
          </a:blip>
          <a:srcRect/>
          <a:stretch/>
        </p:blipFill>
        <p:spPr>
          <a:xfrm>
            <a:off x="2108357" y="5003800"/>
            <a:ext cx="4994275" cy="366687"/>
          </a:xfrm>
          <a:prstGeom prst="rect">
            <a:avLst/>
          </a:prstGeom>
          <a:noFill/>
          <a:ln>
            <a:noFill/>
          </a:ln>
        </p:spPr>
      </p:pic>
      <p:pic>
        <p:nvPicPr>
          <p:cNvPr id="212" name="Google Shape;212;p25" descr="TC equals FC plus VC."/>
          <p:cNvPicPr preferRelativeResize="0"/>
          <p:nvPr/>
        </p:nvPicPr>
        <p:blipFill rotWithShape="1">
          <a:blip r:embed="rId4">
            <a:alphaModFix/>
          </a:blip>
          <a:srcRect/>
          <a:stretch/>
        </p:blipFill>
        <p:spPr>
          <a:xfrm>
            <a:off x="3034129" y="5601368"/>
            <a:ext cx="1882775" cy="3476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Implicit Costs versus Explicit Costs</a:t>
            </a:r>
            <a:endParaRPr/>
          </a:p>
        </p:txBody>
      </p:sp>
      <p:sp>
        <p:nvSpPr>
          <p:cNvPr id="225" name="Google Shape;225;p27"/>
          <p:cNvSpPr txBox="1">
            <a:spLocks noGrp="1"/>
          </p:cNvSpPr>
          <p:nvPr>
            <p:ph type="body" idx="1"/>
          </p:nvPr>
        </p:nvSpPr>
        <p:spPr>
          <a:xfrm>
            <a:off x="457200" y="1600200"/>
            <a:ext cx="8229600"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endParaRPr dirty="0"/>
          </a:p>
          <a:p>
            <a:pPr marL="228600" lvl="0" indent="-228600" algn="l" rtl="0">
              <a:lnSpc>
                <a:spcPct val="100000"/>
              </a:lnSpc>
              <a:spcBef>
                <a:spcPts val="1000"/>
              </a:spcBef>
              <a:spcAft>
                <a:spcPts val="0"/>
              </a:spcAft>
              <a:buSzPts val="2200"/>
              <a:buChar char="•"/>
            </a:pPr>
            <a:r>
              <a:rPr lang="en-US" b="1" u="sng" dirty="0"/>
              <a:t>Explicit cost</a:t>
            </a:r>
            <a:r>
              <a:rPr lang="en-US" dirty="0"/>
              <a:t>: A cost that involves spending money</a:t>
            </a:r>
            <a:endParaRPr dirty="0"/>
          </a:p>
          <a:p>
            <a:pPr marL="228600" lvl="0" indent="-228600" algn="l" rtl="0">
              <a:lnSpc>
                <a:spcPct val="100000"/>
              </a:lnSpc>
              <a:spcBef>
                <a:spcPts val="1000"/>
              </a:spcBef>
              <a:spcAft>
                <a:spcPts val="0"/>
              </a:spcAft>
              <a:buSzPts val="2200"/>
              <a:buChar char="•"/>
            </a:pPr>
            <a:r>
              <a:rPr lang="en-US" b="1" u="sng" dirty="0"/>
              <a:t>Implicit cost</a:t>
            </a:r>
            <a:r>
              <a:rPr lang="en-US" dirty="0"/>
              <a:t>: A nonmonetary opportunity cost</a:t>
            </a:r>
          </a:p>
          <a:p>
            <a:pPr marL="228600" lvl="0" indent="-228600" algn="l" rtl="0">
              <a:lnSpc>
                <a:spcPct val="100000"/>
              </a:lnSpc>
              <a:spcBef>
                <a:spcPts val="1000"/>
              </a:spcBef>
              <a:spcAft>
                <a:spcPts val="0"/>
              </a:spcAft>
              <a:buSzPts val="2200"/>
              <a:buChar char="•"/>
            </a:pPr>
            <a:endParaRPr dirty="0"/>
          </a:p>
          <a:p>
            <a:pPr marL="0" lvl="0" indent="0" algn="l" rtl="0">
              <a:lnSpc>
                <a:spcPct val="100000"/>
              </a:lnSpc>
              <a:spcBef>
                <a:spcPts val="1000"/>
              </a:spcBef>
              <a:spcAft>
                <a:spcPts val="0"/>
              </a:spcAft>
              <a:buSzPts val="2200"/>
              <a:buNone/>
            </a:pPr>
            <a:r>
              <a:rPr lang="en-US" sz="1800" dirty="0"/>
              <a:t>The explicit costs of running a firm are relatively easy to identify - just look at what the firm spends money on.</a:t>
            </a:r>
            <a:endParaRPr sz="1800" dirty="0"/>
          </a:p>
          <a:p>
            <a:pPr marL="0" lvl="0" indent="0" algn="l" rtl="0">
              <a:lnSpc>
                <a:spcPct val="100000"/>
              </a:lnSpc>
              <a:spcBef>
                <a:spcPts val="1000"/>
              </a:spcBef>
              <a:spcAft>
                <a:spcPts val="0"/>
              </a:spcAft>
              <a:buSzPts val="2200"/>
              <a:buNone/>
            </a:pPr>
            <a:r>
              <a:rPr lang="en-US" sz="1800" dirty="0"/>
              <a:t>The implicit costs are a little harder - finding them involves identifying the resources used in the firm that could have been used for another beneficial purpose.</a:t>
            </a:r>
            <a:endParaRPr sz="1800" dirty="0"/>
          </a:p>
          <a:p>
            <a:pPr marL="0" lvl="0" indent="0" algn="l" rtl="0">
              <a:lnSpc>
                <a:spcPct val="100000"/>
              </a:lnSpc>
              <a:spcBef>
                <a:spcPts val="1000"/>
              </a:spcBef>
              <a:spcAft>
                <a:spcPts val="0"/>
              </a:spcAft>
              <a:buSzPts val="2200"/>
              <a:buNone/>
            </a:pPr>
            <a:r>
              <a:rPr lang="en-US" sz="1800" i="1" dirty="0"/>
              <a:t>Example: If you own a firm, you probably spend time working on the firm’s activities. Even if you don’t “pay yourself” explicitly for that time, it is still an opportunity cost.</a:t>
            </a:r>
            <a:endParaRPr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8.1 Jill Johnson’s Costs per Year </a:t>
            </a:r>
            <a:r>
              <a:rPr lang="en-US" sz="1600" b="0" dirty="0"/>
              <a:t>(1 of 2)</a:t>
            </a:r>
            <a:endParaRPr dirty="0"/>
          </a:p>
        </p:txBody>
      </p:sp>
      <p:graphicFrame>
        <p:nvGraphicFramePr>
          <p:cNvPr id="231" name="Google Shape;231;p28"/>
          <p:cNvGraphicFramePr/>
          <p:nvPr/>
        </p:nvGraphicFramePr>
        <p:xfrm>
          <a:off x="1066800" y="1524000"/>
          <a:ext cx="6912300" cy="2438400"/>
        </p:xfrm>
        <a:graphic>
          <a:graphicData uri="http://schemas.openxmlformats.org/drawingml/2006/table">
            <a:tbl>
              <a:tblPr firstRow="1">
                <a:noFill/>
                <a:tableStyleId>{BD1A72A6-84DA-4EC8-918D-B5B9371B584B}</a:tableStyleId>
              </a:tblPr>
              <a:tblGrid>
                <a:gridCol w="52359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Jill’s Costs</a:t>
                      </a:r>
                      <a:endParaRPr sz="1600" u="none" strike="noStrike" cap="none">
                        <a:latin typeface="Times New Roman"/>
                        <a:ea typeface="Times New Roman"/>
                        <a:cs typeface="Times New Roman"/>
                        <a:sym typeface="Times New Roman"/>
                      </a:endParaRPr>
                    </a:p>
                  </a:txBody>
                  <a:tcPr marL="45725" marR="45725" marT="0" marB="0"/>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b="1" u="none" strike="noStrike" cap="none">
                          <a:latin typeface="Times New Roman"/>
                          <a:ea typeface="Times New Roman"/>
                          <a:cs typeface="Times New Roman"/>
                          <a:sym typeface="Times New Roman"/>
                        </a:rPr>
                        <a:t>Amount</a:t>
                      </a:r>
                      <a:endParaRPr sz="1600" u="none" strike="noStrike" cap="none">
                        <a:latin typeface="Times New Roman"/>
                        <a:ea typeface="Times New Roman"/>
                        <a:cs typeface="Times New Roman"/>
                        <a:sym typeface="Times New Roman"/>
                      </a:endParaRPr>
                    </a:p>
                  </a:txBody>
                  <a:tcPr marL="45725" marR="45725" marT="0" marB="0" anchor="b" anchorCtr="1"/>
                </a:tc>
                <a:extLst>
                  <a:ext uri="{0D108BD9-81ED-4DB2-BD59-A6C34878D82A}">
                    <a16:rowId xmlns:a16="http://schemas.microsoft.com/office/drawing/2014/main" val="10000"/>
                  </a:ext>
                </a:extLst>
              </a:tr>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Pizza dough, tomato sauce, and other ingredients</a:t>
                      </a:r>
                      <a:endParaRPr sz="1600" u="none" strike="noStrike" cap="none">
                        <a:solidFill>
                          <a:srgbClr val="C00000"/>
                        </a:solidFill>
                        <a:latin typeface="Arial"/>
                        <a:ea typeface="Arial"/>
                        <a:cs typeface="Arial"/>
                        <a:sym typeface="Arial"/>
                      </a:endParaRPr>
                    </a:p>
                  </a:txBody>
                  <a:tcPr marL="45725" marR="45725" marT="0" marB="0"/>
                </a:tc>
                <a:tc>
                  <a:txBody>
                    <a:bodyPr/>
                    <a:lstStyle/>
                    <a:p>
                      <a:pPr marL="0" marR="0" lvl="0" indent="0" algn="r"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$ 20,000</a:t>
                      </a:r>
                      <a:endParaRPr sz="1600" u="none" strike="noStrike" cap="none">
                        <a:solidFill>
                          <a:srgbClr val="C00000"/>
                        </a:solidFill>
                        <a:latin typeface="Arial"/>
                        <a:ea typeface="Arial"/>
                        <a:cs typeface="Arial"/>
                        <a:sym typeface="Arial"/>
                      </a:endParaRPr>
                    </a:p>
                  </a:txBody>
                  <a:tcPr marL="45725" marR="45725" marT="0" marB="0" anchor="b" anchorCtr="1"/>
                </a:tc>
                <a:extLst>
                  <a:ext uri="{0D108BD9-81ED-4DB2-BD59-A6C34878D82A}">
                    <a16:rowId xmlns:a16="http://schemas.microsoft.com/office/drawing/2014/main" val="10001"/>
                  </a:ext>
                </a:extLst>
              </a:tr>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Wages</a:t>
                      </a:r>
                      <a:endParaRPr sz="1600" u="none" strike="noStrike" cap="none">
                        <a:solidFill>
                          <a:srgbClr val="C00000"/>
                        </a:solidFill>
                        <a:latin typeface="Arial"/>
                        <a:ea typeface="Arial"/>
                        <a:cs typeface="Arial"/>
                        <a:sym typeface="Arial"/>
                      </a:endParaRPr>
                    </a:p>
                  </a:txBody>
                  <a:tcPr marL="45725" marR="45725" marT="0" marB="0"/>
                </a:tc>
                <a:tc>
                  <a:txBody>
                    <a:bodyPr/>
                    <a:lstStyle/>
                    <a:p>
                      <a:pPr marL="0" marR="0" lvl="0" indent="0" algn="r"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48,000</a:t>
                      </a:r>
                      <a:endParaRPr sz="1600" u="none" strike="noStrike" cap="none">
                        <a:solidFill>
                          <a:srgbClr val="C00000"/>
                        </a:solidFill>
                        <a:latin typeface="Arial"/>
                        <a:ea typeface="Arial"/>
                        <a:cs typeface="Arial"/>
                        <a:sym typeface="Arial"/>
                      </a:endParaRPr>
                    </a:p>
                  </a:txBody>
                  <a:tcPr marL="45725" marR="45725" marT="0" marB="0" anchor="b" anchorCtr="1"/>
                </a:tc>
                <a:extLst>
                  <a:ext uri="{0D108BD9-81ED-4DB2-BD59-A6C34878D82A}">
                    <a16:rowId xmlns:a16="http://schemas.microsoft.com/office/drawing/2014/main" val="10002"/>
                  </a:ext>
                </a:extLst>
              </a:tr>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Interest payments on loan to buy pizza ovens</a:t>
                      </a:r>
                      <a:endParaRPr sz="1600" u="none" strike="noStrike" cap="none">
                        <a:solidFill>
                          <a:srgbClr val="C00000"/>
                        </a:solidFill>
                        <a:latin typeface="Arial"/>
                        <a:ea typeface="Arial"/>
                        <a:cs typeface="Arial"/>
                        <a:sym typeface="Arial"/>
                      </a:endParaRPr>
                    </a:p>
                  </a:txBody>
                  <a:tcPr marL="45725" marR="45725" marT="0" marB="0"/>
                </a:tc>
                <a:tc>
                  <a:txBody>
                    <a:bodyPr/>
                    <a:lstStyle/>
                    <a:p>
                      <a:pPr marL="0" marR="0" lvl="0" indent="0" algn="r"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10,000</a:t>
                      </a:r>
                      <a:endParaRPr sz="1600" u="none" strike="noStrike" cap="none">
                        <a:solidFill>
                          <a:srgbClr val="C00000"/>
                        </a:solidFill>
                        <a:latin typeface="Arial"/>
                        <a:ea typeface="Arial"/>
                        <a:cs typeface="Arial"/>
                        <a:sym typeface="Arial"/>
                      </a:endParaRPr>
                    </a:p>
                  </a:txBody>
                  <a:tcPr marL="45725" marR="45725" marT="0" marB="0" anchor="b" anchorCtr="1"/>
                </a:tc>
                <a:extLst>
                  <a:ext uri="{0D108BD9-81ED-4DB2-BD59-A6C34878D82A}">
                    <a16:rowId xmlns:a16="http://schemas.microsoft.com/office/drawing/2014/main" val="10003"/>
                  </a:ext>
                </a:extLst>
              </a:tr>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Electricity</a:t>
                      </a:r>
                      <a:endParaRPr sz="1600" u="none" strike="noStrike" cap="none">
                        <a:solidFill>
                          <a:srgbClr val="C00000"/>
                        </a:solidFill>
                        <a:latin typeface="Arial"/>
                        <a:ea typeface="Arial"/>
                        <a:cs typeface="Arial"/>
                        <a:sym typeface="Arial"/>
                      </a:endParaRPr>
                    </a:p>
                  </a:txBody>
                  <a:tcPr marL="45725" marR="45725" marT="0" marB="0"/>
                </a:tc>
                <a:tc>
                  <a:txBody>
                    <a:bodyPr/>
                    <a:lstStyle/>
                    <a:p>
                      <a:pPr marL="0" marR="0" lvl="0" indent="0" algn="r"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6,000</a:t>
                      </a:r>
                      <a:endParaRPr sz="1600" u="none" strike="noStrike" cap="none">
                        <a:solidFill>
                          <a:srgbClr val="C00000"/>
                        </a:solidFill>
                        <a:latin typeface="Arial"/>
                        <a:ea typeface="Arial"/>
                        <a:cs typeface="Arial"/>
                        <a:sym typeface="Arial"/>
                      </a:endParaRPr>
                    </a:p>
                  </a:txBody>
                  <a:tcPr marL="45725" marR="45725" marT="0" marB="0" anchor="b" anchorCtr="1"/>
                </a:tc>
                <a:extLst>
                  <a:ext uri="{0D108BD9-81ED-4DB2-BD59-A6C34878D82A}">
                    <a16:rowId xmlns:a16="http://schemas.microsoft.com/office/drawing/2014/main" val="10004"/>
                  </a:ext>
                </a:extLst>
              </a:tr>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Lease payment for store</a:t>
                      </a:r>
                      <a:endParaRPr sz="1600" u="none" strike="noStrike" cap="none">
                        <a:solidFill>
                          <a:srgbClr val="C00000"/>
                        </a:solidFill>
                        <a:latin typeface="Arial"/>
                        <a:ea typeface="Arial"/>
                        <a:cs typeface="Arial"/>
                        <a:sym typeface="Arial"/>
                      </a:endParaRPr>
                    </a:p>
                  </a:txBody>
                  <a:tcPr marL="45725" marR="45725" marT="0" marB="0"/>
                </a:tc>
                <a:tc>
                  <a:txBody>
                    <a:bodyPr/>
                    <a:lstStyle/>
                    <a:p>
                      <a:pPr marL="0" marR="0" lvl="0" indent="0" algn="r" rtl="0">
                        <a:lnSpc>
                          <a:spcPct val="100000"/>
                        </a:lnSpc>
                        <a:spcBef>
                          <a:spcPts val="0"/>
                        </a:spcBef>
                        <a:spcAft>
                          <a:spcPts val="0"/>
                        </a:spcAft>
                        <a:buClr>
                          <a:srgbClr val="000000"/>
                        </a:buClr>
                        <a:buSzPts val="1600"/>
                        <a:buFont typeface="Arial"/>
                        <a:buNone/>
                      </a:pPr>
                      <a:r>
                        <a:rPr lang="en-US" sz="1600" u="none" strike="noStrike" cap="none">
                          <a:solidFill>
                            <a:srgbClr val="C00000"/>
                          </a:solidFill>
                          <a:latin typeface="Arial"/>
                          <a:ea typeface="Arial"/>
                          <a:cs typeface="Arial"/>
                          <a:sym typeface="Arial"/>
                        </a:rPr>
                        <a:t>24,000</a:t>
                      </a:r>
                      <a:endParaRPr sz="1600" u="none" strike="noStrike" cap="none">
                        <a:solidFill>
                          <a:srgbClr val="C00000"/>
                        </a:solidFill>
                        <a:latin typeface="Arial"/>
                        <a:ea typeface="Arial"/>
                        <a:cs typeface="Arial"/>
                        <a:sym typeface="Arial"/>
                      </a:endParaRPr>
                    </a:p>
                  </a:txBody>
                  <a:tcPr marL="45725" marR="45725" marT="0" marB="0" anchor="b" anchorCtr="1"/>
                </a:tc>
                <a:extLst>
                  <a:ext uri="{0D108BD9-81ED-4DB2-BD59-A6C34878D82A}">
                    <a16:rowId xmlns:a16="http://schemas.microsoft.com/office/drawing/2014/main" val="10005"/>
                  </a:ext>
                </a:extLst>
              </a:tr>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007FA3"/>
                          </a:solidFill>
                          <a:latin typeface="Arial"/>
                          <a:ea typeface="Arial"/>
                          <a:cs typeface="Arial"/>
                          <a:sym typeface="Arial"/>
                        </a:rPr>
                        <a:t>Forgone salary</a:t>
                      </a:r>
                      <a:endParaRPr sz="1600" u="none" strike="noStrike" cap="none">
                        <a:solidFill>
                          <a:srgbClr val="007FA3"/>
                        </a:solidFill>
                        <a:latin typeface="Arial"/>
                        <a:ea typeface="Arial"/>
                        <a:cs typeface="Arial"/>
                        <a:sym typeface="Arial"/>
                      </a:endParaRPr>
                    </a:p>
                  </a:txBody>
                  <a:tcPr marL="45725" marR="45725" marT="0" marB="0"/>
                </a:tc>
                <a:tc>
                  <a:txBody>
                    <a:bodyPr/>
                    <a:lstStyle/>
                    <a:p>
                      <a:pPr marL="0" marR="0" lvl="0" indent="0" algn="r" rtl="0">
                        <a:lnSpc>
                          <a:spcPct val="100000"/>
                        </a:lnSpc>
                        <a:spcBef>
                          <a:spcPts val="0"/>
                        </a:spcBef>
                        <a:spcAft>
                          <a:spcPts val="0"/>
                        </a:spcAft>
                        <a:buClr>
                          <a:srgbClr val="000000"/>
                        </a:buClr>
                        <a:buSzPts val="1600"/>
                        <a:buFont typeface="Arial"/>
                        <a:buNone/>
                      </a:pPr>
                      <a:r>
                        <a:rPr lang="en-US" sz="1600" u="none" strike="noStrike" cap="none">
                          <a:solidFill>
                            <a:srgbClr val="007FA3"/>
                          </a:solidFill>
                          <a:latin typeface="Arial"/>
                          <a:ea typeface="Arial"/>
                          <a:cs typeface="Arial"/>
                          <a:sym typeface="Arial"/>
                        </a:rPr>
                        <a:t>30,000</a:t>
                      </a:r>
                      <a:endParaRPr sz="1600" u="none" strike="noStrike" cap="none">
                        <a:solidFill>
                          <a:srgbClr val="007FA3"/>
                        </a:solidFill>
                        <a:latin typeface="Arial"/>
                        <a:ea typeface="Arial"/>
                        <a:cs typeface="Arial"/>
                        <a:sym typeface="Arial"/>
                      </a:endParaRPr>
                    </a:p>
                  </a:txBody>
                  <a:tcPr marL="45725" marR="45725" marT="0" marB="0" anchor="b" anchorCtr="1"/>
                </a:tc>
                <a:extLst>
                  <a:ext uri="{0D108BD9-81ED-4DB2-BD59-A6C34878D82A}">
                    <a16:rowId xmlns:a16="http://schemas.microsoft.com/office/drawing/2014/main" val="10006"/>
                  </a:ext>
                </a:extLst>
              </a:tr>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007FA3"/>
                          </a:solidFill>
                          <a:latin typeface="Arial"/>
                          <a:ea typeface="Arial"/>
                          <a:cs typeface="Arial"/>
                          <a:sym typeface="Arial"/>
                        </a:rPr>
                        <a:t>Forgone interest</a:t>
                      </a:r>
                      <a:endParaRPr sz="1600" u="none" strike="noStrike" cap="none">
                        <a:solidFill>
                          <a:srgbClr val="007FA3"/>
                        </a:solidFill>
                        <a:latin typeface="Arial"/>
                        <a:ea typeface="Arial"/>
                        <a:cs typeface="Arial"/>
                        <a:sym typeface="Arial"/>
                      </a:endParaRPr>
                    </a:p>
                  </a:txBody>
                  <a:tcPr marL="45725" marR="45725" marT="0" marB="0"/>
                </a:tc>
                <a:tc>
                  <a:txBody>
                    <a:bodyPr/>
                    <a:lstStyle/>
                    <a:p>
                      <a:pPr marL="0" marR="0" lvl="0" indent="0" algn="r" rtl="0">
                        <a:lnSpc>
                          <a:spcPct val="100000"/>
                        </a:lnSpc>
                        <a:spcBef>
                          <a:spcPts val="0"/>
                        </a:spcBef>
                        <a:spcAft>
                          <a:spcPts val="0"/>
                        </a:spcAft>
                        <a:buClr>
                          <a:srgbClr val="000000"/>
                        </a:buClr>
                        <a:buSzPts val="1600"/>
                        <a:buFont typeface="Arial"/>
                        <a:buNone/>
                      </a:pPr>
                      <a:r>
                        <a:rPr lang="en-US" sz="1600" u="none" strike="noStrike" cap="none">
                          <a:solidFill>
                            <a:srgbClr val="007FA3"/>
                          </a:solidFill>
                          <a:latin typeface="Arial"/>
                          <a:ea typeface="Arial"/>
                          <a:cs typeface="Arial"/>
                          <a:sym typeface="Arial"/>
                        </a:rPr>
                        <a:t>3,000</a:t>
                      </a:r>
                      <a:endParaRPr sz="1600" u="none" strike="noStrike" cap="none">
                        <a:solidFill>
                          <a:srgbClr val="007FA3"/>
                        </a:solidFill>
                        <a:latin typeface="Arial"/>
                        <a:ea typeface="Arial"/>
                        <a:cs typeface="Arial"/>
                        <a:sym typeface="Arial"/>
                      </a:endParaRPr>
                    </a:p>
                  </a:txBody>
                  <a:tcPr marL="45725" marR="45725" marT="0" marB="0" anchor="b" anchorCtr="1"/>
                </a:tc>
                <a:extLst>
                  <a:ext uri="{0D108BD9-81ED-4DB2-BD59-A6C34878D82A}">
                    <a16:rowId xmlns:a16="http://schemas.microsoft.com/office/drawing/2014/main" val="10007"/>
                  </a:ext>
                </a:extLst>
              </a:tr>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u="none" strike="noStrike" cap="none">
                          <a:solidFill>
                            <a:srgbClr val="007FA3"/>
                          </a:solidFill>
                          <a:latin typeface="Arial"/>
                          <a:ea typeface="Arial"/>
                          <a:cs typeface="Arial"/>
                          <a:sym typeface="Arial"/>
                        </a:rPr>
                        <a:t>Economic depreciation</a:t>
                      </a:r>
                      <a:endParaRPr sz="1600" u="none" strike="noStrike" cap="none">
                        <a:solidFill>
                          <a:srgbClr val="007FA3"/>
                        </a:solidFill>
                        <a:latin typeface="Arial"/>
                        <a:ea typeface="Arial"/>
                        <a:cs typeface="Arial"/>
                        <a:sym typeface="Arial"/>
                      </a:endParaRPr>
                    </a:p>
                  </a:txBody>
                  <a:tcPr marL="45725" marR="45725" marT="0" marB="0"/>
                </a:tc>
                <a:tc>
                  <a:txBody>
                    <a:bodyPr/>
                    <a:lstStyle/>
                    <a:p>
                      <a:pPr marL="0" marR="0" lvl="0" indent="0" algn="r" rtl="0">
                        <a:lnSpc>
                          <a:spcPct val="100000"/>
                        </a:lnSpc>
                        <a:spcBef>
                          <a:spcPts val="0"/>
                        </a:spcBef>
                        <a:spcAft>
                          <a:spcPts val="0"/>
                        </a:spcAft>
                        <a:buClr>
                          <a:srgbClr val="000000"/>
                        </a:buClr>
                        <a:buSzPts val="1600"/>
                        <a:buFont typeface="Arial"/>
                        <a:buNone/>
                      </a:pPr>
                      <a:r>
                        <a:rPr lang="en-US" sz="1600" u="none" strike="noStrike" cap="none">
                          <a:solidFill>
                            <a:srgbClr val="007FA3"/>
                          </a:solidFill>
                          <a:latin typeface="Arial"/>
                          <a:ea typeface="Arial"/>
                          <a:cs typeface="Arial"/>
                          <a:sym typeface="Arial"/>
                        </a:rPr>
                        <a:t>10,000</a:t>
                      </a:r>
                      <a:endParaRPr sz="1600" u="none" strike="noStrike" cap="none">
                        <a:solidFill>
                          <a:srgbClr val="007FA3"/>
                        </a:solidFill>
                        <a:latin typeface="Arial"/>
                        <a:ea typeface="Arial"/>
                        <a:cs typeface="Arial"/>
                        <a:sym typeface="Arial"/>
                      </a:endParaRPr>
                    </a:p>
                  </a:txBody>
                  <a:tcPr marL="45725" marR="45725" marT="0" marB="0" anchor="b" anchorCtr="1"/>
                </a:tc>
                <a:extLst>
                  <a:ext uri="{0D108BD9-81ED-4DB2-BD59-A6C34878D82A}">
                    <a16:rowId xmlns:a16="http://schemas.microsoft.com/office/drawing/2014/main" val="10008"/>
                  </a:ext>
                </a:extLst>
              </a:tr>
              <a:tr h="228600">
                <a:tc>
                  <a:txBody>
                    <a:bodyPr/>
                    <a:lstStyle/>
                    <a:p>
                      <a:pPr marL="0" marR="0" lvl="0" indent="0" algn="l" rtl="0">
                        <a:lnSpc>
                          <a:spcPct val="100000"/>
                        </a:lnSpc>
                        <a:spcBef>
                          <a:spcPts val="0"/>
                        </a:spcBef>
                        <a:spcAft>
                          <a:spcPts val="0"/>
                        </a:spcAft>
                        <a:buClr>
                          <a:srgbClr val="000000"/>
                        </a:buClr>
                        <a:buSzPts val="1600"/>
                        <a:buFont typeface="Arial"/>
                        <a:buNone/>
                      </a:pPr>
                      <a:r>
                        <a:rPr lang="en-US" sz="1600" b="1" u="none" strike="noStrike" cap="none">
                          <a:latin typeface="Arial"/>
                          <a:ea typeface="Arial"/>
                          <a:cs typeface="Arial"/>
                          <a:sym typeface="Arial"/>
                        </a:rPr>
                        <a:t>Total</a:t>
                      </a:r>
                      <a:endParaRPr sz="1600" u="none" strike="noStrike" cap="none">
                        <a:latin typeface="Arial"/>
                        <a:ea typeface="Arial"/>
                        <a:cs typeface="Arial"/>
                        <a:sym typeface="Arial"/>
                      </a:endParaRPr>
                    </a:p>
                  </a:txBody>
                  <a:tcPr marL="45725" marR="45725" marT="0" marB="0"/>
                </a:tc>
                <a:tc>
                  <a:txBody>
                    <a:bodyPr/>
                    <a:lstStyle/>
                    <a:p>
                      <a:pPr marL="0" marR="0" lvl="0" indent="0" algn="r" rtl="0">
                        <a:lnSpc>
                          <a:spcPct val="100000"/>
                        </a:lnSpc>
                        <a:spcBef>
                          <a:spcPts val="0"/>
                        </a:spcBef>
                        <a:spcAft>
                          <a:spcPts val="0"/>
                        </a:spcAft>
                        <a:buClr>
                          <a:srgbClr val="000000"/>
                        </a:buClr>
                        <a:buSzPts val="1600"/>
                        <a:buFont typeface="Arial"/>
                        <a:buNone/>
                      </a:pPr>
                      <a:r>
                        <a:rPr lang="en-US" sz="1600" b="1" u="none" strike="noStrike" cap="none" dirty="0">
                          <a:latin typeface="Arial"/>
                          <a:ea typeface="Arial"/>
                          <a:cs typeface="Arial"/>
                          <a:sym typeface="Arial"/>
                        </a:rPr>
                        <a:t>$ 151,000</a:t>
                      </a:r>
                      <a:endParaRPr sz="1600" u="none" strike="noStrike" cap="none" dirty="0">
                        <a:latin typeface="Arial"/>
                        <a:ea typeface="Arial"/>
                        <a:cs typeface="Arial"/>
                        <a:sym typeface="Arial"/>
                      </a:endParaRPr>
                    </a:p>
                  </a:txBody>
                  <a:tcPr marL="45725" marR="45725" marT="0" marB="0" anchor="b" anchorCtr="1"/>
                </a:tc>
                <a:extLst>
                  <a:ext uri="{0D108BD9-81ED-4DB2-BD59-A6C34878D82A}">
                    <a16:rowId xmlns:a16="http://schemas.microsoft.com/office/drawing/2014/main" val="10009"/>
                  </a:ext>
                </a:extLst>
              </a:tr>
            </a:tbl>
          </a:graphicData>
        </a:graphic>
      </p:graphicFrame>
      <p:sp>
        <p:nvSpPr>
          <p:cNvPr id="232" name="Google Shape;232;p28"/>
          <p:cNvSpPr txBox="1">
            <a:spLocks noGrp="1"/>
          </p:cNvSpPr>
          <p:nvPr>
            <p:ph type="body" idx="1"/>
          </p:nvPr>
        </p:nvSpPr>
        <p:spPr>
          <a:xfrm>
            <a:off x="457200" y="4114800"/>
            <a:ext cx="8534400" cy="22098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dirty="0"/>
              <a:t>Suppose Jill Johnson quits her $ 30,000 per-year job to start a pizza store. She uses $50,000 of her savings to buy equipment—furniture, etc.—and takes out a loan.</a:t>
            </a:r>
          </a:p>
          <a:p>
            <a:pPr marL="0" lvl="0" indent="0" algn="l" rtl="0">
              <a:lnSpc>
                <a:spcPct val="100000"/>
              </a:lnSpc>
              <a:spcBef>
                <a:spcPts val="0"/>
              </a:spcBef>
              <a:spcAft>
                <a:spcPts val="0"/>
              </a:spcAft>
              <a:buSzPts val="2200"/>
              <a:buNone/>
            </a:pPr>
            <a:endParaRPr dirty="0"/>
          </a:p>
          <a:p>
            <a:pPr marL="228600" lvl="0" indent="-228600" algn="l" rtl="0">
              <a:lnSpc>
                <a:spcPct val="100000"/>
              </a:lnSpc>
              <a:spcBef>
                <a:spcPts val="600"/>
              </a:spcBef>
              <a:spcAft>
                <a:spcPts val="0"/>
              </a:spcAft>
              <a:buSzPts val="2200"/>
              <a:buChar char="•"/>
            </a:pPr>
            <a:r>
              <a:rPr lang="en-US" dirty="0"/>
              <a:t>The first five items are </a:t>
            </a:r>
            <a:r>
              <a:rPr lang="en-US" b="1" u="sng" dirty="0"/>
              <a:t>explicit</a:t>
            </a:r>
            <a:r>
              <a:rPr lang="en-US" dirty="0"/>
              <a:t> costs.</a:t>
            </a:r>
            <a:endParaRPr dirty="0"/>
          </a:p>
          <a:p>
            <a:pPr marL="228600" lvl="0" indent="-228600" algn="l" rtl="0">
              <a:lnSpc>
                <a:spcPct val="100000"/>
              </a:lnSpc>
              <a:spcBef>
                <a:spcPts val="600"/>
              </a:spcBef>
              <a:spcAft>
                <a:spcPts val="0"/>
              </a:spcAft>
              <a:buSzPts val="2200"/>
              <a:buChar char="•"/>
            </a:pPr>
            <a:r>
              <a:rPr lang="en-US" dirty="0"/>
              <a:t>The remaining items are </a:t>
            </a:r>
            <a:r>
              <a:rPr lang="en-US" b="1" u="sng" dirty="0"/>
              <a:t>implicit</a:t>
            </a:r>
            <a:r>
              <a:rPr lang="en-US" dirty="0"/>
              <a:t> costs.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8.2 Short-Run Production and Cost at Jill Johnson’s Restaurant </a:t>
            </a:r>
            <a:r>
              <a:rPr lang="en-US" sz="1600" b="0" dirty="0"/>
              <a:t>(1 of 2)</a:t>
            </a:r>
            <a:endParaRPr dirty="0"/>
          </a:p>
        </p:txBody>
      </p:sp>
      <p:graphicFrame>
        <p:nvGraphicFramePr>
          <p:cNvPr id="251" name="Google Shape;251;p31"/>
          <p:cNvGraphicFramePr/>
          <p:nvPr/>
        </p:nvGraphicFramePr>
        <p:xfrm>
          <a:off x="655097" y="1439962"/>
          <a:ext cx="7833800" cy="2759155"/>
        </p:xfrm>
        <a:graphic>
          <a:graphicData uri="http://schemas.openxmlformats.org/drawingml/2006/table">
            <a:tbl>
              <a:tblPr firstRow="1">
                <a:noFill/>
                <a:tableStyleId>{BD1A72A6-84DA-4EC8-918D-B5B9371B584B}</a:tableStyleId>
              </a:tblPr>
              <a:tblGrid>
                <a:gridCol w="863050">
                  <a:extLst>
                    <a:ext uri="{9D8B030D-6E8A-4147-A177-3AD203B41FA5}">
                      <a16:colId xmlns:a16="http://schemas.microsoft.com/office/drawing/2014/main" val="20000"/>
                    </a:ext>
                  </a:extLst>
                </a:gridCol>
                <a:gridCol w="863050">
                  <a:extLst>
                    <a:ext uri="{9D8B030D-6E8A-4147-A177-3AD203B41FA5}">
                      <a16:colId xmlns:a16="http://schemas.microsoft.com/office/drawing/2014/main" val="20001"/>
                    </a:ext>
                  </a:extLst>
                </a:gridCol>
                <a:gridCol w="1062200">
                  <a:extLst>
                    <a:ext uri="{9D8B030D-6E8A-4147-A177-3AD203B41FA5}">
                      <a16:colId xmlns:a16="http://schemas.microsoft.com/office/drawing/2014/main" val="20002"/>
                    </a:ext>
                  </a:extLst>
                </a:gridCol>
                <a:gridCol w="1261375">
                  <a:extLst>
                    <a:ext uri="{9D8B030D-6E8A-4147-A177-3AD203B41FA5}">
                      <a16:colId xmlns:a16="http://schemas.microsoft.com/office/drawing/2014/main" val="20003"/>
                    </a:ext>
                  </a:extLst>
                </a:gridCol>
                <a:gridCol w="1261375">
                  <a:extLst>
                    <a:ext uri="{9D8B030D-6E8A-4147-A177-3AD203B41FA5}">
                      <a16:colId xmlns:a16="http://schemas.microsoft.com/office/drawing/2014/main" val="20004"/>
                    </a:ext>
                  </a:extLst>
                </a:gridCol>
                <a:gridCol w="1194975">
                  <a:extLst>
                    <a:ext uri="{9D8B030D-6E8A-4147-A177-3AD203B41FA5}">
                      <a16:colId xmlns:a16="http://schemas.microsoft.com/office/drawing/2014/main" val="20005"/>
                    </a:ext>
                  </a:extLst>
                </a:gridCol>
                <a:gridCol w="1327775">
                  <a:extLst>
                    <a:ext uri="{9D8B030D-6E8A-4147-A177-3AD203B41FA5}">
                      <a16:colId xmlns:a16="http://schemas.microsoft.com/office/drawing/2014/main" val="20006"/>
                    </a:ext>
                  </a:extLst>
                </a:gridCol>
              </a:tblGrid>
              <a:tr h="3813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Workers</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Pizza Ovens</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Pizzas per Week</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Cost of Pizza Ovens (Fixed Cost)</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Cost of Workers (Variable Cost)</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Total Cost of Pizzas per Week</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Cost per Pizza (Average Total Cost)</a:t>
                      </a:r>
                      <a:endParaRPr sz="1400" u="none" strike="noStrike" cap="none">
                        <a:latin typeface="Arial"/>
                        <a:ea typeface="Arial"/>
                        <a:cs typeface="Arial"/>
                        <a:sym typeface="Arial"/>
                      </a:endParaRPr>
                    </a:p>
                  </a:txBody>
                  <a:tcPr marL="0" marR="0" marT="0" marB="0" anchor="b"/>
                </a:tc>
                <a:extLst>
                  <a:ext uri="{0D108BD9-81ED-4DB2-BD59-A6C34878D82A}">
                    <a16:rowId xmlns:a16="http://schemas.microsoft.com/office/drawing/2014/main" val="10000"/>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1"/>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1,450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$ 7.25</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2"/>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1,300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2,100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4.67</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3"/>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1,950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2,750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5.00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4"/>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2,600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3,400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5.67</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5"/>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625</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3,250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4,050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6.48</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6"/>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640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3,900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4,700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7.34</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7"/>
                  </a:ext>
                </a:extLst>
              </a:tr>
            </a:tbl>
          </a:graphicData>
        </a:graphic>
      </p:graphicFrame>
      <p:sp>
        <p:nvSpPr>
          <p:cNvPr id="252" name="Google Shape;252;p31"/>
          <p:cNvSpPr txBox="1">
            <a:spLocks noGrp="1"/>
          </p:cNvSpPr>
          <p:nvPr>
            <p:ph type="body" idx="1"/>
          </p:nvPr>
        </p:nvSpPr>
        <p:spPr>
          <a:xfrm>
            <a:off x="457200" y="4199138"/>
            <a:ext cx="8229600" cy="2125462"/>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endParaRPr lang="en-US" sz="1800" dirty="0"/>
          </a:p>
          <a:p>
            <a:pPr marL="0" lvl="0" indent="0" algn="l" rtl="0">
              <a:lnSpc>
                <a:spcPct val="100000"/>
              </a:lnSpc>
              <a:spcBef>
                <a:spcPts val="0"/>
              </a:spcBef>
              <a:spcAft>
                <a:spcPts val="0"/>
              </a:spcAft>
              <a:buSzPts val="2200"/>
              <a:buNone/>
            </a:pPr>
            <a:r>
              <a:rPr lang="en-US" sz="1800" dirty="0"/>
              <a:t>Jill Johnson’s restaurant has a particular technology that transforms workers and pizza ovens into pizzas. With more workers, Jill can produce more pizzas.</a:t>
            </a:r>
          </a:p>
          <a:p>
            <a:pPr marL="0" lvl="0" indent="0" algn="l" rtl="0">
              <a:lnSpc>
                <a:spcPct val="100000"/>
              </a:lnSpc>
              <a:spcBef>
                <a:spcPts val="0"/>
              </a:spcBef>
              <a:spcAft>
                <a:spcPts val="0"/>
              </a:spcAft>
              <a:buSzPts val="2200"/>
              <a:buNone/>
            </a:pPr>
            <a:endParaRPr lang="en-US" sz="1800" dirty="0"/>
          </a:p>
          <a:p>
            <a:pPr marL="0" lvl="0" indent="0" algn="l" rtl="0">
              <a:lnSpc>
                <a:spcPct val="100000"/>
              </a:lnSpc>
              <a:spcBef>
                <a:spcPts val="600"/>
              </a:spcBef>
              <a:spcAft>
                <a:spcPts val="600"/>
              </a:spcAft>
              <a:buSzPts val="2200"/>
              <a:buNone/>
            </a:pPr>
            <a:r>
              <a:rPr lang="en-US" sz="1800" dirty="0"/>
              <a:t>This is the firm’s </a:t>
            </a:r>
            <a:r>
              <a:rPr lang="en-US" sz="1800" b="1" u="sng" dirty="0"/>
              <a:t>production function</a:t>
            </a:r>
            <a:r>
              <a:rPr lang="en-US" sz="1800" dirty="0"/>
              <a:t>: the relationship between the inputs employed by a firm and the maximum output it can produce with those inputs.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8.2 Short-Run Production and Cost at Jill Johnson’s Restaurant </a:t>
            </a:r>
            <a:r>
              <a:rPr lang="en-US" sz="1600" b="0" dirty="0"/>
              <a:t>(2 of 2))</a:t>
            </a:r>
            <a:endParaRPr dirty="0"/>
          </a:p>
        </p:txBody>
      </p:sp>
      <p:sp>
        <p:nvSpPr>
          <p:cNvPr id="272" name="Google Shape;272;p34"/>
          <p:cNvSpPr txBox="1">
            <a:spLocks noGrp="1"/>
          </p:cNvSpPr>
          <p:nvPr>
            <p:ph type="body" idx="1"/>
          </p:nvPr>
        </p:nvSpPr>
        <p:spPr>
          <a:xfrm>
            <a:off x="457200" y="4326448"/>
            <a:ext cx="8229600" cy="1799715"/>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1800" dirty="0"/>
              <a:t>If we divide the total cost of the pizzas by the number of pizzas, we get the </a:t>
            </a:r>
            <a:r>
              <a:rPr lang="en-US" sz="1800" b="1" u="sng" dirty="0"/>
              <a:t>average total cost</a:t>
            </a:r>
            <a:r>
              <a:rPr lang="en-US" sz="1800" dirty="0"/>
              <a:t> of pizzas.</a:t>
            </a:r>
          </a:p>
          <a:p>
            <a:pPr marL="0" lvl="0" indent="0" algn="l" rtl="0">
              <a:lnSpc>
                <a:spcPct val="100000"/>
              </a:lnSpc>
              <a:spcBef>
                <a:spcPts val="0"/>
              </a:spcBef>
              <a:spcAft>
                <a:spcPts val="0"/>
              </a:spcAft>
              <a:buSzPts val="2200"/>
              <a:buNone/>
            </a:pPr>
            <a:endParaRPr sz="1800" dirty="0"/>
          </a:p>
          <a:p>
            <a:pPr marL="0" lvl="0" indent="0" algn="l" rtl="0">
              <a:lnSpc>
                <a:spcPct val="100000"/>
              </a:lnSpc>
              <a:spcBef>
                <a:spcPts val="1200"/>
              </a:spcBef>
              <a:spcAft>
                <a:spcPts val="0"/>
              </a:spcAft>
              <a:buSzPts val="2200"/>
              <a:buNone/>
            </a:pPr>
            <a:r>
              <a:rPr lang="en-US" sz="1800" dirty="0"/>
              <a:t>For low levels of production, the average cost falls as the number of pizzas rises; at higher levels, the average cost rises as the number of pizzas rises.</a:t>
            </a:r>
            <a:endParaRPr sz="1800" dirty="0"/>
          </a:p>
        </p:txBody>
      </p:sp>
      <p:graphicFrame>
        <p:nvGraphicFramePr>
          <p:cNvPr id="273" name="Google Shape;273;p34"/>
          <p:cNvGraphicFramePr/>
          <p:nvPr/>
        </p:nvGraphicFramePr>
        <p:xfrm>
          <a:off x="655097" y="1439962"/>
          <a:ext cx="7833800" cy="2759155"/>
        </p:xfrm>
        <a:graphic>
          <a:graphicData uri="http://schemas.openxmlformats.org/drawingml/2006/table">
            <a:tbl>
              <a:tblPr firstRow="1">
                <a:noFill/>
                <a:tableStyleId>{BD1A72A6-84DA-4EC8-918D-B5B9371B584B}</a:tableStyleId>
              </a:tblPr>
              <a:tblGrid>
                <a:gridCol w="863050">
                  <a:extLst>
                    <a:ext uri="{9D8B030D-6E8A-4147-A177-3AD203B41FA5}">
                      <a16:colId xmlns:a16="http://schemas.microsoft.com/office/drawing/2014/main" val="20000"/>
                    </a:ext>
                  </a:extLst>
                </a:gridCol>
                <a:gridCol w="863050">
                  <a:extLst>
                    <a:ext uri="{9D8B030D-6E8A-4147-A177-3AD203B41FA5}">
                      <a16:colId xmlns:a16="http://schemas.microsoft.com/office/drawing/2014/main" val="20001"/>
                    </a:ext>
                  </a:extLst>
                </a:gridCol>
                <a:gridCol w="1062200">
                  <a:extLst>
                    <a:ext uri="{9D8B030D-6E8A-4147-A177-3AD203B41FA5}">
                      <a16:colId xmlns:a16="http://schemas.microsoft.com/office/drawing/2014/main" val="20002"/>
                    </a:ext>
                  </a:extLst>
                </a:gridCol>
                <a:gridCol w="1261375">
                  <a:extLst>
                    <a:ext uri="{9D8B030D-6E8A-4147-A177-3AD203B41FA5}">
                      <a16:colId xmlns:a16="http://schemas.microsoft.com/office/drawing/2014/main" val="20003"/>
                    </a:ext>
                  </a:extLst>
                </a:gridCol>
                <a:gridCol w="1261375">
                  <a:extLst>
                    <a:ext uri="{9D8B030D-6E8A-4147-A177-3AD203B41FA5}">
                      <a16:colId xmlns:a16="http://schemas.microsoft.com/office/drawing/2014/main" val="20004"/>
                    </a:ext>
                  </a:extLst>
                </a:gridCol>
                <a:gridCol w="1194975">
                  <a:extLst>
                    <a:ext uri="{9D8B030D-6E8A-4147-A177-3AD203B41FA5}">
                      <a16:colId xmlns:a16="http://schemas.microsoft.com/office/drawing/2014/main" val="20005"/>
                    </a:ext>
                  </a:extLst>
                </a:gridCol>
                <a:gridCol w="1327775">
                  <a:extLst>
                    <a:ext uri="{9D8B030D-6E8A-4147-A177-3AD203B41FA5}">
                      <a16:colId xmlns:a16="http://schemas.microsoft.com/office/drawing/2014/main" val="20006"/>
                    </a:ext>
                  </a:extLst>
                </a:gridCol>
              </a:tblGrid>
              <a:tr h="381375">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Workers</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Pizza Ovens</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Quantity of Pizzas per Week</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Cost of Pizza Ovens (Fixed Cost)</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Cost of Workers (Variable Cost)</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Total Cost of Pizzas per Week</a:t>
                      </a:r>
                      <a:endParaRPr sz="1400" u="none" strike="noStrike" cap="none">
                        <a:latin typeface="Arial"/>
                        <a:ea typeface="Arial"/>
                        <a:cs typeface="Arial"/>
                        <a:sym typeface="Arial"/>
                      </a:endParaRPr>
                    </a:p>
                  </a:txBody>
                  <a:tcPr marL="0" marR="0" marT="0" marB="0" anchor="b"/>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a:latin typeface="Arial"/>
                          <a:ea typeface="Arial"/>
                          <a:cs typeface="Arial"/>
                          <a:sym typeface="Arial"/>
                        </a:rPr>
                        <a:t>Cost per Pizza (Average Total Cost)</a:t>
                      </a:r>
                      <a:endParaRPr sz="1400" u="none" strike="noStrike" cap="none">
                        <a:latin typeface="Arial"/>
                        <a:ea typeface="Arial"/>
                        <a:cs typeface="Arial"/>
                        <a:sym typeface="Arial"/>
                      </a:endParaRPr>
                    </a:p>
                  </a:txBody>
                  <a:tcPr marL="0" marR="0" marT="0" marB="0" anchor="b"/>
                </a:tc>
                <a:extLst>
                  <a:ext uri="{0D108BD9-81ED-4DB2-BD59-A6C34878D82A}">
                    <a16:rowId xmlns:a16="http://schemas.microsoft.com/office/drawing/2014/main" val="10000"/>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1"/>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1,450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$ 7.25</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2"/>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1,300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2,100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4.67</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3"/>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1,950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2,750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5.00</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4"/>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2,600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3,400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5.67</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5"/>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5</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625</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3,250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4,050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6.48</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6"/>
                  </a:ext>
                </a:extLst>
              </a:tr>
              <a:tr h="3027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2</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640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800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3,900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4,700</a:t>
                      </a:r>
                      <a:endParaRPr sz="1400" u="none" strike="noStrike" cap="none">
                        <a:latin typeface="Arial"/>
                        <a:ea typeface="Arial"/>
                        <a:cs typeface="Arial"/>
                        <a:sym typeface="Arial"/>
                      </a:endParaRPr>
                    </a:p>
                  </a:txBody>
                  <a:tcPr marL="0" marR="0" marT="0" marB="0" anchor="b" anchorCtr="1"/>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latin typeface="Arial"/>
                          <a:ea typeface="Arial"/>
                          <a:cs typeface="Arial"/>
                          <a:sym typeface="Arial"/>
                        </a:rPr>
                        <a:t>7.34</a:t>
                      </a:r>
                      <a:endParaRPr sz="1400" u="none" strike="noStrike" cap="none">
                        <a:latin typeface="Arial"/>
                        <a:ea typeface="Arial"/>
                        <a:cs typeface="Arial"/>
                        <a:sym typeface="Arial"/>
                      </a:endParaRPr>
                    </a:p>
                  </a:txBody>
                  <a:tcPr marL="0" marR="0" marT="0" marB="0" anchor="b" anchorCtr="1"/>
                </a:tc>
                <a:extLst>
                  <a:ext uri="{0D108BD9-81ED-4DB2-BD59-A6C34878D82A}">
                    <a16:rowId xmlns:a16="http://schemas.microsoft.com/office/drawing/2014/main" val="10007"/>
                  </a:ext>
                </a:extLst>
              </a:tr>
            </a:tbl>
          </a:graphicData>
        </a:graphic>
      </p:graphicFrame>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TotalTime>
  <Words>2235</Words>
  <Application>Microsoft Office PowerPoint</Application>
  <PresentationFormat>On-screen Show (4:3)</PresentationFormat>
  <Paragraphs>345</Paragraphs>
  <Slides>25</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Noto Sans Symbols</vt:lpstr>
      <vt:lpstr>Times New Roman</vt:lpstr>
      <vt:lpstr>Verdana</vt:lpstr>
      <vt:lpstr>508 Lecture</vt:lpstr>
      <vt:lpstr>Essentials of Economics</vt:lpstr>
      <vt:lpstr>Chapter Outline</vt:lpstr>
      <vt:lpstr>8.1 Technology: An Economic Definition</vt:lpstr>
      <vt:lpstr>8.2 The Short Run and the Long Run in Economics</vt:lpstr>
      <vt:lpstr>Fixed, Variable, and Total Costs</vt:lpstr>
      <vt:lpstr>Implicit Costs versus Explicit Costs</vt:lpstr>
      <vt:lpstr>Table 8.1 Jill Johnson’s Costs per Year (1 of 2)</vt:lpstr>
      <vt:lpstr>Table 8.2 Short-Run Production and Cost at Jill Johnson’s Restaurant (1 of 2)</vt:lpstr>
      <vt:lpstr>Table 8.2 Short-Run Production and Cost at Jill Johnson’s Restaurant (2 of 2))</vt:lpstr>
      <vt:lpstr>Figure 8.1 Graphing Total Cost and Average Total Cost at Jill Johnson’s Restaurant (1 of 2)</vt:lpstr>
      <vt:lpstr>Figure 8.1 Graphing Total Cost and Average Total Cost at Jill Johnson’s Restaurant (2 of 2)</vt:lpstr>
      <vt:lpstr>Table 8.3 The Marginal Product of Labor at Jill Johnson’s Restaurant (1 of 2)</vt:lpstr>
      <vt:lpstr>Table 8.3 The Marginal Product of Labor at Jill Johnson’s Restaurant (2 of 2)</vt:lpstr>
      <vt:lpstr>Figure 8.2 Total Output and the Marginal Product of Labor</vt:lpstr>
      <vt:lpstr>Calculating Marginal Product of Labor</vt:lpstr>
      <vt:lpstr>Average Product of Labor</vt:lpstr>
      <vt:lpstr>Average and Marginal Product of Labor</vt:lpstr>
      <vt:lpstr>8.4 The Relationship between Short-Run Production and Short-Run Cost</vt:lpstr>
      <vt:lpstr>8.5 Graphing Cost Curves</vt:lpstr>
      <vt:lpstr>8.6 Costs in the Long Run</vt:lpstr>
      <vt:lpstr>Figure 8.6 The Relationship between Short-Run Average Cost and Long-Run Average Cost (1 of 3)</vt:lpstr>
      <vt:lpstr>Figure 8.6 The Relationship between Short-Run Average Cost and Long-Run Average Cost (2 of 3)</vt:lpstr>
      <vt:lpstr>Figure 8.6 The Relationship between Short-Run Average Cost and Long-Run Average Cost (3 of 3)</vt:lpstr>
      <vt:lpstr>Table 8.4 A Summary of Definitions of Cost</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sherylnelson</dc:creator>
  <cp:lastModifiedBy>Kemper, James</cp:lastModifiedBy>
  <cp:revision>6</cp:revision>
  <dcterms:modified xsi:type="dcterms:W3CDTF">2023-09-28T18:57:19Z</dcterms:modified>
</cp:coreProperties>
</file>