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9"/>
  </p:notesMasterIdLst>
  <p:sldIdLst>
    <p:sldId id="256" r:id="rId2"/>
    <p:sldId id="257" r:id="rId3"/>
    <p:sldId id="259" r:id="rId4"/>
    <p:sldId id="260" r:id="rId5"/>
    <p:sldId id="261" r:id="rId6"/>
    <p:sldId id="264" r:id="rId7"/>
    <p:sldId id="265" r:id="rId8"/>
    <p:sldId id="270" r:id="rId9"/>
    <p:sldId id="277" r:id="rId10"/>
    <p:sldId id="278" r:id="rId11"/>
    <p:sldId id="286" r:id="rId12"/>
    <p:sldId id="287" r:id="rId13"/>
    <p:sldId id="292" r:id="rId14"/>
    <p:sldId id="293" r:id="rId15"/>
    <p:sldId id="294" r:id="rId16"/>
    <p:sldId id="299" r:id="rId17"/>
    <p:sldId id="301"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9487FA-FBC3-465D-9AC7-91C140717F15}">
  <a:tblStyle styleId="{049487FA-FBC3-465D-9AC7-91C140717F15}"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2">
              <a:alpha val="20000"/>
            </a:schemeClr>
          </a:solidFill>
        </a:fill>
      </a:tcStyle>
    </a:band1H>
    <a:band2H>
      <a:tcTxStyle b="off" i="off"/>
      <a:tcStyle>
        <a:tcBdr/>
      </a:tcStyle>
    </a:band2H>
    <a:band1V>
      <a:tcTxStyle b="off" i="off"/>
      <a:tcStyle>
        <a:tcBdr/>
        <a:fill>
          <a:solidFill>
            <a:schemeClr val="accent2">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701" y="8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mper, James" userId="a0ad9e40-2c23-4dbb-ba42-581a30ee3ed1" providerId="ADAL" clId="{F7C03C65-10ED-427D-B6E4-B11426E33661}"/>
    <pc:docChg chg="undo custSel delSld modSld">
      <pc:chgData name="Kemper, James" userId="a0ad9e40-2c23-4dbb-ba42-581a30ee3ed1" providerId="ADAL" clId="{F7C03C65-10ED-427D-B6E4-B11426E33661}" dt="2023-10-05T19:26:48.234" v="54" actId="47"/>
      <pc:docMkLst>
        <pc:docMk/>
      </pc:docMkLst>
      <pc:sldChg chg="del">
        <pc:chgData name="Kemper, James" userId="a0ad9e40-2c23-4dbb-ba42-581a30ee3ed1" providerId="ADAL" clId="{F7C03C65-10ED-427D-B6E4-B11426E33661}" dt="2023-10-04T19:04:02.868" v="0" actId="47"/>
        <pc:sldMkLst>
          <pc:docMk/>
          <pc:sldMk cId="0" sldId="258"/>
        </pc:sldMkLst>
      </pc:sldChg>
      <pc:sldChg chg="modSp mod">
        <pc:chgData name="Kemper, James" userId="a0ad9e40-2c23-4dbb-ba42-581a30ee3ed1" providerId="ADAL" clId="{F7C03C65-10ED-427D-B6E4-B11426E33661}" dt="2023-10-05T19:23:49.676" v="29" actId="6549"/>
        <pc:sldMkLst>
          <pc:docMk/>
          <pc:sldMk cId="0" sldId="261"/>
        </pc:sldMkLst>
        <pc:spChg chg="mod">
          <ac:chgData name="Kemper, James" userId="a0ad9e40-2c23-4dbb-ba42-581a30ee3ed1" providerId="ADAL" clId="{F7C03C65-10ED-427D-B6E4-B11426E33661}" dt="2023-10-05T19:23:49.676" v="29" actId="6549"/>
          <ac:spMkLst>
            <pc:docMk/>
            <pc:sldMk cId="0" sldId="261"/>
            <ac:spMk id="201" creationId="{00000000-0000-0000-0000-000000000000}"/>
          </ac:spMkLst>
        </pc:spChg>
        <pc:spChg chg="mod">
          <ac:chgData name="Kemper, James" userId="a0ad9e40-2c23-4dbb-ba42-581a30ee3ed1" providerId="ADAL" clId="{F7C03C65-10ED-427D-B6E4-B11426E33661}" dt="2023-10-04T19:05:29.758" v="14" actId="5793"/>
          <ac:spMkLst>
            <pc:docMk/>
            <pc:sldMk cId="0" sldId="261"/>
            <ac:spMk id="202" creationId="{00000000-0000-0000-0000-000000000000}"/>
          </ac:spMkLst>
        </pc:spChg>
      </pc:sldChg>
      <pc:sldChg chg="del">
        <pc:chgData name="Kemper, James" userId="a0ad9e40-2c23-4dbb-ba42-581a30ee3ed1" providerId="ADAL" clId="{F7C03C65-10ED-427D-B6E4-B11426E33661}" dt="2023-10-04T19:04:20.868" v="1" actId="47"/>
        <pc:sldMkLst>
          <pc:docMk/>
          <pc:sldMk cId="0" sldId="262"/>
        </pc:sldMkLst>
      </pc:sldChg>
      <pc:sldChg chg="del">
        <pc:chgData name="Kemper, James" userId="a0ad9e40-2c23-4dbb-ba42-581a30ee3ed1" providerId="ADAL" clId="{F7C03C65-10ED-427D-B6E4-B11426E33661}" dt="2023-10-04T19:04:28.113" v="2" actId="47"/>
        <pc:sldMkLst>
          <pc:docMk/>
          <pc:sldMk cId="0" sldId="263"/>
        </pc:sldMkLst>
      </pc:sldChg>
      <pc:sldChg chg="modSp mod">
        <pc:chgData name="Kemper, James" userId="a0ad9e40-2c23-4dbb-ba42-581a30ee3ed1" providerId="ADAL" clId="{F7C03C65-10ED-427D-B6E4-B11426E33661}" dt="2023-10-05T19:23:45.409" v="28" actId="6549"/>
        <pc:sldMkLst>
          <pc:docMk/>
          <pc:sldMk cId="0" sldId="264"/>
        </pc:sldMkLst>
        <pc:spChg chg="mod">
          <ac:chgData name="Kemper, James" userId="a0ad9e40-2c23-4dbb-ba42-581a30ee3ed1" providerId="ADAL" clId="{F7C03C65-10ED-427D-B6E4-B11426E33661}" dt="2023-10-05T19:23:45.409" v="28" actId="6549"/>
          <ac:spMkLst>
            <pc:docMk/>
            <pc:sldMk cId="0" sldId="264"/>
            <ac:spMk id="222" creationId="{00000000-0000-0000-0000-000000000000}"/>
          </ac:spMkLst>
        </pc:spChg>
        <pc:spChg chg="mod">
          <ac:chgData name="Kemper, James" userId="a0ad9e40-2c23-4dbb-ba42-581a30ee3ed1" providerId="ADAL" clId="{F7C03C65-10ED-427D-B6E4-B11426E33661}" dt="2023-10-04T19:05:04.953" v="8" actId="404"/>
          <ac:spMkLst>
            <pc:docMk/>
            <pc:sldMk cId="0" sldId="264"/>
            <ac:spMk id="223" creationId="{00000000-0000-0000-0000-000000000000}"/>
          </ac:spMkLst>
        </pc:spChg>
        <pc:spChg chg="mod">
          <ac:chgData name="Kemper, James" userId="a0ad9e40-2c23-4dbb-ba42-581a30ee3ed1" providerId="ADAL" clId="{F7C03C65-10ED-427D-B6E4-B11426E33661}" dt="2023-10-04T19:05:04.953" v="8" actId="404"/>
          <ac:spMkLst>
            <pc:docMk/>
            <pc:sldMk cId="0" sldId="264"/>
            <ac:spMk id="225" creationId="{00000000-0000-0000-0000-000000000000}"/>
          </ac:spMkLst>
        </pc:spChg>
        <pc:spChg chg="mod">
          <ac:chgData name="Kemper, James" userId="a0ad9e40-2c23-4dbb-ba42-581a30ee3ed1" providerId="ADAL" clId="{F7C03C65-10ED-427D-B6E4-B11426E33661}" dt="2023-10-04T19:05:19.748" v="11" actId="20577"/>
          <ac:spMkLst>
            <pc:docMk/>
            <pc:sldMk cId="0" sldId="264"/>
            <ac:spMk id="227" creationId="{00000000-0000-0000-0000-000000000000}"/>
          </ac:spMkLst>
        </pc:spChg>
        <pc:picChg chg="mod">
          <ac:chgData name="Kemper, James" userId="a0ad9e40-2c23-4dbb-ba42-581a30ee3ed1" providerId="ADAL" clId="{F7C03C65-10ED-427D-B6E4-B11426E33661}" dt="2023-10-04T19:05:11.164" v="9" actId="1076"/>
          <ac:picMkLst>
            <pc:docMk/>
            <pc:sldMk cId="0" sldId="264"/>
            <ac:picMk id="224" creationId="{00000000-0000-0000-0000-000000000000}"/>
          </ac:picMkLst>
        </pc:picChg>
        <pc:picChg chg="mod">
          <ac:chgData name="Kemper, James" userId="a0ad9e40-2c23-4dbb-ba42-581a30ee3ed1" providerId="ADAL" clId="{F7C03C65-10ED-427D-B6E4-B11426E33661}" dt="2023-10-04T19:05:15.364" v="10" actId="1076"/>
          <ac:picMkLst>
            <pc:docMk/>
            <pc:sldMk cId="0" sldId="264"/>
            <ac:picMk id="226" creationId="{00000000-0000-0000-0000-000000000000}"/>
          </ac:picMkLst>
        </pc:picChg>
      </pc:sldChg>
      <pc:sldChg chg="del">
        <pc:chgData name="Kemper, James" userId="a0ad9e40-2c23-4dbb-ba42-581a30ee3ed1" providerId="ADAL" clId="{F7C03C65-10ED-427D-B6E4-B11426E33661}" dt="2023-10-05T19:22:35.503" v="20" actId="47"/>
        <pc:sldMkLst>
          <pc:docMk/>
          <pc:sldMk cId="0" sldId="266"/>
        </pc:sldMkLst>
      </pc:sldChg>
      <pc:sldChg chg="modSp del mod">
        <pc:chgData name="Kemper, James" userId="a0ad9e40-2c23-4dbb-ba42-581a30ee3ed1" providerId="ADAL" clId="{F7C03C65-10ED-427D-B6E4-B11426E33661}" dt="2023-10-05T19:22:47.999" v="21" actId="47"/>
        <pc:sldMkLst>
          <pc:docMk/>
          <pc:sldMk cId="0" sldId="267"/>
        </pc:sldMkLst>
        <pc:spChg chg="mod">
          <ac:chgData name="Kemper, James" userId="a0ad9e40-2c23-4dbb-ba42-581a30ee3ed1" providerId="ADAL" clId="{F7C03C65-10ED-427D-B6E4-B11426E33661}" dt="2023-10-04T19:06:00.774" v="15" actId="404"/>
          <ac:spMkLst>
            <pc:docMk/>
            <pc:sldMk cId="0" sldId="267"/>
            <ac:spMk id="249" creationId="{00000000-0000-0000-0000-000000000000}"/>
          </ac:spMkLst>
        </pc:spChg>
      </pc:sldChg>
      <pc:sldChg chg="del">
        <pc:chgData name="Kemper, James" userId="a0ad9e40-2c23-4dbb-ba42-581a30ee3ed1" providerId="ADAL" clId="{F7C03C65-10ED-427D-B6E4-B11426E33661}" dt="2023-10-04T19:06:05.829" v="16" actId="47"/>
        <pc:sldMkLst>
          <pc:docMk/>
          <pc:sldMk cId="0" sldId="268"/>
        </pc:sldMkLst>
      </pc:sldChg>
      <pc:sldChg chg="del">
        <pc:chgData name="Kemper, James" userId="a0ad9e40-2c23-4dbb-ba42-581a30ee3ed1" providerId="ADAL" clId="{F7C03C65-10ED-427D-B6E4-B11426E33661}" dt="2023-10-04T19:06:07.878" v="17" actId="47"/>
        <pc:sldMkLst>
          <pc:docMk/>
          <pc:sldMk cId="0" sldId="269"/>
        </pc:sldMkLst>
      </pc:sldChg>
      <pc:sldChg chg="del">
        <pc:chgData name="Kemper, James" userId="a0ad9e40-2c23-4dbb-ba42-581a30ee3ed1" providerId="ADAL" clId="{F7C03C65-10ED-427D-B6E4-B11426E33661}" dt="2023-10-05T19:23:06.783" v="22" actId="47"/>
        <pc:sldMkLst>
          <pc:docMk/>
          <pc:sldMk cId="0" sldId="271"/>
        </pc:sldMkLst>
      </pc:sldChg>
      <pc:sldChg chg="modSp del mod">
        <pc:chgData name="Kemper, James" userId="a0ad9e40-2c23-4dbb-ba42-581a30ee3ed1" providerId="ADAL" clId="{F7C03C65-10ED-427D-B6E4-B11426E33661}" dt="2023-10-05T19:23:09.989" v="23" actId="47"/>
        <pc:sldMkLst>
          <pc:docMk/>
          <pc:sldMk cId="0" sldId="272"/>
        </pc:sldMkLst>
        <pc:spChg chg="mod">
          <ac:chgData name="Kemper, James" userId="a0ad9e40-2c23-4dbb-ba42-581a30ee3ed1" providerId="ADAL" clId="{F7C03C65-10ED-427D-B6E4-B11426E33661}" dt="2023-10-04T19:06:43.292" v="18" actId="6549"/>
          <ac:spMkLst>
            <pc:docMk/>
            <pc:sldMk cId="0" sldId="272"/>
            <ac:spMk id="288" creationId="{00000000-0000-0000-0000-000000000000}"/>
          </ac:spMkLst>
        </pc:spChg>
      </pc:sldChg>
      <pc:sldChg chg="del">
        <pc:chgData name="Kemper, James" userId="a0ad9e40-2c23-4dbb-ba42-581a30ee3ed1" providerId="ADAL" clId="{F7C03C65-10ED-427D-B6E4-B11426E33661}" dt="2023-10-04T19:06:44.777" v="19" actId="47"/>
        <pc:sldMkLst>
          <pc:docMk/>
          <pc:sldMk cId="0" sldId="273"/>
        </pc:sldMkLst>
      </pc:sldChg>
      <pc:sldChg chg="del">
        <pc:chgData name="Kemper, James" userId="a0ad9e40-2c23-4dbb-ba42-581a30ee3ed1" providerId="ADAL" clId="{F7C03C65-10ED-427D-B6E4-B11426E33661}" dt="2023-10-05T19:23:21.599" v="24" actId="47"/>
        <pc:sldMkLst>
          <pc:docMk/>
          <pc:sldMk cId="0" sldId="274"/>
        </pc:sldMkLst>
      </pc:sldChg>
      <pc:sldChg chg="del">
        <pc:chgData name="Kemper, James" userId="a0ad9e40-2c23-4dbb-ba42-581a30ee3ed1" providerId="ADAL" clId="{F7C03C65-10ED-427D-B6E4-B11426E33661}" dt="2023-10-05T19:23:26.048" v="25" actId="47"/>
        <pc:sldMkLst>
          <pc:docMk/>
          <pc:sldMk cId="0" sldId="275"/>
        </pc:sldMkLst>
      </pc:sldChg>
      <pc:sldChg chg="del">
        <pc:chgData name="Kemper, James" userId="a0ad9e40-2c23-4dbb-ba42-581a30ee3ed1" providerId="ADAL" clId="{F7C03C65-10ED-427D-B6E4-B11426E33661}" dt="2023-10-05T19:23:29.658" v="26" actId="47"/>
        <pc:sldMkLst>
          <pc:docMk/>
          <pc:sldMk cId="0" sldId="276"/>
        </pc:sldMkLst>
      </pc:sldChg>
      <pc:sldChg chg="modSp mod">
        <pc:chgData name="Kemper, James" userId="a0ad9e40-2c23-4dbb-ba42-581a30ee3ed1" providerId="ADAL" clId="{F7C03C65-10ED-427D-B6E4-B11426E33661}" dt="2023-10-05T19:24:09.717" v="33" actId="20577"/>
        <pc:sldMkLst>
          <pc:docMk/>
          <pc:sldMk cId="0" sldId="278"/>
        </pc:sldMkLst>
        <pc:spChg chg="mod">
          <ac:chgData name="Kemper, James" userId="a0ad9e40-2c23-4dbb-ba42-581a30ee3ed1" providerId="ADAL" clId="{F7C03C65-10ED-427D-B6E4-B11426E33661}" dt="2023-10-05T19:23:39.810" v="27" actId="6549"/>
          <ac:spMkLst>
            <pc:docMk/>
            <pc:sldMk cId="0" sldId="278"/>
            <ac:spMk id="329" creationId="{00000000-0000-0000-0000-000000000000}"/>
          </ac:spMkLst>
        </pc:spChg>
        <pc:spChg chg="mod">
          <ac:chgData name="Kemper, James" userId="a0ad9e40-2c23-4dbb-ba42-581a30ee3ed1" providerId="ADAL" clId="{F7C03C65-10ED-427D-B6E4-B11426E33661}" dt="2023-10-05T19:24:09.717" v="33" actId="20577"/>
          <ac:spMkLst>
            <pc:docMk/>
            <pc:sldMk cId="0" sldId="278"/>
            <ac:spMk id="330" creationId="{00000000-0000-0000-0000-000000000000}"/>
          </ac:spMkLst>
        </pc:spChg>
      </pc:sldChg>
      <pc:sldChg chg="del">
        <pc:chgData name="Kemper, James" userId="a0ad9e40-2c23-4dbb-ba42-581a30ee3ed1" providerId="ADAL" clId="{F7C03C65-10ED-427D-B6E4-B11426E33661}" dt="2023-10-05T19:24:22.036" v="34" actId="47"/>
        <pc:sldMkLst>
          <pc:docMk/>
          <pc:sldMk cId="0" sldId="279"/>
        </pc:sldMkLst>
      </pc:sldChg>
      <pc:sldChg chg="del">
        <pc:chgData name="Kemper, James" userId="a0ad9e40-2c23-4dbb-ba42-581a30ee3ed1" providerId="ADAL" clId="{F7C03C65-10ED-427D-B6E4-B11426E33661}" dt="2023-10-05T19:24:23.471" v="35" actId="47"/>
        <pc:sldMkLst>
          <pc:docMk/>
          <pc:sldMk cId="0" sldId="280"/>
        </pc:sldMkLst>
      </pc:sldChg>
      <pc:sldChg chg="del">
        <pc:chgData name="Kemper, James" userId="a0ad9e40-2c23-4dbb-ba42-581a30ee3ed1" providerId="ADAL" clId="{F7C03C65-10ED-427D-B6E4-B11426E33661}" dt="2023-10-05T19:24:26.082" v="36" actId="47"/>
        <pc:sldMkLst>
          <pc:docMk/>
          <pc:sldMk cId="0" sldId="281"/>
        </pc:sldMkLst>
      </pc:sldChg>
      <pc:sldChg chg="del">
        <pc:chgData name="Kemper, James" userId="a0ad9e40-2c23-4dbb-ba42-581a30ee3ed1" providerId="ADAL" clId="{F7C03C65-10ED-427D-B6E4-B11426E33661}" dt="2023-10-05T19:24:33.239" v="37" actId="47"/>
        <pc:sldMkLst>
          <pc:docMk/>
          <pc:sldMk cId="0" sldId="282"/>
        </pc:sldMkLst>
      </pc:sldChg>
      <pc:sldChg chg="del">
        <pc:chgData name="Kemper, James" userId="a0ad9e40-2c23-4dbb-ba42-581a30ee3ed1" providerId="ADAL" clId="{F7C03C65-10ED-427D-B6E4-B11426E33661}" dt="2023-10-05T19:24:38.318" v="38" actId="47"/>
        <pc:sldMkLst>
          <pc:docMk/>
          <pc:sldMk cId="0" sldId="283"/>
        </pc:sldMkLst>
      </pc:sldChg>
      <pc:sldChg chg="del">
        <pc:chgData name="Kemper, James" userId="a0ad9e40-2c23-4dbb-ba42-581a30ee3ed1" providerId="ADAL" clId="{F7C03C65-10ED-427D-B6E4-B11426E33661}" dt="2023-10-05T19:24:39.560" v="39" actId="47"/>
        <pc:sldMkLst>
          <pc:docMk/>
          <pc:sldMk cId="0" sldId="284"/>
        </pc:sldMkLst>
      </pc:sldChg>
      <pc:sldChg chg="del">
        <pc:chgData name="Kemper, James" userId="a0ad9e40-2c23-4dbb-ba42-581a30ee3ed1" providerId="ADAL" clId="{F7C03C65-10ED-427D-B6E4-B11426E33661}" dt="2023-10-05T19:24:43.743" v="40" actId="47"/>
        <pc:sldMkLst>
          <pc:docMk/>
          <pc:sldMk cId="0" sldId="285"/>
        </pc:sldMkLst>
      </pc:sldChg>
      <pc:sldChg chg="modSp mod">
        <pc:chgData name="Kemper, James" userId="a0ad9e40-2c23-4dbb-ba42-581a30ee3ed1" providerId="ADAL" clId="{F7C03C65-10ED-427D-B6E4-B11426E33661}" dt="2023-10-05T19:25:30.728" v="41" actId="404"/>
        <pc:sldMkLst>
          <pc:docMk/>
          <pc:sldMk cId="0" sldId="286"/>
        </pc:sldMkLst>
        <pc:spChg chg="mod">
          <ac:chgData name="Kemper, James" userId="a0ad9e40-2c23-4dbb-ba42-581a30ee3ed1" providerId="ADAL" clId="{F7C03C65-10ED-427D-B6E4-B11426E33661}" dt="2023-10-05T19:25:30.728" v="41" actId="404"/>
          <ac:spMkLst>
            <pc:docMk/>
            <pc:sldMk cId="0" sldId="286"/>
            <ac:spMk id="384" creationId="{00000000-0000-0000-0000-000000000000}"/>
          </ac:spMkLst>
        </pc:spChg>
      </pc:sldChg>
      <pc:sldChg chg="del">
        <pc:chgData name="Kemper, James" userId="a0ad9e40-2c23-4dbb-ba42-581a30ee3ed1" providerId="ADAL" clId="{F7C03C65-10ED-427D-B6E4-B11426E33661}" dt="2023-10-05T19:25:41.049" v="42" actId="47"/>
        <pc:sldMkLst>
          <pc:docMk/>
          <pc:sldMk cId="0" sldId="288"/>
        </pc:sldMkLst>
      </pc:sldChg>
      <pc:sldChg chg="del">
        <pc:chgData name="Kemper, James" userId="a0ad9e40-2c23-4dbb-ba42-581a30ee3ed1" providerId="ADAL" clId="{F7C03C65-10ED-427D-B6E4-B11426E33661}" dt="2023-10-05T19:25:42.528" v="43" actId="47"/>
        <pc:sldMkLst>
          <pc:docMk/>
          <pc:sldMk cId="0" sldId="289"/>
        </pc:sldMkLst>
      </pc:sldChg>
      <pc:sldChg chg="del">
        <pc:chgData name="Kemper, James" userId="a0ad9e40-2c23-4dbb-ba42-581a30ee3ed1" providerId="ADAL" clId="{F7C03C65-10ED-427D-B6E4-B11426E33661}" dt="2023-10-05T19:25:44.750" v="44" actId="47"/>
        <pc:sldMkLst>
          <pc:docMk/>
          <pc:sldMk cId="0" sldId="290"/>
        </pc:sldMkLst>
      </pc:sldChg>
      <pc:sldChg chg="del">
        <pc:chgData name="Kemper, James" userId="a0ad9e40-2c23-4dbb-ba42-581a30ee3ed1" providerId="ADAL" clId="{F7C03C65-10ED-427D-B6E4-B11426E33661}" dt="2023-10-05T19:25:45.784" v="45" actId="47"/>
        <pc:sldMkLst>
          <pc:docMk/>
          <pc:sldMk cId="0" sldId="291"/>
        </pc:sldMkLst>
      </pc:sldChg>
      <pc:sldChg chg="modSp mod">
        <pc:chgData name="Kemper, James" userId="a0ad9e40-2c23-4dbb-ba42-581a30ee3ed1" providerId="ADAL" clId="{F7C03C65-10ED-427D-B6E4-B11426E33661}" dt="2023-10-05T19:25:55.795" v="50" actId="20577"/>
        <pc:sldMkLst>
          <pc:docMk/>
          <pc:sldMk cId="0" sldId="292"/>
        </pc:sldMkLst>
        <pc:spChg chg="mod">
          <ac:chgData name="Kemper, James" userId="a0ad9e40-2c23-4dbb-ba42-581a30ee3ed1" providerId="ADAL" clId="{F7C03C65-10ED-427D-B6E4-B11426E33661}" dt="2023-10-05T19:25:55.795" v="50" actId="20577"/>
          <ac:spMkLst>
            <pc:docMk/>
            <pc:sldMk cId="0" sldId="292"/>
            <ac:spMk id="425" creationId="{00000000-0000-0000-0000-000000000000}"/>
          </ac:spMkLst>
        </pc:spChg>
      </pc:sldChg>
      <pc:sldChg chg="del">
        <pc:chgData name="Kemper, James" userId="a0ad9e40-2c23-4dbb-ba42-581a30ee3ed1" providerId="ADAL" clId="{F7C03C65-10ED-427D-B6E4-B11426E33661}" dt="2023-10-05T19:26:23.936" v="51" actId="47"/>
        <pc:sldMkLst>
          <pc:docMk/>
          <pc:sldMk cId="0" sldId="295"/>
        </pc:sldMkLst>
      </pc:sldChg>
      <pc:sldChg chg="del">
        <pc:chgData name="Kemper, James" userId="a0ad9e40-2c23-4dbb-ba42-581a30ee3ed1" providerId="ADAL" clId="{F7C03C65-10ED-427D-B6E4-B11426E33661}" dt="2023-10-05T19:26:23.936" v="51" actId="47"/>
        <pc:sldMkLst>
          <pc:docMk/>
          <pc:sldMk cId="0" sldId="296"/>
        </pc:sldMkLst>
      </pc:sldChg>
      <pc:sldChg chg="del">
        <pc:chgData name="Kemper, James" userId="a0ad9e40-2c23-4dbb-ba42-581a30ee3ed1" providerId="ADAL" clId="{F7C03C65-10ED-427D-B6E4-B11426E33661}" dt="2023-10-05T19:26:34.710" v="52" actId="47"/>
        <pc:sldMkLst>
          <pc:docMk/>
          <pc:sldMk cId="0" sldId="297"/>
        </pc:sldMkLst>
      </pc:sldChg>
      <pc:sldChg chg="del">
        <pc:chgData name="Kemper, James" userId="a0ad9e40-2c23-4dbb-ba42-581a30ee3ed1" providerId="ADAL" clId="{F7C03C65-10ED-427D-B6E4-B11426E33661}" dt="2023-10-05T19:26:36.448" v="53" actId="47"/>
        <pc:sldMkLst>
          <pc:docMk/>
          <pc:sldMk cId="0" sldId="298"/>
        </pc:sldMkLst>
      </pc:sldChg>
      <pc:sldChg chg="del">
        <pc:chgData name="Kemper, James" userId="a0ad9e40-2c23-4dbb-ba42-581a30ee3ed1" providerId="ADAL" clId="{F7C03C65-10ED-427D-B6E4-B11426E33661}" dt="2023-10-05T19:26:48.234" v="54" actId="47"/>
        <pc:sldMkLst>
          <pc:docMk/>
          <pc:sldMk cId="0" sldId="300"/>
        </pc:sldMkLst>
      </pc:sldChg>
      <pc:sldMasterChg chg="delSldLayout">
        <pc:chgData name="Kemper, James" userId="a0ad9e40-2c23-4dbb-ba42-581a30ee3ed1" providerId="ADAL" clId="{F7C03C65-10ED-427D-B6E4-B11426E33661}" dt="2023-10-05T19:23:06.783" v="22" actId="47"/>
        <pc:sldMasterMkLst>
          <pc:docMk/>
          <pc:sldMasterMk cId="0" sldId="2147483665"/>
        </pc:sldMasterMkLst>
        <pc:sldLayoutChg chg="del">
          <pc:chgData name="Kemper, James" userId="a0ad9e40-2c23-4dbb-ba42-581a30ee3ed1" providerId="ADAL" clId="{F7C03C65-10ED-427D-B6E4-B11426E33661}" dt="2023-10-05T19:23:06.783" v="22" actId="47"/>
          <pc:sldLayoutMkLst>
            <pc:docMk/>
            <pc:sldMasterMk cId="0" sldId="2147483665"/>
            <pc:sldLayoutMk cId="0" sldId="21474836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87878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1) MathType Plugin</a:t>
            </a:r>
            <a:endParaRPr sz="1200" b="0" i="0" u="none" strike="noStrike" cap="none">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2) Math Player (free versions available)</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3) NVDA Reader (free versions available)</a:t>
            </a:r>
            <a:endParaRPr/>
          </a:p>
        </p:txBody>
      </p:sp>
      <p:sp>
        <p:nvSpPr>
          <p:cNvPr id="163" name="Google Shape;16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3689696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64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3738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1712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9179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2811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5430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7" name="Google Shape;46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1211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1" name="Google Shape;481;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188999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7547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507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0473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9482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6741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9007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0306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8542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0" name="Google Shape;20;p2"/>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3000"/>
              <a:buNone/>
              <a:defRPr sz="3000"/>
            </a:lvl1pPr>
            <a:lvl2pPr marL="914400" lvl="1" indent="-228600" algn="l">
              <a:lnSpc>
                <a:spcPct val="100000"/>
              </a:lnSpc>
              <a:spcBef>
                <a:spcPts val="0"/>
              </a:spcBef>
              <a:spcAft>
                <a:spcPts val="0"/>
              </a:spcAft>
              <a:buSzPts val="4400"/>
              <a:buNone/>
              <a:defRPr sz="4400"/>
            </a:lvl2pPr>
            <a:lvl3pPr marL="1371600" lvl="2" indent="-228600" algn="l">
              <a:lnSpc>
                <a:spcPct val="100000"/>
              </a:lnSpc>
              <a:spcBef>
                <a:spcPts val="0"/>
              </a:spcBef>
              <a:spcAft>
                <a:spcPts val="0"/>
              </a:spcAft>
              <a:buSzPts val="4400"/>
              <a:buNone/>
              <a:defRPr sz="4400"/>
            </a:lvl3pPr>
            <a:lvl4pPr marL="1828800" lvl="3" indent="-228600" algn="l">
              <a:lnSpc>
                <a:spcPct val="100000"/>
              </a:lnSpc>
              <a:spcBef>
                <a:spcPts val="0"/>
              </a:spcBef>
              <a:spcAft>
                <a:spcPts val="0"/>
              </a:spcAft>
              <a:buSzPts val="4400"/>
              <a:buNone/>
              <a:defRPr sz="4400"/>
            </a:lvl4pPr>
            <a:lvl5pPr marL="2286000" lvl="4" indent="-228600" algn="l">
              <a:lnSpc>
                <a:spcPct val="100000"/>
              </a:lnSpc>
              <a:spcBef>
                <a:spcPts val="0"/>
              </a:spcBef>
              <a:spcAft>
                <a:spcPts val="0"/>
              </a:spcAft>
              <a:buSzPts val="4400"/>
              <a:buNone/>
              <a:defRPr sz="4400"/>
            </a:lvl5pPr>
            <a:lvl6pPr marL="2743200" lvl="5" indent="-228600" algn="l">
              <a:lnSpc>
                <a:spcPct val="100000"/>
              </a:lnSpc>
              <a:spcBef>
                <a:spcPts val="0"/>
              </a:spcBef>
              <a:spcAft>
                <a:spcPts val="0"/>
              </a:spcAft>
              <a:buSzPts val="4400"/>
              <a:buNone/>
              <a:defRPr sz="4400"/>
            </a:lvl6pPr>
            <a:lvl7pPr marL="3200400" lvl="6" indent="-228600" algn="l">
              <a:lnSpc>
                <a:spcPct val="100000"/>
              </a:lnSpc>
              <a:spcBef>
                <a:spcPts val="0"/>
              </a:spcBef>
              <a:spcAft>
                <a:spcPts val="0"/>
              </a:spcAft>
              <a:buSzPts val="4400"/>
              <a:buNone/>
              <a:defRPr sz="4400"/>
            </a:lvl7pPr>
            <a:lvl8pPr marL="3657600" lvl="7" indent="-228600" algn="l">
              <a:lnSpc>
                <a:spcPct val="100000"/>
              </a:lnSpc>
              <a:spcBef>
                <a:spcPts val="0"/>
              </a:spcBef>
              <a:spcAft>
                <a:spcPts val="0"/>
              </a:spcAft>
              <a:buSzPts val="4400"/>
              <a:buNone/>
              <a:defRPr sz="4400"/>
            </a:lvl8pPr>
            <a:lvl9pPr marL="4114800" lvl="8" indent="-228600" algn="l">
              <a:lnSpc>
                <a:spcPct val="100000"/>
              </a:lnSpc>
              <a:spcBef>
                <a:spcPts val="0"/>
              </a:spcBef>
              <a:spcAft>
                <a:spcPts val="0"/>
              </a:spcAft>
              <a:buSzPts val="4400"/>
              <a:buNone/>
              <a:defRPr sz="4400"/>
            </a:lvl9pPr>
          </a:lstStyle>
          <a:p>
            <a:endParaRPr/>
          </a:p>
        </p:txBody>
      </p:sp>
      <p:sp>
        <p:nvSpPr>
          <p:cNvPr id="21" name="Google Shape;21;p2"/>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lvl1pPr>
            <a:lvl2pPr marL="914400" lvl="1" indent="-228600" algn="l">
              <a:lnSpc>
                <a:spcPct val="100000"/>
              </a:lnSpc>
              <a:spcBef>
                <a:spcPts val="0"/>
              </a:spcBef>
              <a:spcAft>
                <a:spcPts val="0"/>
              </a:spcAft>
              <a:buSzPts val="2200"/>
              <a:buNone/>
              <a:defRPr/>
            </a:lvl2pPr>
            <a:lvl3pPr marL="1371600" lvl="2" indent="-228600" algn="l">
              <a:lnSpc>
                <a:spcPct val="100000"/>
              </a:lnSpc>
              <a:spcBef>
                <a:spcPts val="0"/>
              </a:spcBef>
              <a:spcAft>
                <a:spcPts val="0"/>
              </a:spcAft>
              <a:buSzPts val="2200"/>
              <a:buNone/>
              <a:defRPr/>
            </a:lvl3pPr>
            <a:lvl4pPr marL="1828800" lvl="3" indent="-228600" algn="l">
              <a:lnSpc>
                <a:spcPct val="100000"/>
              </a:lnSpc>
              <a:spcBef>
                <a:spcPts val="0"/>
              </a:spcBef>
              <a:spcAft>
                <a:spcPts val="0"/>
              </a:spcAft>
              <a:buSzPts val="2200"/>
              <a:buNone/>
              <a:defRPr/>
            </a:lvl4pPr>
            <a:lvl5pPr marL="2286000" lvl="4" indent="-228600" algn="l">
              <a:lnSpc>
                <a:spcPct val="100000"/>
              </a:lnSpc>
              <a:spcBef>
                <a:spcPts val="0"/>
              </a:spcBef>
              <a:spcAft>
                <a:spcPts val="0"/>
              </a:spcAft>
              <a:buSzPts val="2200"/>
              <a:buNone/>
              <a:defRPr/>
            </a:lvl5pPr>
            <a:lvl6pPr marL="2743200" lvl="5" indent="-228600" algn="l">
              <a:lnSpc>
                <a:spcPct val="100000"/>
              </a:lnSpc>
              <a:spcBef>
                <a:spcPts val="0"/>
              </a:spcBef>
              <a:spcAft>
                <a:spcPts val="0"/>
              </a:spcAft>
              <a:buSzPts val="2200"/>
              <a:buNone/>
              <a:defRPr/>
            </a:lvl6pPr>
            <a:lvl7pPr marL="3200400" lvl="6" indent="-228600" algn="l">
              <a:lnSpc>
                <a:spcPct val="100000"/>
              </a:lnSpc>
              <a:spcBef>
                <a:spcPts val="0"/>
              </a:spcBef>
              <a:spcAft>
                <a:spcPts val="0"/>
              </a:spcAft>
              <a:buSzPts val="2200"/>
              <a:buNone/>
              <a:defRPr/>
            </a:lvl7pPr>
            <a:lvl8pPr marL="3657600" lvl="7" indent="-228600" algn="l">
              <a:lnSpc>
                <a:spcPct val="100000"/>
              </a:lnSpc>
              <a:spcBef>
                <a:spcPts val="0"/>
              </a:spcBef>
              <a:spcAft>
                <a:spcPts val="0"/>
              </a:spcAft>
              <a:buSzPts val="2200"/>
              <a:buNone/>
              <a:defRPr/>
            </a:lvl8pPr>
            <a:lvl9pPr marL="4114800" lvl="8" indent="-228600" algn="l">
              <a:lnSpc>
                <a:spcPct val="100000"/>
              </a:lnSpc>
              <a:spcBef>
                <a:spcPts val="0"/>
              </a:spcBef>
              <a:spcAft>
                <a:spcPts val="0"/>
              </a:spcAft>
              <a:buSzPts val="2200"/>
              <a:buNone/>
              <a:defRPr/>
            </a:lvl9pPr>
          </a:lstStyle>
          <a:p>
            <a:endParaRPr/>
          </a:p>
        </p:txBody>
      </p:sp>
      <p:sp>
        <p:nvSpPr>
          <p:cNvPr id="22" name="Google Shape;22;p2"/>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2"/>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0"/>
              </a:spcBef>
              <a:spcAft>
                <a:spcPts val="0"/>
              </a:spcAft>
              <a:buClr>
                <a:schemeClr val="dk1"/>
              </a:buClr>
              <a:buSzPts val="1200"/>
              <a:buFont typeface="Verdana"/>
              <a:buNone/>
              <a:defRPr sz="1200" b="0">
                <a:solidFill>
                  <a:schemeClr val="dk1"/>
                </a:solidFill>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pic>
        <p:nvPicPr>
          <p:cNvPr id="26" name="Google Shape;26;p2"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00"/>
        <p:cNvGrpSpPr/>
        <p:nvPr/>
      </p:nvGrpSpPr>
      <p:grpSpPr>
        <a:xfrm>
          <a:off x="0" y="0"/>
          <a:ext cx="0" cy="0"/>
          <a:chOff x="0" y="0"/>
          <a:chExt cx="0" cy="0"/>
        </a:xfrm>
      </p:grpSpPr>
      <p:sp>
        <p:nvSpPr>
          <p:cNvPr id="101" name="Google Shape;101;p1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04" name="Google Shape;104;p13"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105" name="Google Shape;105;p13"/>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2194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4"/>
          <p:cNvSpPr txBox="1">
            <a:spLocks noGrp="1"/>
          </p:cNvSpPr>
          <p:nvPr>
            <p:ph type="body" idx="1"/>
          </p:nvPr>
        </p:nvSpPr>
        <p:spPr>
          <a:xfrm>
            <a:off x="457200" y="1457450"/>
            <a:ext cx="8229600" cy="9144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9" name="Google Shape;109;p14"/>
          <p:cNvSpPr txBox="1">
            <a:spLocks noGrp="1"/>
          </p:cNvSpPr>
          <p:nvPr>
            <p:ph type="body" idx="2"/>
          </p:nvPr>
        </p:nvSpPr>
        <p:spPr>
          <a:xfrm>
            <a:off x="45720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10" name="Google Shape;110;p14"/>
          <p:cNvSpPr txBox="1">
            <a:spLocks noGrp="1"/>
          </p:cNvSpPr>
          <p:nvPr>
            <p:ph type="body" idx="3"/>
          </p:nvPr>
        </p:nvSpPr>
        <p:spPr>
          <a:xfrm>
            <a:off x="3291114" y="160194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1" name="Google Shape;111;p14"/>
          <p:cNvSpPr txBox="1">
            <a:spLocks noGrp="1"/>
          </p:cNvSpPr>
          <p:nvPr>
            <p:ph type="body" idx="4"/>
          </p:nvPr>
        </p:nvSpPr>
        <p:spPr>
          <a:xfrm>
            <a:off x="612648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12" name="Google Shape;112;p14"/>
          <p:cNvSpPr txBox="1">
            <a:spLocks noGrp="1"/>
          </p:cNvSpPr>
          <p:nvPr>
            <p:ph type="body" idx="5"/>
          </p:nvPr>
        </p:nvSpPr>
        <p:spPr>
          <a:xfrm>
            <a:off x="457200"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3" name="Google Shape;113;p14"/>
          <p:cNvSpPr txBox="1">
            <a:spLocks noGrp="1"/>
          </p:cNvSpPr>
          <p:nvPr>
            <p:ph type="body" idx="6"/>
          </p:nvPr>
        </p:nvSpPr>
        <p:spPr>
          <a:xfrm>
            <a:off x="3300984"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4" name="Google Shape;114;p14"/>
          <p:cNvSpPr txBox="1">
            <a:spLocks noGrp="1"/>
          </p:cNvSpPr>
          <p:nvPr>
            <p:ph type="body" idx="7"/>
          </p:nvPr>
        </p:nvSpPr>
        <p:spPr>
          <a:xfrm>
            <a:off x="6128658" y="3171876"/>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5" name="Google Shape;115;p14"/>
          <p:cNvSpPr txBox="1">
            <a:spLocks noGrp="1"/>
          </p:cNvSpPr>
          <p:nvPr>
            <p:ph type="body" idx="8"/>
          </p:nvPr>
        </p:nvSpPr>
        <p:spPr>
          <a:xfrm>
            <a:off x="457200"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6" name="Google Shape;116;p14"/>
          <p:cNvSpPr txBox="1">
            <a:spLocks noGrp="1"/>
          </p:cNvSpPr>
          <p:nvPr>
            <p:ph type="body" idx="9"/>
          </p:nvPr>
        </p:nvSpPr>
        <p:spPr>
          <a:xfrm>
            <a:off x="3299388"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7" name="Google Shape;117;p14"/>
          <p:cNvSpPr txBox="1">
            <a:spLocks noGrp="1"/>
          </p:cNvSpPr>
          <p:nvPr>
            <p:ph type="body" idx="13"/>
          </p:nvPr>
        </p:nvSpPr>
        <p:spPr>
          <a:xfrm>
            <a:off x="6128658" y="4764312"/>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8" name="Google Shape;118;p1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1_Figure + Caption">
  <p:cSld name="1_Figure + Caption">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5"/>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124" name="Google Shape;124;p1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15"/>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28" name="Google Shape;128;p15"/>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15"/>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pic>
        <p:nvPicPr>
          <p:cNvPr id="130" name="Google Shape;130;p15"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131" name="Google Shape;131;p15"/>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6"/>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5" name="Google Shape;135;p16"/>
          <p:cNvSpPr txBox="1">
            <a:spLocks noGrp="1"/>
          </p:cNvSpPr>
          <p:nvPr>
            <p:ph type="body" idx="2"/>
          </p:nvPr>
        </p:nvSpPr>
        <p:spPr>
          <a:xfrm>
            <a:off x="629842" y="2505075"/>
            <a:ext cx="3868340"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16"/>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7" name="Google Shape;137;p16"/>
          <p:cNvSpPr txBox="1">
            <a:spLocks noGrp="1"/>
          </p:cNvSpPr>
          <p:nvPr>
            <p:ph type="body" idx="4"/>
          </p:nvPr>
        </p:nvSpPr>
        <p:spPr>
          <a:xfrm>
            <a:off x="4629150" y="2505075"/>
            <a:ext cx="3887391"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1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7"/>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4" name="Google Shape;144;p17"/>
          <p:cNvSpPr txBox="1">
            <a:spLocks noGrp="1"/>
          </p:cNvSpPr>
          <p:nvPr>
            <p:ph type="body" idx="2"/>
          </p:nvPr>
        </p:nvSpPr>
        <p:spPr>
          <a:xfrm>
            <a:off x="629842" y="2505075"/>
            <a:ext cx="3868340"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5" name="Google Shape;145;p17"/>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6" name="Google Shape;146;p17"/>
          <p:cNvSpPr txBox="1">
            <a:spLocks noGrp="1"/>
          </p:cNvSpPr>
          <p:nvPr>
            <p:ph type="body" idx="4"/>
          </p:nvPr>
        </p:nvSpPr>
        <p:spPr>
          <a:xfrm>
            <a:off x="4629150" y="2505075"/>
            <a:ext cx="3887391"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7" name="Google Shape;147;p1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0" name="Google Shape;150;p17"/>
          <p:cNvSpPr txBox="1">
            <a:spLocks noGrp="1"/>
          </p:cNvSpPr>
          <p:nvPr>
            <p:ph type="body" idx="5"/>
          </p:nvPr>
        </p:nvSpPr>
        <p:spPr>
          <a:xfrm>
            <a:off x="631372" y="4278084"/>
            <a:ext cx="3868340"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1" name="Google Shape;151;p17"/>
          <p:cNvSpPr txBox="1">
            <a:spLocks noGrp="1"/>
          </p:cNvSpPr>
          <p:nvPr>
            <p:ph type="body" idx="6"/>
          </p:nvPr>
        </p:nvSpPr>
        <p:spPr>
          <a:xfrm>
            <a:off x="4637312" y="4288972"/>
            <a:ext cx="3887391"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Title and Content">
  <p:cSld name="2+Title and Content">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457200" y="352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8"/>
          <p:cNvSpPr txBox="1">
            <a:spLocks noGrp="1"/>
          </p:cNvSpPr>
          <p:nvPr>
            <p:ph type="body" idx="1"/>
          </p:nvPr>
        </p:nvSpPr>
        <p:spPr>
          <a:xfrm>
            <a:off x="457200" y="1869149"/>
            <a:ext cx="8229600" cy="4248459"/>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a:lvl1pPr>
            <a:lvl2pPr marL="914400" lvl="1" indent="-368300" algn="l">
              <a:lnSpc>
                <a:spcPct val="100000"/>
              </a:lnSpc>
              <a:spcBef>
                <a:spcPts val="600"/>
              </a:spcBef>
              <a:spcAft>
                <a:spcPts val="0"/>
              </a:spcAft>
              <a:buClr>
                <a:srgbClr val="007FA3"/>
              </a:buClr>
              <a:buSzPts val="2200"/>
              <a:buChar char="–"/>
              <a:defRPr/>
            </a:lvl2pPr>
            <a:lvl3pPr marL="1371600" lvl="2" indent="-368300" algn="l">
              <a:lnSpc>
                <a:spcPct val="100000"/>
              </a:lnSpc>
              <a:spcBef>
                <a:spcPts val="600"/>
              </a:spcBef>
              <a:spcAft>
                <a:spcPts val="0"/>
              </a:spcAft>
              <a:buClr>
                <a:srgbClr val="007FA3"/>
              </a:buClr>
              <a:buSzPts val="2200"/>
              <a:buChar char="▪"/>
              <a:defRPr/>
            </a:lvl3pPr>
            <a:lvl4pPr marL="1828800" lvl="3" indent="-368300" algn="l">
              <a:lnSpc>
                <a:spcPct val="100000"/>
              </a:lnSpc>
              <a:spcBef>
                <a:spcPts val="600"/>
              </a:spcBef>
              <a:spcAft>
                <a:spcPts val="0"/>
              </a:spcAft>
              <a:buClr>
                <a:srgbClr val="007FA3"/>
              </a:buClr>
              <a:buSzPts val="2200"/>
              <a:buChar char="–"/>
              <a:defRPr/>
            </a:lvl4pPr>
            <a:lvl5pPr marL="2286000" lvl="4" indent="-368300" algn="l">
              <a:lnSpc>
                <a:spcPct val="100000"/>
              </a:lnSpc>
              <a:spcBef>
                <a:spcPts val="600"/>
              </a:spcBef>
              <a:spcAft>
                <a:spcPts val="0"/>
              </a:spcAft>
              <a:buClr>
                <a:srgbClr val="007FA3"/>
              </a:buClr>
              <a:buSzPts val="2200"/>
              <a:buChar char="•"/>
              <a:defRPr/>
            </a:lvl5pPr>
            <a:lvl6pPr marL="2743200" lvl="5" indent="-368300" algn="l">
              <a:lnSpc>
                <a:spcPct val="100000"/>
              </a:lnSpc>
              <a:spcBef>
                <a:spcPts val="300"/>
              </a:spcBef>
              <a:spcAft>
                <a:spcPts val="0"/>
              </a:spcAft>
              <a:buClr>
                <a:srgbClr val="007FA3"/>
              </a:buClr>
              <a:buSzPts val="2200"/>
              <a:buChar char="•"/>
              <a:defRPr/>
            </a:lvl6pPr>
            <a:lvl7pPr marL="3200400" lvl="6" indent="-368300" algn="l">
              <a:lnSpc>
                <a:spcPct val="100000"/>
              </a:lnSpc>
              <a:spcBef>
                <a:spcPts val="300"/>
              </a:spcBef>
              <a:spcAft>
                <a:spcPts val="0"/>
              </a:spcAft>
              <a:buClr>
                <a:srgbClr val="007FA3"/>
              </a:buClr>
              <a:buSzPts val="2200"/>
              <a:buChar char="•"/>
              <a:defRPr/>
            </a:lvl7pPr>
            <a:lvl8pPr marL="3657600" lvl="7" indent="-368300" algn="l">
              <a:lnSpc>
                <a:spcPct val="100000"/>
              </a:lnSpc>
              <a:spcBef>
                <a:spcPts val="300"/>
              </a:spcBef>
              <a:spcAft>
                <a:spcPts val="0"/>
              </a:spcAft>
              <a:buClr>
                <a:srgbClr val="007FA3"/>
              </a:buClr>
              <a:buSzPts val="2200"/>
              <a:buChar char="•"/>
              <a:defRPr/>
            </a:lvl8pPr>
            <a:lvl9pPr marL="4114800" lvl="8" indent="-368300" algn="l">
              <a:lnSpc>
                <a:spcPct val="100000"/>
              </a:lnSpc>
              <a:spcBef>
                <a:spcPts val="300"/>
              </a:spcBef>
              <a:spcAft>
                <a:spcPts val="0"/>
              </a:spcAft>
              <a:buClr>
                <a:srgbClr val="007FA3"/>
              </a:buClr>
              <a:buSzPts val="2200"/>
              <a:buChar char="•"/>
              <a:defRPr/>
            </a:lvl9pPr>
          </a:lstStyle>
          <a:p>
            <a:endParaRPr/>
          </a:p>
        </p:txBody>
      </p:sp>
      <p:sp>
        <p:nvSpPr>
          <p:cNvPr id="155" name="Google Shape;155;p1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1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1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18"/>
          <p:cNvSpPr txBox="1">
            <a:spLocks noGrp="1"/>
          </p:cNvSpPr>
          <p:nvPr>
            <p:ph type="body" idx="2"/>
          </p:nvPr>
        </p:nvSpPr>
        <p:spPr>
          <a:xfrm>
            <a:off x="457200" y="1183944"/>
            <a:ext cx="8229600" cy="457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400"/>
              <a:buNone/>
              <a:defRPr sz="2400" b="1">
                <a:solidFill>
                  <a:srgbClr val="007FA3"/>
                </a:solidFill>
                <a:latin typeface="Times New Roman"/>
                <a:ea typeface="Times New Roman"/>
                <a:cs typeface="Times New Roman"/>
                <a:sym typeface="Times New Roman"/>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9" name="Google Shape;159;p18"/>
          <p:cNvSpPr/>
          <p:nvPr/>
        </p:nvSpPr>
        <p:spPr>
          <a:xfrm>
            <a:off x="228600" y="1641144"/>
            <a:ext cx="4572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30" name="Google Shape;30;p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Learning Objectives and Content">
  <p:cSld name="Title + Learning Objectives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600"/>
              <a:buNone/>
              <a:defRPr sz="16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36" name="Google Shape;36;p4"/>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68300" algn="l">
              <a:lnSpc>
                <a:spcPct val="100000"/>
              </a:lnSpc>
              <a:spcBef>
                <a:spcPts val="300"/>
              </a:spcBef>
              <a:spcAft>
                <a:spcPts val="0"/>
              </a:spcAft>
              <a:buSzPts val="2200"/>
              <a:buChar char="•"/>
              <a:defRPr sz="2200"/>
            </a:lvl6pPr>
            <a:lvl7pPr marL="3200400" lvl="6" indent="-368300" algn="l">
              <a:lnSpc>
                <a:spcPct val="100000"/>
              </a:lnSpc>
              <a:spcBef>
                <a:spcPts val="300"/>
              </a:spcBef>
              <a:spcAft>
                <a:spcPts val="0"/>
              </a:spcAft>
              <a:buSzPts val="2200"/>
              <a:buChar char="•"/>
              <a:defRPr sz="2200"/>
            </a:lvl7pPr>
            <a:lvl8pPr marL="3657600" lvl="7" indent="-368300" algn="l">
              <a:lnSpc>
                <a:spcPct val="100000"/>
              </a:lnSpc>
              <a:spcBef>
                <a:spcPts val="300"/>
              </a:spcBef>
              <a:spcAft>
                <a:spcPts val="0"/>
              </a:spcAft>
              <a:buSzPts val="2200"/>
              <a:buChar char="•"/>
              <a:defRPr sz="2200"/>
            </a:lvl8pPr>
            <a:lvl9pPr marL="4114800" lvl="8" indent="-368300" algn="l">
              <a:lnSpc>
                <a:spcPct val="100000"/>
              </a:lnSpc>
              <a:spcBef>
                <a:spcPts val="300"/>
              </a:spcBef>
              <a:spcAft>
                <a:spcPts val="0"/>
              </a:spcAft>
              <a:buSzPts val="2200"/>
              <a:buChar char="•"/>
              <a:defRPr sz="2200"/>
            </a:lvl9pPr>
          </a:lstStyle>
          <a:p>
            <a:endParaRPr/>
          </a:p>
        </p:txBody>
      </p:sp>
      <p:sp>
        <p:nvSpPr>
          <p:cNvPr id="37" name="Google Shape;37;p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Figure + Caption">
  <p:cSld name="Figure + Captio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43" name="Google Shape;43;p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6" name="Google Shape;46;p5"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47" name="Google Shape;47;p5"/>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fade">
                                      <p:cBhvr>
                                        <p:cTn id="7"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51" name="Google Shape;51;p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6"/>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55" name="Google Shape;55;p6"/>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56" name="Google Shape;56;p6"/>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7"/>
        <p:cNvGrpSpPr/>
        <p:nvPr/>
      </p:nvGrpSpPr>
      <p:grpSpPr>
        <a:xfrm>
          <a:off x="0" y="0"/>
          <a:ext cx="0" cy="0"/>
          <a:chOff x="0" y="0"/>
          <a:chExt cx="0" cy="0"/>
        </a:xfrm>
      </p:grpSpPr>
      <p:sp>
        <p:nvSpPr>
          <p:cNvPr id="68" name="Google Shape;68;p8"/>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 name="Google Shape;69;p8"/>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3600"/>
              <a:buFont typeface="Times New Roman"/>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200"/>
              <a:buNone/>
              <a:defRPr sz="2200">
                <a:solidFill>
                  <a:schemeClr val="dk1"/>
                </a:solidFill>
              </a:defRPr>
            </a:lvl1pPr>
            <a:lvl2pPr lvl="1" algn="ctr">
              <a:lnSpc>
                <a:spcPct val="100000"/>
              </a:lnSpc>
              <a:spcBef>
                <a:spcPts val="600"/>
              </a:spcBef>
              <a:spcAft>
                <a:spcPts val="0"/>
              </a:spcAft>
              <a:buSzPts val="2200"/>
              <a:buNone/>
              <a:defRPr>
                <a:solidFill>
                  <a:srgbClr val="888888"/>
                </a:solidFill>
              </a:defRPr>
            </a:lvl2pPr>
            <a:lvl3pPr lvl="2" algn="ctr">
              <a:lnSpc>
                <a:spcPct val="100000"/>
              </a:lnSpc>
              <a:spcBef>
                <a:spcPts val="600"/>
              </a:spcBef>
              <a:spcAft>
                <a:spcPts val="0"/>
              </a:spcAft>
              <a:buSzPts val="2200"/>
              <a:buNone/>
              <a:defRPr>
                <a:solidFill>
                  <a:srgbClr val="888888"/>
                </a:solidFill>
              </a:defRPr>
            </a:lvl3pPr>
            <a:lvl4pPr lvl="3" algn="ctr">
              <a:lnSpc>
                <a:spcPct val="100000"/>
              </a:lnSpc>
              <a:spcBef>
                <a:spcPts val="600"/>
              </a:spcBef>
              <a:spcAft>
                <a:spcPts val="0"/>
              </a:spcAft>
              <a:buSzPts val="2200"/>
              <a:buNone/>
              <a:defRPr>
                <a:solidFill>
                  <a:srgbClr val="888888"/>
                </a:solidFill>
              </a:defRPr>
            </a:lvl4pPr>
            <a:lvl5pPr lvl="4" algn="ctr">
              <a:lnSpc>
                <a:spcPct val="100000"/>
              </a:lnSpc>
              <a:spcBef>
                <a:spcPts val="600"/>
              </a:spcBef>
              <a:spcAft>
                <a:spcPts val="0"/>
              </a:spcAft>
              <a:buSzPts val="2200"/>
              <a:buNone/>
              <a:defRPr>
                <a:solidFill>
                  <a:srgbClr val="888888"/>
                </a:solidFill>
              </a:defRPr>
            </a:lvl5pPr>
            <a:lvl6pPr lvl="5" algn="ctr">
              <a:lnSpc>
                <a:spcPct val="100000"/>
              </a:lnSpc>
              <a:spcBef>
                <a:spcPts val="300"/>
              </a:spcBef>
              <a:spcAft>
                <a:spcPts val="0"/>
              </a:spcAft>
              <a:buSzPts val="2200"/>
              <a:buNone/>
              <a:defRPr>
                <a:solidFill>
                  <a:srgbClr val="888888"/>
                </a:solidFill>
              </a:defRPr>
            </a:lvl6pPr>
            <a:lvl7pPr lvl="6" algn="ctr">
              <a:lnSpc>
                <a:spcPct val="100000"/>
              </a:lnSpc>
              <a:spcBef>
                <a:spcPts val="300"/>
              </a:spcBef>
              <a:spcAft>
                <a:spcPts val="0"/>
              </a:spcAft>
              <a:buSzPts val="2200"/>
              <a:buNone/>
              <a:defRPr>
                <a:solidFill>
                  <a:srgbClr val="888888"/>
                </a:solidFill>
              </a:defRPr>
            </a:lvl7pPr>
            <a:lvl8pPr lvl="7" algn="ctr">
              <a:lnSpc>
                <a:spcPct val="100000"/>
              </a:lnSpc>
              <a:spcBef>
                <a:spcPts val="300"/>
              </a:spcBef>
              <a:spcAft>
                <a:spcPts val="0"/>
              </a:spcAft>
              <a:buSzPts val="2200"/>
              <a:buNone/>
              <a:defRPr>
                <a:solidFill>
                  <a:srgbClr val="888888"/>
                </a:solidFill>
              </a:defRPr>
            </a:lvl8pPr>
            <a:lvl9pPr lvl="8" algn="ctr">
              <a:lnSpc>
                <a:spcPct val="100000"/>
              </a:lnSpc>
              <a:spcBef>
                <a:spcPts val="300"/>
              </a:spcBef>
              <a:spcAft>
                <a:spcPts val="0"/>
              </a:spcAft>
              <a:buSzPts val="2200"/>
              <a:buNone/>
              <a:defRPr>
                <a:solidFill>
                  <a:srgbClr val="888888"/>
                </a:solidFill>
              </a:defRPr>
            </a:lvl9pPr>
          </a:lstStyle>
          <a:p>
            <a:endParaRPr/>
          </a:p>
        </p:txBody>
      </p:sp>
      <p:sp>
        <p:nvSpPr>
          <p:cNvPr id="71" name="Google Shape;71;p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4" name="Google Shape;74;p8"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75" name="Google Shape;75;p8"/>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263525" algn="l">
              <a:lnSpc>
                <a:spcPct val="100000"/>
              </a:lnSpc>
              <a:spcBef>
                <a:spcPts val="1500"/>
              </a:spcBef>
              <a:spcAft>
                <a:spcPts val="0"/>
              </a:spcAft>
              <a:buClr>
                <a:srgbClr val="007FA3"/>
              </a:buClr>
              <a:buSzPts val="550"/>
              <a:buChar char="•"/>
              <a:defRPr sz="2200">
                <a:solidFill>
                  <a:schemeClr val="dk1"/>
                </a:solidFill>
                <a:latin typeface="Arial"/>
                <a:ea typeface="Arial"/>
                <a:cs typeface="Arial"/>
                <a:sym typeface="Arial"/>
              </a:defRPr>
            </a:lvl1pPr>
            <a:lvl2pPr marL="914400" lvl="1" indent="-368300" algn="l">
              <a:lnSpc>
                <a:spcPct val="100000"/>
              </a:lnSpc>
              <a:spcBef>
                <a:spcPts val="600"/>
              </a:spcBef>
              <a:spcAft>
                <a:spcPts val="0"/>
              </a:spcAft>
              <a:buClr>
                <a:srgbClr val="007FA3"/>
              </a:buClr>
              <a:buSzPts val="2200"/>
              <a:buChar char="–"/>
              <a:defRPr sz="2200">
                <a:solidFill>
                  <a:schemeClr val="dk1"/>
                </a:solidFill>
                <a:latin typeface="Arial"/>
                <a:ea typeface="Arial"/>
                <a:cs typeface="Arial"/>
                <a:sym typeface="Arial"/>
              </a:defRPr>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79" name="Google Shape;79;p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0"/>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85" name="Google Shape;85;p10"/>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86" name="Google Shape;86;p1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sz="3400" b="1" cap="none">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1"/>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rgbClr val="007FA3"/>
                </a:solidFill>
              </a:defRPr>
            </a:lvl1pPr>
            <a:lvl2pPr marL="914400" lvl="1" indent="-228600" algn="l">
              <a:lnSpc>
                <a:spcPct val="100000"/>
              </a:lnSpc>
              <a:spcBef>
                <a:spcPts val="600"/>
              </a:spcBef>
              <a:spcAft>
                <a:spcPts val="0"/>
              </a:spcAft>
              <a:buSzPts val="1800"/>
              <a:buNone/>
              <a:defRPr sz="1800">
                <a:solidFill>
                  <a:srgbClr val="888888"/>
                </a:solidFill>
              </a:defRPr>
            </a:lvl2pPr>
            <a:lvl3pPr marL="1371600" lvl="2" indent="-228600" algn="l">
              <a:lnSpc>
                <a:spcPct val="100000"/>
              </a:lnSpc>
              <a:spcBef>
                <a:spcPts val="600"/>
              </a:spcBef>
              <a:spcAft>
                <a:spcPts val="0"/>
              </a:spcAft>
              <a:buSzPts val="1600"/>
              <a:buNone/>
              <a:defRPr sz="1600">
                <a:solidFill>
                  <a:srgbClr val="888888"/>
                </a:solidFill>
              </a:defRPr>
            </a:lvl3pPr>
            <a:lvl4pPr marL="1828800" lvl="3" indent="-228600" algn="l">
              <a:lnSpc>
                <a:spcPct val="100000"/>
              </a:lnSpc>
              <a:spcBef>
                <a:spcPts val="600"/>
              </a:spcBef>
              <a:spcAft>
                <a:spcPts val="0"/>
              </a:spcAft>
              <a:buSzPts val="1400"/>
              <a:buNone/>
              <a:defRPr sz="1400">
                <a:solidFill>
                  <a:srgbClr val="888888"/>
                </a:solidFill>
              </a:defRPr>
            </a:lvl4pPr>
            <a:lvl5pPr marL="2286000" lvl="4" indent="-228600" algn="l">
              <a:lnSpc>
                <a:spcPct val="100000"/>
              </a:lnSpc>
              <a:spcBef>
                <a:spcPts val="600"/>
              </a:spcBef>
              <a:spcAft>
                <a:spcPts val="0"/>
              </a:spcAft>
              <a:buSzPts val="1400"/>
              <a:buNone/>
              <a:defRPr sz="1400">
                <a:solidFill>
                  <a:srgbClr val="888888"/>
                </a:solidFill>
              </a:defRPr>
            </a:lvl5pPr>
            <a:lvl6pPr marL="2743200" lvl="5" indent="-228600" algn="l">
              <a:lnSpc>
                <a:spcPct val="100000"/>
              </a:lnSpc>
              <a:spcBef>
                <a:spcPts val="300"/>
              </a:spcBef>
              <a:spcAft>
                <a:spcPts val="0"/>
              </a:spcAft>
              <a:buSzPts val="1400"/>
              <a:buNone/>
              <a:defRPr sz="1400">
                <a:solidFill>
                  <a:srgbClr val="888888"/>
                </a:solidFill>
              </a:defRPr>
            </a:lvl6pPr>
            <a:lvl7pPr marL="3200400" lvl="6" indent="-228600" algn="l">
              <a:lnSpc>
                <a:spcPct val="100000"/>
              </a:lnSpc>
              <a:spcBef>
                <a:spcPts val="300"/>
              </a:spcBef>
              <a:spcAft>
                <a:spcPts val="0"/>
              </a:spcAft>
              <a:buSzPts val="1400"/>
              <a:buNone/>
              <a:defRPr sz="1400">
                <a:solidFill>
                  <a:srgbClr val="888888"/>
                </a:solidFill>
              </a:defRPr>
            </a:lvl7pPr>
            <a:lvl8pPr marL="3657600" lvl="7" indent="-228600" algn="l">
              <a:lnSpc>
                <a:spcPct val="100000"/>
              </a:lnSpc>
              <a:spcBef>
                <a:spcPts val="300"/>
              </a:spcBef>
              <a:spcAft>
                <a:spcPts val="0"/>
              </a:spcAft>
              <a:buSzPts val="1400"/>
              <a:buNone/>
              <a:defRPr sz="1400">
                <a:solidFill>
                  <a:srgbClr val="888888"/>
                </a:solidFill>
              </a:defRPr>
            </a:lvl8pPr>
            <a:lvl9pPr marL="4114800" lvl="8" indent="-228600" algn="l">
              <a:lnSpc>
                <a:spcPct val="100000"/>
              </a:lnSpc>
              <a:spcBef>
                <a:spcPts val="300"/>
              </a:spcBef>
              <a:spcAft>
                <a:spcPts val="0"/>
              </a:spcAft>
              <a:buSzPts val="1400"/>
              <a:buNone/>
              <a:defRPr sz="1400">
                <a:solidFill>
                  <a:srgbClr val="888888"/>
                </a:solidFill>
              </a:defRPr>
            </a:lvl9pPr>
          </a:lstStyle>
          <a:p>
            <a:endParaRPr/>
          </a:p>
        </p:txBody>
      </p:sp>
      <p:sp>
        <p:nvSpPr>
          <p:cNvPr id="92" name="Google Shape;92;p1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368300" algn="l" rtl="0">
              <a:lnSpc>
                <a:spcPct val="100000"/>
              </a:lnSpc>
              <a:spcBef>
                <a:spcPts val="15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00000"/>
              </a:lnSpc>
              <a:spcBef>
                <a:spcPts val="600"/>
              </a:spcBef>
              <a:spcAft>
                <a:spcPts val="0"/>
              </a:spcAft>
              <a:buClr>
                <a:srgbClr val="007FA3"/>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pic>
        <p:nvPicPr>
          <p:cNvPr id="16" name="Google Shape;16;p1"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15.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Essentials of Economics</a:t>
            </a:r>
            <a:endParaRPr/>
          </a:p>
        </p:txBody>
      </p:sp>
      <p:sp>
        <p:nvSpPr>
          <p:cNvPr id="166" name="Google Shape;166;p19"/>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Seventh Edition</a:t>
            </a:r>
            <a:endParaRPr/>
          </a:p>
        </p:txBody>
      </p:sp>
      <p:sp>
        <p:nvSpPr>
          <p:cNvPr id="167" name="Google Shape;167;p19"/>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000"/>
              <a:buNone/>
            </a:pPr>
            <a:r>
              <a:rPr lang="en-US" dirty="0"/>
              <a:t>Chapter 9</a:t>
            </a:r>
            <a:endParaRPr dirty="0"/>
          </a:p>
        </p:txBody>
      </p:sp>
      <p:sp>
        <p:nvSpPr>
          <p:cNvPr id="168" name="Google Shape;168;p19"/>
          <p:cNvSpPr txBox="1">
            <a:spLocks noGrp="1"/>
          </p:cNvSpPr>
          <p:nvPr>
            <p:ph type="body" idx="3"/>
          </p:nvPr>
        </p:nvSpPr>
        <p:spPr>
          <a:xfrm>
            <a:off x="5029199" y="3200400"/>
            <a:ext cx="3040603" cy="285798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Firms in Perfectly Competitive Markets</a:t>
            </a:r>
            <a:endParaRPr/>
          </a:p>
        </p:txBody>
      </p:sp>
      <p:sp>
        <p:nvSpPr>
          <p:cNvPr id="169" name="Google Shape;169;p19"/>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a:t>Copyright © 2021, 2019, 2017 Pearson Education, Inc. All Rights Reserved.</a:t>
            </a:r>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990" t="385" r="1029" b="11304"/>
          <a:stretch/>
        </p:blipFill>
        <p:spPr>
          <a:xfrm>
            <a:off x="722242" y="1295400"/>
            <a:ext cx="3716105" cy="42885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9.4 Deciding Whether to Produce or to Shut Down in the Short Run</a:t>
            </a:r>
            <a:endParaRPr dirty="0"/>
          </a:p>
        </p:txBody>
      </p:sp>
      <p:sp>
        <p:nvSpPr>
          <p:cNvPr id="329" name="Google Shape;329;p41"/>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endParaRPr dirty="0"/>
          </a:p>
        </p:txBody>
      </p:sp>
      <p:sp>
        <p:nvSpPr>
          <p:cNvPr id="330" name="Google Shape;330;p41"/>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1800" dirty="0"/>
              <a:t>Suppose a firm in a perfectly competitive market is making a loss. It would like the price to be higher, but it is a price-taker, so it cannot raise the price. That leaves two options:</a:t>
            </a:r>
            <a:endParaRPr sz="2000" dirty="0"/>
          </a:p>
          <a:p>
            <a:pPr marL="342900" lvl="0" indent="-342900" algn="l" rtl="0">
              <a:lnSpc>
                <a:spcPct val="100000"/>
              </a:lnSpc>
              <a:spcBef>
                <a:spcPts val="1200"/>
              </a:spcBef>
              <a:spcAft>
                <a:spcPts val="0"/>
              </a:spcAft>
              <a:buSzPts val="2000"/>
              <a:buAutoNum type="arabicPeriod"/>
            </a:pPr>
            <a:r>
              <a:rPr lang="en-US" sz="1800" dirty="0"/>
              <a:t>Continue to produce, or</a:t>
            </a:r>
            <a:endParaRPr sz="2000" dirty="0"/>
          </a:p>
          <a:p>
            <a:pPr marL="342900" lvl="0" indent="-342900" algn="l" rtl="0">
              <a:lnSpc>
                <a:spcPct val="100000"/>
              </a:lnSpc>
              <a:spcBef>
                <a:spcPts val="1200"/>
              </a:spcBef>
              <a:spcAft>
                <a:spcPts val="0"/>
              </a:spcAft>
              <a:buSzPts val="2000"/>
              <a:buAutoNum type="arabicPeriod"/>
            </a:pPr>
            <a:r>
              <a:rPr lang="en-US" sz="1800" dirty="0"/>
              <a:t>Stop production by shutting down temporarily</a:t>
            </a:r>
          </a:p>
          <a:p>
            <a:pPr marL="342900" lvl="0" indent="-342900" algn="l" rtl="0">
              <a:lnSpc>
                <a:spcPct val="100000"/>
              </a:lnSpc>
              <a:spcBef>
                <a:spcPts val="1200"/>
              </a:spcBef>
              <a:spcAft>
                <a:spcPts val="0"/>
              </a:spcAft>
              <a:buSzPts val="2000"/>
              <a:buAutoNum type="arabicPeriod"/>
            </a:pPr>
            <a:endParaRPr sz="2000" dirty="0"/>
          </a:p>
          <a:p>
            <a:pPr marL="0" lvl="0" indent="0" algn="l" rtl="0">
              <a:lnSpc>
                <a:spcPct val="100000"/>
              </a:lnSpc>
              <a:spcBef>
                <a:spcPts val="1200"/>
              </a:spcBef>
              <a:spcAft>
                <a:spcPts val="0"/>
              </a:spcAft>
              <a:buSzPts val="2000"/>
              <a:buNone/>
            </a:pPr>
            <a:r>
              <a:rPr lang="en-US" sz="1800" dirty="0"/>
              <a:t>If the firm shuts down, it will still need to pay its </a:t>
            </a:r>
            <a:r>
              <a:rPr lang="en-US" sz="1800" i="1" dirty="0"/>
              <a:t>fixed costs.</a:t>
            </a:r>
            <a:r>
              <a:rPr lang="en-US" sz="1800" dirty="0"/>
              <a:t> The firm needs to decide whether to incur only its fixed costs or to produce and incur some variable costs, but also obtain some revenue.</a:t>
            </a:r>
            <a:endParaRPr sz="2000" dirty="0"/>
          </a:p>
          <a:p>
            <a:pPr marL="0" lvl="0" indent="0" algn="l" rtl="0">
              <a:lnSpc>
                <a:spcPct val="100000"/>
              </a:lnSpc>
              <a:spcBef>
                <a:spcPts val="1200"/>
              </a:spcBef>
              <a:spcAft>
                <a:spcPts val="0"/>
              </a:spcAft>
              <a:buSzPts val="2000"/>
              <a:buNone/>
            </a:pPr>
            <a:r>
              <a:rPr lang="en-US" sz="1800" dirty="0"/>
              <a:t>Fixed costs should be ignored because they are </a:t>
            </a:r>
            <a:r>
              <a:rPr lang="en-US" sz="1800" b="1" u="sng" dirty="0"/>
              <a:t>sunk costs</a:t>
            </a:r>
            <a:r>
              <a:rPr lang="en-US" sz="1800" dirty="0"/>
              <a:t>, costs that have already been paid and cannot be recovered; even if they haven’t </a:t>
            </a:r>
            <a:r>
              <a:rPr lang="en-US" sz="1800" i="1" dirty="0"/>
              <a:t>literally</a:t>
            </a:r>
            <a:r>
              <a:rPr lang="en-US" sz="1800" dirty="0"/>
              <a:t> been paid yet, the firm is still </a:t>
            </a:r>
            <a:r>
              <a:rPr lang="en-US" sz="1800" i="1" dirty="0"/>
              <a:t>obliged</a:t>
            </a:r>
            <a:r>
              <a:rPr lang="en-US" sz="1800" dirty="0"/>
              <a:t> to pay them.</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Table 9.4 Farmer Gillette’s Costs per Year</a:t>
            </a:r>
            <a:endParaRPr dirty="0"/>
          </a:p>
        </p:txBody>
      </p:sp>
      <p:sp>
        <p:nvSpPr>
          <p:cNvPr id="384" name="Google Shape;384;p49"/>
          <p:cNvSpPr txBox="1">
            <a:spLocks noGrp="1"/>
          </p:cNvSpPr>
          <p:nvPr>
            <p:ph type="body" idx="1"/>
          </p:nvPr>
        </p:nvSpPr>
        <p:spPr>
          <a:xfrm>
            <a:off x="457200" y="1600200"/>
            <a:ext cx="4800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000" dirty="0"/>
              <a:t>The table lists all of Sacha’s costs, both explicit and implicit.</a:t>
            </a:r>
            <a:endParaRPr sz="2000" dirty="0"/>
          </a:p>
          <a:p>
            <a:pPr marL="292100" lvl="0" indent="-292100" algn="l" rtl="0">
              <a:lnSpc>
                <a:spcPct val="100000"/>
              </a:lnSpc>
              <a:spcBef>
                <a:spcPts val="600"/>
              </a:spcBef>
              <a:spcAft>
                <a:spcPts val="0"/>
              </a:spcAft>
              <a:buSzPts val="2200"/>
              <a:buChar char="•"/>
            </a:pPr>
            <a:r>
              <a:rPr lang="en-US" sz="2000" dirty="0"/>
              <a:t>Sacha’s total cost is $90,000.</a:t>
            </a:r>
            <a:endParaRPr sz="2000" dirty="0"/>
          </a:p>
          <a:p>
            <a:pPr marL="0" lvl="0" indent="0" algn="l" rtl="0">
              <a:lnSpc>
                <a:spcPct val="100000"/>
              </a:lnSpc>
              <a:spcBef>
                <a:spcPts val="1500"/>
              </a:spcBef>
              <a:spcAft>
                <a:spcPts val="0"/>
              </a:spcAft>
              <a:buSzPts val="2200"/>
              <a:buNone/>
            </a:pPr>
            <a:r>
              <a:rPr lang="en-US" sz="2000" dirty="0"/>
              <a:t>Sacha produces 50,000 dozen eggs, selling them at $3 per dozen.</a:t>
            </a:r>
            <a:endParaRPr sz="2000" dirty="0"/>
          </a:p>
          <a:p>
            <a:pPr marL="292100" lvl="0" indent="-292100" algn="l" rtl="0">
              <a:lnSpc>
                <a:spcPct val="100000"/>
              </a:lnSpc>
              <a:spcBef>
                <a:spcPts val="600"/>
              </a:spcBef>
              <a:spcAft>
                <a:spcPts val="0"/>
              </a:spcAft>
              <a:buSzPts val="2200"/>
              <a:buChar char="•"/>
            </a:pPr>
            <a:r>
              <a:rPr lang="en-US" sz="2000" dirty="0"/>
              <a:t>Sacha’s total revenue is $150,000.</a:t>
            </a:r>
            <a:endParaRPr sz="2000" dirty="0"/>
          </a:p>
          <a:p>
            <a:pPr marL="292100" lvl="0" indent="-292100" algn="l" rtl="0">
              <a:lnSpc>
                <a:spcPct val="100000"/>
              </a:lnSpc>
              <a:spcBef>
                <a:spcPts val="600"/>
              </a:spcBef>
              <a:spcAft>
                <a:spcPts val="0"/>
              </a:spcAft>
              <a:buSzPts val="2200"/>
              <a:buChar char="•"/>
            </a:pPr>
            <a:r>
              <a:rPr lang="en-US" sz="2000" dirty="0"/>
              <a:t>So </a:t>
            </a:r>
            <a:r>
              <a:rPr lang="en-US" sz="2000" b="1" u="sng" dirty="0"/>
              <a:t>economic profit</a:t>
            </a:r>
            <a:r>
              <a:rPr lang="en-US" sz="2000" dirty="0"/>
              <a:t>, her revenues minus all of her costs, both implicit and explicit, is $60,000.</a:t>
            </a:r>
            <a:endParaRPr sz="2000" dirty="0"/>
          </a:p>
          <a:p>
            <a:pPr marL="0" lvl="0" indent="0" algn="l" rtl="0">
              <a:lnSpc>
                <a:spcPct val="100000"/>
              </a:lnSpc>
              <a:spcBef>
                <a:spcPts val="600"/>
              </a:spcBef>
              <a:spcAft>
                <a:spcPts val="0"/>
              </a:spcAft>
              <a:buSzPts val="2200"/>
              <a:buNone/>
            </a:pPr>
            <a:r>
              <a:rPr lang="en-US" sz="2000" dirty="0"/>
              <a:t>If these costs were higher than her revenues, Sacha would be making an </a:t>
            </a:r>
            <a:r>
              <a:rPr lang="en-US" sz="2000" b="1" u="sng" dirty="0"/>
              <a:t>economic loss</a:t>
            </a:r>
            <a:r>
              <a:rPr lang="en-US" sz="2000" dirty="0"/>
              <a:t>.</a:t>
            </a:r>
            <a:endParaRPr sz="2000" dirty="0"/>
          </a:p>
        </p:txBody>
      </p:sp>
      <p:graphicFrame>
        <p:nvGraphicFramePr>
          <p:cNvPr id="385" name="Google Shape;385;p49"/>
          <p:cNvGraphicFramePr/>
          <p:nvPr/>
        </p:nvGraphicFramePr>
        <p:xfrm>
          <a:off x="5257800" y="1676400"/>
          <a:ext cx="3733800" cy="3855820"/>
        </p:xfrm>
        <a:graphic>
          <a:graphicData uri="http://schemas.openxmlformats.org/drawingml/2006/table">
            <a:tbl>
              <a:tblPr firstRow="1">
                <a:noFill/>
                <a:tableStyleId>{049487FA-FBC3-465D-9AC7-91C140717F15}</a:tableStyleId>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dk1"/>
                          </a:solidFill>
                          <a:latin typeface="Arial"/>
                          <a:ea typeface="Arial"/>
                          <a:cs typeface="Arial"/>
                          <a:sym typeface="Arial"/>
                        </a:rPr>
                        <a:t>Explicit Costs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Blank</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Water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$ 10,000</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Wages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$ 18,000</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Fertilizer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latin typeface="Arial"/>
                          <a:ea typeface="Arial"/>
                          <a:cs typeface="Arial"/>
                          <a:sym typeface="Arial"/>
                        </a:rPr>
                        <a:t>$ 12,000</a:t>
                      </a:r>
                      <a:endParaRPr sz="14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Electricity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   5,000</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Payment on bank loan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$ 10,000</a:t>
                      </a:r>
                      <a:endParaRPr sz="14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chemeClr val="dk1"/>
                          </a:solidFill>
                          <a:latin typeface="Arial"/>
                          <a:ea typeface="Arial"/>
                          <a:cs typeface="Arial"/>
                          <a:sym typeface="Arial"/>
                        </a:rPr>
                        <a:t>Implicit Costs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lt1"/>
                          </a:solidFill>
                        </a:rPr>
                        <a:t>Blank</a:t>
                      </a:r>
                      <a:endParaRPr sz="14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Forgone salary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$ 30,000</a:t>
                      </a:r>
                      <a:endParaRPr sz="1400" u="none" strike="noStrike" cap="none"/>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Opportunity cost of the $50,000 she has invested in her farm</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   5,000</a:t>
                      </a:r>
                      <a:endParaRPr sz="1400" u="none" strike="noStrike" cap="none"/>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chemeClr val="dk1"/>
                          </a:solidFill>
                          <a:latin typeface="Arial"/>
                          <a:ea typeface="Arial"/>
                          <a:cs typeface="Arial"/>
                          <a:sym typeface="Arial"/>
                        </a:rPr>
                        <a:t>Total cost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chemeClr val="dk1"/>
                          </a:solidFill>
                          <a:latin typeface="Arial"/>
                          <a:ea typeface="Arial"/>
                          <a:cs typeface="Arial"/>
                          <a:sym typeface="Arial"/>
                        </a:rPr>
                        <a:t>$ 90,000</a:t>
                      </a:r>
                      <a:endParaRPr sz="1400" u="none" strike="noStrike" cap="none"/>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Economic Profit Leads to Entry of New Firms</a:t>
            </a:r>
            <a:endParaRPr/>
          </a:p>
        </p:txBody>
      </p:sp>
      <p:sp>
        <p:nvSpPr>
          <p:cNvPr id="391" name="Google Shape;391;p50"/>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Unfortunately for Sacha, the profits in the egg-farming business will not last. Why?</a:t>
            </a:r>
            <a:endParaRPr/>
          </a:p>
          <a:p>
            <a:pPr marL="0" lvl="0" indent="0" algn="l" rtl="0">
              <a:lnSpc>
                <a:spcPct val="100000"/>
              </a:lnSpc>
              <a:spcBef>
                <a:spcPts val="1500"/>
              </a:spcBef>
              <a:spcAft>
                <a:spcPts val="0"/>
              </a:spcAft>
              <a:buSzPts val="2200"/>
              <a:buNone/>
            </a:pPr>
            <a:r>
              <a:rPr lang="en-US"/>
              <a:t>Additional firms will enter the market, attracted by the profit. Perhaps:</a:t>
            </a:r>
            <a:endParaRPr/>
          </a:p>
          <a:p>
            <a:pPr marL="292100" lvl="0" indent="-292100" algn="l" rtl="0">
              <a:lnSpc>
                <a:spcPct val="100000"/>
              </a:lnSpc>
              <a:spcBef>
                <a:spcPts val="600"/>
              </a:spcBef>
              <a:spcAft>
                <a:spcPts val="0"/>
              </a:spcAft>
              <a:buSzPts val="2200"/>
              <a:buChar char="•"/>
            </a:pPr>
            <a:r>
              <a:rPr lang="en-US"/>
              <a:t>Some farms will switch from other products to cage-free eggs, or</a:t>
            </a:r>
            <a:endParaRPr/>
          </a:p>
          <a:p>
            <a:pPr marL="292100" lvl="0" indent="-292100" algn="l" rtl="0">
              <a:lnSpc>
                <a:spcPct val="100000"/>
              </a:lnSpc>
              <a:spcBef>
                <a:spcPts val="600"/>
              </a:spcBef>
              <a:spcAft>
                <a:spcPts val="0"/>
              </a:spcAft>
              <a:buSzPts val="2200"/>
              <a:buChar char="•"/>
            </a:pPr>
            <a:r>
              <a:rPr lang="en-US"/>
              <a:t>People will open up new farms.</a:t>
            </a:r>
            <a:endParaRPr/>
          </a:p>
          <a:p>
            <a:pPr marL="0" lvl="0" indent="0" algn="l" rtl="0">
              <a:lnSpc>
                <a:spcPct val="100000"/>
              </a:lnSpc>
              <a:spcBef>
                <a:spcPts val="1500"/>
              </a:spcBef>
              <a:spcAft>
                <a:spcPts val="0"/>
              </a:spcAft>
              <a:buSzPts val="2200"/>
              <a:buNone/>
            </a:pPr>
            <a:r>
              <a:rPr lang="en-US"/>
              <a:t>However it happens, the number of firms in the market will increase, increasing supply; this will in turn lower the price Sacha can receive for her output.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Long-Run Equilibrium in a Perfectly Competitive Market</a:t>
            </a:r>
            <a:endParaRPr/>
          </a:p>
        </p:txBody>
      </p:sp>
      <p:sp>
        <p:nvSpPr>
          <p:cNvPr id="425" name="Google Shape;425;p55"/>
          <p:cNvSpPr txBox="1">
            <a:spLocks noGrp="1"/>
          </p:cNvSpPr>
          <p:nvPr>
            <p:ph type="body" idx="1"/>
          </p:nvPr>
        </p:nvSpPr>
        <p:spPr>
          <a:xfrm>
            <a:off x="457200" y="1600200"/>
            <a:ext cx="83820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1800" dirty="0"/>
              <a:t>The previous slides have described how </a:t>
            </a:r>
            <a:r>
              <a:rPr lang="en-US" sz="1800" i="1" dirty="0"/>
              <a:t>long-run competitive equilibrium</a:t>
            </a:r>
            <a:r>
              <a:rPr lang="en-US" sz="1800" b="1" i="1" dirty="0"/>
              <a:t> </a:t>
            </a:r>
            <a:r>
              <a:rPr lang="en-US" sz="1800" dirty="0"/>
              <a:t>is achieved in a perfectly competitive market:</a:t>
            </a:r>
          </a:p>
          <a:p>
            <a:pPr marL="0" lvl="0" indent="0" algn="l" rtl="0">
              <a:lnSpc>
                <a:spcPct val="100000"/>
              </a:lnSpc>
              <a:spcBef>
                <a:spcPts val="0"/>
              </a:spcBef>
              <a:spcAft>
                <a:spcPts val="0"/>
              </a:spcAft>
              <a:buSzPts val="2200"/>
              <a:buNone/>
            </a:pPr>
            <a:endParaRPr sz="1800" dirty="0"/>
          </a:p>
          <a:p>
            <a:pPr marL="292100" lvl="0" indent="-292100" algn="l" rtl="0">
              <a:lnSpc>
                <a:spcPct val="100000"/>
              </a:lnSpc>
              <a:spcBef>
                <a:spcPts val="600"/>
              </a:spcBef>
              <a:spcAft>
                <a:spcPts val="0"/>
              </a:spcAft>
              <a:buSzPts val="2200"/>
              <a:buChar char="•"/>
            </a:pPr>
            <a:r>
              <a:rPr lang="en-US" sz="1800" dirty="0"/>
              <a:t>If firms are making an economic profit, additional firms enter the market, driving down price to the break-even level.</a:t>
            </a:r>
            <a:endParaRPr sz="1800" dirty="0"/>
          </a:p>
          <a:p>
            <a:pPr marL="292100" lvl="0" indent="-292100" algn="l" rtl="0">
              <a:lnSpc>
                <a:spcPct val="100000"/>
              </a:lnSpc>
              <a:spcBef>
                <a:spcPts val="600"/>
              </a:spcBef>
              <a:spcAft>
                <a:spcPts val="0"/>
              </a:spcAft>
              <a:buSzPts val="2200"/>
              <a:buChar char="•"/>
            </a:pPr>
            <a:r>
              <a:rPr lang="en-US" sz="1800" dirty="0"/>
              <a:t>If firms are making an economic loss, existing firms exit the market, driving price up to the break-even level.</a:t>
            </a:r>
          </a:p>
          <a:p>
            <a:pPr marL="292100" lvl="0" indent="-292100" algn="l" rtl="0">
              <a:lnSpc>
                <a:spcPct val="100000"/>
              </a:lnSpc>
              <a:spcBef>
                <a:spcPts val="600"/>
              </a:spcBef>
              <a:spcAft>
                <a:spcPts val="0"/>
              </a:spcAft>
              <a:buSzPts val="2200"/>
              <a:buChar char="•"/>
            </a:pPr>
            <a:endParaRPr sz="1800" dirty="0"/>
          </a:p>
          <a:p>
            <a:pPr marL="0" lvl="0" indent="0" algn="l" rtl="0">
              <a:lnSpc>
                <a:spcPct val="100000"/>
              </a:lnSpc>
              <a:spcBef>
                <a:spcPts val="600"/>
              </a:spcBef>
              <a:spcAft>
                <a:spcPts val="0"/>
              </a:spcAft>
              <a:buSzPts val="2200"/>
              <a:buNone/>
            </a:pPr>
            <a:r>
              <a:rPr lang="en-US" sz="1800" dirty="0"/>
              <a:t>Since the long-run average cost curve shows the lowest cost at which a firm is able to produce a given quantity of output in the long run, we expect price to be driven down to the minimum point on the typical firm’s long-run average cost curve.</a:t>
            </a:r>
          </a:p>
          <a:p>
            <a:pPr marL="0" lvl="0" indent="0" algn="l" rtl="0">
              <a:lnSpc>
                <a:spcPct val="100000"/>
              </a:lnSpc>
              <a:spcBef>
                <a:spcPts val="600"/>
              </a:spcBef>
              <a:spcAft>
                <a:spcPts val="0"/>
              </a:spcAft>
              <a:buSzPts val="2200"/>
              <a:buNone/>
            </a:pPr>
            <a:endParaRPr sz="1800" dirty="0"/>
          </a:p>
          <a:p>
            <a:pPr marL="0" lvl="0" indent="0" algn="l" rtl="0">
              <a:lnSpc>
                <a:spcPct val="100000"/>
              </a:lnSpc>
              <a:spcBef>
                <a:spcPts val="600"/>
              </a:spcBef>
              <a:spcAft>
                <a:spcPts val="0"/>
              </a:spcAft>
              <a:buSzPts val="2200"/>
              <a:buNone/>
            </a:pPr>
            <a:r>
              <a:rPr lang="en-US" sz="1800" b="1" u="sng" dirty="0"/>
              <a:t>Long-run competitive equilibrium</a:t>
            </a:r>
            <a:r>
              <a:rPr lang="en-US" sz="1800" dirty="0"/>
              <a:t>: The situation in which the entry and exit of firms has resulted in the typical firm breaking even.</a:t>
            </a: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The Long-Run Supply Curve in a Perfectly Competitive Market</a:t>
            </a:r>
            <a:endParaRPr/>
          </a:p>
        </p:txBody>
      </p:sp>
      <p:sp>
        <p:nvSpPr>
          <p:cNvPr id="431" name="Google Shape;431;p56"/>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This means that in the long run, the market will supply any demand by consumers at a price equal to the minimum point on the typical firm’s average cost curve.</a:t>
            </a:r>
            <a:endParaRPr/>
          </a:p>
          <a:p>
            <a:pPr marL="292100" lvl="0" indent="-292100" algn="l" rtl="0">
              <a:lnSpc>
                <a:spcPct val="100000"/>
              </a:lnSpc>
              <a:spcBef>
                <a:spcPts val="600"/>
              </a:spcBef>
              <a:spcAft>
                <a:spcPts val="0"/>
              </a:spcAft>
              <a:buSzPts val="2200"/>
              <a:buChar char="•"/>
            </a:pPr>
            <a:r>
              <a:rPr lang="en-US"/>
              <a:t>So the </a:t>
            </a:r>
            <a:r>
              <a:rPr lang="en-US" i="1"/>
              <a:t>long-run supply curve</a:t>
            </a:r>
            <a:r>
              <a:rPr lang="en-US"/>
              <a:t> is horizontal at this price.</a:t>
            </a:r>
            <a:endParaRPr/>
          </a:p>
          <a:p>
            <a:pPr marL="292100" lvl="0" indent="-292100" algn="l" rtl="0">
              <a:lnSpc>
                <a:spcPct val="100000"/>
              </a:lnSpc>
              <a:spcBef>
                <a:spcPts val="600"/>
              </a:spcBef>
              <a:spcAft>
                <a:spcPts val="0"/>
              </a:spcAft>
              <a:buSzPts val="2200"/>
              <a:buChar char="•"/>
            </a:pPr>
            <a:r>
              <a:rPr lang="en-US" i="1"/>
              <a:t>In a perfectly competitive market, the long-run price is completely determined by the forces of supply.</a:t>
            </a:r>
            <a:endParaRPr/>
          </a:p>
          <a:p>
            <a:pPr marL="292100" lvl="0" indent="-292100" algn="l" rtl="0">
              <a:lnSpc>
                <a:spcPct val="100000"/>
              </a:lnSpc>
              <a:spcBef>
                <a:spcPts val="600"/>
              </a:spcBef>
              <a:spcAft>
                <a:spcPts val="0"/>
              </a:spcAft>
              <a:buSzPts val="2200"/>
              <a:buChar char="•"/>
            </a:pPr>
            <a:r>
              <a:rPr lang="en-US" i="1"/>
              <a:t>The number of suppliers adjusts to meet demand, at the lowest possible price.</a:t>
            </a:r>
            <a:endParaRPr/>
          </a:p>
          <a:p>
            <a:pPr marL="0" lvl="0" indent="0" algn="l" rtl="0">
              <a:lnSpc>
                <a:spcPct val="100000"/>
              </a:lnSpc>
              <a:spcBef>
                <a:spcPts val="1500"/>
              </a:spcBef>
              <a:spcAft>
                <a:spcPts val="0"/>
              </a:spcAft>
              <a:buSzPts val="2200"/>
              <a:buNone/>
            </a:pPr>
            <a:r>
              <a:rPr lang="en-US" b="1" u="sng"/>
              <a:t>Long-run supply curve</a:t>
            </a:r>
            <a:r>
              <a:rPr lang="en-US"/>
              <a:t>: A curve that shows the relationship in the long run between market price and the quantity supplied.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7"/>
          <p:cNvSpPr txBox="1">
            <a:spLocks noGrp="1"/>
          </p:cNvSpPr>
          <p:nvPr>
            <p:ph type="title"/>
          </p:nvPr>
        </p:nvSpPr>
        <p:spPr>
          <a:xfrm>
            <a:off x="457200" y="228600"/>
            <a:ext cx="8229600" cy="83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b="1" dirty="0"/>
              <a:t>Figure 9.10</a:t>
            </a:r>
            <a:r>
              <a:rPr lang="en-US" sz="2400" dirty="0"/>
              <a:t> The Long-Run Supply Curve in a Perfectly Competitive Industry</a:t>
            </a:r>
            <a:endParaRPr dirty="0"/>
          </a:p>
        </p:txBody>
      </p:sp>
      <p:sp>
        <p:nvSpPr>
          <p:cNvPr id="438" name="Google Shape;438;p57"/>
          <p:cNvSpPr txBox="1">
            <a:spLocks noGrp="1"/>
          </p:cNvSpPr>
          <p:nvPr>
            <p:ph type="body" idx="1"/>
          </p:nvPr>
        </p:nvSpPr>
        <p:spPr>
          <a:xfrm>
            <a:off x="457200" y="4953000"/>
            <a:ext cx="8229600" cy="11684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2200"/>
              <a:buNone/>
            </a:pPr>
            <a:r>
              <a:rPr lang="en-US" sz="2200"/>
              <a:t>The panels show how an increase or decrease in demand is met by a corresponding increase or decrease in supply.</a:t>
            </a:r>
            <a:endParaRPr/>
          </a:p>
          <a:p>
            <a:pPr marL="0" lvl="0" indent="0" algn="l" rtl="0">
              <a:lnSpc>
                <a:spcPct val="100000"/>
              </a:lnSpc>
              <a:spcBef>
                <a:spcPts val="1000"/>
              </a:spcBef>
              <a:spcAft>
                <a:spcPts val="0"/>
              </a:spcAft>
              <a:buSzPts val="2200"/>
              <a:buNone/>
            </a:pPr>
            <a:r>
              <a:rPr lang="en-US" sz="2200"/>
              <a:t>Price always returns to the long-run (break-even) level.</a:t>
            </a:r>
            <a:endParaRPr/>
          </a:p>
        </p:txBody>
      </p:sp>
      <p:pic>
        <p:nvPicPr>
          <p:cNvPr id="5" name="Google Shape;626;p56"/>
          <p:cNvPicPr preferRelativeResize="0"/>
          <p:nvPr/>
        </p:nvPicPr>
        <p:blipFill rotWithShape="1">
          <a:blip r:embed="rId3">
            <a:alphaModFix/>
          </a:blip>
          <a:srcRect/>
          <a:stretch/>
        </p:blipFill>
        <p:spPr>
          <a:xfrm>
            <a:off x="65000" y="949475"/>
            <a:ext cx="9013999" cy="4003525"/>
          </a:xfrm>
          <a:prstGeom prst="rect">
            <a:avLst/>
          </a:prstGeom>
          <a:noFill/>
          <a:ln>
            <a:noFill/>
          </a:ln>
        </p:spPr>
      </p:pic>
      <p:pic>
        <p:nvPicPr>
          <p:cNvPr id="6" name="Google Shape;627;p56"/>
          <p:cNvPicPr preferRelativeResize="0"/>
          <p:nvPr/>
        </p:nvPicPr>
        <p:blipFill rotWithShape="1">
          <a:blip r:embed="rId4">
            <a:alphaModFix/>
          </a:blip>
          <a:srcRect/>
          <a:stretch/>
        </p:blipFill>
        <p:spPr>
          <a:xfrm>
            <a:off x="65000" y="949475"/>
            <a:ext cx="9013999" cy="4003525"/>
          </a:xfrm>
          <a:prstGeom prst="rect">
            <a:avLst/>
          </a:prstGeom>
          <a:noFill/>
          <a:ln>
            <a:noFill/>
          </a:ln>
        </p:spPr>
      </p:pic>
      <p:pic>
        <p:nvPicPr>
          <p:cNvPr id="7" name="Google Shape;628;p56"/>
          <p:cNvPicPr preferRelativeResize="0"/>
          <p:nvPr/>
        </p:nvPicPr>
        <p:blipFill rotWithShape="1">
          <a:blip r:embed="rId5">
            <a:alphaModFix/>
          </a:blip>
          <a:srcRect/>
          <a:stretch/>
        </p:blipFill>
        <p:spPr>
          <a:xfrm>
            <a:off x="65000" y="949475"/>
            <a:ext cx="9013999" cy="4003525"/>
          </a:xfrm>
          <a:prstGeom prst="rect">
            <a:avLst/>
          </a:prstGeom>
          <a:noFill/>
          <a:ln>
            <a:noFill/>
          </a:ln>
        </p:spPr>
      </p:pic>
      <p:pic>
        <p:nvPicPr>
          <p:cNvPr id="8" name="Google Shape;629;p56"/>
          <p:cNvPicPr preferRelativeResize="0"/>
          <p:nvPr/>
        </p:nvPicPr>
        <p:blipFill rotWithShape="1">
          <a:blip r:embed="rId6">
            <a:alphaModFix/>
          </a:blip>
          <a:srcRect/>
          <a:stretch/>
        </p:blipFill>
        <p:spPr>
          <a:xfrm>
            <a:off x="65000" y="949475"/>
            <a:ext cx="9013999" cy="4003525"/>
          </a:xfrm>
          <a:prstGeom prst="rect">
            <a:avLst/>
          </a:prstGeom>
          <a:noFill/>
          <a:ln>
            <a:noFill/>
          </a:ln>
        </p:spPr>
      </p:pic>
      <p:pic>
        <p:nvPicPr>
          <p:cNvPr id="9" name="Google Shape;630;p56"/>
          <p:cNvPicPr preferRelativeResize="0"/>
          <p:nvPr/>
        </p:nvPicPr>
        <p:blipFill rotWithShape="1">
          <a:blip r:embed="rId7">
            <a:alphaModFix/>
          </a:blip>
          <a:srcRect/>
          <a:stretch/>
        </p:blipFill>
        <p:spPr>
          <a:xfrm>
            <a:off x="65000" y="949475"/>
            <a:ext cx="9013999" cy="4003525"/>
          </a:xfrm>
          <a:prstGeom prst="rect">
            <a:avLst/>
          </a:prstGeom>
          <a:noFill/>
          <a:ln>
            <a:noFill/>
          </a:ln>
        </p:spPr>
      </p:pic>
      <p:pic>
        <p:nvPicPr>
          <p:cNvPr id="10" name="Google Shape;631;p56"/>
          <p:cNvPicPr preferRelativeResize="0"/>
          <p:nvPr/>
        </p:nvPicPr>
        <p:blipFill rotWithShape="1">
          <a:blip r:embed="rId8">
            <a:alphaModFix/>
          </a:blip>
          <a:srcRect/>
          <a:stretch/>
        </p:blipFill>
        <p:spPr>
          <a:xfrm>
            <a:off x="65000" y="949475"/>
            <a:ext cx="9013999" cy="4003525"/>
          </a:xfrm>
          <a:prstGeom prst="rect">
            <a:avLst/>
          </a:prstGeom>
          <a:noFill/>
          <a:ln>
            <a:noFill/>
          </a:ln>
        </p:spPr>
      </p:pic>
      <p:pic>
        <p:nvPicPr>
          <p:cNvPr id="11" name="Google Shape;632;p56"/>
          <p:cNvPicPr preferRelativeResize="0"/>
          <p:nvPr/>
        </p:nvPicPr>
        <p:blipFill rotWithShape="1">
          <a:blip r:embed="rId9">
            <a:alphaModFix/>
          </a:blip>
          <a:srcRect/>
          <a:stretch/>
        </p:blipFill>
        <p:spPr>
          <a:xfrm>
            <a:off x="65000" y="949475"/>
            <a:ext cx="9013999" cy="4003525"/>
          </a:xfrm>
          <a:prstGeom prst="rect">
            <a:avLst/>
          </a:prstGeom>
          <a:noFill/>
          <a:ln>
            <a:noFill/>
          </a:ln>
        </p:spPr>
      </p:pic>
      <p:pic>
        <p:nvPicPr>
          <p:cNvPr id="12" name="Google Shape;633;p56"/>
          <p:cNvPicPr preferRelativeResize="0"/>
          <p:nvPr/>
        </p:nvPicPr>
        <p:blipFill rotWithShape="1">
          <a:blip r:embed="rId10">
            <a:alphaModFix/>
          </a:blip>
          <a:srcRect/>
          <a:stretch/>
        </p:blipFill>
        <p:spPr>
          <a:xfrm>
            <a:off x="65000" y="949475"/>
            <a:ext cx="9013999" cy="4003525"/>
          </a:xfrm>
          <a:prstGeom prst="rect">
            <a:avLst/>
          </a:prstGeom>
          <a:noFill/>
          <a:ln>
            <a:noFill/>
          </a:ln>
        </p:spPr>
      </p:pic>
      <p:pic>
        <p:nvPicPr>
          <p:cNvPr id="13" name="Google Shape;634;p56"/>
          <p:cNvPicPr preferRelativeResize="0"/>
          <p:nvPr/>
        </p:nvPicPr>
        <p:blipFill rotWithShape="1">
          <a:blip r:embed="rId11">
            <a:alphaModFix/>
          </a:blip>
          <a:srcRect/>
          <a:stretch/>
        </p:blipFill>
        <p:spPr>
          <a:xfrm>
            <a:off x="65000" y="949475"/>
            <a:ext cx="9013999" cy="4003525"/>
          </a:xfrm>
          <a:prstGeom prst="rect">
            <a:avLst/>
          </a:prstGeom>
          <a:noFill/>
          <a:ln>
            <a:noFill/>
          </a:ln>
        </p:spPr>
      </p:pic>
      <p:pic>
        <p:nvPicPr>
          <p:cNvPr id="14" name="Google Shape;635;p56"/>
          <p:cNvPicPr preferRelativeResize="0"/>
          <p:nvPr/>
        </p:nvPicPr>
        <p:blipFill rotWithShape="1">
          <a:blip r:embed="rId12">
            <a:alphaModFix/>
          </a:blip>
          <a:srcRect/>
          <a:stretch/>
        </p:blipFill>
        <p:spPr>
          <a:xfrm>
            <a:off x="65000" y="949475"/>
            <a:ext cx="9013999" cy="4003525"/>
          </a:xfrm>
          <a:prstGeom prst="rect">
            <a:avLst/>
          </a:prstGeom>
          <a:noFill/>
          <a:ln>
            <a:noFill/>
          </a:ln>
        </p:spPr>
      </p:pic>
      <p:pic>
        <p:nvPicPr>
          <p:cNvPr id="15" name="Google Shape;636;p56"/>
          <p:cNvPicPr preferRelativeResize="0"/>
          <p:nvPr/>
        </p:nvPicPr>
        <p:blipFill rotWithShape="1">
          <a:blip r:embed="rId13">
            <a:alphaModFix/>
          </a:blip>
          <a:srcRect/>
          <a:stretch/>
        </p:blipFill>
        <p:spPr>
          <a:xfrm>
            <a:off x="65000" y="949475"/>
            <a:ext cx="9013999" cy="4003525"/>
          </a:xfrm>
          <a:prstGeom prst="rect">
            <a:avLst/>
          </a:prstGeom>
          <a:noFill/>
          <a:ln>
            <a:noFill/>
          </a:ln>
        </p:spPr>
      </p:pic>
      <p:pic>
        <p:nvPicPr>
          <p:cNvPr id="16" name="Google Shape;637;p56"/>
          <p:cNvPicPr preferRelativeResize="0"/>
          <p:nvPr/>
        </p:nvPicPr>
        <p:blipFill rotWithShape="1">
          <a:blip r:embed="rId14">
            <a:alphaModFix/>
          </a:blip>
          <a:srcRect/>
          <a:stretch/>
        </p:blipFill>
        <p:spPr>
          <a:xfrm>
            <a:off x="65000" y="949475"/>
            <a:ext cx="9013999" cy="4003525"/>
          </a:xfrm>
          <a:prstGeom prst="rect">
            <a:avLst/>
          </a:prstGeom>
          <a:noFill/>
          <a:ln>
            <a:noFill/>
          </a:ln>
        </p:spPr>
      </p:pic>
      <p:pic>
        <p:nvPicPr>
          <p:cNvPr id="17" name="Google Shape;638;p56"/>
          <p:cNvPicPr preferRelativeResize="0"/>
          <p:nvPr/>
        </p:nvPicPr>
        <p:blipFill rotWithShape="1">
          <a:blip r:embed="rId15">
            <a:alphaModFix/>
          </a:blip>
          <a:srcRect/>
          <a:stretch/>
        </p:blipFill>
        <p:spPr>
          <a:xfrm>
            <a:off x="65000" y="949475"/>
            <a:ext cx="9013999" cy="4003525"/>
          </a:xfrm>
          <a:prstGeom prst="rect">
            <a:avLst/>
          </a:prstGeom>
          <a:noFill/>
          <a:ln>
            <a:noFill/>
          </a:ln>
        </p:spPr>
      </p:pic>
      <p:pic>
        <p:nvPicPr>
          <p:cNvPr id="18" name="Google Shape;639;p56"/>
          <p:cNvPicPr preferRelativeResize="0"/>
          <p:nvPr/>
        </p:nvPicPr>
        <p:blipFill rotWithShape="1">
          <a:blip r:embed="rId16">
            <a:alphaModFix/>
          </a:blip>
          <a:srcRect/>
          <a:stretch/>
        </p:blipFill>
        <p:spPr>
          <a:xfrm>
            <a:off x="65000" y="949475"/>
            <a:ext cx="9013999" cy="4003525"/>
          </a:xfrm>
          <a:prstGeom prst="rect">
            <a:avLst/>
          </a:prstGeom>
          <a:noFill/>
          <a:ln>
            <a:noFill/>
          </a:ln>
        </p:spPr>
      </p:pic>
      <p:pic>
        <p:nvPicPr>
          <p:cNvPr id="19" name="Google Shape;640;p56"/>
          <p:cNvPicPr preferRelativeResize="0"/>
          <p:nvPr/>
        </p:nvPicPr>
        <p:blipFill rotWithShape="1">
          <a:blip r:embed="rId17">
            <a:alphaModFix/>
          </a:blip>
          <a:srcRect/>
          <a:stretch/>
        </p:blipFill>
        <p:spPr>
          <a:xfrm>
            <a:off x="65000" y="949475"/>
            <a:ext cx="9013999" cy="4003525"/>
          </a:xfrm>
          <a:prstGeom prst="rect">
            <a:avLst/>
          </a:prstGeom>
          <a:noFill/>
          <a:ln>
            <a:noFill/>
          </a:ln>
        </p:spPr>
      </p:pic>
      <p:pic>
        <p:nvPicPr>
          <p:cNvPr id="20" name="Google Shape;641;p56"/>
          <p:cNvPicPr preferRelativeResize="0"/>
          <p:nvPr/>
        </p:nvPicPr>
        <p:blipFill rotWithShape="1">
          <a:blip r:embed="rId18">
            <a:alphaModFix/>
          </a:blip>
          <a:srcRect/>
          <a:stretch/>
        </p:blipFill>
        <p:spPr>
          <a:xfrm>
            <a:off x="65000" y="949475"/>
            <a:ext cx="9013999" cy="4003525"/>
          </a:xfrm>
          <a:prstGeom prst="rect">
            <a:avLst/>
          </a:prstGeom>
          <a:noFill/>
          <a:ln>
            <a:noFill/>
          </a:ln>
        </p:spPr>
      </p:pic>
      <p:pic>
        <p:nvPicPr>
          <p:cNvPr id="21" name="Google Shape;642;p56"/>
          <p:cNvPicPr preferRelativeResize="0"/>
          <p:nvPr/>
        </p:nvPicPr>
        <p:blipFill rotWithShape="1">
          <a:blip r:embed="rId19">
            <a:alphaModFix/>
          </a:blip>
          <a:srcRect/>
          <a:stretch/>
        </p:blipFill>
        <p:spPr>
          <a:xfrm>
            <a:off x="65000" y="949475"/>
            <a:ext cx="9013999" cy="4003525"/>
          </a:xfrm>
          <a:prstGeom prst="rect">
            <a:avLst/>
          </a:prstGeom>
          <a:noFill/>
          <a:ln>
            <a:noFill/>
          </a:ln>
        </p:spPr>
      </p:pic>
      <p:pic>
        <p:nvPicPr>
          <p:cNvPr id="22" name="Google Shape;643;p56"/>
          <p:cNvPicPr preferRelativeResize="0"/>
          <p:nvPr/>
        </p:nvPicPr>
        <p:blipFill rotWithShape="1">
          <a:blip r:embed="rId20">
            <a:alphaModFix/>
          </a:blip>
          <a:srcRect/>
          <a:stretch/>
        </p:blipFill>
        <p:spPr>
          <a:xfrm>
            <a:off x="65000" y="949475"/>
            <a:ext cx="9013999" cy="4003525"/>
          </a:xfrm>
          <a:prstGeom prst="rect">
            <a:avLst/>
          </a:prstGeom>
          <a:noFill/>
          <a:ln>
            <a:noFill/>
          </a:ln>
        </p:spPr>
      </p:pic>
      <p:pic>
        <p:nvPicPr>
          <p:cNvPr id="23" name="Google Shape;644;p56"/>
          <p:cNvPicPr preferRelativeResize="0"/>
          <p:nvPr/>
        </p:nvPicPr>
        <p:blipFill rotWithShape="1">
          <a:blip r:embed="rId21">
            <a:alphaModFix/>
          </a:blip>
          <a:srcRect/>
          <a:stretch/>
        </p:blipFill>
        <p:spPr>
          <a:xfrm>
            <a:off x="65000" y="949475"/>
            <a:ext cx="9013999" cy="4003525"/>
          </a:xfrm>
          <a:prstGeom prst="rect">
            <a:avLst/>
          </a:prstGeom>
          <a:noFill/>
          <a:ln>
            <a:noFill/>
          </a:ln>
        </p:spPr>
      </p:pic>
      <p:pic>
        <p:nvPicPr>
          <p:cNvPr id="24" name="Google Shape;645;p56"/>
          <p:cNvPicPr preferRelativeResize="0"/>
          <p:nvPr/>
        </p:nvPicPr>
        <p:blipFill rotWithShape="1">
          <a:blip r:embed="rId22">
            <a:alphaModFix/>
          </a:blip>
          <a:srcRect/>
          <a:stretch/>
        </p:blipFill>
        <p:spPr>
          <a:xfrm>
            <a:off x="65000" y="949475"/>
            <a:ext cx="9013999" cy="4003525"/>
          </a:xfrm>
          <a:prstGeom prst="rect">
            <a:avLst/>
          </a:prstGeom>
          <a:noFill/>
          <a:ln>
            <a:noFill/>
          </a:ln>
        </p:spPr>
      </p:pic>
      <p:pic>
        <p:nvPicPr>
          <p:cNvPr id="25" name="Google Shape;646;p56"/>
          <p:cNvPicPr preferRelativeResize="0"/>
          <p:nvPr/>
        </p:nvPicPr>
        <p:blipFill rotWithShape="1">
          <a:blip r:embed="rId23">
            <a:alphaModFix/>
          </a:blip>
          <a:srcRect/>
          <a:stretch/>
        </p:blipFill>
        <p:spPr>
          <a:xfrm>
            <a:off x="65000" y="949475"/>
            <a:ext cx="9013999" cy="4003525"/>
          </a:xfrm>
          <a:prstGeom prst="rect">
            <a:avLst/>
          </a:prstGeom>
          <a:noFill/>
          <a:ln>
            <a:noFill/>
          </a:ln>
        </p:spPr>
      </p:pic>
      <p:pic>
        <p:nvPicPr>
          <p:cNvPr id="26" name="Google Shape;647;p56"/>
          <p:cNvPicPr preferRelativeResize="0"/>
          <p:nvPr/>
        </p:nvPicPr>
        <p:blipFill rotWithShape="1">
          <a:blip r:embed="rId24">
            <a:alphaModFix/>
          </a:blip>
          <a:srcRect/>
          <a:stretch/>
        </p:blipFill>
        <p:spPr>
          <a:xfrm>
            <a:off x="65000" y="949475"/>
            <a:ext cx="9013999" cy="4003525"/>
          </a:xfrm>
          <a:prstGeom prst="rect">
            <a:avLst/>
          </a:prstGeom>
          <a:noFill/>
          <a:ln>
            <a:noFill/>
          </a:ln>
        </p:spPr>
      </p:pic>
      <p:pic>
        <p:nvPicPr>
          <p:cNvPr id="27" name="Google Shape;648;p56"/>
          <p:cNvPicPr preferRelativeResize="0"/>
          <p:nvPr/>
        </p:nvPicPr>
        <p:blipFill rotWithShape="1">
          <a:blip r:embed="rId25">
            <a:alphaModFix/>
          </a:blip>
          <a:srcRect/>
          <a:stretch/>
        </p:blipFill>
        <p:spPr>
          <a:xfrm>
            <a:off x="65000" y="949475"/>
            <a:ext cx="9013999" cy="4003525"/>
          </a:xfrm>
          <a:prstGeom prst="rect">
            <a:avLst/>
          </a:prstGeom>
          <a:noFill/>
          <a:ln>
            <a:noFill/>
          </a:ln>
        </p:spPr>
      </p:pic>
      <p:pic>
        <p:nvPicPr>
          <p:cNvPr id="28" name="Google Shape;649;p56"/>
          <p:cNvPicPr preferRelativeResize="0"/>
          <p:nvPr/>
        </p:nvPicPr>
        <p:blipFill rotWithShape="1">
          <a:blip r:embed="rId26">
            <a:alphaModFix/>
          </a:blip>
          <a:srcRect/>
          <a:stretch/>
        </p:blipFill>
        <p:spPr>
          <a:xfrm>
            <a:off x="65000" y="949475"/>
            <a:ext cx="9013999" cy="4003525"/>
          </a:xfrm>
          <a:prstGeom prst="rect">
            <a:avLst/>
          </a:prstGeom>
          <a:noFill/>
          <a:ln>
            <a:noFill/>
          </a:ln>
        </p:spPr>
      </p:pic>
      <p:pic>
        <p:nvPicPr>
          <p:cNvPr id="29" name="Google Shape;650;p56"/>
          <p:cNvPicPr preferRelativeResize="0"/>
          <p:nvPr/>
        </p:nvPicPr>
        <p:blipFill rotWithShape="1">
          <a:blip r:embed="rId27">
            <a:alphaModFix/>
          </a:blip>
          <a:srcRect/>
          <a:stretch/>
        </p:blipFill>
        <p:spPr>
          <a:xfrm>
            <a:off x="65000" y="949475"/>
            <a:ext cx="9013999" cy="4003525"/>
          </a:xfrm>
          <a:prstGeom prst="rect">
            <a:avLst/>
          </a:prstGeom>
          <a:noFill/>
          <a:ln>
            <a:noFill/>
          </a:ln>
        </p:spPr>
      </p:pic>
      <p:pic>
        <p:nvPicPr>
          <p:cNvPr id="30" name="Google Shape;651;p56"/>
          <p:cNvPicPr preferRelativeResize="0"/>
          <p:nvPr/>
        </p:nvPicPr>
        <p:blipFill rotWithShape="1">
          <a:blip r:embed="rId28">
            <a:alphaModFix/>
          </a:blip>
          <a:srcRect/>
          <a:stretch/>
        </p:blipFill>
        <p:spPr>
          <a:xfrm>
            <a:off x="65000" y="949475"/>
            <a:ext cx="9013999" cy="4003525"/>
          </a:xfrm>
          <a:prstGeom prst="rect">
            <a:avLst/>
          </a:prstGeom>
          <a:noFill/>
          <a:ln>
            <a:noFill/>
          </a:ln>
        </p:spPr>
      </p:pic>
      <p:pic>
        <p:nvPicPr>
          <p:cNvPr id="31" name="Google Shape;652;p56"/>
          <p:cNvPicPr preferRelativeResize="0"/>
          <p:nvPr/>
        </p:nvPicPr>
        <p:blipFill rotWithShape="1">
          <a:blip r:embed="rId29">
            <a:alphaModFix/>
          </a:blip>
          <a:srcRect/>
          <a:stretch/>
        </p:blipFill>
        <p:spPr>
          <a:xfrm>
            <a:off x="65000" y="949475"/>
            <a:ext cx="9013999" cy="4003525"/>
          </a:xfrm>
          <a:prstGeom prst="rect">
            <a:avLst/>
          </a:prstGeom>
          <a:noFill/>
          <a:ln>
            <a:noFill/>
          </a:ln>
        </p:spPr>
      </p:pic>
      <p:pic>
        <p:nvPicPr>
          <p:cNvPr id="32" name="Google Shape;653;p56"/>
          <p:cNvPicPr preferRelativeResize="0"/>
          <p:nvPr/>
        </p:nvPicPr>
        <p:blipFill rotWithShape="1">
          <a:blip r:embed="rId30">
            <a:alphaModFix/>
          </a:blip>
          <a:srcRect/>
          <a:stretch/>
        </p:blipFill>
        <p:spPr>
          <a:xfrm>
            <a:off x="65000" y="949475"/>
            <a:ext cx="9013999" cy="4003525"/>
          </a:xfrm>
          <a:prstGeom prst="rect">
            <a:avLst/>
          </a:prstGeom>
          <a:noFill/>
          <a:ln>
            <a:noFill/>
          </a:ln>
        </p:spPr>
      </p:pic>
      <p:pic>
        <p:nvPicPr>
          <p:cNvPr id="33" name="Google Shape;654;p56"/>
          <p:cNvPicPr preferRelativeResize="0"/>
          <p:nvPr/>
        </p:nvPicPr>
        <p:blipFill rotWithShape="1">
          <a:blip r:embed="rId31">
            <a:alphaModFix/>
          </a:blip>
          <a:srcRect/>
          <a:stretch/>
        </p:blipFill>
        <p:spPr>
          <a:xfrm>
            <a:off x="65000" y="949475"/>
            <a:ext cx="9013999" cy="4003525"/>
          </a:xfrm>
          <a:prstGeom prst="rect">
            <a:avLst/>
          </a:prstGeom>
          <a:noFill/>
          <a:ln>
            <a:noFill/>
          </a:ln>
        </p:spPr>
      </p:pic>
      <p:pic>
        <p:nvPicPr>
          <p:cNvPr id="34" name="Google Shape;655;p56"/>
          <p:cNvPicPr preferRelativeResize="0"/>
          <p:nvPr/>
        </p:nvPicPr>
        <p:blipFill rotWithShape="1">
          <a:blip r:embed="rId30">
            <a:alphaModFix/>
          </a:blip>
          <a:srcRect/>
          <a:stretch/>
        </p:blipFill>
        <p:spPr>
          <a:xfrm>
            <a:off x="65000" y="949475"/>
            <a:ext cx="9013999" cy="4003525"/>
          </a:xfrm>
          <a:prstGeom prst="rect">
            <a:avLst/>
          </a:prstGeom>
          <a:noFill/>
          <a:ln>
            <a:noFill/>
          </a:ln>
        </p:spPr>
      </p:pic>
      <p:pic>
        <p:nvPicPr>
          <p:cNvPr id="35" name="Google Shape;656;p56" descr="Two graphs illustrate the long-run supply curve in a perfectly competitive industry."/>
          <p:cNvPicPr preferRelativeResize="0"/>
          <p:nvPr/>
        </p:nvPicPr>
        <p:blipFill rotWithShape="1">
          <a:blip r:embed="rId32">
            <a:alphaModFix/>
          </a:blip>
          <a:srcRect/>
          <a:stretch/>
        </p:blipFill>
        <p:spPr>
          <a:xfrm>
            <a:off x="65000" y="949475"/>
            <a:ext cx="9013999" cy="4003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childTnLst>
                                </p:cTn>
                              </p:par>
                            </p:childTnLst>
                          </p:cTn>
                        </p:par>
                        <p:par>
                          <p:cTn id="48" fill="hold">
                            <p:stCondLst>
                              <p:cond delay="11000"/>
                            </p:stCondLst>
                            <p:childTnLst>
                              <p:par>
                                <p:cTn id="49" presetID="10"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childTnLst>
                                </p:cTn>
                              </p:par>
                            </p:childTnLst>
                          </p:cTn>
                        </p:par>
                        <p:par>
                          <p:cTn id="52" fill="hold">
                            <p:stCondLst>
                              <p:cond delay="12000"/>
                            </p:stCondLst>
                            <p:childTnLst>
                              <p:par>
                                <p:cTn id="53" presetID="10" presetClass="entr" presetSubtype="0"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1000"/>
                                        <p:tgtEl>
                                          <p:spTgt spid="8"/>
                                        </p:tgtEl>
                                      </p:cBhvr>
                                    </p:animEffect>
                                  </p:childTnLst>
                                </p:cTn>
                              </p:par>
                            </p:childTnLst>
                          </p:cTn>
                        </p:par>
                        <p:par>
                          <p:cTn id="56" fill="hold">
                            <p:stCondLst>
                              <p:cond delay="13000"/>
                            </p:stCondLst>
                            <p:childTnLst>
                              <p:par>
                                <p:cTn id="57" presetID="10" presetClass="entr" presetSubtype="0"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childTnLst>
                                </p:cTn>
                              </p:par>
                            </p:childTnLst>
                          </p:cTn>
                        </p:par>
                        <p:par>
                          <p:cTn id="60" fill="hold">
                            <p:stCondLst>
                              <p:cond delay="14000"/>
                            </p:stCondLst>
                            <p:childTnLst>
                              <p:par>
                                <p:cTn id="61" presetID="10" presetClass="entr" presetSubtype="0"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childTnLst>
                                </p:cTn>
                              </p:par>
                            </p:childTnLst>
                          </p:cTn>
                        </p:par>
                        <p:par>
                          <p:cTn id="64" fill="hold">
                            <p:stCondLst>
                              <p:cond delay="15000"/>
                            </p:stCondLst>
                            <p:childTnLst>
                              <p:par>
                                <p:cTn id="65" presetID="10" presetClass="entr" presetSubtype="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childTnLst>
                                </p:cTn>
                              </p:par>
                            </p:childTnLst>
                          </p:cTn>
                        </p:par>
                        <p:par>
                          <p:cTn id="68" fill="hold">
                            <p:stCondLst>
                              <p:cond delay="16000"/>
                            </p:stCondLst>
                            <p:childTnLst>
                              <p:par>
                                <p:cTn id="69" presetID="10" presetClass="entr" presetSubtype="0"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1000"/>
                                        <p:tgtEl>
                                          <p:spTgt spid="23"/>
                                        </p:tgtEl>
                                      </p:cBhvr>
                                    </p:animEffect>
                                  </p:childTnLst>
                                </p:cTn>
                              </p:par>
                            </p:childTnLst>
                          </p:cTn>
                        </p:par>
                        <p:par>
                          <p:cTn id="72" fill="hold">
                            <p:stCondLst>
                              <p:cond delay="17000"/>
                            </p:stCondLst>
                            <p:childTnLst>
                              <p:par>
                                <p:cTn id="73" presetID="10" presetClass="entr" presetSubtype="0"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1000"/>
                                        <p:tgtEl>
                                          <p:spTgt spid="24"/>
                                        </p:tgtEl>
                                      </p:cBhvr>
                                    </p:animEffect>
                                  </p:childTnLst>
                                </p:cTn>
                              </p:par>
                            </p:childTnLst>
                          </p:cTn>
                        </p:par>
                        <p:par>
                          <p:cTn id="76" fill="hold">
                            <p:stCondLst>
                              <p:cond delay="18000"/>
                            </p:stCondLst>
                            <p:childTnLst>
                              <p:par>
                                <p:cTn id="77" presetID="10" presetClass="entr" presetSubtype="0" fill="hold"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childTnLst>
                                </p:cTn>
                              </p:par>
                            </p:childTnLst>
                          </p:cTn>
                        </p:par>
                        <p:par>
                          <p:cTn id="80" fill="hold">
                            <p:stCondLst>
                              <p:cond delay="19000"/>
                            </p:stCondLst>
                            <p:childTnLst>
                              <p:par>
                                <p:cTn id="81" presetID="10" presetClass="entr" presetSubtype="0"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1000"/>
                                        <p:tgtEl>
                                          <p:spTgt spid="26"/>
                                        </p:tgtEl>
                                      </p:cBhvr>
                                    </p:animEffect>
                                  </p:childTnLst>
                                </p:cTn>
                              </p:par>
                            </p:childTnLst>
                          </p:cTn>
                        </p:par>
                        <p:par>
                          <p:cTn id="84" fill="hold">
                            <p:stCondLst>
                              <p:cond delay="20000"/>
                            </p:stCondLst>
                            <p:childTnLst>
                              <p:par>
                                <p:cTn id="85" presetID="10" presetClass="entr" presetSubtype="0" fill="hold"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1000"/>
                                        <p:tgtEl>
                                          <p:spTgt spid="27"/>
                                        </p:tgtEl>
                                      </p:cBhvr>
                                    </p:animEffect>
                                  </p:childTnLst>
                                </p:cTn>
                              </p:par>
                            </p:childTnLst>
                          </p:cTn>
                        </p:par>
                        <p:par>
                          <p:cTn id="88" fill="hold">
                            <p:stCondLst>
                              <p:cond delay="21000"/>
                            </p:stCondLst>
                            <p:childTnLst>
                              <p:par>
                                <p:cTn id="89" presetID="10" presetClass="entr" presetSubtype="0" fill="hold" nodeType="after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1000"/>
                                        <p:tgtEl>
                                          <p:spTgt spid="28"/>
                                        </p:tgtEl>
                                      </p:cBhvr>
                                    </p:animEffect>
                                  </p:childTnLst>
                                </p:cTn>
                              </p:par>
                            </p:childTnLst>
                          </p:cTn>
                        </p:par>
                        <p:par>
                          <p:cTn id="92" fill="hold">
                            <p:stCondLst>
                              <p:cond delay="22000"/>
                            </p:stCondLst>
                            <p:childTnLst>
                              <p:par>
                                <p:cTn id="93" presetID="10" presetClass="entr" presetSubtype="0" fill="hold"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1000"/>
                                        <p:tgtEl>
                                          <p:spTgt spid="29"/>
                                        </p:tgtEl>
                                      </p:cBhvr>
                                    </p:animEffect>
                                  </p:childTnLst>
                                </p:cTn>
                              </p:par>
                            </p:childTnLst>
                          </p:cTn>
                        </p:par>
                        <p:par>
                          <p:cTn id="96" fill="hold">
                            <p:stCondLst>
                              <p:cond delay="23000"/>
                            </p:stCondLst>
                            <p:childTnLst>
                              <p:par>
                                <p:cTn id="97" presetID="10" presetClass="entr" presetSubtype="0" fill="hold" nodeType="after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fade">
                                      <p:cBhvr>
                                        <p:cTn id="99" dur="1000"/>
                                        <p:tgtEl>
                                          <p:spTgt spid="5"/>
                                        </p:tgtEl>
                                      </p:cBhvr>
                                    </p:animEffect>
                                  </p:childTnLst>
                                </p:cTn>
                              </p:par>
                            </p:childTnLst>
                          </p:cTn>
                        </p:par>
                        <p:par>
                          <p:cTn id="100" fill="hold">
                            <p:stCondLst>
                              <p:cond delay="24000"/>
                            </p:stCondLst>
                            <p:childTnLst>
                              <p:par>
                                <p:cTn id="101" presetID="10" presetClass="entr" presetSubtype="0" fill="hold" nodeType="after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1000"/>
                                        <p:tgtEl>
                                          <p:spTgt spid="30"/>
                                        </p:tgtEl>
                                      </p:cBhvr>
                                    </p:animEffect>
                                  </p:childTnLst>
                                </p:cTn>
                              </p:par>
                            </p:childTnLst>
                          </p:cTn>
                        </p:par>
                        <p:par>
                          <p:cTn id="104" fill="hold">
                            <p:stCondLst>
                              <p:cond delay="25000"/>
                            </p:stCondLst>
                            <p:childTnLst>
                              <p:par>
                                <p:cTn id="105" presetID="10" presetClass="entr" presetSubtype="0" fill="hold"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1000"/>
                                        <p:tgtEl>
                                          <p:spTgt spid="31"/>
                                        </p:tgtEl>
                                      </p:cBhvr>
                                    </p:animEffect>
                                  </p:childTnLst>
                                </p:cTn>
                              </p:par>
                            </p:childTnLst>
                          </p:cTn>
                        </p:par>
                        <p:par>
                          <p:cTn id="108" fill="hold">
                            <p:stCondLst>
                              <p:cond delay="26000"/>
                            </p:stCondLst>
                            <p:childTnLst>
                              <p:par>
                                <p:cTn id="109" presetID="10" presetClass="entr" presetSubtype="0" fill="hold" nodeType="after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fade">
                                      <p:cBhvr>
                                        <p:cTn id="111" dur="1000"/>
                                        <p:tgtEl>
                                          <p:spTgt spid="32"/>
                                        </p:tgtEl>
                                      </p:cBhvr>
                                    </p:animEffect>
                                  </p:childTnLst>
                                </p:cTn>
                              </p:par>
                            </p:childTnLst>
                          </p:cTn>
                        </p:par>
                        <p:par>
                          <p:cTn id="112" fill="hold">
                            <p:stCondLst>
                              <p:cond delay="27000"/>
                            </p:stCondLst>
                            <p:childTnLst>
                              <p:par>
                                <p:cTn id="113" presetID="10" presetClass="entr" presetSubtype="0" fill="hold" nodeType="afterEffect">
                                  <p:stCondLst>
                                    <p:cond delay="0"/>
                                  </p:stCondLst>
                                  <p:childTnLst>
                                    <p:set>
                                      <p:cBhvr>
                                        <p:cTn id="114" dur="1" fill="hold">
                                          <p:stCondLst>
                                            <p:cond delay="0"/>
                                          </p:stCondLst>
                                        </p:cTn>
                                        <p:tgtEl>
                                          <p:spTgt spid="6"/>
                                        </p:tgtEl>
                                        <p:attrNameLst>
                                          <p:attrName>style.visibility</p:attrName>
                                        </p:attrNameLst>
                                      </p:cBhvr>
                                      <p:to>
                                        <p:strVal val="visible"/>
                                      </p:to>
                                    </p:set>
                                    <p:animEffect transition="in" filter="fade">
                                      <p:cBhvr>
                                        <p:cTn id="115" dur="1000"/>
                                        <p:tgtEl>
                                          <p:spTgt spid="6"/>
                                        </p:tgtEl>
                                      </p:cBhvr>
                                    </p:animEffect>
                                  </p:childTnLst>
                                </p:cTn>
                              </p:par>
                            </p:childTnLst>
                          </p:cTn>
                        </p:par>
                        <p:par>
                          <p:cTn id="116" fill="hold">
                            <p:stCondLst>
                              <p:cond delay="28000"/>
                            </p:stCondLst>
                            <p:childTnLst>
                              <p:par>
                                <p:cTn id="117" presetID="10" presetClass="entr" presetSubtype="0" fill="hold" nodeType="afterEffect">
                                  <p:stCondLst>
                                    <p:cond delay="0"/>
                                  </p:stCondLst>
                                  <p:childTnLst>
                                    <p:set>
                                      <p:cBhvr>
                                        <p:cTn id="118" dur="1" fill="hold">
                                          <p:stCondLst>
                                            <p:cond delay="0"/>
                                          </p:stCondLst>
                                        </p:cTn>
                                        <p:tgtEl>
                                          <p:spTgt spid="33"/>
                                        </p:tgtEl>
                                        <p:attrNameLst>
                                          <p:attrName>style.visibility</p:attrName>
                                        </p:attrNameLst>
                                      </p:cBhvr>
                                      <p:to>
                                        <p:strVal val="visible"/>
                                      </p:to>
                                    </p:set>
                                    <p:animEffect transition="in" filter="fade">
                                      <p:cBhvr>
                                        <p:cTn id="119" dur="1000"/>
                                        <p:tgtEl>
                                          <p:spTgt spid="33"/>
                                        </p:tgtEl>
                                      </p:cBhvr>
                                    </p:animEffect>
                                  </p:childTnLst>
                                </p:cTn>
                              </p:par>
                            </p:childTnLst>
                          </p:cTn>
                        </p:par>
                        <p:par>
                          <p:cTn id="120" fill="hold">
                            <p:stCondLst>
                              <p:cond delay="29000"/>
                            </p:stCondLst>
                            <p:childTnLst>
                              <p:par>
                                <p:cTn id="121" presetID="10" presetClass="entr" presetSubtype="0" fill="hold" nodeType="after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fade">
                                      <p:cBhvr>
                                        <p:cTn id="123" dur="1000"/>
                                        <p:tgtEl>
                                          <p:spTgt spid="34"/>
                                        </p:tgtEl>
                                      </p:cBhvr>
                                    </p:animEffect>
                                  </p:childTnLst>
                                </p:cTn>
                              </p:par>
                            </p:childTnLst>
                          </p:cTn>
                        </p:par>
                        <p:par>
                          <p:cTn id="124" fill="hold">
                            <p:stCondLst>
                              <p:cond delay="30000"/>
                            </p:stCondLst>
                            <p:childTnLst>
                              <p:par>
                                <p:cTn id="125" presetID="10" presetClass="entr" presetSubtype="0" fill="hold" nodeType="after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9.6 Perfect Competition and Efficiency</a:t>
            </a:r>
            <a:endParaRPr dirty="0"/>
          </a:p>
        </p:txBody>
      </p:sp>
      <p:sp>
        <p:nvSpPr>
          <p:cNvPr id="470" name="Google Shape;470;p62"/>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a:t>Explain how perfect competition leads to economic efficiency.</a:t>
            </a:r>
            <a:endParaRPr/>
          </a:p>
        </p:txBody>
      </p:sp>
      <p:sp>
        <p:nvSpPr>
          <p:cNvPr id="471" name="Google Shape;471;p62"/>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i="1"/>
              <a:t>Efficiency</a:t>
            </a:r>
            <a:r>
              <a:rPr lang="en-US"/>
              <a:t> in economics refers to two separate but related concepts:</a:t>
            </a:r>
            <a:endParaRPr/>
          </a:p>
          <a:p>
            <a:pPr marL="0" lvl="0" indent="0" algn="l" rtl="0">
              <a:lnSpc>
                <a:spcPct val="100000"/>
              </a:lnSpc>
              <a:spcBef>
                <a:spcPts val="2700"/>
              </a:spcBef>
              <a:spcAft>
                <a:spcPts val="0"/>
              </a:spcAft>
              <a:buSzPts val="2200"/>
              <a:buNone/>
            </a:pPr>
            <a:r>
              <a:rPr lang="en-US" b="1" u="sng"/>
              <a:t>Productive efficiency</a:t>
            </a:r>
            <a:r>
              <a:rPr lang="en-US" b="1" i="1"/>
              <a:t> </a:t>
            </a:r>
            <a:r>
              <a:rPr lang="en-US"/>
              <a:t>is a situation in which a good or service is produced at the lowest possible cost.</a:t>
            </a:r>
            <a:endParaRPr/>
          </a:p>
          <a:p>
            <a:pPr marL="0" lvl="0" indent="0" algn="l" rtl="0">
              <a:lnSpc>
                <a:spcPct val="100000"/>
              </a:lnSpc>
              <a:spcBef>
                <a:spcPts val="2700"/>
              </a:spcBef>
              <a:spcAft>
                <a:spcPts val="0"/>
              </a:spcAft>
              <a:buSzPts val="2200"/>
              <a:buNone/>
            </a:pPr>
            <a:r>
              <a:rPr lang="en-US" b="1" u="sng"/>
              <a:t>Allocative efficiency</a:t>
            </a:r>
            <a:r>
              <a:rPr lang="en-US" b="1" i="1"/>
              <a:t> </a:t>
            </a:r>
            <a:r>
              <a:rPr lang="en-US"/>
              <a:t>is a state of the economy in which production is in accordance with consumer preferences; in particular, every good or service is produced up to the point where the last unit provides a marginal benefit to consumers equal to the marginal cost of producing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Copyright</a:t>
            </a:r>
            <a:endParaRPr/>
          </a:p>
        </p:txBody>
      </p:sp>
      <p:pic>
        <p:nvPicPr>
          <p:cNvPr id="484" name="Google Shape;484;p64"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rotWithShape="1">
          <a:blip r:embed="rId3">
            <a:alphaModFix/>
          </a:blip>
          <a:srcRect/>
          <a:stretch/>
        </p:blipFill>
        <p:spPr>
          <a:xfrm>
            <a:off x="548640" y="2131934"/>
            <a:ext cx="8046720" cy="25941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Chapter Outline</a:t>
            </a:r>
            <a:endParaRPr/>
          </a:p>
        </p:txBody>
      </p:sp>
      <p:sp>
        <p:nvSpPr>
          <p:cNvPr id="176" name="Google Shape;176;p20"/>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b="1" dirty="0">
                <a:solidFill>
                  <a:srgbClr val="007FA3"/>
                </a:solidFill>
              </a:rPr>
              <a:t>9.1</a:t>
            </a:r>
            <a:r>
              <a:rPr lang="en-US" b="1" dirty="0">
                <a:solidFill>
                  <a:srgbClr val="0070C0"/>
                </a:solidFill>
              </a:rPr>
              <a:t> </a:t>
            </a:r>
            <a:r>
              <a:rPr lang="en-US" dirty="0"/>
              <a:t>Perfectly Competitive Markets</a:t>
            </a:r>
            <a:endParaRPr dirty="0"/>
          </a:p>
          <a:p>
            <a:pPr marL="628650" lvl="0" indent="-628650" algn="l" rtl="0">
              <a:lnSpc>
                <a:spcPct val="100000"/>
              </a:lnSpc>
              <a:spcBef>
                <a:spcPts val="1500"/>
              </a:spcBef>
              <a:spcAft>
                <a:spcPts val="0"/>
              </a:spcAft>
              <a:buSzPts val="2200"/>
              <a:buNone/>
            </a:pPr>
            <a:r>
              <a:rPr lang="en-US" b="1" dirty="0">
                <a:solidFill>
                  <a:srgbClr val="007FA3"/>
                </a:solidFill>
              </a:rPr>
              <a:t>9.2</a:t>
            </a:r>
            <a:r>
              <a:rPr lang="en-US" b="1" dirty="0">
                <a:solidFill>
                  <a:srgbClr val="0070C0"/>
                </a:solidFill>
              </a:rPr>
              <a:t> </a:t>
            </a:r>
            <a:r>
              <a:rPr lang="en-US" dirty="0"/>
              <a:t>How a Firm Maximizes Profit in a Perfectly Competitive Market</a:t>
            </a:r>
            <a:endParaRPr dirty="0"/>
          </a:p>
          <a:p>
            <a:pPr marL="0" lvl="0" indent="0" algn="l" rtl="0">
              <a:lnSpc>
                <a:spcPct val="100000"/>
              </a:lnSpc>
              <a:spcBef>
                <a:spcPts val="1500"/>
              </a:spcBef>
              <a:spcAft>
                <a:spcPts val="0"/>
              </a:spcAft>
              <a:buSzPts val="2200"/>
              <a:buNone/>
            </a:pPr>
            <a:r>
              <a:rPr lang="en-US" b="1" dirty="0">
                <a:solidFill>
                  <a:srgbClr val="007FA3"/>
                </a:solidFill>
              </a:rPr>
              <a:t>9.3</a:t>
            </a:r>
            <a:r>
              <a:rPr lang="en-US" b="1" dirty="0">
                <a:solidFill>
                  <a:srgbClr val="0070C0"/>
                </a:solidFill>
              </a:rPr>
              <a:t> </a:t>
            </a:r>
            <a:r>
              <a:rPr lang="en-US" dirty="0"/>
              <a:t>Illustrating Profit or Loss on the Cost Curve Graph</a:t>
            </a:r>
            <a:endParaRPr dirty="0"/>
          </a:p>
          <a:p>
            <a:pPr marL="628650" lvl="0" indent="-628650" algn="l" rtl="0">
              <a:lnSpc>
                <a:spcPct val="100000"/>
              </a:lnSpc>
              <a:spcBef>
                <a:spcPts val="1500"/>
              </a:spcBef>
              <a:spcAft>
                <a:spcPts val="0"/>
              </a:spcAft>
              <a:buSzPts val="2200"/>
              <a:buNone/>
            </a:pPr>
            <a:r>
              <a:rPr lang="en-US" b="1" dirty="0">
                <a:solidFill>
                  <a:srgbClr val="007FA3"/>
                </a:solidFill>
              </a:rPr>
              <a:t>9.4</a:t>
            </a:r>
            <a:r>
              <a:rPr lang="en-US" dirty="0">
                <a:solidFill>
                  <a:srgbClr val="0070C0"/>
                </a:solidFill>
              </a:rPr>
              <a:t> </a:t>
            </a:r>
            <a:r>
              <a:rPr lang="en-US" dirty="0"/>
              <a:t>Deciding Whether to Produce or to Shut Down in the Short Run</a:t>
            </a:r>
            <a:endParaRPr dirty="0"/>
          </a:p>
          <a:p>
            <a:pPr marL="628650" lvl="0" indent="-628650" algn="l" rtl="0">
              <a:lnSpc>
                <a:spcPct val="100000"/>
              </a:lnSpc>
              <a:spcBef>
                <a:spcPts val="1500"/>
              </a:spcBef>
              <a:spcAft>
                <a:spcPts val="0"/>
              </a:spcAft>
              <a:buSzPts val="2200"/>
              <a:buNone/>
            </a:pPr>
            <a:r>
              <a:rPr lang="en-US" b="1" dirty="0">
                <a:solidFill>
                  <a:srgbClr val="007FA3"/>
                </a:solidFill>
              </a:rPr>
              <a:t>9.5</a:t>
            </a:r>
            <a:r>
              <a:rPr lang="en-US" b="1" dirty="0">
                <a:solidFill>
                  <a:srgbClr val="0070C0"/>
                </a:solidFill>
              </a:rPr>
              <a:t> </a:t>
            </a:r>
            <a:r>
              <a:rPr lang="en-US" dirty="0"/>
              <a:t>“If Everyone Can Do It, You Can’t Make Money at It”: The Entry and Exit of Firms in the Long Run</a:t>
            </a:r>
            <a:endParaRPr dirty="0"/>
          </a:p>
          <a:p>
            <a:pPr marL="0" lvl="0" indent="0" algn="l" rtl="0">
              <a:lnSpc>
                <a:spcPct val="100000"/>
              </a:lnSpc>
              <a:spcBef>
                <a:spcPts val="1500"/>
              </a:spcBef>
              <a:spcAft>
                <a:spcPts val="0"/>
              </a:spcAft>
              <a:buSzPts val="2200"/>
              <a:buNone/>
            </a:pPr>
            <a:r>
              <a:rPr lang="en-US" b="1" dirty="0">
                <a:solidFill>
                  <a:srgbClr val="007FA3"/>
                </a:solidFill>
              </a:rPr>
              <a:t>9.6</a:t>
            </a:r>
            <a:r>
              <a:rPr lang="en-US" b="1" dirty="0">
                <a:solidFill>
                  <a:srgbClr val="0070C0"/>
                </a:solidFill>
              </a:rPr>
              <a:t> </a:t>
            </a:r>
            <a:r>
              <a:rPr lang="en-US" dirty="0"/>
              <a:t>Perfect Competition and Efficiency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Market Structures</a:t>
            </a:r>
            <a:endParaRPr/>
          </a:p>
        </p:txBody>
      </p:sp>
      <p:sp>
        <p:nvSpPr>
          <p:cNvPr id="189" name="Google Shape;189;p22"/>
          <p:cNvSpPr txBox="1">
            <a:spLocks noGrp="1"/>
          </p:cNvSpPr>
          <p:nvPr>
            <p:ph type="body" idx="1"/>
          </p:nvPr>
        </p:nvSpPr>
        <p:spPr>
          <a:xfrm>
            <a:off x="457200" y="1600200"/>
            <a:ext cx="8229600" cy="4724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For the next few chapters, we will examine several different </a:t>
            </a:r>
            <a:r>
              <a:rPr lang="en-US" i="1"/>
              <a:t>market structures</a:t>
            </a:r>
            <a:r>
              <a:rPr lang="en-US"/>
              <a:t>: models of how the firms in a market interact with buyers to sell their output.</a:t>
            </a:r>
            <a:endParaRPr/>
          </a:p>
          <a:p>
            <a:pPr marL="0" lvl="0" indent="0" algn="l" rtl="0">
              <a:lnSpc>
                <a:spcPct val="100000"/>
              </a:lnSpc>
              <a:spcBef>
                <a:spcPts val="800"/>
              </a:spcBef>
              <a:spcAft>
                <a:spcPts val="0"/>
              </a:spcAft>
              <a:buSzPts val="2200"/>
              <a:buNone/>
            </a:pPr>
            <a:r>
              <a:rPr lang="en-US"/>
              <a:t>The market structures we will examine are, in decreasing order of </a:t>
            </a:r>
            <a:r>
              <a:rPr lang="en-US" i="1"/>
              <a:t>competitiveness</a:t>
            </a:r>
            <a:r>
              <a:rPr lang="en-US"/>
              <a:t>:</a:t>
            </a:r>
            <a:endParaRPr/>
          </a:p>
          <a:p>
            <a:pPr marL="292100" lvl="0" indent="-292100" algn="l" rtl="0">
              <a:lnSpc>
                <a:spcPct val="100000"/>
              </a:lnSpc>
              <a:spcBef>
                <a:spcPts val="800"/>
              </a:spcBef>
              <a:spcAft>
                <a:spcPts val="0"/>
              </a:spcAft>
              <a:buSzPts val="2200"/>
              <a:buChar char="•"/>
            </a:pPr>
            <a:r>
              <a:rPr lang="en-US"/>
              <a:t>Perfectly competitive markets,</a:t>
            </a:r>
            <a:endParaRPr/>
          </a:p>
          <a:p>
            <a:pPr marL="292100" lvl="0" indent="-292100" algn="l" rtl="0">
              <a:lnSpc>
                <a:spcPct val="100000"/>
              </a:lnSpc>
              <a:spcBef>
                <a:spcPts val="800"/>
              </a:spcBef>
              <a:spcAft>
                <a:spcPts val="0"/>
              </a:spcAft>
              <a:buSzPts val="2200"/>
              <a:buChar char="•"/>
            </a:pPr>
            <a:r>
              <a:rPr lang="en-US"/>
              <a:t>Monopolistically competitive markets,</a:t>
            </a:r>
            <a:endParaRPr/>
          </a:p>
          <a:p>
            <a:pPr marL="292100" lvl="0" indent="-292100" algn="l" rtl="0">
              <a:lnSpc>
                <a:spcPct val="100000"/>
              </a:lnSpc>
              <a:spcBef>
                <a:spcPts val="800"/>
              </a:spcBef>
              <a:spcAft>
                <a:spcPts val="0"/>
              </a:spcAft>
              <a:buSzPts val="2200"/>
              <a:buChar char="•"/>
            </a:pPr>
            <a:r>
              <a:rPr lang="en-US"/>
              <a:t>Oligopolies, and</a:t>
            </a:r>
            <a:endParaRPr/>
          </a:p>
          <a:p>
            <a:pPr marL="292100" lvl="0" indent="-292100" algn="l" rtl="0">
              <a:lnSpc>
                <a:spcPct val="100000"/>
              </a:lnSpc>
              <a:spcBef>
                <a:spcPts val="800"/>
              </a:spcBef>
              <a:spcAft>
                <a:spcPts val="0"/>
              </a:spcAft>
              <a:buSzPts val="2200"/>
              <a:buChar char="•"/>
            </a:pPr>
            <a:r>
              <a:rPr lang="en-US"/>
              <a:t>Monopolies.</a:t>
            </a:r>
            <a:endParaRPr/>
          </a:p>
          <a:p>
            <a:pPr marL="0" lvl="0" indent="0" algn="l" rtl="0">
              <a:lnSpc>
                <a:spcPct val="100000"/>
              </a:lnSpc>
              <a:spcBef>
                <a:spcPts val="800"/>
              </a:spcBef>
              <a:spcAft>
                <a:spcPts val="0"/>
              </a:spcAft>
              <a:buSzPts val="2200"/>
              <a:buNone/>
            </a:pPr>
            <a:r>
              <a:rPr lang="en-US"/>
              <a:t>Each market structure will be applicable to different real-world markets and will give us insight into how firms in certain types of markets behave.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Table 9.1 The Four Market Structures</a:t>
            </a:r>
            <a:endParaRPr dirty="0"/>
          </a:p>
        </p:txBody>
      </p:sp>
      <p:graphicFrame>
        <p:nvGraphicFramePr>
          <p:cNvPr id="195" name="Google Shape;195;p23"/>
          <p:cNvGraphicFramePr/>
          <p:nvPr/>
        </p:nvGraphicFramePr>
        <p:xfrm>
          <a:off x="754602" y="2023490"/>
          <a:ext cx="7483875" cy="3019685"/>
        </p:xfrm>
        <a:graphic>
          <a:graphicData uri="http://schemas.openxmlformats.org/drawingml/2006/table">
            <a:tbl>
              <a:tblPr firstRow="1">
                <a:noFill/>
                <a:tableStyleId>{049487FA-FBC3-465D-9AC7-91C140717F15}</a:tableStyleId>
              </a:tblPr>
              <a:tblGrid>
                <a:gridCol w="1500325">
                  <a:extLst>
                    <a:ext uri="{9D8B030D-6E8A-4147-A177-3AD203B41FA5}">
                      <a16:colId xmlns:a16="http://schemas.microsoft.com/office/drawing/2014/main" val="20000"/>
                    </a:ext>
                  </a:extLst>
                </a:gridCol>
                <a:gridCol w="1278375">
                  <a:extLst>
                    <a:ext uri="{9D8B030D-6E8A-4147-A177-3AD203B41FA5}">
                      <a16:colId xmlns:a16="http://schemas.microsoft.com/office/drawing/2014/main" val="20001"/>
                    </a:ext>
                  </a:extLst>
                </a:gridCol>
                <a:gridCol w="1464825">
                  <a:extLst>
                    <a:ext uri="{9D8B030D-6E8A-4147-A177-3AD203B41FA5}">
                      <a16:colId xmlns:a16="http://schemas.microsoft.com/office/drawing/2014/main" val="20002"/>
                    </a:ext>
                  </a:extLst>
                </a:gridCol>
                <a:gridCol w="1535825">
                  <a:extLst>
                    <a:ext uri="{9D8B030D-6E8A-4147-A177-3AD203B41FA5}">
                      <a16:colId xmlns:a16="http://schemas.microsoft.com/office/drawing/2014/main" val="20003"/>
                    </a:ext>
                  </a:extLst>
                </a:gridCol>
                <a:gridCol w="1704525">
                  <a:extLst>
                    <a:ext uri="{9D8B030D-6E8A-4147-A177-3AD203B41FA5}">
                      <a16:colId xmlns:a16="http://schemas.microsoft.com/office/drawing/2014/main" val="20004"/>
                    </a:ext>
                  </a:extLst>
                </a:gridCol>
              </a:tblGrid>
              <a:tr h="566750">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solidFill>
                            <a:schemeClr val="dk1"/>
                          </a:solidFill>
                          <a:latin typeface="Arial"/>
                          <a:ea typeface="Arial"/>
                          <a:cs typeface="Arial"/>
                          <a:sym typeface="Arial"/>
                        </a:rPr>
                        <a:t>Characteristic</a:t>
                      </a:r>
                      <a:endParaRPr sz="1600" u="none" strike="noStrike" cap="none">
                        <a:latin typeface="Arial"/>
                        <a:ea typeface="Arial"/>
                        <a:cs typeface="Arial"/>
                        <a:sym typeface="Arial"/>
                      </a:endParaRPr>
                    </a:p>
                  </a:txBody>
                  <a:tcPr marL="45725" marR="45725" marT="0" marB="0" anchor="b"/>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Arial"/>
                          <a:ea typeface="Arial"/>
                          <a:cs typeface="Arial"/>
                          <a:sym typeface="Arial"/>
                        </a:rPr>
                        <a:t>Perfect Competition</a:t>
                      </a:r>
                      <a:endParaRPr sz="1600" u="none" strike="noStrike" cap="none">
                        <a:latin typeface="Arial"/>
                        <a:ea typeface="Arial"/>
                        <a:cs typeface="Arial"/>
                        <a:sym typeface="Arial"/>
                      </a:endParaRPr>
                    </a:p>
                  </a:txBody>
                  <a:tcPr marL="45725" marR="45725" marT="0" marB="0" anchor="b"/>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Arial"/>
                          <a:ea typeface="Arial"/>
                          <a:cs typeface="Arial"/>
                          <a:sym typeface="Arial"/>
                        </a:rPr>
                        <a:t>Monopolistic Competition</a:t>
                      </a:r>
                      <a:endParaRPr sz="1600" u="none" strike="noStrike" cap="none">
                        <a:latin typeface="Arial"/>
                        <a:ea typeface="Arial"/>
                        <a:cs typeface="Arial"/>
                        <a:sym typeface="Arial"/>
                      </a:endParaRPr>
                    </a:p>
                  </a:txBody>
                  <a:tcPr marL="45725" marR="45725" marT="0" marB="0" anchor="b"/>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Arial"/>
                          <a:ea typeface="Arial"/>
                          <a:cs typeface="Arial"/>
                          <a:sym typeface="Arial"/>
                        </a:rPr>
                        <a:t>Oligopoly </a:t>
                      </a:r>
                      <a:endParaRPr sz="1600" u="none" strike="noStrike" cap="none">
                        <a:latin typeface="Arial"/>
                        <a:ea typeface="Arial"/>
                        <a:cs typeface="Arial"/>
                        <a:sym typeface="Arial"/>
                      </a:endParaRPr>
                    </a:p>
                  </a:txBody>
                  <a:tcPr marL="45725" marR="45725" marT="0" marB="0" anchor="b"/>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Arial"/>
                          <a:ea typeface="Arial"/>
                          <a:cs typeface="Arial"/>
                          <a:sym typeface="Arial"/>
                        </a:rPr>
                        <a:t>Monopoly</a:t>
                      </a:r>
                      <a:endParaRPr sz="1600" u="none" strike="noStrike" cap="none">
                        <a:latin typeface="Arial"/>
                        <a:ea typeface="Arial"/>
                        <a:cs typeface="Arial"/>
                        <a:sym typeface="Arial"/>
                      </a:endParaRPr>
                    </a:p>
                  </a:txBody>
                  <a:tcPr marL="45725" marR="45725" marT="0" marB="0" anchor="b"/>
                </a:tc>
                <a:extLst>
                  <a:ext uri="{0D108BD9-81ED-4DB2-BD59-A6C34878D82A}">
                    <a16:rowId xmlns:a16="http://schemas.microsoft.com/office/drawing/2014/main" val="10000"/>
                  </a:ext>
                </a:extLst>
              </a:tr>
              <a:tr h="492525">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Arial"/>
                          <a:ea typeface="Arial"/>
                          <a:cs typeface="Arial"/>
                          <a:sym typeface="Arial"/>
                        </a:rPr>
                        <a:t>Number of firms</a:t>
                      </a:r>
                      <a:endParaRPr sz="1600" u="none" strike="noStrike" cap="none"/>
                    </a:p>
                  </a:txBody>
                  <a:tcPr marL="45725" marR="45725" marT="0" marB="0" anchor="ct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Arial"/>
                          <a:ea typeface="Arial"/>
                          <a:cs typeface="Arial"/>
                          <a:sym typeface="Arial"/>
                        </a:rPr>
                        <a:t>Many</a:t>
                      </a:r>
                      <a:endParaRPr sz="1600" u="none" strike="noStrike" cap="none"/>
                    </a:p>
                  </a:txBody>
                  <a:tcPr marL="45725" marR="45725" marT="0" marB="0" anchor="ct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Arial"/>
                          <a:ea typeface="Arial"/>
                          <a:cs typeface="Arial"/>
                          <a:sym typeface="Arial"/>
                        </a:rPr>
                        <a:t>Many</a:t>
                      </a:r>
                      <a:endParaRPr sz="1600" u="none" strike="noStrike" cap="none"/>
                    </a:p>
                  </a:txBody>
                  <a:tcPr marL="45725" marR="45725" marT="0" marB="0" anchor="ct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Arial"/>
                          <a:ea typeface="Arial"/>
                          <a:cs typeface="Arial"/>
                          <a:sym typeface="Arial"/>
                        </a:rPr>
                        <a:t>Few</a:t>
                      </a:r>
                      <a:endParaRPr sz="1600" u="none" strike="noStrike" cap="none"/>
                    </a:p>
                  </a:txBody>
                  <a:tcPr marL="45725" marR="45725" marT="0" marB="0" anchor="ct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Arial"/>
                          <a:ea typeface="Arial"/>
                          <a:cs typeface="Arial"/>
                          <a:sym typeface="Arial"/>
                        </a:rPr>
                        <a:t>One</a:t>
                      </a:r>
                      <a:endParaRPr sz="1600" u="none" strike="noStrike" cap="none"/>
                    </a:p>
                  </a:txBody>
                  <a:tcPr marL="45725" marR="45725" marT="0" marB="0" anchor="ctr"/>
                </a:tc>
                <a:extLst>
                  <a:ext uri="{0D108BD9-81ED-4DB2-BD59-A6C34878D82A}">
                    <a16:rowId xmlns:a16="http://schemas.microsoft.com/office/drawing/2014/main" val="10001"/>
                  </a:ext>
                </a:extLst>
              </a:tr>
              <a:tr h="492525">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Arial"/>
                          <a:ea typeface="Arial"/>
                          <a:cs typeface="Arial"/>
                          <a:sym typeface="Arial"/>
                        </a:rPr>
                        <a:t>Type of product</a:t>
                      </a:r>
                      <a:endParaRPr sz="1600" u="none" strike="noStrike" cap="none">
                        <a:latin typeface="Arial"/>
                        <a:ea typeface="Arial"/>
                        <a:cs typeface="Arial"/>
                        <a:sym typeface="Arial"/>
                      </a:endParaRPr>
                    </a:p>
                  </a:txBody>
                  <a:tcPr marL="45725" marR="45725" marT="0" marB="0" anchor="ct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Arial"/>
                          <a:ea typeface="Arial"/>
                          <a:cs typeface="Arial"/>
                          <a:sym typeface="Arial"/>
                        </a:rPr>
                        <a:t>Identical</a:t>
                      </a:r>
                      <a:endParaRPr sz="1600" u="none" strike="noStrike" cap="none">
                        <a:latin typeface="Arial"/>
                        <a:ea typeface="Arial"/>
                        <a:cs typeface="Arial"/>
                        <a:sym typeface="Arial"/>
                      </a:endParaRPr>
                    </a:p>
                  </a:txBody>
                  <a:tcPr marL="45725" marR="45725" marT="0" marB="0" anchor="ct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Arial"/>
                          <a:ea typeface="Arial"/>
                          <a:cs typeface="Arial"/>
                          <a:sym typeface="Arial"/>
                        </a:rPr>
                        <a:t>Differentiated</a:t>
                      </a:r>
                      <a:endParaRPr sz="1600" u="none" strike="noStrike" cap="none">
                        <a:latin typeface="Arial"/>
                        <a:ea typeface="Arial"/>
                        <a:cs typeface="Arial"/>
                        <a:sym typeface="Arial"/>
                      </a:endParaRPr>
                    </a:p>
                  </a:txBody>
                  <a:tcPr marL="45725" marR="45725" marT="0" marB="0" anchor="ct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Arial"/>
                          <a:ea typeface="Arial"/>
                          <a:cs typeface="Arial"/>
                          <a:sym typeface="Arial"/>
                        </a:rPr>
                        <a:t>Identical or differentiated</a:t>
                      </a:r>
                      <a:endParaRPr sz="1600" u="none" strike="noStrike" cap="none">
                        <a:latin typeface="Arial"/>
                        <a:ea typeface="Arial"/>
                        <a:cs typeface="Arial"/>
                        <a:sym typeface="Arial"/>
                      </a:endParaRPr>
                    </a:p>
                  </a:txBody>
                  <a:tcPr marL="45725" marR="45725" marT="0" marB="0" anchor="ct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Arial"/>
                          <a:ea typeface="Arial"/>
                          <a:cs typeface="Arial"/>
                          <a:sym typeface="Arial"/>
                        </a:rPr>
                        <a:t>Unique</a:t>
                      </a:r>
                      <a:endParaRPr sz="1600" u="none" strike="noStrike" cap="none">
                        <a:latin typeface="Arial"/>
                        <a:ea typeface="Arial"/>
                        <a:cs typeface="Arial"/>
                        <a:sym typeface="Arial"/>
                      </a:endParaRPr>
                    </a:p>
                  </a:txBody>
                  <a:tcPr marL="45725" marR="45725" marT="0" marB="0" anchor="ctr"/>
                </a:tc>
                <a:extLst>
                  <a:ext uri="{0D108BD9-81ED-4DB2-BD59-A6C34878D82A}">
                    <a16:rowId xmlns:a16="http://schemas.microsoft.com/office/drawing/2014/main" val="10002"/>
                  </a:ext>
                </a:extLst>
              </a:tr>
              <a:tr h="492525">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Arial"/>
                          <a:ea typeface="Arial"/>
                          <a:cs typeface="Arial"/>
                          <a:sym typeface="Arial"/>
                        </a:rPr>
                        <a:t>Ease of entry</a:t>
                      </a:r>
                      <a:endParaRPr sz="1600" u="none" strike="noStrike" cap="none">
                        <a:latin typeface="Arial"/>
                        <a:ea typeface="Arial"/>
                        <a:cs typeface="Arial"/>
                        <a:sym typeface="Arial"/>
                      </a:endParaRPr>
                    </a:p>
                  </a:txBody>
                  <a:tcPr marL="45725" marR="45725" marT="0" marB="0" anchor="ct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Arial"/>
                          <a:ea typeface="Arial"/>
                          <a:cs typeface="Arial"/>
                          <a:sym typeface="Arial"/>
                        </a:rPr>
                        <a:t>High</a:t>
                      </a:r>
                      <a:endParaRPr sz="1600" u="none" strike="noStrike" cap="none">
                        <a:latin typeface="Arial"/>
                        <a:ea typeface="Arial"/>
                        <a:cs typeface="Arial"/>
                        <a:sym typeface="Arial"/>
                      </a:endParaRPr>
                    </a:p>
                  </a:txBody>
                  <a:tcPr marL="45725" marR="45725" marT="0" marB="0" anchor="ct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Arial"/>
                          <a:ea typeface="Arial"/>
                          <a:cs typeface="Arial"/>
                          <a:sym typeface="Arial"/>
                        </a:rPr>
                        <a:t>High</a:t>
                      </a:r>
                      <a:endParaRPr sz="1600" u="none" strike="noStrike" cap="none">
                        <a:latin typeface="Arial"/>
                        <a:ea typeface="Arial"/>
                        <a:cs typeface="Arial"/>
                        <a:sym typeface="Arial"/>
                      </a:endParaRPr>
                    </a:p>
                  </a:txBody>
                  <a:tcPr marL="45725" marR="45725" marT="0" marB="0" anchor="ct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Arial"/>
                          <a:ea typeface="Arial"/>
                          <a:cs typeface="Arial"/>
                          <a:sym typeface="Arial"/>
                        </a:rPr>
                        <a:t>Low</a:t>
                      </a:r>
                      <a:endParaRPr sz="1600" u="none" strike="noStrike" cap="none">
                        <a:latin typeface="Arial"/>
                        <a:ea typeface="Arial"/>
                        <a:cs typeface="Arial"/>
                        <a:sym typeface="Arial"/>
                      </a:endParaRPr>
                    </a:p>
                  </a:txBody>
                  <a:tcPr marL="45725" marR="45725" marT="0" marB="0" anchor="ct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Arial"/>
                          <a:ea typeface="Arial"/>
                          <a:cs typeface="Arial"/>
                          <a:sym typeface="Arial"/>
                        </a:rPr>
                        <a:t>Entry blocked</a:t>
                      </a:r>
                      <a:endParaRPr sz="1600" u="none" strike="noStrike" cap="none">
                        <a:latin typeface="Arial"/>
                        <a:ea typeface="Arial"/>
                        <a:cs typeface="Arial"/>
                        <a:sym typeface="Arial"/>
                      </a:endParaRPr>
                    </a:p>
                  </a:txBody>
                  <a:tcPr marL="45725" marR="45725" marT="0" marB="0" anchor="ctr"/>
                </a:tc>
                <a:extLst>
                  <a:ext uri="{0D108BD9-81ED-4DB2-BD59-A6C34878D82A}">
                    <a16:rowId xmlns:a16="http://schemas.microsoft.com/office/drawing/2014/main" val="10003"/>
                  </a:ext>
                </a:extLst>
              </a:tr>
              <a:tr h="566750">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Arial"/>
                          <a:ea typeface="Arial"/>
                          <a:cs typeface="Arial"/>
                          <a:sym typeface="Arial"/>
                        </a:rPr>
                        <a:t>Examples of industries</a:t>
                      </a:r>
                      <a:endParaRPr sz="1600" u="none" strike="noStrike" cap="none">
                        <a:latin typeface="Arial"/>
                        <a:ea typeface="Arial"/>
                        <a:cs typeface="Arial"/>
                        <a:sym typeface="Arial"/>
                      </a:endParaRPr>
                    </a:p>
                  </a:txBody>
                  <a:tcPr marL="45725" marR="45725" marT="0" marB="0" anchor="ctr"/>
                </a:tc>
                <a:tc>
                  <a:txBody>
                    <a:bodyPr/>
                    <a:lstStyle/>
                    <a:p>
                      <a:pPr marL="91440" marR="0" lvl="0" indent="-91440" algn="l" rtl="0">
                        <a:lnSpc>
                          <a:spcPct val="100000"/>
                        </a:lnSpc>
                        <a:spcBef>
                          <a:spcPts val="0"/>
                        </a:spcBef>
                        <a:spcAft>
                          <a:spcPts val="0"/>
                        </a:spcAft>
                        <a:buClr>
                          <a:schemeClr val="dk1"/>
                        </a:buClr>
                        <a:buSzPts val="1400"/>
                        <a:buFont typeface="Noto Sans Symbols"/>
                        <a:buChar char="∙"/>
                      </a:pPr>
                      <a:r>
                        <a:rPr lang="en-US" sz="1600" u="none" strike="noStrike" cap="none">
                          <a:latin typeface="Arial"/>
                          <a:ea typeface="Arial"/>
                          <a:cs typeface="Arial"/>
                          <a:sym typeface="Arial"/>
                        </a:rPr>
                        <a:t>Growing wheat</a:t>
                      </a:r>
                      <a:endParaRPr sz="1600" u="none" strike="noStrike" cap="none">
                        <a:latin typeface="Arial"/>
                        <a:ea typeface="Arial"/>
                        <a:cs typeface="Arial"/>
                        <a:sym typeface="Arial"/>
                      </a:endParaRPr>
                    </a:p>
                    <a:p>
                      <a:pPr marL="91440" marR="0" lvl="0" indent="-91440" algn="l" rtl="0">
                        <a:lnSpc>
                          <a:spcPct val="100000"/>
                        </a:lnSpc>
                        <a:spcBef>
                          <a:spcPts val="0"/>
                        </a:spcBef>
                        <a:spcAft>
                          <a:spcPts val="0"/>
                        </a:spcAft>
                        <a:buClr>
                          <a:schemeClr val="dk1"/>
                        </a:buClr>
                        <a:buSzPts val="1400"/>
                        <a:buFont typeface="Noto Sans Symbols"/>
                        <a:buChar char="∙"/>
                      </a:pPr>
                      <a:r>
                        <a:rPr lang="en-US" sz="1600" u="none" strike="noStrike" cap="none">
                          <a:solidFill>
                            <a:schemeClr val="dk1"/>
                          </a:solidFill>
                          <a:latin typeface="Arial"/>
                          <a:ea typeface="Arial"/>
                          <a:cs typeface="Arial"/>
                          <a:sym typeface="Arial"/>
                        </a:rPr>
                        <a:t>Poultry farming</a:t>
                      </a:r>
                      <a:endParaRPr sz="1600" u="none" strike="noStrike" cap="none"/>
                    </a:p>
                  </a:txBody>
                  <a:tcPr marL="45725" marR="45725" marT="0" marB="0" anchor="ctr"/>
                </a:tc>
                <a:tc>
                  <a:txBody>
                    <a:bodyPr/>
                    <a:lstStyle/>
                    <a:p>
                      <a:pPr marL="91440" marR="0" lvl="0" indent="-91440" algn="l" rtl="0">
                        <a:lnSpc>
                          <a:spcPct val="100000"/>
                        </a:lnSpc>
                        <a:spcBef>
                          <a:spcPts val="0"/>
                        </a:spcBef>
                        <a:spcAft>
                          <a:spcPts val="0"/>
                        </a:spcAft>
                        <a:buClr>
                          <a:schemeClr val="dk1"/>
                        </a:buClr>
                        <a:buSzPts val="1400"/>
                        <a:buFont typeface="Noto Sans Symbols"/>
                        <a:buChar char="∙"/>
                      </a:pPr>
                      <a:r>
                        <a:rPr lang="en-US" sz="1600" u="none" strike="noStrike" cap="none">
                          <a:solidFill>
                            <a:schemeClr val="dk1"/>
                          </a:solidFill>
                          <a:latin typeface="Arial"/>
                          <a:ea typeface="Arial"/>
                          <a:cs typeface="Arial"/>
                          <a:sym typeface="Arial"/>
                        </a:rPr>
                        <a:t>Clothing stores</a:t>
                      </a:r>
                      <a:endParaRPr sz="1600" u="none" strike="noStrike" cap="none"/>
                    </a:p>
                    <a:p>
                      <a:pPr marL="91440" marR="0" lvl="0" indent="-91440" algn="l" rtl="0">
                        <a:lnSpc>
                          <a:spcPct val="100000"/>
                        </a:lnSpc>
                        <a:spcBef>
                          <a:spcPts val="0"/>
                        </a:spcBef>
                        <a:spcAft>
                          <a:spcPts val="0"/>
                        </a:spcAft>
                        <a:buClr>
                          <a:schemeClr val="dk1"/>
                        </a:buClr>
                        <a:buSzPts val="1400"/>
                        <a:buFont typeface="Noto Sans Symbols"/>
                        <a:buChar char="∙"/>
                      </a:pPr>
                      <a:r>
                        <a:rPr lang="en-US" sz="1600" u="none" strike="noStrike" cap="none">
                          <a:solidFill>
                            <a:schemeClr val="dk1"/>
                          </a:solidFill>
                          <a:latin typeface="Arial"/>
                          <a:ea typeface="Arial"/>
                          <a:cs typeface="Arial"/>
                          <a:sym typeface="Arial"/>
                        </a:rPr>
                        <a:t>Restaurants</a:t>
                      </a:r>
                      <a:endParaRPr sz="1600" u="none" strike="noStrike" cap="none"/>
                    </a:p>
                  </a:txBody>
                  <a:tcPr marL="45725" marR="45725" marT="0" marB="0" anchor="ctr"/>
                </a:tc>
                <a:tc>
                  <a:txBody>
                    <a:bodyPr/>
                    <a:lstStyle/>
                    <a:p>
                      <a:pPr marL="91440" marR="0" lvl="0" indent="-91440" algn="l" rtl="0">
                        <a:lnSpc>
                          <a:spcPct val="100000"/>
                        </a:lnSpc>
                        <a:spcBef>
                          <a:spcPts val="0"/>
                        </a:spcBef>
                        <a:spcAft>
                          <a:spcPts val="0"/>
                        </a:spcAft>
                        <a:buClr>
                          <a:schemeClr val="dk1"/>
                        </a:buClr>
                        <a:buSzPts val="1400"/>
                        <a:buFont typeface="Noto Sans Symbols"/>
                        <a:buChar char="∙"/>
                      </a:pPr>
                      <a:r>
                        <a:rPr lang="en-US" sz="1600" u="none" strike="noStrike" cap="none">
                          <a:solidFill>
                            <a:schemeClr val="dk1"/>
                          </a:solidFill>
                          <a:latin typeface="Arial"/>
                          <a:ea typeface="Arial"/>
                          <a:cs typeface="Arial"/>
                          <a:sym typeface="Arial"/>
                        </a:rPr>
                        <a:t>Manufacturing computers</a:t>
                      </a:r>
                      <a:endParaRPr sz="1600" u="none" strike="noStrike" cap="none"/>
                    </a:p>
                    <a:p>
                      <a:pPr marL="91440" marR="0" lvl="0" indent="-91440" algn="l" rtl="0">
                        <a:lnSpc>
                          <a:spcPct val="100000"/>
                        </a:lnSpc>
                        <a:spcBef>
                          <a:spcPts val="0"/>
                        </a:spcBef>
                        <a:spcAft>
                          <a:spcPts val="0"/>
                        </a:spcAft>
                        <a:buClr>
                          <a:schemeClr val="dk1"/>
                        </a:buClr>
                        <a:buSzPts val="1400"/>
                        <a:buFont typeface="Noto Sans Symbols"/>
                        <a:buChar char="∙"/>
                      </a:pPr>
                      <a:r>
                        <a:rPr lang="en-US" sz="1600" u="none" strike="noStrike" cap="none">
                          <a:solidFill>
                            <a:schemeClr val="dk1"/>
                          </a:solidFill>
                          <a:latin typeface="Arial"/>
                          <a:ea typeface="Arial"/>
                          <a:cs typeface="Arial"/>
                          <a:sym typeface="Arial"/>
                        </a:rPr>
                        <a:t>Manufacturing automobiles</a:t>
                      </a:r>
                      <a:endParaRPr sz="1600" u="none" strike="noStrike" cap="none"/>
                    </a:p>
                  </a:txBody>
                  <a:tcPr marL="45725" marR="45725" marT="0" marB="0" anchor="ctr"/>
                </a:tc>
                <a:tc>
                  <a:txBody>
                    <a:bodyPr/>
                    <a:lstStyle/>
                    <a:p>
                      <a:pPr marL="91440" marR="0" lvl="0" indent="-91440" algn="l" rtl="0">
                        <a:lnSpc>
                          <a:spcPct val="100000"/>
                        </a:lnSpc>
                        <a:spcBef>
                          <a:spcPts val="0"/>
                        </a:spcBef>
                        <a:spcAft>
                          <a:spcPts val="0"/>
                        </a:spcAft>
                        <a:buClr>
                          <a:schemeClr val="dk1"/>
                        </a:buClr>
                        <a:buSzPts val="1400"/>
                        <a:buFont typeface="Noto Sans Symbols"/>
                        <a:buChar char="∙"/>
                      </a:pPr>
                      <a:r>
                        <a:rPr lang="en-US" sz="1600" u="none" strike="noStrike" cap="none">
                          <a:solidFill>
                            <a:schemeClr val="dk1"/>
                          </a:solidFill>
                          <a:latin typeface="Arial"/>
                          <a:ea typeface="Arial"/>
                          <a:cs typeface="Arial"/>
                          <a:sym typeface="Arial"/>
                        </a:rPr>
                        <a:t>First-class mail delivery</a:t>
                      </a:r>
                      <a:endParaRPr sz="1600" u="none" strike="noStrike" cap="none"/>
                    </a:p>
                    <a:p>
                      <a:pPr marL="91440" marR="0" lvl="0" indent="-91440" algn="l" rtl="0">
                        <a:lnSpc>
                          <a:spcPct val="100000"/>
                        </a:lnSpc>
                        <a:spcBef>
                          <a:spcPts val="0"/>
                        </a:spcBef>
                        <a:spcAft>
                          <a:spcPts val="0"/>
                        </a:spcAft>
                        <a:buClr>
                          <a:schemeClr val="dk1"/>
                        </a:buClr>
                        <a:buSzPts val="1400"/>
                        <a:buFont typeface="Noto Sans Symbols"/>
                        <a:buChar char="∙"/>
                      </a:pPr>
                      <a:r>
                        <a:rPr lang="en-US" sz="1600" u="none" strike="noStrike" cap="none">
                          <a:solidFill>
                            <a:schemeClr val="dk1"/>
                          </a:solidFill>
                          <a:latin typeface="Arial"/>
                          <a:ea typeface="Arial"/>
                          <a:cs typeface="Arial"/>
                          <a:sym typeface="Arial"/>
                        </a:rPr>
                        <a:t>Providing tap water</a:t>
                      </a:r>
                      <a:endParaRPr sz="1600" u="none" strike="noStrike" cap="none"/>
                    </a:p>
                  </a:txBody>
                  <a:tcPr marL="45725" marR="45725" marT="0" marB="0"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9.1 Perfectly Competitive Markets</a:t>
            </a:r>
            <a:endParaRPr dirty="0"/>
          </a:p>
        </p:txBody>
      </p:sp>
      <p:sp>
        <p:nvSpPr>
          <p:cNvPr id="201" name="Google Shape;201;p24"/>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endParaRPr dirty="0"/>
          </a:p>
        </p:txBody>
      </p:sp>
      <p:sp>
        <p:nvSpPr>
          <p:cNvPr id="202" name="Google Shape;202;p24"/>
          <p:cNvSpPr txBox="1">
            <a:spLocks noGrp="1"/>
          </p:cNvSpPr>
          <p:nvPr>
            <p:ph type="body" idx="2"/>
          </p:nvPr>
        </p:nvSpPr>
        <p:spPr>
          <a:xfrm>
            <a:off x="457200" y="2130552"/>
            <a:ext cx="8229600" cy="419404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000" dirty="0"/>
              <a:t>The first market structure we will examine is the </a:t>
            </a:r>
            <a:r>
              <a:rPr lang="en-US" sz="2000" b="1" u="sng" dirty="0"/>
              <a:t>perfectly competitive market</a:t>
            </a:r>
            <a:r>
              <a:rPr lang="en-US" sz="2000" dirty="0"/>
              <a:t>: one in which</a:t>
            </a:r>
            <a:endParaRPr sz="2000" dirty="0"/>
          </a:p>
          <a:p>
            <a:pPr marL="288925" lvl="0" indent="-288925" algn="l" rtl="0">
              <a:lnSpc>
                <a:spcPct val="100000"/>
              </a:lnSpc>
              <a:spcBef>
                <a:spcPts val="800"/>
              </a:spcBef>
              <a:spcAft>
                <a:spcPts val="0"/>
              </a:spcAft>
              <a:buSzPts val="2200"/>
              <a:buChar char="•"/>
            </a:pPr>
            <a:r>
              <a:rPr lang="en-US" sz="2000" dirty="0"/>
              <a:t>There are many buyers and sellers,</a:t>
            </a:r>
            <a:endParaRPr sz="2000" dirty="0"/>
          </a:p>
          <a:p>
            <a:pPr marL="288925" lvl="0" indent="-288925" algn="l" rtl="0">
              <a:lnSpc>
                <a:spcPct val="100000"/>
              </a:lnSpc>
              <a:spcBef>
                <a:spcPts val="800"/>
              </a:spcBef>
              <a:spcAft>
                <a:spcPts val="0"/>
              </a:spcAft>
              <a:buSzPts val="2200"/>
              <a:buChar char="•"/>
            </a:pPr>
            <a:r>
              <a:rPr lang="en-US" sz="2000" dirty="0"/>
              <a:t>All firms sell identical products, and</a:t>
            </a:r>
            <a:endParaRPr sz="2000" dirty="0"/>
          </a:p>
          <a:p>
            <a:pPr marL="288925" lvl="0" indent="-288925" algn="l" rtl="0">
              <a:lnSpc>
                <a:spcPct val="100000"/>
              </a:lnSpc>
              <a:spcBef>
                <a:spcPts val="800"/>
              </a:spcBef>
              <a:spcAft>
                <a:spcPts val="0"/>
              </a:spcAft>
              <a:buSzPts val="2200"/>
              <a:buChar char="•"/>
            </a:pPr>
            <a:r>
              <a:rPr lang="en-US" sz="2000" dirty="0"/>
              <a:t>There are no barriers to new firms entering the market.</a:t>
            </a:r>
          </a:p>
          <a:p>
            <a:pPr marL="0" lvl="0" indent="0" algn="l" rtl="0">
              <a:lnSpc>
                <a:spcPct val="100000"/>
              </a:lnSpc>
              <a:spcBef>
                <a:spcPts val="800"/>
              </a:spcBef>
              <a:spcAft>
                <a:spcPts val="0"/>
              </a:spcAft>
              <a:buSzPts val="2200"/>
              <a:buNone/>
            </a:pPr>
            <a:endParaRPr sz="2000" dirty="0"/>
          </a:p>
          <a:p>
            <a:pPr marL="0" lvl="0" indent="0" algn="l" rtl="0">
              <a:lnSpc>
                <a:spcPct val="100000"/>
              </a:lnSpc>
              <a:spcBef>
                <a:spcPts val="800"/>
              </a:spcBef>
              <a:spcAft>
                <a:spcPts val="0"/>
              </a:spcAft>
              <a:buSzPts val="2200"/>
              <a:buNone/>
            </a:pPr>
            <a:r>
              <a:rPr lang="en-US" sz="2000" dirty="0"/>
              <a:t>The first and second conditions imply that perfectly competitive firms are </a:t>
            </a:r>
            <a:r>
              <a:rPr lang="en-US" sz="2000" b="1" u="sng" dirty="0"/>
              <a:t>price takers</a:t>
            </a:r>
            <a:r>
              <a:rPr lang="en-US" sz="2000" dirty="0"/>
              <a:t>: buyers or sellers that are unable to affect the market price. This is because they are tiny relative to the market and sell exactly the same product as everyone else.</a:t>
            </a:r>
            <a:endParaRPr sz="2000" dirty="0"/>
          </a:p>
          <a:p>
            <a:pPr marL="0" lvl="0" indent="0" algn="l" rtl="0">
              <a:lnSpc>
                <a:spcPct val="100000"/>
              </a:lnSpc>
              <a:spcBef>
                <a:spcPts val="800"/>
              </a:spcBef>
              <a:spcAft>
                <a:spcPts val="0"/>
              </a:spcAft>
              <a:buSzPts val="2200"/>
              <a:buNone/>
            </a:pPr>
            <a:r>
              <a:rPr lang="en-US" sz="2000" dirty="0"/>
              <a:t>As you might guess, perfectly competitive markets are relatively rare.</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9.2 How a Firm Maximizes Profit in a Perfect Competitive Market</a:t>
            </a:r>
            <a:endParaRPr dirty="0"/>
          </a:p>
        </p:txBody>
      </p:sp>
      <p:sp>
        <p:nvSpPr>
          <p:cNvPr id="222" name="Google Shape;222;p27"/>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endParaRPr dirty="0"/>
          </a:p>
        </p:txBody>
      </p:sp>
      <p:sp>
        <p:nvSpPr>
          <p:cNvPr id="223" name="Google Shape;223;p27"/>
          <p:cNvSpPr txBox="1">
            <a:spLocks noGrp="1"/>
          </p:cNvSpPr>
          <p:nvPr>
            <p:ph type="body" idx="4"/>
          </p:nvPr>
        </p:nvSpPr>
        <p:spPr>
          <a:xfrm>
            <a:off x="457200" y="2161883"/>
            <a:ext cx="8229600" cy="66885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1800" dirty="0"/>
              <a:t>We assume that all firms try to maximize profits—including perfectly competitive ones. Recall that:</a:t>
            </a:r>
            <a:endParaRPr sz="1800" dirty="0"/>
          </a:p>
        </p:txBody>
      </p:sp>
      <p:pic>
        <p:nvPicPr>
          <p:cNvPr id="224" name="Google Shape;224;p27" descr="Profit equals total revenue minus total cost."/>
          <p:cNvPicPr preferRelativeResize="0"/>
          <p:nvPr/>
        </p:nvPicPr>
        <p:blipFill rotWithShape="1">
          <a:blip r:embed="rId3">
            <a:alphaModFix/>
          </a:blip>
          <a:srcRect/>
          <a:stretch/>
        </p:blipFill>
        <p:spPr>
          <a:xfrm>
            <a:off x="2504372" y="2779893"/>
            <a:ext cx="3940175" cy="304800"/>
          </a:xfrm>
          <a:prstGeom prst="rect">
            <a:avLst/>
          </a:prstGeom>
          <a:noFill/>
          <a:ln>
            <a:noFill/>
          </a:ln>
        </p:spPr>
      </p:pic>
      <p:sp>
        <p:nvSpPr>
          <p:cNvPr id="225" name="Google Shape;225;p27"/>
          <p:cNvSpPr txBox="1">
            <a:spLocks noGrp="1"/>
          </p:cNvSpPr>
          <p:nvPr>
            <p:ph type="body" idx="3"/>
          </p:nvPr>
        </p:nvSpPr>
        <p:spPr>
          <a:xfrm>
            <a:off x="457200" y="3352800"/>
            <a:ext cx="8229600" cy="6469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1800" dirty="0"/>
              <a:t>Revenue for a perfectly competitive firm is easy: the firm receives the same amount of money for every unit of output it sells. So:</a:t>
            </a:r>
            <a:endParaRPr sz="1800" dirty="0"/>
          </a:p>
        </p:txBody>
      </p:sp>
      <p:pic>
        <p:nvPicPr>
          <p:cNvPr id="226" name="Google Shape;226;p27" descr="Price equals Average Revenue equals Marginal Revenue."/>
          <p:cNvPicPr preferRelativeResize="0"/>
          <p:nvPr/>
        </p:nvPicPr>
        <p:blipFill rotWithShape="1">
          <a:blip r:embed="rId4">
            <a:alphaModFix/>
          </a:blip>
          <a:srcRect/>
          <a:stretch/>
        </p:blipFill>
        <p:spPr>
          <a:xfrm>
            <a:off x="2119313" y="4096585"/>
            <a:ext cx="5095875" cy="355600"/>
          </a:xfrm>
          <a:prstGeom prst="rect">
            <a:avLst/>
          </a:prstGeom>
          <a:noFill/>
          <a:ln>
            <a:noFill/>
          </a:ln>
        </p:spPr>
      </p:pic>
      <p:sp>
        <p:nvSpPr>
          <p:cNvPr id="227" name="Google Shape;227;p27"/>
          <p:cNvSpPr txBox="1">
            <a:spLocks noGrp="1"/>
          </p:cNvSpPr>
          <p:nvPr>
            <p:ph type="body" idx="2"/>
          </p:nvPr>
        </p:nvSpPr>
        <p:spPr>
          <a:xfrm>
            <a:off x="457200" y="4572704"/>
            <a:ext cx="8229600" cy="174387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1800" b="1" u="sng" dirty="0"/>
              <a:t>Average revenue (</a:t>
            </a:r>
            <a:r>
              <a:rPr lang="en-US" sz="1800" b="1" i="1" u="sng" dirty="0"/>
              <a:t>AR</a:t>
            </a:r>
            <a:r>
              <a:rPr lang="en-US" sz="1800" b="1" u="sng" dirty="0"/>
              <a:t>)</a:t>
            </a:r>
            <a:r>
              <a:rPr lang="en-US" sz="1800" dirty="0"/>
              <a:t> is total revenue divided by the quantity of the product sold; </a:t>
            </a:r>
            <a:r>
              <a:rPr lang="en-US" sz="1800" b="1" u="sng" dirty="0"/>
              <a:t>Marginal revenue (</a:t>
            </a:r>
            <a:r>
              <a:rPr lang="en-US" sz="1800" b="1" i="1" u="sng" dirty="0"/>
              <a:t>MR</a:t>
            </a:r>
            <a:r>
              <a:rPr lang="en-US" sz="1800" b="1" u="sng" dirty="0"/>
              <a:t>)</a:t>
            </a:r>
            <a:r>
              <a:rPr lang="en-US" sz="1800" dirty="0"/>
              <a:t> is the change in total revenue from selling one more unit of a product.</a:t>
            </a:r>
          </a:p>
          <a:p>
            <a:pPr marL="0" lvl="0" indent="0" algn="l" rtl="0">
              <a:lnSpc>
                <a:spcPct val="100000"/>
              </a:lnSpc>
              <a:spcBef>
                <a:spcPts val="0"/>
              </a:spcBef>
              <a:spcAft>
                <a:spcPts val="0"/>
              </a:spcAft>
              <a:buSzPts val="2200"/>
              <a:buNone/>
            </a:pPr>
            <a:endParaRPr sz="1800" b="1" u="sng" dirty="0"/>
          </a:p>
          <a:p>
            <a:pPr marL="0" lvl="0" indent="0" algn="l" rtl="0">
              <a:lnSpc>
                <a:spcPct val="100000"/>
              </a:lnSpc>
              <a:spcBef>
                <a:spcPts val="600"/>
              </a:spcBef>
              <a:spcAft>
                <a:spcPts val="0"/>
              </a:spcAft>
              <a:buSzPts val="2200"/>
              <a:buNone/>
            </a:pPr>
            <a:r>
              <a:rPr lang="en-US" sz="1800" dirty="0"/>
              <a:t>This is illustrated in the table for an individual farmer, “Farmer Parker”, on the next slide.</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Table 9.2 Farmer Parker’s Revenue from Wheat Farming</a:t>
            </a:r>
            <a:endParaRPr dirty="0"/>
          </a:p>
        </p:txBody>
      </p:sp>
      <p:graphicFrame>
        <p:nvGraphicFramePr>
          <p:cNvPr id="233" name="Google Shape;233;p28"/>
          <p:cNvGraphicFramePr/>
          <p:nvPr/>
        </p:nvGraphicFramePr>
        <p:xfrm>
          <a:off x="1524000" y="1524005"/>
          <a:ext cx="6096000" cy="3126280"/>
        </p:xfrm>
        <a:graphic>
          <a:graphicData uri="http://schemas.openxmlformats.org/drawingml/2006/table">
            <a:tbl>
              <a:tblPr firstRow="1">
                <a:noFill/>
                <a:tableStyleId>{049487FA-FBC3-465D-9AC7-91C140717F15}</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619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Number of Bushels (</a:t>
                      </a:r>
                      <a:r>
                        <a:rPr lang="en-US" sz="1400" b="1" i="1" u="none" strike="noStrike" cap="none">
                          <a:latin typeface="Arial"/>
                          <a:ea typeface="Arial"/>
                          <a:cs typeface="Arial"/>
                          <a:sym typeface="Arial"/>
                        </a:rPr>
                        <a:t>Q</a:t>
                      </a:r>
                      <a:r>
                        <a:rPr lang="en-US" sz="1400" b="1"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Market Price (per bushel) (</a:t>
                      </a:r>
                      <a:r>
                        <a:rPr lang="en-US" sz="1400" b="1" i="1" u="none" strike="noStrike" cap="none">
                          <a:latin typeface="Arial"/>
                          <a:ea typeface="Arial"/>
                          <a:cs typeface="Arial"/>
                          <a:sym typeface="Arial"/>
                        </a:rPr>
                        <a:t>P</a:t>
                      </a:r>
                      <a:r>
                        <a:rPr lang="en-US" sz="1400" b="1"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Total Revenue (</a:t>
                      </a:r>
                      <a:r>
                        <a:rPr lang="en-US" sz="1400" b="1" i="1" u="none" strike="noStrike" cap="none">
                          <a:latin typeface="Arial"/>
                          <a:ea typeface="Arial"/>
                          <a:cs typeface="Arial"/>
                          <a:sym typeface="Arial"/>
                        </a:rPr>
                        <a:t>TR</a:t>
                      </a:r>
                      <a:r>
                        <a:rPr lang="en-US" sz="1400" b="1"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Average Revenue (</a:t>
                      </a:r>
                      <a:r>
                        <a:rPr lang="en-US" sz="1400" b="1" i="1" u="none" strike="noStrike" cap="none">
                          <a:latin typeface="Arial"/>
                          <a:ea typeface="Arial"/>
                          <a:cs typeface="Arial"/>
                          <a:sym typeface="Arial"/>
                        </a:rPr>
                        <a:t>AR</a:t>
                      </a:r>
                      <a:r>
                        <a:rPr lang="en-US" sz="1400" b="1"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Marginal Revenue (</a:t>
                      </a:r>
                      <a:r>
                        <a:rPr lang="en-US" sz="1400" b="1" i="1" u="none" strike="noStrike" cap="none">
                          <a:latin typeface="Arial"/>
                          <a:ea typeface="Arial"/>
                          <a:cs typeface="Arial"/>
                          <a:sym typeface="Arial"/>
                        </a:rPr>
                        <a:t>MR</a:t>
                      </a:r>
                      <a:r>
                        <a:rPr lang="en-US" sz="1400" b="1"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0" marB="0" anchor="b"/>
                </a:tc>
                <a:extLst>
                  <a:ext uri="{0D108BD9-81ED-4DB2-BD59-A6C34878D82A}">
                    <a16:rowId xmlns:a16="http://schemas.microsoft.com/office/drawing/2014/main" val="10000"/>
                  </a:ext>
                </a:extLst>
              </a:tr>
              <a:tr h="2619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0</a:t>
                      </a:r>
                      <a:endParaRPr sz="14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$ 7</a:t>
                      </a:r>
                      <a:endParaRPr sz="14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$ 0</a:t>
                      </a:r>
                      <a:endParaRPr sz="14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0" marB="0" anchor="ctr"/>
                </a:tc>
                <a:extLst>
                  <a:ext uri="{0D108BD9-81ED-4DB2-BD59-A6C34878D82A}">
                    <a16:rowId xmlns:a16="http://schemas.microsoft.com/office/drawing/2014/main" val="10001"/>
                  </a:ext>
                </a:extLst>
              </a:tr>
              <a:tr h="2224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$ 7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$ 7</a:t>
                      </a:r>
                      <a:endParaRPr sz="14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2"/>
                  </a:ext>
                </a:extLst>
              </a:tr>
              <a:tr h="2224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14</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3"/>
                  </a:ext>
                </a:extLst>
              </a:tr>
              <a:tr h="2224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3</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21</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4"/>
                  </a:ext>
                </a:extLst>
              </a:tr>
              <a:tr h="2224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28</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5"/>
                  </a:ext>
                </a:extLst>
              </a:tr>
              <a:tr h="2224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5</a:t>
                      </a:r>
                      <a:endParaRPr sz="1400" u="none" strike="noStrike" cap="none">
                        <a:solidFill>
                          <a:schemeClr val="dk1"/>
                        </a:solidFill>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7</a:t>
                      </a:r>
                      <a:endParaRPr sz="1400" u="none" strike="noStrike" cap="none">
                        <a:solidFill>
                          <a:schemeClr val="dk1"/>
                        </a:solidFill>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35</a:t>
                      </a:r>
                      <a:endParaRPr sz="1400" u="none" strike="noStrike" cap="none">
                        <a:solidFill>
                          <a:schemeClr val="dk1"/>
                        </a:solidFill>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7</a:t>
                      </a:r>
                      <a:endParaRPr sz="1400" u="none" strike="noStrike" cap="none">
                        <a:solidFill>
                          <a:schemeClr val="dk1"/>
                        </a:solidFill>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Arial"/>
                          <a:ea typeface="Arial"/>
                          <a:cs typeface="Arial"/>
                          <a:sym typeface="Arial"/>
                        </a:rPr>
                        <a:t>7</a:t>
                      </a:r>
                      <a:endParaRPr sz="1400" u="none" strike="noStrike" cap="none">
                        <a:solidFill>
                          <a:schemeClr val="dk1"/>
                        </a:solidFill>
                        <a:latin typeface="Arial"/>
                        <a:ea typeface="Arial"/>
                        <a:cs typeface="Arial"/>
                        <a:sym typeface="Arial"/>
                      </a:endParaRPr>
                    </a:p>
                  </a:txBody>
                  <a:tcPr marL="0" marR="0" marT="0" marB="0"/>
                </a:tc>
                <a:extLst>
                  <a:ext uri="{0D108BD9-81ED-4DB2-BD59-A6C34878D82A}">
                    <a16:rowId xmlns:a16="http://schemas.microsoft.com/office/drawing/2014/main" val="10006"/>
                  </a:ext>
                </a:extLst>
              </a:tr>
              <a:tr h="2224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42</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7"/>
                  </a:ext>
                </a:extLst>
              </a:tr>
              <a:tr h="2224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Arial"/>
                          <a:ea typeface="Arial"/>
                          <a:cs typeface="Arial"/>
                          <a:sym typeface="Arial"/>
                        </a:rPr>
                        <a:t>7</a:t>
                      </a:r>
                      <a:endParaRPr sz="1400" u="none" strike="noStrike" cap="none" dirty="0">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Arial"/>
                          <a:ea typeface="Arial"/>
                          <a:cs typeface="Arial"/>
                          <a:sym typeface="Arial"/>
                        </a:rPr>
                        <a:t>49</a:t>
                      </a:r>
                      <a:endParaRPr sz="1400" u="none" strike="noStrike" cap="none" dirty="0">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Arial"/>
                          <a:ea typeface="Arial"/>
                          <a:cs typeface="Arial"/>
                          <a:sym typeface="Arial"/>
                        </a:rPr>
                        <a:t>7</a:t>
                      </a:r>
                      <a:endParaRPr sz="1400" u="none" strike="noStrike" cap="none" dirty="0">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Arial"/>
                          <a:ea typeface="Arial"/>
                          <a:cs typeface="Arial"/>
                          <a:sym typeface="Arial"/>
                        </a:rPr>
                        <a:t>7</a:t>
                      </a:r>
                      <a:endParaRPr sz="1400" u="none" strike="noStrike" cap="none" dirty="0">
                        <a:latin typeface="Arial"/>
                        <a:ea typeface="Arial"/>
                        <a:cs typeface="Arial"/>
                        <a:sym typeface="Arial"/>
                      </a:endParaRPr>
                    </a:p>
                  </a:txBody>
                  <a:tcPr marL="0" marR="0" marT="0" marB="0"/>
                </a:tc>
                <a:extLst>
                  <a:ext uri="{0D108BD9-81ED-4DB2-BD59-A6C34878D82A}">
                    <a16:rowId xmlns:a16="http://schemas.microsoft.com/office/drawing/2014/main" val="10008"/>
                  </a:ext>
                </a:extLst>
              </a:tr>
              <a:tr h="2224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8</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56</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9"/>
                  </a:ext>
                </a:extLst>
              </a:tr>
              <a:tr h="2224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9</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63</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10"/>
                  </a:ext>
                </a:extLst>
              </a:tr>
              <a:tr h="2224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10</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70</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a:t>
                      </a:r>
                      <a:endParaRPr sz="1400" u="none" strike="noStrike" cap="none">
                        <a:latin typeface="Arial"/>
                        <a:ea typeface="Arial"/>
                        <a:cs typeface="Arial"/>
                        <a:sym typeface="Arial"/>
                      </a:endParaRPr>
                    </a:p>
                  </a:txBody>
                  <a:tcPr marL="0" marR="0" marT="0" marB="0"/>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Arial"/>
                          <a:ea typeface="Arial"/>
                          <a:cs typeface="Arial"/>
                          <a:sym typeface="Arial"/>
                        </a:rPr>
                        <a:t>7</a:t>
                      </a:r>
                      <a:endParaRPr sz="1400" u="none" strike="noStrike" cap="none" dirty="0">
                        <a:latin typeface="Arial"/>
                        <a:ea typeface="Arial"/>
                        <a:cs typeface="Arial"/>
                        <a:sym typeface="Arial"/>
                      </a:endParaRPr>
                    </a:p>
                  </a:txBody>
                  <a:tcPr marL="0" marR="0" marT="0" marB="0"/>
                </a:tc>
                <a:extLst>
                  <a:ext uri="{0D108BD9-81ED-4DB2-BD59-A6C34878D82A}">
                    <a16:rowId xmlns:a16="http://schemas.microsoft.com/office/drawing/2014/main" val="10011"/>
                  </a:ext>
                </a:extLst>
              </a:tr>
            </a:tbl>
          </a:graphicData>
        </a:graphic>
      </p:graphicFrame>
      <p:sp>
        <p:nvSpPr>
          <p:cNvPr id="234" name="Google Shape;234;p28"/>
          <p:cNvSpPr txBox="1">
            <a:spLocks noGrp="1"/>
          </p:cNvSpPr>
          <p:nvPr>
            <p:ph type="body" idx="1"/>
          </p:nvPr>
        </p:nvSpPr>
        <p:spPr>
          <a:xfrm>
            <a:off x="457200" y="4648201"/>
            <a:ext cx="8229600" cy="68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For a firm in a perfectly competitive market, price is equal to both average revenue and marginal revenue:</a:t>
            </a:r>
            <a:endParaRPr/>
          </a:p>
        </p:txBody>
      </p:sp>
      <p:pic>
        <p:nvPicPr>
          <p:cNvPr id="235" name="Google Shape;235;p28" descr="P equals TR over Q equals delta TR over delta Q."/>
          <p:cNvPicPr preferRelativeResize="0"/>
          <p:nvPr/>
        </p:nvPicPr>
        <p:blipFill rotWithShape="1">
          <a:blip r:embed="rId3">
            <a:alphaModFix/>
          </a:blip>
          <a:srcRect/>
          <a:stretch/>
        </p:blipFill>
        <p:spPr>
          <a:xfrm>
            <a:off x="3813175" y="5540375"/>
            <a:ext cx="1503363" cy="62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Rules for Profit Maximization</a:t>
            </a:r>
            <a:endParaRPr/>
          </a:p>
        </p:txBody>
      </p:sp>
      <p:sp>
        <p:nvSpPr>
          <p:cNvPr id="269" name="Google Shape;269;p3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The rules we have just developed for profit maximization are:</a:t>
            </a:r>
            <a:endParaRPr/>
          </a:p>
          <a:p>
            <a:pPr marL="342900" lvl="0" indent="-342900" algn="l" rtl="0">
              <a:lnSpc>
                <a:spcPct val="100000"/>
              </a:lnSpc>
              <a:spcBef>
                <a:spcPts val="1500"/>
              </a:spcBef>
              <a:spcAft>
                <a:spcPts val="0"/>
              </a:spcAft>
              <a:buSzPts val="2200"/>
              <a:buAutoNum type="arabicPeriod"/>
            </a:pPr>
            <a:r>
              <a:rPr lang="en-US"/>
              <a:t>The profit-maximizing level of output is where the difference between total revenue and total cost is greatest, and</a:t>
            </a:r>
            <a:endParaRPr/>
          </a:p>
          <a:p>
            <a:pPr marL="342900" lvl="0" indent="-342900" algn="l" rtl="0">
              <a:lnSpc>
                <a:spcPct val="100000"/>
              </a:lnSpc>
              <a:spcBef>
                <a:spcPts val="1500"/>
              </a:spcBef>
              <a:spcAft>
                <a:spcPts val="0"/>
              </a:spcAft>
              <a:buSzPts val="2200"/>
              <a:buAutoNum type="arabicPeriod"/>
            </a:pPr>
            <a:r>
              <a:rPr lang="en-US"/>
              <a:t>The profit-maximizing level of output is also where MR = MC.</a:t>
            </a:r>
            <a:endParaRPr/>
          </a:p>
          <a:p>
            <a:pPr marL="0" lvl="0" indent="0" algn="l" rtl="0">
              <a:lnSpc>
                <a:spcPct val="100000"/>
              </a:lnSpc>
              <a:spcBef>
                <a:spcPts val="1500"/>
              </a:spcBef>
              <a:spcAft>
                <a:spcPts val="0"/>
              </a:spcAft>
              <a:buSzPts val="2200"/>
              <a:buNone/>
            </a:pPr>
            <a:r>
              <a:rPr lang="en-US"/>
              <a:t>However </a:t>
            </a:r>
            <a:r>
              <a:rPr lang="en-US" i="1"/>
              <a:t>neither of these rules require the assumption of perfect competition; they are true for every firm!</a:t>
            </a:r>
            <a:endParaRPr/>
          </a:p>
          <a:p>
            <a:pPr marL="0" lvl="0" indent="0" algn="l" rtl="0">
              <a:lnSpc>
                <a:spcPct val="100000"/>
              </a:lnSpc>
              <a:spcBef>
                <a:spcPts val="3600"/>
              </a:spcBef>
              <a:spcAft>
                <a:spcPts val="0"/>
              </a:spcAft>
              <a:buSzPts val="2200"/>
              <a:buNone/>
            </a:pPr>
            <a:r>
              <a:rPr lang="en-US"/>
              <a:t>For perfectly competitive firms, we can develop an additional rule, because for those firms, P = MR; this implies:</a:t>
            </a:r>
            <a:endParaRPr/>
          </a:p>
          <a:p>
            <a:pPr marL="342900" lvl="0" indent="-342900" algn="l" rtl="0">
              <a:lnSpc>
                <a:spcPct val="100000"/>
              </a:lnSpc>
              <a:spcBef>
                <a:spcPts val="1500"/>
              </a:spcBef>
              <a:spcAft>
                <a:spcPts val="0"/>
              </a:spcAft>
              <a:buSzPts val="2200"/>
              <a:buAutoNum type="arabicPeriod" startAt="3"/>
            </a:pPr>
            <a:r>
              <a:rPr lang="en-US"/>
              <a:t>The profit-maximizing level of output is also where P = MC.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Identifying Whether a Firm Can Make a Profit</a:t>
            </a:r>
            <a:endParaRPr/>
          </a:p>
        </p:txBody>
      </p:sp>
      <p:sp>
        <p:nvSpPr>
          <p:cNvPr id="323" name="Google Shape;323;p40"/>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Once we have determined the quantity where </a:t>
            </a:r>
            <a:r>
              <a:rPr lang="en-US" i="1"/>
              <a:t>MC</a:t>
            </a:r>
            <a:r>
              <a:rPr lang="en-US"/>
              <a:t>=</a:t>
            </a:r>
            <a:r>
              <a:rPr lang="en-US" i="1"/>
              <a:t>MR</a:t>
            </a:r>
            <a:r>
              <a:rPr lang="en-US"/>
              <a:t>, we can immediately know whether the firm is making a profit, breaking even, or making a loss. At that quantity,</a:t>
            </a:r>
            <a:endParaRPr/>
          </a:p>
          <a:p>
            <a:pPr marL="228600" lvl="0" indent="-228600" algn="l" rtl="0">
              <a:lnSpc>
                <a:spcPct val="100000"/>
              </a:lnSpc>
              <a:spcBef>
                <a:spcPts val="1200"/>
              </a:spcBef>
              <a:spcAft>
                <a:spcPts val="0"/>
              </a:spcAft>
              <a:buSzPts val="2200"/>
              <a:buChar char="•"/>
            </a:pPr>
            <a:r>
              <a:rPr lang="en-US"/>
              <a:t>If </a:t>
            </a:r>
            <a:r>
              <a:rPr lang="en-US" i="1"/>
              <a:t>P &gt; ATC</a:t>
            </a:r>
            <a:r>
              <a:rPr lang="en-US"/>
              <a:t>, the firm is making a profit</a:t>
            </a:r>
            <a:endParaRPr/>
          </a:p>
          <a:p>
            <a:pPr marL="228600" lvl="0" indent="-228600" algn="l" rtl="0">
              <a:lnSpc>
                <a:spcPct val="100000"/>
              </a:lnSpc>
              <a:spcBef>
                <a:spcPts val="1200"/>
              </a:spcBef>
              <a:spcAft>
                <a:spcPts val="0"/>
              </a:spcAft>
              <a:buSzPts val="2200"/>
              <a:buChar char="•"/>
            </a:pPr>
            <a:r>
              <a:rPr lang="en-US"/>
              <a:t>If </a:t>
            </a:r>
            <a:r>
              <a:rPr lang="en-US" i="1"/>
              <a:t>P = ATC</a:t>
            </a:r>
            <a:r>
              <a:rPr lang="en-US"/>
              <a:t>, the firm is breaking even</a:t>
            </a:r>
            <a:endParaRPr/>
          </a:p>
          <a:p>
            <a:pPr marL="228600" lvl="0" indent="-228600" algn="l" rtl="0">
              <a:lnSpc>
                <a:spcPct val="100000"/>
              </a:lnSpc>
              <a:spcBef>
                <a:spcPts val="1200"/>
              </a:spcBef>
              <a:spcAft>
                <a:spcPts val="0"/>
              </a:spcAft>
              <a:buSzPts val="2200"/>
              <a:buChar char="•"/>
            </a:pPr>
            <a:r>
              <a:rPr lang="en-US"/>
              <a:t>If </a:t>
            </a:r>
            <a:r>
              <a:rPr lang="en-US" i="1"/>
              <a:t>P &lt; ATC</a:t>
            </a:r>
            <a:r>
              <a:rPr lang="en-US"/>
              <a:t>, the firm is making a loss</a:t>
            </a:r>
            <a:endParaRPr/>
          </a:p>
          <a:p>
            <a:pPr marL="0" lvl="0" indent="0" algn="l" rtl="0">
              <a:lnSpc>
                <a:spcPct val="100000"/>
              </a:lnSpc>
              <a:spcBef>
                <a:spcPts val="1200"/>
              </a:spcBef>
              <a:spcAft>
                <a:spcPts val="0"/>
              </a:spcAft>
              <a:buSzPts val="2200"/>
              <a:buNone/>
            </a:pPr>
            <a:r>
              <a:rPr lang="en-US"/>
              <a:t>Even better: these statements hold true at </a:t>
            </a:r>
            <a:r>
              <a:rPr lang="en-US" i="1"/>
              <a:t>every</a:t>
            </a:r>
            <a:r>
              <a:rPr lang="en-US"/>
              <a:t> level of output.</a:t>
            </a:r>
            <a:endParaRPr/>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1557</Words>
  <Application>Microsoft Office PowerPoint</Application>
  <PresentationFormat>On-screen Show (4:3)</PresentationFormat>
  <Paragraphs>209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Noto Sans Symbols</vt:lpstr>
      <vt:lpstr>Times New Roman</vt:lpstr>
      <vt:lpstr>Verdana</vt:lpstr>
      <vt:lpstr>508 Lecture</vt:lpstr>
      <vt:lpstr>Essentials of Economics</vt:lpstr>
      <vt:lpstr>Chapter Outline</vt:lpstr>
      <vt:lpstr>Market Structures</vt:lpstr>
      <vt:lpstr>Table 9.1 The Four Market Structures</vt:lpstr>
      <vt:lpstr>9.1 Perfectly Competitive Markets</vt:lpstr>
      <vt:lpstr>9.2 How a Firm Maximizes Profit in a Perfect Competitive Market</vt:lpstr>
      <vt:lpstr>Table 9.2 Farmer Parker’s Revenue from Wheat Farming</vt:lpstr>
      <vt:lpstr>Rules for Profit Maximization</vt:lpstr>
      <vt:lpstr>Identifying Whether a Firm Can Make a Profit</vt:lpstr>
      <vt:lpstr>9.4 Deciding Whether to Produce or to Shut Down in the Short Run</vt:lpstr>
      <vt:lpstr>Table 9.4 Farmer Gillette’s Costs per Year</vt:lpstr>
      <vt:lpstr>Economic Profit Leads to Entry of New Firms</vt:lpstr>
      <vt:lpstr>Long-Run Equilibrium in a Perfectly Competitive Market</vt:lpstr>
      <vt:lpstr>The Long-Run Supply Curve in a Perfectly Competitive Market</vt:lpstr>
      <vt:lpstr>Figure 9.10 The Long-Run Supply Curve in a Perfectly Competitive Industry</vt:lpstr>
      <vt:lpstr>9.6 Perfect Competition and Efficiency</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sherylnelson</dc:creator>
  <cp:lastModifiedBy>Kemper, James</cp:lastModifiedBy>
  <cp:revision>7</cp:revision>
  <dcterms:modified xsi:type="dcterms:W3CDTF">2023-10-05T19:26:50Z</dcterms:modified>
</cp:coreProperties>
</file>