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7" r:id="rId9"/>
    <p:sldId id="265" r:id="rId10"/>
    <p:sldId id="266" r:id="rId11"/>
    <p:sldId id="262" r:id="rId12"/>
    <p:sldId id="268" r:id="rId13"/>
    <p:sldId id="269" r:id="rId14"/>
    <p:sldId id="270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2"/>
    <p:restoredTop sz="83673"/>
  </p:normalViewPr>
  <p:slideViewPr>
    <p:cSldViewPr snapToGrid="0" snapToObjects="1">
      <p:cViewPr varScale="1">
        <p:scale>
          <a:sx n="106" d="100"/>
          <a:sy n="106" d="100"/>
        </p:scale>
        <p:origin x="2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70509-E628-4D03-BBFB-EC0A87FE5B7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F8CF7D-F20D-4B07-9B04-84426A218EDD}">
      <dgm:prSet/>
      <dgm:spPr/>
      <dgm:t>
        <a:bodyPr/>
        <a:lstStyle/>
        <a:p>
          <a:r>
            <a:rPr lang="en-US"/>
            <a:t>Complexity</a:t>
          </a:r>
        </a:p>
      </dgm:t>
    </dgm:pt>
    <dgm:pt modelId="{189C7742-D2B0-4649-A45A-864E8925EE31}" type="parTrans" cxnId="{EACA4D57-74B1-419B-BB7F-B1F99A061FB3}">
      <dgm:prSet/>
      <dgm:spPr/>
      <dgm:t>
        <a:bodyPr/>
        <a:lstStyle/>
        <a:p>
          <a:endParaRPr lang="en-US"/>
        </a:p>
      </dgm:t>
    </dgm:pt>
    <dgm:pt modelId="{D3C432FD-6B62-4B73-A713-A1E0F6E47BAD}" type="sibTrans" cxnId="{EACA4D57-74B1-419B-BB7F-B1F99A061FB3}">
      <dgm:prSet/>
      <dgm:spPr/>
      <dgm:t>
        <a:bodyPr/>
        <a:lstStyle/>
        <a:p>
          <a:endParaRPr lang="en-US"/>
        </a:p>
      </dgm:t>
    </dgm:pt>
    <dgm:pt modelId="{3877AA61-31B8-4F20-A05F-0CBF97377534}">
      <dgm:prSet/>
      <dgm:spPr/>
      <dgm:t>
        <a:bodyPr/>
        <a:lstStyle/>
        <a:p>
          <a:r>
            <a:rPr lang="en-US"/>
            <a:t>Operational Consistency</a:t>
          </a:r>
        </a:p>
      </dgm:t>
    </dgm:pt>
    <dgm:pt modelId="{9E6B0ECE-086A-4183-9BE2-B685F785EFFD}" type="parTrans" cxnId="{89203E63-9BCD-4705-BF80-AE8DE0D3ECF2}">
      <dgm:prSet/>
      <dgm:spPr/>
      <dgm:t>
        <a:bodyPr/>
        <a:lstStyle/>
        <a:p>
          <a:endParaRPr lang="en-US"/>
        </a:p>
      </dgm:t>
    </dgm:pt>
    <dgm:pt modelId="{B8BF86EF-3591-4B4C-B6A8-54506C710512}" type="sibTrans" cxnId="{89203E63-9BCD-4705-BF80-AE8DE0D3ECF2}">
      <dgm:prSet/>
      <dgm:spPr/>
      <dgm:t>
        <a:bodyPr/>
        <a:lstStyle/>
        <a:p>
          <a:endParaRPr lang="en-US"/>
        </a:p>
      </dgm:t>
    </dgm:pt>
    <dgm:pt modelId="{6956297B-A407-47DA-A99D-0C4097FF2E54}">
      <dgm:prSet/>
      <dgm:spPr/>
      <dgm:t>
        <a:bodyPr/>
        <a:lstStyle/>
        <a:p>
          <a:r>
            <a:rPr lang="en-US"/>
            <a:t>Sizing + Scale</a:t>
          </a:r>
        </a:p>
      </dgm:t>
    </dgm:pt>
    <dgm:pt modelId="{8FAAF30C-2FC5-4DC8-A8C4-68CC853ACFE1}" type="parTrans" cxnId="{638DB1BB-E9F3-4272-99BD-D6C235E92FC7}">
      <dgm:prSet/>
      <dgm:spPr/>
      <dgm:t>
        <a:bodyPr/>
        <a:lstStyle/>
        <a:p>
          <a:endParaRPr lang="en-US"/>
        </a:p>
      </dgm:t>
    </dgm:pt>
    <dgm:pt modelId="{B7729174-78EA-40E5-B13F-688E769903B9}" type="sibTrans" cxnId="{638DB1BB-E9F3-4272-99BD-D6C235E92FC7}">
      <dgm:prSet/>
      <dgm:spPr/>
      <dgm:t>
        <a:bodyPr/>
        <a:lstStyle/>
        <a:p>
          <a:endParaRPr lang="en-US"/>
        </a:p>
      </dgm:t>
    </dgm:pt>
    <dgm:pt modelId="{7162338B-6C84-4E7F-A76C-82B5D98C9337}">
      <dgm:prSet/>
      <dgm:spPr/>
      <dgm:t>
        <a:bodyPr/>
        <a:lstStyle/>
        <a:p>
          <a:r>
            <a:rPr lang="en-US"/>
            <a:t>Migration to Native Cloud is Complex</a:t>
          </a:r>
        </a:p>
      </dgm:t>
    </dgm:pt>
    <dgm:pt modelId="{2FC36BEC-31CF-44F6-9521-42FDEBC703AD}" type="parTrans" cxnId="{28AD9717-9D7E-44C3-A670-ED122A4B0A52}">
      <dgm:prSet/>
      <dgm:spPr/>
      <dgm:t>
        <a:bodyPr/>
        <a:lstStyle/>
        <a:p>
          <a:endParaRPr lang="en-US"/>
        </a:p>
      </dgm:t>
    </dgm:pt>
    <dgm:pt modelId="{30D61AF5-9BFC-4F13-9548-CA59FF9C6F16}" type="sibTrans" cxnId="{28AD9717-9D7E-44C3-A670-ED122A4B0A52}">
      <dgm:prSet/>
      <dgm:spPr/>
      <dgm:t>
        <a:bodyPr/>
        <a:lstStyle/>
        <a:p>
          <a:endParaRPr lang="en-US"/>
        </a:p>
      </dgm:t>
    </dgm:pt>
    <dgm:pt modelId="{057D0757-AC31-4402-B263-71C00A7A07BA}">
      <dgm:prSet/>
      <dgm:spPr/>
      <dgm:t>
        <a:bodyPr/>
        <a:lstStyle/>
        <a:p>
          <a:r>
            <a:rPr lang="en-US"/>
            <a:t>Operational skills in multiplatform’s</a:t>
          </a:r>
        </a:p>
      </dgm:t>
    </dgm:pt>
    <dgm:pt modelId="{1131B8F8-D78C-48F9-8089-A5E94B16A899}" type="parTrans" cxnId="{19E4BD86-DE0D-4E4F-9F28-32A24544E805}">
      <dgm:prSet/>
      <dgm:spPr/>
      <dgm:t>
        <a:bodyPr/>
        <a:lstStyle/>
        <a:p>
          <a:endParaRPr lang="en-US"/>
        </a:p>
      </dgm:t>
    </dgm:pt>
    <dgm:pt modelId="{4F9380C0-2DB8-4A4A-B811-D56CED563844}" type="sibTrans" cxnId="{19E4BD86-DE0D-4E4F-9F28-32A24544E805}">
      <dgm:prSet/>
      <dgm:spPr/>
      <dgm:t>
        <a:bodyPr/>
        <a:lstStyle/>
        <a:p>
          <a:endParaRPr lang="en-US"/>
        </a:p>
      </dgm:t>
    </dgm:pt>
    <dgm:pt modelId="{25DF2D3B-2125-4C55-88DE-49B7AAE5928A}">
      <dgm:prSet/>
      <dgm:spPr/>
      <dgm:t>
        <a:bodyPr/>
        <a:lstStyle/>
        <a:p>
          <a:r>
            <a:rPr lang="en-US"/>
            <a:t>Maintenance + Upgrades </a:t>
          </a:r>
        </a:p>
      </dgm:t>
    </dgm:pt>
    <dgm:pt modelId="{6D3AE12E-356A-4676-A917-D9CC72CA89EB}" type="parTrans" cxnId="{CEB8AF00-1121-4905-96C3-2F8F84FACF2F}">
      <dgm:prSet/>
      <dgm:spPr/>
      <dgm:t>
        <a:bodyPr/>
        <a:lstStyle/>
        <a:p>
          <a:endParaRPr lang="en-US"/>
        </a:p>
      </dgm:t>
    </dgm:pt>
    <dgm:pt modelId="{792BAA46-49FE-49D2-BDA8-5A5711805E0A}" type="sibTrans" cxnId="{CEB8AF00-1121-4905-96C3-2F8F84FACF2F}">
      <dgm:prSet/>
      <dgm:spPr/>
      <dgm:t>
        <a:bodyPr/>
        <a:lstStyle/>
        <a:p>
          <a:endParaRPr lang="en-US"/>
        </a:p>
      </dgm:t>
    </dgm:pt>
    <dgm:pt modelId="{427CEAD7-3091-48B1-85C2-B9FCB22517C2}">
      <dgm:prSet/>
      <dgm:spPr/>
      <dgm:t>
        <a:bodyPr/>
        <a:lstStyle/>
        <a:p>
          <a:r>
            <a:rPr lang="en-US"/>
            <a:t>Complex networking </a:t>
          </a:r>
        </a:p>
      </dgm:t>
    </dgm:pt>
    <dgm:pt modelId="{CC8382C6-5534-45F4-B8A7-86ED90C43224}" type="parTrans" cxnId="{7F7E7943-D29E-4306-AC53-1DED62BACBDF}">
      <dgm:prSet/>
      <dgm:spPr/>
      <dgm:t>
        <a:bodyPr/>
        <a:lstStyle/>
        <a:p>
          <a:endParaRPr lang="en-US"/>
        </a:p>
      </dgm:t>
    </dgm:pt>
    <dgm:pt modelId="{E28FD97A-8B7A-45FE-8B9C-95D13B59D01E}" type="sibTrans" cxnId="{7F7E7943-D29E-4306-AC53-1DED62BACBDF}">
      <dgm:prSet/>
      <dgm:spPr/>
      <dgm:t>
        <a:bodyPr/>
        <a:lstStyle/>
        <a:p>
          <a:endParaRPr lang="en-US"/>
        </a:p>
      </dgm:t>
    </dgm:pt>
    <dgm:pt modelId="{E41DC613-A163-CE49-B672-B4BF28159852}" type="pres">
      <dgm:prSet presAssocID="{A2870509-E628-4D03-BBFB-EC0A87FE5B7F}" presName="diagram" presStyleCnt="0">
        <dgm:presLayoutVars>
          <dgm:dir/>
          <dgm:resizeHandles val="exact"/>
        </dgm:presLayoutVars>
      </dgm:prSet>
      <dgm:spPr/>
    </dgm:pt>
    <dgm:pt modelId="{02DB435C-25A2-634E-A70B-51A9850BC7AE}" type="pres">
      <dgm:prSet presAssocID="{D2F8CF7D-F20D-4B07-9B04-84426A218EDD}" presName="node" presStyleLbl="node1" presStyleIdx="0" presStyleCnt="7">
        <dgm:presLayoutVars>
          <dgm:bulletEnabled val="1"/>
        </dgm:presLayoutVars>
      </dgm:prSet>
      <dgm:spPr/>
    </dgm:pt>
    <dgm:pt modelId="{2405956A-90D6-3F4C-A491-1BA1B8ED4815}" type="pres">
      <dgm:prSet presAssocID="{D3C432FD-6B62-4B73-A713-A1E0F6E47BAD}" presName="sibTrans" presStyleCnt="0"/>
      <dgm:spPr/>
    </dgm:pt>
    <dgm:pt modelId="{5E8703F7-B6A2-8D40-B296-5C4397E98A5A}" type="pres">
      <dgm:prSet presAssocID="{3877AA61-31B8-4F20-A05F-0CBF97377534}" presName="node" presStyleLbl="node1" presStyleIdx="1" presStyleCnt="7">
        <dgm:presLayoutVars>
          <dgm:bulletEnabled val="1"/>
        </dgm:presLayoutVars>
      </dgm:prSet>
      <dgm:spPr/>
    </dgm:pt>
    <dgm:pt modelId="{3BB04FA0-D40E-FF4F-82CA-A9A936A9C904}" type="pres">
      <dgm:prSet presAssocID="{B8BF86EF-3591-4B4C-B6A8-54506C710512}" presName="sibTrans" presStyleCnt="0"/>
      <dgm:spPr/>
    </dgm:pt>
    <dgm:pt modelId="{C043099D-4328-AA45-B613-7EDFE7EA9EBB}" type="pres">
      <dgm:prSet presAssocID="{6956297B-A407-47DA-A99D-0C4097FF2E54}" presName="node" presStyleLbl="node1" presStyleIdx="2" presStyleCnt="7">
        <dgm:presLayoutVars>
          <dgm:bulletEnabled val="1"/>
        </dgm:presLayoutVars>
      </dgm:prSet>
      <dgm:spPr/>
    </dgm:pt>
    <dgm:pt modelId="{CE18E329-E3B8-5744-BAC5-1289C88F9E2A}" type="pres">
      <dgm:prSet presAssocID="{B7729174-78EA-40E5-B13F-688E769903B9}" presName="sibTrans" presStyleCnt="0"/>
      <dgm:spPr/>
    </dgm:pt>
    <dgm:pt modelId="{4FFEC123-B816-5D4F-A9D9-217FCA7B9219}" type="pres">
      <dgm:prSet presAssocID="{7162338B-6C84-4E7F-A76C-82B5D98C9337}" presName="node" presStyleLbl="node1" presStyleIdx="3" presStyleCnt="7">
        <dgm:presLayoutVars>
          <dgm:bulletEnabled val="1"/>
        </dgm:presLayoutVars>
      </dgm:prSet>
      <dgm:spPr/>
    </dgm:pt>
    <dgm:pt modelId="{397A8677-7954-EB4B-BFE1-9B45E09B11AA}" type="pres">
      <dgm:prSet presAssocID="{30D61AF5-9BFC-4F13-9548-CA59FF9C6F16}" presName="sibTrans" presStyleCnt="0"/>
      <dgm:spPr/>
    </dgm:pt>
    <dgm:pt modelId="{98BED53F-EC22-524A-98F2-2B4FCFA40D01}" type="pres">
      <dgm:prSet presAssocID="{057D0757-AC31-4402-B263-71C00A7A07BA}" presName="node" presStyleLbl="node1" presStyleIdx="4" presStyleCnt="7">
        <dgm:presLayoutVars>
          <dgm:bulletEnabled val="1"/>
        </dgm:presLayoutVars>
      </dgm:prSet>
      <dgm:spPr/>
    </dgm:pt>
    <dgm:pt modelId="{72462F5E-54CB-9D4D-80BF-AB2F34E34BEF}" type="pres">
      <dgm:prSet presAssocID="{4F9380C0-2DB8-4A4A-B811-D56CED563844}" presName="sibTrans" presStyleCnt="0"/>
      <dgm:spPr/>
    </dgm:pt>
    <dgm:pt modelId="{8386F06B-FA70-8E41-BFFD-CD010A21CB26}" type="pres">
      <dgm:prSet presAssocID="{25DF2D3B-2125-4C55-88DE-49B7AAE5928A}" presName="node" presStyleLbl="node1" presStyleIdx="5" presStyleCnt="7">
        <dgm:presLayoutVars>
          <dgm:bulletEnabled val="1"/>
        </dgm:presLayoutVars>
      </dgm:prSet>
      <dgm:spPr/>
    </dgm:pt>
    <dgm:pt modelId="{1237A970-2977-C947-A1C7-26F7FE85A95D}" type="pres">
      <dgm:prSet presAssocID="{792BAA46-49FE-49D2-BDA8-5A5711805E0A}" presName="sibTrans" presStyleCnt="0"/>
      <dgm:spPr/>
    </dgm:pt>
    <dgm:pt modelId="{65D8B1CE-B8CA-3A49-BB81-2AA58DE71101}" type="pres">
      <dgm:prSet presAssocID="{427CEAD7-3091-48B1-85C2-B9FCB22517C2}" presName="node" presStyleLbl="node1" presStyleIdx="6" presStyleCnt="7">
        <dgm:presLayoutVars>
          <dgm:bulletEnabled val="1"/>
        </dgm:presLayoutVars>
      </dgm:prSet>
      <dgm:spPr/>
    </dgm:pt>
  </dgm:ptLst>
  <dgm:cxnLst>
    <dgm:cxn modelId="{CEB8AF00-1121-4905-96C3-2F8F84FACF2F}" srcId="{A2870509-E628-4D03-BBFB-EC0A87FE5B7F}" destId="{25DF2D3B-2125-4C55-88DE-49B7AAE5928A}" srcOrd="5" destOrd="0" parTransId="{6D3AE12E-356A-4676-A917-D9CC72CA89EB}" sibTransId="{792BAA46-49FE-49D2-BDA8-5A5711805E0A}"/>
    <dgm:cxn modelId="{2EB8B610-EEDD-C24A-8915-5BA093A50181}" type="presOf" srcId="{D2F8CF7D-F20D-4B07-9B04-84426A218EDD}" destId="{02DB435C-25A2-634E-A70B-51A9850BC7AE}" srcOrd="0" destOrd="0" presId="urn:microsoft.com/office/officeart/2005/8/layout/default"/>
    <dgm:cxn modelId="{FEB62514-CB99-D142-B070-CAF310D040B8}" type="presOf" srcId="{6956297B-A407-47DA-A99D-0C4097FF2E54}" destId="{C043099D-4328-AA45-B613-7EDFE7EA9EBB}" srcOrd="0" destOrd="0" presId="urn:microsoft.com/office/officeart/2005/8/layout/default"/>
    <dgm:cxn modelId="{B0FF8216-3B60-CF42-9850-B620FA37C688}" type="presOf" srcId="{A2870509-E628-4D03-BBFB-EC0A87FE5B7F}" destId="{E41DC613-A163-CE49-B672-B4BF28159852}" srcOrd="0" destOrd="0" presId="urn:microsoft.com/office/officeart/2005/8/layout/default"/>
    <dgm:cxn modelId="{28AD9717-9D7E-44C3-A670-ED122A4B0A52}" srcId="{A2870509-E628-4D03-BBFB-EC0A87FE5B7F}" destId="{7162338B-6C84-4E7F-A76C-82B5D98C9337}" srcOrd="3" destOrd="0" parTransId="{2FC36BEC-31CF-44F6-9521-42FDEBC703AD}" sibTransId="{30D61AF5-9BFC-4F13-9548-CA59FF9C6F16}"/>
    <dgm:cxn modelId="{4E801D1D-6386-3B4C-95DB-C582FEDFE1BA}" type="presOf" srcId="{427CEAD7-3091-48B1-85C2-B9FCB22517C2}" destId="{65D8B1CE-B8CA-3A49-BB81-2AA58DE71101}" srcOrd="0" destOrd="0" presId="urn:microsoft.com/office/officeart/2005/8/layout/default"/>
    <dgm:cxn modelId="{876A3A32-2EAA-CF49-9383-A4641B6B2FE9}" type="presOf" srcId="{057D0757-AC31-4402-B263-71C00A7A07BA}" destId="{98BED53F-EC22-524A-98F2-2B4FCFA40D01}" srcOrd="0" destOrd="0" presId="urn:microsoft.com/office/officeart/2005/8/layout/default"/>
    <dgm:cxn modelId="{F8B35642-4F8C-3B4E-99B5-8C0F55B2F3E8}" type="presOf" srcId="{3877AA61-31B8-4F20-A05F-0CBF97377534}" destId="{5E8703F7-B6A2-8D40-B296-5C4397E98A5A}" srcOrd="0" destOrd="0" presId="urn:microsoft.com/office/officeart/2005/8/layout/default"/>
    <dgm:cxn modelId="{7F7E7943-D29E-4306-AC53-1DED62BACBDF}" srcId="{A2870509-E628-4D03-BBFB-EC0A87FE5B7F}" destId="{427CEAD7-3091-48B1-85C2-B9FCB22517C2}" srcOrd="6" destOrd="0" parTransId="{CC8382C6-5534-45F4-B8A7-86ED90C43224}" sibTransId="{E28FD97A-8B7A-45FE-8B9C-95D13B59D01E}"/>
    <dgm:cxn modelId="{EACA4D57-74B1-419B-BB7F-B1F99A061FB3}" srcId="{A2870509-E628-4D03-BBFB-EC0A87FE5B7F}" destId="{D2F8CF7D-F20D-4B07-9B04-84426A218EDD}" srcOrd="0" destOrd="0" parTransId="{189C7742-D2B0-4649-A45A-864E8925EE31}" sibTransId="{D3C432FD-6B62-4B73-A713-A1E0F6E47BAD}"/>
    <dgm:cxn modelId="{89203E63-9BCD-4705-BF80-AE8DE0D3ECF2}" srcId="{A2870509-E628-4D03-BBFB-EC0A87FE5B7F}" destId="{3877AA61-31B8-4F20-A05F-0CBF97377534}" srcOrd="1" destOrd="0" parTransId="{9E6B0ECE-086A-4183-9BE2-B685F785EFFD}" sibTransId="{B8BF86EF-3591-4B4C-B6A8-54506C710512}"/>
    <dgm:cxn modelId="{19E4BD86-DE0D-4E4F-9F28-32A24544E805}" srcId="{A2870509-E628-4D03-BBFB-EC0A87FE5B7F}" destId="{057D0757-AC31-4402-B263-71C00A7A07BA}" srcOrd="4" destOrd="0" parTransId="{1131B8F8-D78C-48F9-8089-A5E94B16A899}" sibTransId="{4F9380C0-2DB8-4A4A-B811-D56CED563844}"/>
    <dgm:cxn modelId="{2E05FFAD-9DE2-B94D-9937-7EA0378CC08B}" type="presOf" srcId="{7162338B-6C84-4E7F-A76C-82B5D98C9337}" destId="{4FFEC123-B816-5D4F-A9D9-217FCA7B9219}" srcOrd="0" destOrd="0" presId="urn:microsoft.com/office/officeart/2005/8/layout/default"/>
    <dgm:cxn modelId="{638DB1BB-E9F3-4272-99BD-D6C235E92FC7}" srcId="{A2870509-E628-4D03-BBFB-EC0A87FE5B7F}" destId="{6956297B-A407-47DA-A99D-0C4097FF2E54}" srcOrd="2" destOrd="0" parTransId="{8FAAF30C-2FC5-4DC8-A8C4-68CC853ACFE1}" sibTransId="{B7729174-78EA-40E5-B13F-688E769903B9}"/>
    <dgm:cxn modelId="{A0AD14E3-20DB-4946-A097-DDA7A281938D}" type="presOf" srcId="{25DF2D3B-2125-4C55-88DE-49B7AAE5928A}" destId="{8386F06B-FA70-8E41-BFFD-CD010A21CB26}" srcOrd="0" destOrd="0" presId="urn:microsoft.com/office/officeart/2005/8/layout/default"/>
    <dgm:cxn modelId="{ED29AD0C-1260-3D46-AAAD-89A747502865}" type="presParOf" srcId="{E41DC613-A163-CE49-B672-B4BF28159852}" destId="{02DB435C-25A2-634E-A70B-51A9850BC7AE}" srcOrd="0" destOrd="0" presId="urn:microsoft.com/office/officeart/2005/8/layout/default"/>
    <dgm:cxn modelId="{7F51FAAE-BD2D-C94A-B2F8-1D91814EB8CC}" type="presParOf" srcId="{E41DC613-A163-CE49-B672-B4BF28159852}" destId="{2405956A-90D6-3F4C-A491-1BA1B8ED4815}" srcOrd="1" destOrd="0" presId="urn:microsoft.com/office/officeart/2005/8/layout/default"/>
    <dgm:cxn modelId="{74571914-67C4-BF43-A065-391CD89AC94C}" type="presParOf" srcId="{E41DC613-A163-CE49-B672-B4BF28159852}" destId="{5E8703F7-B6A2-8D40-B296-5C4397E98A5A}" srcOrd="2" destOrd="0" presId="urn:microsoft.com/office/officeart/2005/8/layout/default"/>
    <dgm:cxn modelId="{46A691DD-E9F6-7C40-B037-CFDF7940B4FC}" type="presParOf" srcId="{E41DC613-A163-CE49-B672-B4BF28159852}" destId="{3BB04FA0-D40E-FF4F-82CA-A9A936A9C904}" srcOrd="3" destOrd="0" presId="urn:microsoft.com/office/officeart/2005/8/layout/default"/>
    <dgm:cxn modelId="{08F3DF6E-EE01-AB4F-BDF5-1533D1EA1C30}" type="presParOf" srcId="{E41DC613-A163-CE49-B672-B4BF28159852}" destId="{C043099D-4328-AA45-B613-7EDFE7EA9EBB}" srcOrd="4" destOrd="0" presId="urn:microsoft.com/office/officeart/2005/8/layout/default"/>
    <dgm:cxn modelId="{9729B04B-F065-8F4D-8CCA-B0DF97D268A7}" type="presParOf" srcId="{E41DC613-A163-CE49-B672-B4BF28159852}" destId="{CE18E329-E3B8-5744-BAC5-1289C88F9E2A}" srcOrd="5" destOrd="0" presId="urn:microsoft.com/office/officeart/2005/8/layout/default"/>
    <dgm:cxn modelId="{48ADC24E-A78F-4D45-B72A-3E3126A959F3}" type="presParOf" srcId="{E41DC613-A163-CE49-B672-B4BF28159852}" destId="{4FFEC123-B816-5D4F-A9D9-217FCA7B9219}" srcOrd="6" destOrd="0" presId="urn:microsoft.com/office/officeart/2005/8/layout/default"/>
    <dgm:cxn modelId="{AB24CE07-37EE-9D4D-AEAE-F3FE8D872816}" type="presParOf" srcId="{E41DC613-A163-CE49-B672-B4BF28159852}" destId="{397A8677-7954-EB4B-BFE1-9B45E09B11AA}" srcOrd="7" destOrd="0" presId="urn:microsoft.com/office/officeart/2005/8/layout/default"/>
    <dgm:cxn modelId="{12E92B55-52E7-E542-B4D1-30CFA8716F5D}" type="presParOf" srcId="{E41DC613-A163-CE49-B672-B4BF28159852}" destId="{98BED53F-EC22-524A-98F2-2B4FCFA40D01}" srcOrd="8" destOrd="0" presId="urn:microsoft.com/office/officeart/2005/8/layout/default"/>
    <dgm:cxn modelId="{3B6FCBE5-9B8A-CF4C-B4F8-30A9BE28FAC9}" type="presParOf" srcId="{E41DC613-A163-CE49-B672-B4BF28159852}" destId="{72462F5E-54CB-9D4D-80BF-AB2F34E34BEF}" srcOrd="9" destOrd="0" presId="urn:microsoft.com/office/officeart/2005/8/layout/default"/>
    <dgm:cxn modelId="{39361A2F-A50F-8643-A11E-9EEB31C04E57}" type="presParOf" srcId="{E41DC613-A163-CE49-B672-B4BF28159852}" destId="{8386F06B-FA70-8E41-BFFD-CD010A21CB26}" srcOrd="10" destOrd="0" presId="urn:microsoft.com/office/officeart/2005/8/layout/default"/>
    <dgm:cxn modelId="{0DA609B8-26EB-4F47-AC5A-91B2188BC96F}" type="presParOf" srcId="{E41DC613-A163-CE49-B672-B4BF28159852}" destId="{1237A970-2977-C947-A1C7-26F7FE85A95D}" srcOrd="11" destOrd="0" presId="urn:microsoft.com/office/officeart/2005/8/layout/default"/>
    <dgm:cxn modelId="{CEE15D28-90BF-A743-82F9-90B4A823850D}" type="presParOf" srcId="{E41DC613-A163-CE49-B672-B4BF28159852}" destId="{65D8B1CE-B8CA-3A49-BB81-2AA58DE7110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39834-0D19-4CB6-800C-EBE2836DC1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93893E-19EC-4826-B248-26AC54D38B8A}">
      <dgm:prSet/>
      <dgm:spPr/>
      <dgm:t>
        <a:bodyPr/>
        <a:lstStyle/>
        <a:p>
          <a:r>
            <a:rPr lang="en-US"/>
            <a:t>Automated SDDC deployment  </a:t>
          </a:r>
        </a:p>
      </dgm:t>
    </dgm:pt>
    <dgm:pt modelId="{BB22CF64-3F72-462E-95E9-49644289F2A4}" type="parTrans" cxnId="{E0D634DB-E485-4458-8E0D-4F8AF2AF9DA5}">
      <dgm:prSet/>
      <dgm:spPr/>
      <dgm:t>
        <a:bodyPr/>
        <a:lstStyle/>
        <a:p>
          <a:endParaRPr lang="en-US"/>
        </a:p>
      </dgm:t>
    </dgm:pt>
    <dgm:pt modelId="{AE036440-D55C-4310-90EA-BC953FE53C74}" type="sibTrans" cxnId="{E0D634DB-E485-4458-8E0D-4F8AF2AF9DA5}">
      <dgm:prSet/>
      <dgm:spPr/>
      <dgm:t>
        <a:bodyPr/>
        <a:lstStyle/>
        <a:p>
          <a:endParaRPr lang="en-US"/>
        </a:p>
      </dgm:t>
    </dgm:pt>
    <dgm:pt modelId="{76516B84-0335-4B54-AF5D-74F8D0A1E9D2}">
      <dgm:prSet/>
      <dgm:spPr/>
      <dgm:t>
        <a:bodyPr/>
        <a:lstStyle/>
        <a:p>
          <a:r>
            <a:rPr lang="en-US"/>
            <a:t>Single or Multi AZ SDDC options</a:t>
          </a:r>
        </a:p>
      </dgm:t>
    </dgm:pt>
    <dgm:pt modelId="{8ECEA54B-64FB-4DF9-95AC-37D264B7640B}" type="parTrans" cxnId="{7D5D6E8C-38D2-44FB-98B2-FD900274FA1F}">
      <dgm:prSet/>
      <dgm:spPr/>
      <dgm:t>
        <a:bodyPr/>
        <a:lstStyle/>
        <a:p>
          <a:endParaRPr lang="en-US"/>
        </a:p>
      </dgm:t>
    </dgm:pt>
    <dgm:pt modelId="{7AAF53B2-A249-41E0-83D6-EF41D6C282F8}" type="sibTrans" cxnId="{7D5D6E8C-38D2-44FB-98B2-FD900274FA1F}">
      <dgm:prSet/>
      <dgm:spPr/>
      <dgm:t>
        <a:bodyPr/>
        <a:lstStyle/>
        <a:p>
          <a:endParaRPr lang="en-US"/>
        </a:p>
      </dgm:t>
    </dgm:pt>
    <dgm:pt modelId="{F8271439-19AE-4CBB-B44F-667E3A85799B}">
      <dgm:prSet/>
      <dgm:spPr/>
      <dgm:t>
        <a:bodyPr/>
        <a:lstStyle/>
        <a:p>
          <a:r>
            <a:rPr lang="en-US"/>
            <a:t>Deployment to VMware best practice vSphere, vSAN &amp; NSX</a:t>
          </a:r>
        </a:p>
      </dgm:t>
    </dgm:pt>
    <dgm:pt modelId="{4D75247C-8458-4F1F-8BC9-2DDEA889A011}" type="parTrans" cxnId="{CB37B9BF-507A-4BAF-AEC2-B118E38E31DB}">
      <dgm:prSet/>
      <dgm:spPr/>
      <dgm:t>
        <a:bodyPr/>
        <a:lstStyle/>
        <a:p>
          <a:endParaRPr lang="en-US"/>
        </a:p>
      </dgm:t>
    </dgm:pt>
    <dgm:pt modelId="{27FFBF8B-86C0-4F93-85EB-0959B53B9EAD}" type="sibTrans" cxnId="{CB37B9BF-507A-4BAF-AEC2-B118E38E31DB}">
      <dgm:prSet/>
      <dgm:spPr/>
      <dgm:t>
        <a:bodyPr/>
        <a:lstStyle/>
        <a:p>
          <a:endParaRPr lang="en-US"/>
        </a:p>
      </dgm:t>
    </dgm:pt>
    <dgm:pt modelId="{08EC4CA1-81C4-F74A-9059-6D0CD170F78D}" type="pres">
      <dgm:prSet presAssocID="{40F39834-0D19-4CB6-800C-EBE2836DC1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2FED9B-6A10-7F42-96E5-04C7F76B1346}" type="pres">
      <dgm:prSet presAssocID="{9F93893E-19EC-4826-B248-26AC54D38B8A}" presName="hierRoot1" presStyleCnt="0"/>
      <dgm:spPr/>
    </dgm:pt>
    <dgm:pt modelId="{C37133B6-3FE2-EF45-945C-CFD4D467AC50}" type="pres">
      <dgm:prSet presAssocID="{9F93893E-19EC-4826-B248-26AC54D38B8A}" presName="composite" presStyleCnt="0"/>
      <dgm:spPr/>
    </dgm:pt>
    <dgm:pt modelId="{C1EE6A7A-8671-3D47-B591-BE47A2C8789B}" type="pres">
      <dgm:prSet presAssocID="{9F93893E-19EC-4826-B248-26AC54D38B8A}" presName="background" presStyleLbl="node0" presStyleIdx="0" presStyleCnt="3"/>
      <dgm:spPr/>
    </dgm:pt>
    <dgm:pt modelId="{2A40992B-D39E-1346-9344-F966146C7C29}" type="pres">
      <dgm:prSet presAssocID="{9F93893E-19EC-4826-B248-26AC54D38B8A}" presName="text" presStyleLbl="fgAcc0" presStyleIdx="0" presStyleCnt="3">
        <dgm:presLayoutVars>
          <dgm:chPref val="3"/>
        </dgm:presLayoutVars>
      </dgm:prSet>
      <dgm:spPr/>
    </dgm:pt>
    <dgm:pt modelId="{12F6E0F5-51D0-CE46-AF76-64142E934FCF}" type="pres">
      <dgm:prSet presAssocID="{9F93893E-19EC-4826-B248-26AC54D38B8A}" presName="hierChild2" presStyleCnt="0"/>
      <dgm:spPr/>
    </dgm:pt>
    <dgm:pt modelId="{E103D7B4-5675-9D4B-A01E-7A3A424B0106}" type="pres">
      <dgm:prSet presAssocID="{76516B84-0335-4B54-AF5D-74F8D0A1E9D2}" presName="hierRoot1" presStyleCnt="0"/>
      <dgm:spPr/>
    </dgm:pt>
    <dgm:pt modelId="{1C0BB9DC-B455-CC45-B91E-7B908A2B1662}" type="pres">
      <dgm:prSet presAssocID="{76516B84-0335-4B54-AF5D-74F8D0A1E9D2}" presName="composite" presStyleCnt="0"/>
      <dgm:spPr/>
    </dgm:pt>
    <dgm:pt modelId="{21FE53B8-F31B-2B43-9B7B-1F2925D4C222}" type="pres">
      <dgm:prSet presAssocID="{76516B84-0335-4B54-AF5D-74F8D0A1E9D2}" presName="background" presStyleLbl="node0" presStyleIdx="1" presStyleCnt="3"/>
      <dgm:spPr/>
    </dgm:pt>
    <dgm:pt modelId="{A00684EC-8668-FB42-A777-2921E2F1238E}" type="pres">
      <dgm:prSet presAssocID="{76516B84-0335-4B54-AF5D-74F8D0A1E9D2}" presName="text" presStyleLbl="fgAcc0" presStyleIdx="1" presStyleCnt="3">
        <dgm:presLayoutVars>
          <dgm:chPref val="3"/>
        </dgm:presLayoutVars>
      </dgm:prSet>
      <dgm:spPr/>
    </dgm:pt>
    <dgm:pt modelId="{A959562C-217E-D94D-B405-44DFEE350D21}" type="pres">
      <dgm:prSet presAssocID="{76516B84-0335-4B54-AF5D-74F8D0A1E9D2}" presName="hierChild2" presStyleCnt="0"/>
      <dgm:spPr/>
    </dgm:pt>
    <dgm:pt modelId="{23984A13-07FD-E549-9AE7-BC2566545616}" type="pres">
      <dgm:prSet presAssocID="{F8271439-19AE-4CBB-B44F-667E3A85799B}" presName="hierRoot1" presStyleCnt="0"/>
      <dgm:spPr/>
    </dgm:pt>
    <dgm:pt modelId="{7F8F943A-A426-EE4B-85C3-330BD8DBFD6B}" type="pres">
      <dgm:prSet presAssocID="{F8271439-19AE-4CBB-B44F-667E3A85799B}" presName="composite" presStyleCnt="0"/>
      <dgm:spPr/>
    </dgm:pt>
    <dgm:pt modelId="{60E438EB-DF7A-1A44-BC07-9EC9909622E6}" type="pres">
      <dgm:prSet presAssocID="{F8271439-19AE-4CBB-B44F-667E3A85799B}" presName="background" presStyleLbl="node0" presStyleIdx="2" presStyleCnt="3"/>
      <dgm:spPr/>
    </dgm:pt>
    <dgm:pt modelId="{E813D7F6-13FD-1845-B3DA-E6D935CFA81B}" type="pres">
      <dgm:prSet presAssocID="{F8271439-19AE-4CBB-B44F-667E3A85799B}" presName="text" presStyleLbl="fgAcc0" presStyleIdx="2" presStyleCnt="3">
        <dgm:presLayoutVars>
          <dgm:chPref val="3"/>
        </dgm:presLayoutVars>
      </dgm:prSet>
      <dgm:spPr/>
    </dgm:pt>
    <dgm:pt modelId="{E703F868-B49D-754C-A3B8-CE807E2F1D49}" type="pres">
      <dgm:prSet presAssocID="{F8271439-19AE-4CBB-B44F-667E3A85799B}" presName="hierChild2" presStyleCnt="0"/>
      <dgm:spPr/>
    </dgm:pt>
  </dgm:ptLst>
  <dgm:cxnLst>
    <dgm:cxn modelId="{2EC15C85-9A0F-7A46-B1B6-925474ED751D}" type="presOf" srcId="{76516B84-0335-4B54-AF5D-74F8D0A1E9D2}" destId="{A00684EC-8668-FB42-A777-2921E2F1238E}" srcOrd="0" destOrd="0" presId="urn:microsoft.com/office/officeart/2005/8/layout/hierarchy1"/>
    <dgm:cxn modelId="{7D5D6E8C-38D2-44FB-98B2-FD900274FA1F}" srcId="{40F39834-0D19-4CB6-800C-EBE2836DC1A8}" destId="{76516B84-0335-4B54-AF5D-74F8D0A1E9D2}" srcOrd="1" destOrd="0" parTransId="{8ECEA54B-64FB-4DF9-95AC-37D264B7640B}" sibTransId="{7AAF53B2-A249-41E0-83D6-EF41D6C282F8}"/>
    <dgm:cxn modelId="{ABF33F8D-51CF-1B42-AA1C-8BAD0445D963}" type="presOf" srcId="{40F39834-0D19-4CB6-800C-EBE2836DC1A8}" destId="{08EC4CA1-81C4-F74A-9059-6D0CD170F78D}" srcOrd="0" destOrd="0" presId="urn:microsoft.com/office/officeart/2005/8/layout/hierarchy1"/>
    <dgm:cxn modelId="{A9DD9F95-86DB-0F4F-A9D6-B18818D845F7}" type="presOf" srcId="{F8271439-19AE-4CBB-B44F-667E3A85799B}" destId="{E813D7F6-13FD-1845-B3DA-E6D935CFA81B}" srcOrd="0" destOrd="0" presId="urn:microsoft.com/office/officeart/2005/8/layout/hierarchy1"/>
    <dgm:cxn modelId="{61A0759A-F83F-E349-9A6E-11944696E9E9}" type="presOf" srcId="{9F93893E-19EC-4826-B248-26AC54D38B8A}" destId="{2A40992B-D39E-1346-9344-F966146C7C29}" srcOrd="0" destOrd="0" presId="urn:microsoft.com/office/officeart/2005/8/layout/hierarchy1"/>
    <dgm:cxn modelId="{CB37B9BF-507A-4BAF-AEC2-B118E38E31DB}" srcId="{40F39834-0D19-4CB6-800C-EBE2836DC1A8}" destId="{F8271439-19AE-4CBB-B44F-667E3A85799B}" srcOrd="2" destOrd="0" parTransId="{4D75247C-8458-4F1F-8BC9-2DDEA889A011}" sibTransId="{27FFBF8B-86C0-4F93-85EB-0959B53B9EAD}"/>
    <dgm:cxn modelId="{E0D634DB-E485-4458-8E0D-4F8AF2AF9DA5}" srcId="{40F39834-0D19-4CB6-800C-EBE2836DC1A8}" destId="{9F93893E-19EC-4826-B248-26AC54D38B8A}" srcOrd="0" destOrd="0" parTransId="{BB22CF64-3F72-462E-95E9-49644289F2A4}" sibTransId="{AE036440-D55C-4310-90EA-BC953FE53C74}"/>
    <dgm:cxn modelId="{229E2FE3-20B1-504F-8E08-22BE0B8F1441}" type="presParOf" srcId="{08EC4CA1-81C4-F74A-9059-6D0CD170F78D}" destId="{472FED9B-6A10-7F42-96E5-04C7F76B1346}" srcOrd="0" destOrd="0" presId="urn:microsoft.com/office/officeart/2005/8/layout/hierarchy1"/>
    <dgm:cxn modelId="{463E48C3-3E3F-F242-BC51-4C0224B58807}" type="presParOf" srcId="{472FED9B-6A10-7F42-96E5-04C7F76B1346}" destId="{C37133B6-3FE2-EF45-945C-CFD4D467AC50}" srcOrd="0" destOrd="0" presId="urn:microsoft.com/office/officeart/2005/8/layout/hierarchy1"/>
    <dgm:cxn modelId="{FDC6A9F7-1C0B-7B46-B590-5571A380930B}" type="presParOf" srcId="{C37133B6-3FE2-EF45-945C-CFD4D467AC50}" destId="{C1EE6A7A-8671-3D47-B591-BE47A2C8789B}" srcOrd="0" destOrd="0" presId="urn:microsoft.com/office/officeart/2005/8/layout/hierarchy1"/>
    <dgm:cxn modelId="{AB966F42-5FF2-454C-A806-2DA287F00218}" type="presParOf" srcId="{C37133B6-3FE2-EF45-945C-CFD4D467AC50}" destId="{2A40992B-D39E-1346-9344-F966146C7C29}" srcOrd="1" destOrd="0" presId="urn:microsoft.com/office/officeart/2005/8/layout/hierarchy1"/>
    <dgm:cxn modelId="{0C990E20-7009-F647-AC3A-FA523E6790FB}" type="presParOf" srcId="{472FED9B-6A10-7F42-96E5-04C7F76B1346}" destId="{12F6E0F5-51D0-CE46-AF76-64142E934FCF}" srcOrd="1" destOrd="0" presId="urn:microsoft.com/office/officeart/2005/8/layout/hierarchy1"/>
    <dgm:cxn modelId="{25484D0A-582C-AA48-B492-6FE4AB395B8A}" type="presParOf" srcId="{08EC4CA1-81C4-F74A-9059-6D0CD170F78D}" destId="{E103D7B4-5675-9D4B-A01E-7A3A424B0106}" srcOrd="1" destOrd="0" presId="urn:microsoft.com/office/officeart/2005/8/layout/hierarchy1"/>
    <dgm:cxn modelId="{37E96D99-C9E2-394C-857A-694A5C39CEE8}" type="presParOf" srcId="{E103D7B4-5675-9D4B-A01E-7A3A424B0106}" destId="{1C0BB9DC-B455-CC45-B91E-7B908A2B1662}" srcOrd="0" destOrd="0" presId="urn:microsoft.com/office/officeart/2005/8/layout/hierarchy1"/>
    <dgm:cxn modelId="{965E2C20-601A-D249-980D-F11111ABED3E}" type="presParOf" srcId="{1C0BB9DC-B455-CC45-B91E-7B908A2B1662}" destId="{21FE53B8-F31B-2B43-9B7B-1F2925D4C222}" srcOrd="0" destOrd="0" presId="urn:microsoft.com/office/officeart/2005/8/layout/hierarchy1"/>
    <dgm:cxn modelId="{A8DA3E21-6AA4-634A-BBBC-FDD3B045DA3D}" type="presParOf" srcId="{1C0BB9DC-B455-CC45-B91E-7B908A2B1662}" destId="{A00684EC-8668-FB42-A777-2921E2F1238E}" srcOrd="1" destOrd="0" presId="urn:microsoft.com/office/officeart/2005/8/layout/hierarchy1"/>
    <dgm:cxn modelId="{D4298626-EB0C-B746-A436-F8181DFE25B3}" type="presParOf" srcId="{E103D7B4-5675-9D4B-A01E-7A3A424B0106}" destId="{A959562C-217E-D94D-B405-44DFEE350D21}" srcOrd="1" destOrd="0" presId="urn:microsoft.com/office/officeart/2005/8/layout/hierarchy1"/>
    <dgm:cxn modelId="{97EC2B3B-60AA-A343-AC9D-3E29CD60B4E6}" type="presParOf" srcId="{08EC4CA1-81C4-F74A-9059-6D0CD170F78D}" destId="{23984A13-07FD-E549-9AE7-BC2566545616}" srcOrd="2" destOrd="0" presId="urn:microsoft.com/office/officeart/2005/8/layout/hierarchy1"/>
    <dgm:cxn modelId="{1072CBF9-5F70-954B-9EC5-D512BD073EE8}" type="presParOf" srcId="{23984A13-07FD-E549-9AE7-BC2566545616}" destId="{7F8F943A-A426-EE4B-85C3-330BD8DBFD6B}" srcOrd="0" destOrd="0" presId="urn:microsoft.com/office/officeart/2005/8/layout/hierarchy1"/>
    <dgm:cxn modelId="{03496472-3055-3C48-8940-F50624742C0E}" type="presParOf" srcId="{7F8F943A-A426-EE4B-85C3-330BD8DBFD6B}" destId="{60E438EB-DF7A-1A44-BC07-9EC9909622E6}" srcOrd="0" destOrd="0" presId="urn:microsoft.com/office/officeart/2005/8/layout/hierarchy1"/>
    <dgm:cxn modelId="{5F8791EA-20F5-6E48-A6DA-483881AD1082}" type="presParOf" srcId="{7F8F943A-A426-EE4B-85C3-330BD8DBFD6B}" destId="{E813D7F6-13FD-1845-B3DA-E6D935CFA81B}" srcOrd="1" destOrd="0" presId="urn:microsoft.com/office/officeart/2005/8/layout/hierarchy1"/>
    <dgm:cxn modelId="{76C3B902-A11D-644A-995C-F6140E4D8C49}" type="presParOf" srcId="{23984A13-07FD-E549-9AE7-BC2566545616}" destId="{E703F868-B49D-754C-A3B8-CE807E2F1D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435C-25A2-634E-A70B-51A9850BC7AE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Complexity</a:t>
          </a:r>
        </a:p>
      </dsp:txBody>
      <dsp:txXfrm>
        <a:off x="3192" y="56128"/>
        <a:ext cx="2532322" cy="1519393"/>
      </dsp:txXfrm>
    </dsp:sp>
    <dsp:sp modelId="{5E8703F7-B6A2-8D40-B296-5C4397E98A5A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Operational Consistency</a:t>
          </a:r>
        </a:p>
      </dsp:txBody>
      <dsp:txXfrm>
        <a:off x="2788746" y="56128"/>
        <a:ext cx="2532322" cy="1519393"/>
      </dsp:txXfrm>
    </dsp:sp>
    <dsp:sp modelId="{C043099D-4328-AA45-B613-7EDFE7EA9EBB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Sizing + Scale</a:t>
          </a:r>
        </a:p>
      </dsp:txBody>
      <dsp:txXfrm>
        <a:off x="5574301" y="56128"/>
        <a:ext cx="2532322" cy="1519393"/>
      </dsp:txXfrm>
    </dsp:sp>
    <dsp:sp modelId="{4FFEC123-B816-5D4F-A9D9-217FCA7B9219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Migration to Native Cloud is Complex</a:t>
          </a:r>
        </a:p>
      </dsp:txBody>
      <dsp:txXfrm>
        <a:off x="8359855" y="56128"/>
        <a:ext cx="2532322" cy="1519393"/>
      </dsp:txXfrm>
    </dsp:sp>
    <dsp:sp modelId="{98BED53F-EC22-524A-98F2-2B4FCFA40D01}">
      <dsp:nvSpPr>
        <dsp:cNvPr id="0" name=""/>
        <dsp:cNvSpPr/>
      </dsp:nvSpPr>
      <dsp:spPr>
        <a:xfrm>
          <a:off x="1395969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Operational skills in multiplatform’s</a:t>
          </a:r>
        </a:p>
      </dsp:txBody>
      <dsp:txXfrm>
        <a:off x="1395969" y="1828754"/>
        <a:ext cx="2532322" cy="1519393"/>
      </dsp:txXfrm>
    </dsp:sp>
    <dsp:sp modelId="{8386F06B-FA70-8E41-BFFD-CD010A21CB26}">
      <dsp:nvSpPr>
        <dsp:cNvPr id="0" name=""/>
        <dsp:cNvSpPr/>
      </dsp:nvSpPr>
      <dsp:spPr>
        <a:xfrm>
          <a:off x="4181523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Maintenance + Upgrades </a:t>
          </a:r>
        </a:p>
      </dsp:txBody>
      <dsp:txXfrm>
        <a:off x="4181523" y="1828754"/>
        <a:ext cx="2532322" cy="1519393"/>
      </dsp:txXfrm>
    </dsp:sp>
    <dsp:sp modelId="{65D8B1CE-B8CA-3A49-BB81-2AA58DE71101}">
      <dsp:nvSpPr>
        <dsp:cNvPr id="0" name=""/>
        <dsp:cNvSpPr/>
      </dsp:nvSpPr>
      <dsp:spPr>
        <a:xfrm>
          <a:off x="6967078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networking </a:t>
          </a:r>
        </a:p>
      </dsp:txBody>
      <dsp:txXfrm>
        <a:off x="6967078" y="1828754"/>
        <a:ext cx="2532322" cy="151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6A7A-8671-3D47-B591-BE47A2C8789B}">
      <dsp:nvSpPr>
        <dsp:cNvPr id="0" name=""/>
        <dsp:cNvSpPr/>
      </dsp:nvSpPr>
      <dsp:spPr>
        <a:xfrm>
          <a:off x="0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0992B-D39E-1346-9344-F966146C7C29}">
      <dsp:nvSpPr>
        <dsp:cNvPr id="0" name=""/>
        <dsp:cNvSpPr/>
      </dsp:nvSpPr>
      <dsp:spPr>
        <a:xfrm>
          <a:off x="340480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Automated SDDC deployment  </a:t>
          </a:r>
        </a:p>
      </dsp:txBody>
      <dsp:txXfrm>
        <a:off x="397472" y="947936"/>
        <a:ext cx="2950338" cy="1831860"/>
      </dsp:txXfrm>
    </dsp:sp>
    <dsp:sp modelId="{21FE53B8-F31B-2B43-9B7B-1F2925D4C222}">
      <dsp:nvSpPr>
        <dsp:cNvPr id="0" name=""/>
        <dsp:cNvSpPr/>
      </dsp:nvSpPr>
      <dsp:spPr>
        <a:xfrm>
          <a:off x="3745283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684EC-8668-FB42-A777-2921E2F1238E}">
      <dsp:nvSpPr>
        <dsp:cNvPr id="0" name=""/>
        <dsp:cNvSpPr/>
      </dsp:nvSpPr>
      <dsp:spPr>
        <a:xfrm>
          <a:off x="4085763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Single or Multi AZ SDDC options</a:t>
          </a:r>
        </a:p>
      </dsp:txBody>
      <dsp:txXfrm>
        <a:off x="4142755" y="947936"/>
        <a:ext cx="2950338" cy="1831860"/>
      </dsp:txXfrm>
    </dsp:sp>
    <dsp:sp modelId="{60E438EB-DF7A-1A44-BC07-9EC9909622E6}">
      <dsp:nvSpPr>
        <dsp:cNvPr id="0" name=""/>
        <dsp:cNvSpPr/>
      </dsp:nvSpPr>
      <dsp:spPr>
        <a:xfrm>
          <a:off x="7490566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D7F6-13FD-1845-B3DA-E6D935CFA81B}">
      <dsp:nvSpPr>
        <dsp:cNvPr id="0" name=""/>
        <dsp:cNvSpPr/>
      </dsp:nvSpPr>
      <dsp:spPr>
        <a:xfrm>
          <a:off x="7831047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Deployment to VMware best practice vSphere, vSAN &amp; NSX</a:t>
          </a:r>
        </a:p>
      </dsp:txBody>
      <dsp:txXfrm>
        <a:off x="7888039" y="947936"/>
        <a:ext cx="2950338" cy="183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5820-2F89-8345-A5AC-8FF82454431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6643-0B70-C641-80A4-AB6739C1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7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for VMC customers</a:t>
            </a:r>
          </a:p>
          <a:p>
            <a:r>
              <a:rPr lang="en-US" dirty="0"/>
              <a:t>VPN or Direct Connect migration options. </a:t>
            </a:r>
          </a:p>
          <a:p>
            <a:r>
              <a:rPr lang="en-US" dirty="0"/>
              <a:t>Direct Connect can do live migrations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Hybrid  Linked Mode</a:t>
            </a:r>
          </a:p>
          <a:p>
            <a:r>
              <a:rPr lang="en-US" dirty="0"/>
              <a:t>VM deployed and linked to local VC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for a service of hosts.  </a:t>
            </a:r>
          </a:p>
          <a:p>
            <a:r>
              <a:rPr lang="en-US" dirty="0"/>
              <a:t>EVEN odd SDDC version ODD SDDC by request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Underlay bare metal </a:t>
            </a:r>
            <a:r>
              <a:rPr lang="en-US" dirty="0" err="1"/>
              <a:t>esxi</a:t>
            </a:r>
            <a:r>
              <a:rPr lang="en-US" dirty="0"/>
              <a:t>.  NSX t  </a:t>
            </a:r>
          </a:p>
          <a:p>
            <a:r>
              <a:rPr lang="en-US" dirty="0"/>
              <a:t>2 gateways </a:t>
            </a:r>
            <a:r>
              <a:rPr lang="en-US" dirty="0" err="1"/>
              <a:t>mGW</a:t>
            </a:r>
            <a:r>
              <a:rPr lang="en-US" dirty="0"/>
              <a:t> for VC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CGW for workload  plus DFW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6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ENI – 25GBps low latency 0 cost link between native </a:t>
            </a:r>
            <a:r>
              <a:rPr lang="en-US" dirty="0" err="1"/>
              <a:t>aws</a:t>
            </a:r>
            <a:r>
              <a:rPr lang="en-US" dirty="0"/>
              <a:t> and VMC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6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Founded in 1998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demand infrastructure for web  </a:t>
            </a:r>
            <a:r>
              <a:rPr lang="en-US" dirty="0" err="1"/>
              <a:t>computate</a:t>
            </a:r>
            <a:r>
              <a:rPr lang="en-US" dirty="0"/>
              <a:t> services</a:t>
            </a:r>
          </a:p>
          <a:p>
            <a:r>
              <a:rPr lang="en-US" dirty="0"/>
              <a:t>and Introduced in 2006. AWS is the largest public cloud offering </a:t>
            </a:r>
          </a:p>
          <a:p>
            <a:r>
              <a:rPr lang="en-US" dirty="0"/>
              <a:t>25 Global regions with 175 AWS Services</a:t>
            </a:r>
          </a:p>
          <a:p>
            <a:r>
              <a:rPr lang="en-US" dirty="0"/>
              <a:t>Compute – Network Firewall, Storage, Database DNS </a:t>
            </a:r>
          </a:p>
          <a:p>
            <a:r>
              <a:rPr lang="en-US" dirty="0"/>
              <a:t>IOT Virtual desktop, Directory services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run by </a:t>
            </a:r>
            <a:r>
              <a:rPr lang="en-US" dirty="0" err="1"/>
              <a:t>Vmware</a:t>
            </a:r>
            <a:r>
              <a:rPr lang="en-US" dirty="0"/>
              <a:t> with AWS</a:t>
            </a:r>
          </a:p>
          <a:p>
            <a:r>
              <a:rPr lang="en-US" dirty="0"/>
              <a:t>AWS run all physical resources</a:t>
            </a:r>
          </a:p>
          <a:p>
            <a:r>
              <a:rPr lang="en-US" dirty="0" err="1"/>
              <a:t>Vmware</a:t>
            </a:r>
            <a:r>
              <a:rPr lang="en-US" dirty="0"/>
              <a:t> manage hypervisor and management </a:t>
            </a:r>
            <a:r>
              <a:rPr lang="en-US" dirty="0" err="1"/>
              <a:t>fuctions</a:t>
            </a:r>
            <a:r>
              <a:rPr lang="en-US" dirty="0"/>
              <a:t> </a:t>
            </a:r>
          </a:p>
          <a:p>
            <a:r>
              <a:rPr lang="en-US" dirty="0"/>
              <a:t>140 Partners validated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VMC comes with HCX for easy migrations ( or Data center extensions)</a:t>
            </a:r>
          </a:p>
          <a:p>
            <a:r>
              <a:rPr lang="en-US" dirty="0"/>
              <a:t>No expensive recruiting or retraining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Dataventre</a:t>
            </a:r>
            <a:r>
              <a:rPr lang="en-US" dirty="0"/>
              <a:t> deployment in 3 </a:t>
            </a:r>
            <a:r>
              <a:rPr lang="en-US" dirty="0" err="1"/>
              <a:t>Hrs</a:t>
            </a:r>
            <a:r>
              <a:rPr lang="en-US" dirty="0"/>
              <a:t> vs 3 Months</a:t>
            </a:r>
          </a:p>
          <a:p>
            <a:r>
              <a:rPr lang="en-US" dirty="0"/>
              <a:t>Automatic Partition placement\</a:t>
            </a:r>
          </a:p>
          <a:p>
            <a:r>
              <a:rPr lang="en-US" dirty="0"/>
              <a:t>Multi AZ Single tick option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Supported by </a:t>
            </a:r>
            <a:r>
              <a:rPr lang="en-US" dirty="0" err="1"/>
              <a:t>Vmware</a:t>
            </a:r>
            <a:endParaRPr lang="en-US" dirty="0"/>
          </a:p>
          <a:p>
            <a:r>
              <a:rPr lang="en-US" dirty="0"/>
              <a:t>Same VC </a:t>
            </a:r>
            <a:r>
              <a:rPr lang="en-US" dirty="0" err="1"/>
              <a:t>endpoiunt</a:t>
            </a:r>
            <a:r>
              <a:rPr lang="en-US" dirty="0"/>
              <a:t>.  Tools that work on prem for provisioning</a:t>
            </a:r>
          </a:p>
          <a:p>
            <a:r>
              <a:rPr lang="en-US" dirty="0"/>
              <a:t>Software defined tag for networking or backups or operations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Small. 1 or 2 host </a:t>
            </a:r>
          </a:p>
          <a:p>
            <a:r>
              <a:rPr lang="en-US" dirty="0" err="1"/>
              <a:t>Undersizing</a:t>
            </a:r>
            <a:r>
              <a:rPr lang="en-US" dirty="0"/>
              <a:t> an </a:t>
            </a:r>
            <a:r>
              <a:rPr lang="en-US" dirty="0" err="1"/>
              <a:t>onprem</a:t>
            </a:r>
            <a:r>
              <a:rPr lang="en-US" dirty="0"/>
              <a:t> environment Is bad. Leading to performance issues</a:t>
            </a:r>
          </a:p>
          <a:p>
            <a:r>
              <a:rPr lang="en-US" dirty="0"/>
              <a:t>Oversizing is a waste of money</a:t>
            </a:r>
          </a:p>
          <a:p>
            <a:r>
              <a:rPr lang="en-US" dirty="0"/>
              <a:t>EDRS cluster level</a:t>
            </a:r>
          </a:p>
          <a:p>
            <a:r>
              <a:rPr lang="en-US" dirty="0"/>
              <a:t>10 SDDC’s per Org</a:t>
            </a:r>
          </a:p>
          <a:p>
            <a:r>
              <a:rPr lang="en-US" dirty="0"/>
              <a:t>20 Clusters per SDDC</a:t>
            </a:r>
          </a:p>
          <a:p>
            <a:r>
              <a:rPr lang="en-US" dirty="0"/>
              <a:t>16 Hosts per Cluster</a:t>
            </a:r>
          </a:p>
          <a:p>
            <a:endParaRPr lang="en-US" dirty="0"/>
          </a:p>
          <a:p>
            <a:r>
              <a:rPr lang="en-US" dirty="0"/>
              <a:t>2 host types i3 and i3en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76643-0B70-C641-80A4-AB6739C1F0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jp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1256-6C11-7A47-B881-E07CCD64D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VMWARE CLOUD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BAEE1-13DA-8945-86B3-5AA96844E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KILBY</a:t>
            </a:r>
          </a:p>
        </p:txBody>
      </p:sp>
    </p:spTree>
    <p:extLst>
      <p:ext uri="{BB962C8B-B14F-4D97-AF65-F5344CB8AC3E}">
        <p14:creationId xmlns:p14="http://schemas.microsoft.com/office/powerpoint/2010/main" val="222944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E4B6-AE62-5D48-93C3-DF19E285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+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03B2-DC3E-AD46-9839-3E985AD7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US" dirty="0"/>
              <a:t>Host Count to match the compute workload.</a:t>
            </a:r>
          </a:p>
          <a:p>
            <a:r>
              <a:rPr lang="en-US" dirty="0"/>
              <a:t>Quickly and easy scale up and scale down</a:t>
            </a:r>
          </a:p>
          <a:p>
            <a:r>
              <a:rPr lang="en-US" dirty="0"/>
              <a:t>Rapid scale out feature </a:t>
            </a:r>
          </a:p>
          <a:p>
            <a:r>
              <a:rPr lang="en-US" dirty="0"/>
              <a:t>Elastic DRS </a:t>
            </a:r>
          </a:p>
          <a:p>
            <a:r>
              <a:rPr lang="en-US" dirty="0"/>
              <a:t>Optimize for cost on an hourly basis</a:t>
            </a:r>
          </a:p>
          <a:p>
            <a:r>
              <a:rPr lang="en-US" dirty="0"/>
              <a:t>On demand/reserved purchase options</a:t>
            </a:r>
          </a:p>
        </p:txBody>
      </p:sp>
    </p:spTree>
    <p:extLst>
      <p:ext uri="{BB962C8B-B14F-4D97-AF65-F5344CB8AC3E}">
        <p14:creationId xmlns:p14="http://schemas.microsoft.com/office/powerpoint/2010/main" val="276892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D3F48-D735-5F42-8CE7-7E0D087B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Migration with HCX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BEC0-24A6-1843-9B3B-DE79D146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Cases:</a:t>
            </a:r>
          </a:p>
          <a:p>
            <a:r>
              <a:rPr lang="en-US" dirty="0"/>
              <a:t>Data Centre Extension</a:t>
            </a:r>
          </a:p>
          <a:p>
            <a:r>
              <a:rPr lang="en-US" dirty="0"/>
              <a:t>Data Centre Replacement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Disaster Avoidance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984C37B-D8E3-984A-AF33-312E1B20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57" y="2648308"/>
            <a:ext cx="7567142" cy="27998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805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C7ED-9A92-4342-92B9-B7B24C05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135C5F-B903-1F45-9045-1CACBBAE76F5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6093591"/>
              </p:ext>
            </p:extLst>
          </p:nvPr>
        </p:nvGraphicFramePr>
        <p:xfrm>
          <a:off x="8470431" y="1331120"/>
          <a:ext cx="34528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6069600" imgH="7377480" progId="">
                  <p:embed/>
                </p:oleObj>
              </mc:Choice>
              <mc:Fallback>
                <p:oleObj r:id="rId4" imgW="6069600" imgH="73774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EF151A-B42F-4ECF-8B19-1EE569C2B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70431" y="1331120"/>
                        <a:ext cx="34528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FB773-6433-384E-867F-2982CBEF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2526981" cy="4200245"/>
          </a:xfrm>
        </p:spPr>
        <p:txBody>
          <a:bodyPr/>
          <a:lstStyle/>
          <a:p>
            <a:r>
              <a:rPr lang="en-US" dirty="0"/>
              <a:t>Hybrid Linked mode offers the same experience</a:t>
            </a:r>
          </a:p>
          <a:p>
            <a:r>
              <a:rPr lang="en-US" dirty="0"/>
              <a:t>Deployed in 3 easy steps </a:t>
            </a:r>
          </a:p>
        </p:txBody>
      </p:sp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D5EA1E9-2D6A-6240-8DD9-C4DD9D7B5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6" y="1626606"/>
            <a:ext cx="5472005" cy="33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D44D-0472-3F41-96A1-841991B7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+ Upgrades +Faults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BCAC-DC17-084B-9259-F2249F88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faults – Automatically detected and remediated. </a:t>
            </a:r>
          </a:p>
          <a:p>
            <a:r>
              <a:rPr lang="en-US" dirty="0"/>
              <a:t>Upgrades are included in the service.</a:t>
            </a:r>
          </a:p>
        </p:txBody>
      </p:sp>
    </p:spTree>
    <p:extLst>
      <p:ext uri="{BB962C8B-B14F-4D97-AF65-F5344CB8AC3E}">
        <p14:creationId xmlns:p14="http://schemas.microsoft.com/office/powerpoint/2010/main" val="362955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D44D-0472-3F41-96A1-841991B7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+ Upgrades +Faults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7293E-818D-2943-9037-51DEC13253AD}"/>
              </a:ext>
            </a:extLst>
          </p:cNvPr>
          <p:cNvSpPr txBox="1"/>
          <p:nvPr/>
        </p:nvSpPr>
        <p:spPr>
          <a:xfrm>
            <a:off x="913984" y="2026517"/>
            <a:ext cx="2368120" cy="449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cs typeface="Avenir Medium"/>
              </a:rPr>
              <a:t>HOST FAILS, OR PROBLEM IDENTIFIED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CA127-61B6-F74F-9011-19E8341E6373}"/>
              </a:ext>
            </a:extLst>
          </p:cNvPr>
          <p:cNvSpPr txBox="1"/>
          <p:nvPr/>
        </p:nvSpPr>
        <p:spPr>
          <a:xfrm>
            <a:off x="4446737" y="2806651"/>
            <a:ext cx="3478063" cy="670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cs typeface="Avenir Medium"/>
              </a:rPr>
              <a:t>NEW HOST ADDED TO CLUSTER.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cs typeface="Avenir Medium"/>
              </a:rPr>
              <a:t>DATA FROM PROBLEM HOST REBUILT, AND/OR MIGRATED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E806D-826E-5146-BE11-148E413C0AEC}"/>
              </a:ext>
            </a:extLst>
          </p:cNvPr>
          <p:cNvSpPr txBox="1"/>
          <p:nvPr/>
        </p:nvSpPr>
        <p:spPr>
          <a:xfrm>
            <a:off x="8381465" y="3817720"/>
            <a:ext cx="2979740" cy="670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cs typeface="Avenir Medium"/>
              </a:rPr>
              <a:t>PREVIOUS HOST EVACUATED FROM CLUSTER, FULLY REPLACED BY NEW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0534-BC08-8D4F-93BF-51A17040325E}"/>
              </a:ext>
            </a:extLst>
          </p:cNvPr>
          <p:cNvSpPr txBox="1"/>
          <p:nvPr/>
        </p:nvSpPr>
        <p:spPr>
          <a:xfrm>
            <a:off x="3966370" y="2806651"/>
            <a:ext cx="427690" cy="5642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chemeClr val="accent1"/>
                </a:solidFill>
                <a:cs typeface="Avenir Medium"/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EC6BC-F44A-5F43-A526-E26013CD381E}"/>
              </a:ext>
            </a:extLst>
          </p:cNvPr>
          <p:cNvSpPr txBox="1"/>
          <p:nvPr/>
        </p:nvSpPr>
        <p:spPr>
          <a:xfrm>
            <a:off x="7841426" y="3817720"/>
            <a:ext cx="427690" cy="5642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chemeClr val="accent1"/>
                </a:solidFill>
                <a:cs typeface="Avenir Medium"/>
              </a:rPr>
              <a:t>3.</a:t>
            </a: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6EE5A6F5-7630-EC46-B031-EC7B59F638C3}"/>
              </a:ext>
            </a:extLst>
          </p:cNvPr>
          <p:cNvSpPr>
            <a:spLocks noEditPoints="1"/>
          </p:cNvSpPr>
          <p:nvPr/>
        </p:nvSpPr>
        <p:spPr bwMode="auto">
          <a:xfrm>
            <a:off x="913984" y="3237694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27FFBCE-4FE4-2643-A94E-31A5ADD9AF1C}"/>
              </a:ext>
            </a:extLst>
          </p:cNvPr>
          <p:cNvSpPr>
            <a:spLocks noEditPoints="1"/>
          </p:cNvSpPr>
          <p:nvPr/>
        </p:nvSpPr>
        <p:spPr bwMode="auto">
          <a:xfrm>
            <a:off x="1835048" y="3237694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96B0859C-A994-1744-803E-30A6837A130F}"/>
              </a:ext>
            </a:extLst>
          </p:cNvPr>
          <p:cNvSpPr>
            <a:spLocks noEditPoints="1"/>
          </p:cNvSpPr>
          <p:nvPr/>
        </p:nvSpPr>
        <p:spPr bwMode="auto">
          <a:xfrm>
            <a:off x="2769086" y="3241520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6CAF321-64DD-F946-98BD-30D100F7384D}"/>
              </a:ext>
            </a:extLst>
          </p:cNvPr>
          <p:cNvSpPr>
            <a:spLocks noEditPoints="1"/>
          </p:cNvSpPr>
          <p:nvPr/>
        </p:nvSpPr>
        <p:spPr bwMode="auto">
          <a:xfrm>
            <a:off x="913984" y="3573784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D2D486D-6333-6446-B973-2DB994705578}"/>
              </a:ext>
            </a:extLst>
          </p:cNvPr>
          <p:cNvSpPr>
            <a:spLocks noEditPoints="1"/>
          </p:cNvSpPr>
          <p:nvPr/>
        </p:nvSpPr>
        <p:spPr bwMode="auto">
          <a:xfrm>
            <a:off x="1835048" y="3573784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D50D1D4-CB4B-C643-B969-4355F338CE38}"/>
              </a:ext>
            </a:extLst>
          </p:cNvPr>
          <p:cNvSpPr>
            <a:spLocks noEditPoints="1"/>
          </p:cNvSpPr>
          <p:nvPr/>
        </p:nvSpPr>
        <p:spPr bwMode="auto">
          <a:xfrm>
            <a:off x="2769086" y="3577610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3D4B60C-25DA-294E-B700-D89811E30BE1}"/>
              </a:ext>
            </a:extLst>
          </p:cNvPr>
          <p:cNvSpPr>
            <a:spLocks noEditPoints="1"/>
          </p:cNvSpPr>
          <p:nvPr/>
        </p:nvSpPr>
        <p:spPr bwMode="auto">
          <a:xfrm>
            <a:off x="913984" y="3901164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C25B0E2-65D9-6D4E-888E-1A4EF4017F3D}"/>
              </a:ext>
            </a:extLst>
          </p:cNvPr>
          <p:cNvSpPr>
            <a:spLocks noEditPoints="1"/>
          </p:cNvSpPr>
          <p:nvPr/>
        </p:nvSpPr>
        <p:spPr bwMode="auto">
          <a:xfrm>
            <a:off x="1835048" y="3901164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3088B21-ACA4-AE42-A5A2-F1081F91A237}"/>
              </a:ext>
            </a:extLst>
          </p:cNvPr>
          <p:cNvSpPr>
            <a:spLocks noEditPoints="1"/>
          </p:cNvSpPr>
          <p:nvPr/>
        </p:nvSpPr>
        <p:spPr bwMode="auto">
          <a:xfrm>
            <a:off x="2769086" y="3904990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67BCDF99-C325-6447-B420-2E2E39C443CF}"/>
              </a:ext>
            </a:extLst>
          </p:cNvPr>
          <p:cNvSpPr>
            <a:spLocks noEditPoints="1"/>
          </p:cNvSpPr>
          <p:nvPr/>
        </p:nvSpPr>
        <p:spPr bwMode="auto">
          <a:xfrm>
            <a:off x="4446737" y="422739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19EC6B73-2841-7B4B-BA87-486C75DA3887}"/>
              </a:ext>
            </a:extLst>
          </p:cNvPr>
          <p:cNvSpPr>
            <a:spLocks noEditPoints="1"/>
          </p:cNvSpPr>
          <p:nvPr/>
        </p:nvSpPr>
        <p:spPr bwMode="auto">
          <a:xfrm>
            <a:off x="5367801" y="422739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8A632F1F-C5D3-8E40-A7EB-C93128A0AC5E}"/>
              </a:ext>
            </a:extLst>
          </p:cNvPr>
          <p:cNvSpPr>
            <a:spLocks noEditPoints="1"/>
          </p:cNvSpPr>
          <p:nvPr/>
        </p:nvSpPr>
        <p:spPr bwMode="auto">
          <a:xfrm>
            <a:off x="6301839" y="4231216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C074C7E0-CABD-504E-9C6B-03C9BC179B7C}"/>
              </a:ext>
            </a:extLst>
          </p:cNvPr>
          <p:cNvSpPr>
            <a:spLocks noEditPoints="1"/>
          </p:cNvSpPr>
          <p:nvPr/>
        </p:nvSpPr>
        <p:spPr bwMode="auto">
          <a:xfrm>
            <a:off x="4446737" y="4563480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CF32AFD2-FCAF-7E48-BAA8-A659244DBB4A}"/>
              </a:ext>
            </a:extLst>
          </p:cNvPr>
          <p:cNvSpPr>
            <a:spLocks noEditPoints="1"/>
          </p:cNvSpPr>
          <p:nvPr/>
        </p:nvSpPr>
        <p:spPr bwMode="auto">
          <a:xfrm>
            <a:off x="5367801" y="4563480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5C0FC6E-892E-4342-9D9B-2CE684279869}"/>
              </a:ext>
            </a:extLst>
          </p:cNvPr>
          <p:cNvSpPr>
            <a:spLocks noEditPoints="1"/>
          </p:cNvSpPr>
          <p:nvPr/>
        </p:nvSpPr>
        <p:spPr bwMode="auto">
          <a:xfrm>
            <a:off x="6301839" y="4567307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EA100756-51BC-A84A-820B-72ECC9147E5D}"/>
              </a:ext>
            </a:extLst>
          </p:cNvPr>
          <p:cNvSpPr>
            <a:spLocks noEditPoints="1"/>
          </p:cNvSpPr>
          <p:nvPr/>
        </p:nvSpPr>
        <p:spPr bwMode="auto">
          <a:xfrm>
            <a:off x="4446737" y="4890860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F35863ED-D97F-F449-BA8C-8FB5802C0962}"/>
              </a:ext>
            </a:extLst>
          </p:cNvPr>
          <p:cNvSpPr>
            <a:spLocks noEditPoints="1"/>
          </p:cNvSpPr>
          <p:nvPr/>
        </p:nvSpPr>
        <p:spPr bwMode="auto">
          <a:xfrm>
            <a:off x="5367801" y="4890860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21EE8183-F87B-0E4C-8D62-3D4D24C3BDDF}"/>
              </a:ext>
            </a:extLst>
          </p:cNvPr>
          <p:cNvSpPr>
            <a:spLocks noEditPoints="1"/>
          </p:cNvSpPr>
          <p:nvPr/>
        </p:nvSpPr>
        <p:spPr bwMode="auto">
          <a:xfrm>
            <a:off x="6301839" y="4894687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E54E2A1-5816-C54C-A937-447B288A2006}"/>
              </a:ext>
            </a:extLst>
          </p:cNvPr>
          <p:cNvSpPr>
            <a:spLocks noEditPoints="1"/>
          </p:cNvSpPr>
          <p:nvPr/>
        </p:nvSpPr>
        <p:spPr bwMode="auto">
          <a:xfrm>
            <a:off x="6301839" y="5222067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D7846F8-21B6-8347-A34C-83AFC240D665}"/>
              </a:ext>
            </a:extLst>
          </p:cNvPr>
          <p:cNvSpPr/>
          <p:nvPr/>
        </p:nvSpPr>
        <p:spPr>
          <a:xfrm rot="2131662">
            <a:off x="5843226" y="5063300"/>
            <a:ext cx="426097" cy="203765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>
              <a:cs typeface="Avenir Medium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DA6F1CA-4B36-B645-93E8-5BCD57E483BE}"/>
              </a:ext>
            </a:extLst>
          </p:cNvPr>
          <p:cNvSpPr/>
          <p:nvPr/>
        </p:nvSpPr>
        <p:spPr>
          <a:xfrm rot="5875318">
            <a:off x="6528423" y="5037608"/>
            <a:ext cx="312927" cy="203766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>
              <a:cs typeface="Avenir Medium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A14D853-B0F4-524C-91CA-CF26909D14BE}"/>
              </a:ext>
            </a:extLst>
          </p:cNvPr>
          <p:cNvSpPr/>
          <p:nvPr/>
        </p:nvSpPr>
        <p:spPr>
          <a:xfrm rot="3372848">
            <a:off x="5539214" y="4678680"/>
            <a:ext cx="1084563" cy="203766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>
              <a:cs typeface="Avenir Medium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E26C473A-999F-E748-AF0A-007318D0EB1F}"/>
              </a:ext>
            </a:extLst>
          </p:cNvPr>
          <p:cNvSpPr>
            <a:spLocks noEditPoints="1"/>
          </p:cNvSpPr>
          <p:nvPr/>
        </p:nvSpPr>
        <p:spPr bwMode="auto">
          <a:xfrm>
            <a:off x="8378998" y="515076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EBC87440-EA35-C443-8286-728D45A801A7}"/>
              </a:ext>
            </a:extLst>
          </p:cNvPr>
          <p:cNvSpPr>
            <a:spLocks noEditPoints="1"/>
          </p:cNvSpPr>
          <p:nvPr/>
        </p:nvSpPr>
        <p:spPr bwMode="auto">
          <a:xfrm>
            <a:off x="9300058" y="515076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79FB6CC9-EA5A-A14A-86BA-024FDA95F8AC}"/>
              </a:ext>
            </a:extLst>
          </p:cNvPr>
          <p:cNvSpPr>
            <a:spLocks noEditPoints="1"/>
          </p:cNvSpPr>
          <p:nvPr/>
        </p:nvSpPr>
        <p:spPr bwMode="auto">
          <a:xfrm>
            <a:off x="10234096" y="5154587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997FA6D5-9ABA-B24A-B32A-B5370ED30C5A}"/>
              </a:ext>
            </a:extLst>
          </p:cNvPr>
          <p:cNvSpPr>
            <a:spLocks noEditPoints="1"/>
          </p:cNvSpPr>
          <p:nvPr/>
        </p:nvSpPr>
        <p:spPr bwMode="auto">
          <a:xfrm>
            <a:off x="8378998" y="548685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1491ED42-3356-B24A-A1AF-C1E243A1BF9C}"/>
              </a:ext>
            </a:extLst>
          </p:cNvPr>
          <p:cNvSpPr>
            <a:spLocks noEditPoints="1"/>
          </p:cNvSpPr>
          <p:nvPr/>
        </p:nvSpPr>
        <p:spPr bwMode="auto">
          <a:xfrm>
            <a:off x="9300058" y="548685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07EA7450-6D48-7849-96AE-7B495E1EA88B}"/>
              </a:ext>
            </a:extLst>
          </p:cNvPr>
          <p:cNvSpPr>
            <a:spLocks noEditPoints="1"/>
          </p:cNvSpPr>
          <p:nvPr/>
        </p:nvSpPr>
        <p:spPr bwMode="auto">
          <a:xfrm>
            <a:off x="10234096" y="5490677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B08CE680-0CE0-7F49-B6AE-F066F18C46C4}"/>
              </a:ext>
            </a:extLst>
          </p:cNvPr>
          <p:cNvSpPr>
            <a:spLocks noEditPoints="1"/>
          </p:cNvSpPr>
          <p:nvPr/>
        </p:nvSpPr>
        <p:spPr bwMode="auto">
          <a:xfrm>
            <a:off x="8378998" y="581423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CC31EBF7-1ED7-0645-AF43-150759E217F4}"/>
              </a:ext>
            </a:extLst>
          </p:cNvPr>
          <p:cNvSpPr>
            <a:spLocks noEditPoints="1"/>
          </p:cNvSpPr>
          <p:nvPr/>
        </p:nvSpPr>
        <p:spPr bwMode="auto">
          <a:xfrm>
            <a:off x="9300058" y="5814231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0B1E4924-231A-6F42-8504-02F01BE278B6}"/>
              </a:ext>
            </a:extLst>
          </p:cNvPr>
          <p:cNvSpPr>
            <a:spLocks noEditPoints="1"/>
          </p:cNvSpPr>
          <p:nvPr/>
        </p:nvSpPr>
        <p:spPr bwMode="auto">
          <a:xfrm>
            <a:off x="10234096" y="5818057"/>
            <a:ext cx="822960" cy="274320"/>
          </a:xfrm>
          <a:custGeom>
            <a:avLst/>
            <a:gdLst>
              <a:gd name="T0" fmla="*/ 0 w 862"/>
              <a:gd name="T1" fmla="*/ 29 h 206"/>
              <a:gd name="T2" fmla="*/ 29 w 862"/>
              <a:gd name="T3" fmla="*/ 0 h 206"/>
              <a:gd name="T4" fmla="*/ 832 w 862"/>
              <a:gd name="T5" fmla="*/ 0 h 206"/>
              <a:gd name="T6" fmla="*/ 862 w 862"/>
              <a:gd name="T7" fmla="*/ 29 h 206"/>
              <a:gd name="T8" fmla="*/ 862 w 862"/>
              <a:gd name="T9" fmla="*/ 176 h 206"/>
              <a:gd name="T10" fmla="*/ 832 w 862"/>
              <a:gd name="T11" fmla="*/ 206 h 206"/>
              <a:gd name="T12" fmla="*/ 29 w 862"/>
              <a:gd name="T13" fmla="*/ 206 h 206"/>
              <a:gd name="T14" fmla="*/ 0 w 862"/>
              <a:gd name="T15" fmla="*/ 176 h 206"/>
              <a:gd name="T16" fmla="*/ 0 w 862"/>
              <a:gd name="T17" fmla="*/ 29 h 206"/>
              <a:gd name="T18" fmla="*/ 779 w 862"/>
              <a:gd name="T19" fmla="*/ 53 h 206"/>
              <a:gd name="T20" fmla="*/ 761 w 862"/>
              <a:gd name="T21" fmla="*/ 70 h 206"/>
              <a:gd name="T22" fmla="*/ 779 w 862"/>
              <a:gd name="T23" fmla="*/ 87 h 206"/>
              <a:gd name="T24" fmla="*/ 796 w 862"/>
              <a:gd name="T25" fmla="*/ 70 h 206"/>
              <a:gd name="T26" fmla="*/ 779 w 862"/>
              <a:gd name="T27" fmla="*/ 53 h 206"/>
              <a:gd name="T28" fmla="*/ 714 w 862"/>
              <a:gd name="T29" fmla="*/ 53 h 206"/>
              <a:gd name="T30" fmla="*/ 696 w 862"/>
              <a:gd name="T31" fmla="*/ 70 h 206"/>
              <a:gd name="T32" fmla="*/ 714 w 862"/>
              <a:gd name="T33" fmla="*/ 87 h 206"/>
              <a:gd name="T34" fmla="*/ 731 w 862"/>
              <a:gd name="T35" fmla="*/ 70 h 206"/>
              <a:gd name="T36" fmla="*/ 714 w 862"/>
              <a:gd name="T37" fmla="*/ 53 h 206"/>
              <a:gd name="T38" fmla="*/ 643 w 862"/>
              <a:gd name="T39" fmla="*/ 53 h 206"/>
              <a:gd name="T40" fmla="*/ 625 w 862"/>
              <a:gd name="T41" fmla="*/ 70 h 206"/>
              <a:gd name="T42" fmla="*/ 643 w 862"/>
              <a:gd name="T43" fmla="*/ 87 h 206"/>
              <a:gd name="T44" fmla="*/ 660 w 862"/>
              <a:gd name="T45" fmla="*/ 70 h 206"/>
              <a:gd name="T46" fmla="*/ 643 w 862"/>
              <a:gd name="T47" fmla="*/ 53 h 206"/>
              <a:gd name="T48" fmla="*/ 139 w 862"/>
              <a:gd name="T49" fmla="*/ 77 h 206"/>
              <a:gd name="T50" fmla="*/ 132 w 862"/>
              <a:gd name="T51" fmla="*/ 71 h 206"/>
              <a:gd name="T52" fmla="*/ 80 w 862"/>
              <a:gd name="T53" fmla="*/ 71 h 206"/>
              <a:gd name="T54" fmla="*/ 74 w 862"/>
              <a:gd name="T55" fmla="*/ 77 h 206"/>
              <a:gd name="T56" fmla="*/ 74 w 862"/>
              <a:gd name="T57" fmla="*/ 129 h 206"/>
              <a:gd name="T58" fmla="*/ 80 w 862"/>
              <a:gd name="T59" fmla="*/ 135 h 206"/>
              <a:gd name="T60" fmla="*/ 132 w 862"/>
              <a:gd name="T61" fmla="*/ 135 h 206"/>
              <a:gd name="T62" fmla="*/ 139 w 862"/>
              <a:gd name="T63" fmla="*/ 129 h 206"/>
              <a:gd name="T64" fmla="*/ 139 w 862"/>
              <a:gd name="T65" fmla="*/ 7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2" h="206">
                <a:moveTo>
                  <a:pt x="0" y="29"/>
                </a:moveTo>
                <a:cubicBezTo>
                  <a:pt x="0" y="13"/>
                  <a:pt x="13" y="0"/>
                  <a:pt x="29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8" y="0"/>
                  <a:pt x="862" y="13"/>
                  <a:pt x="862" y="29"/>
                </a:cubicBezTo>
                <a:cubicBezTo>
                  <a:pt x="862" y="176"/>
                  <a:pt x="862" y="176"/>
                  <a:pt x="862" y="176"/>
                </a:cubicBezTo>
                <a:cubicBezTo>
                  <a:pt x="862" y="193"/>
                  <a:pt x="848" y="206"/>
                  <a:pt x="832" y="206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13" y="206"/>
                  <a:pt x="0" y="193"/>
                  <a:pt x="0" y="176"/>
                </a:cubicBezTo>
                <a:lnTo>
                  <a:pt x="0" y="29"/>
                </a:lnTo>
                <a:close/>
                <a:moveTo>
                  <a:pt x="779" y="53"/>
                </a:moveTo>
                <a:cubicBezTo>
                  <a:pt x="769" y="53"/>
                  <a:pt x="761" y="60"/>
                  <a:pt x="761" y="70"/>
                </a:cubicBezTo>
                <a:cubicBezTo>
                  <a:pt x="761" y="80"/>
                  <a:pt x="769" y="87"/>
                  <a:pt x="779" y="87"/>
                </a:cubicBezTo>
                <a:cubicBezTo>
                  <a:pt x="788" y="87"/>
                  <a:pt x="796" y="80"/>
                  <a:pt x="796" y="70"/>
                </a:cubicBezTo>
                <a:cubicBezTo>
                  <a:pt x="796" y="60"/>
                  <a:pt x="788" y="53"/>
                  <a:pt x="779" y="53"/>
                </a:cubicBezTo>
                <a:close/>
                <a:moveTo>
                  <a:pt x="714" y="53"/>
                </a:moveTo>
                <a:cubicBezTo>
                  <a:pt x="704" y="53"/>
                  <a:pt x="696" y="60"/>
                  <a:pt x="696" y="70"/>
                </a:cubicBezTo>
                <a:cubicBezTo>
                  <a:pt x="696" y="80"/>
                  <a:pt x="704" y="87"/>
                  <a:pt x="714" y="87"/>
                </a:cubicBezTo>
                <a:cubicBezTo>
                  <a:pt x="723" y="87"/>
                  <a:pt x="731" y="80"/>
                  <a:pt x="731" y="70"/>
                </a:cubicBezTo>
                <a:cubicBezTo>
                  <a:pt x="731" y="60"/>
                  <a:pt x="723" y="53"/>
                  <a:pt x="714" y="53"/>
                </a:cubicBezTo>
                <a:close/>
                <a:moveTo>
                  <a:pt x="643" y="53"/>
                </a:moveTo>
                <a:cubicBezTo>
                  <a:pt x="633" y="53"/>
                  <a:pt x="625" y="60"/>
                  <a:pt x="625" y="70"/>
                </a:cubicBezTo>
                <a:cubicBezTo>
                  <a:pt x="625" y="80"/>
                  <a:pt x="633" y="87"/>
                  <a:pt x="643" y="87"/>
                </a:cubicBezTo>
                <a:cubicBezTo>
                  <a:pt x="652" y="87"/>
                  <a:pt x="660" y="80"/>
                  <a:pt x="660" y="70"/>
                </a:cubicBezTo>
                <a:cubicBezTo>
                  <a:pt x="660" y="60"/>
                  <a:pt x="652" y="53"/>
                  <a:pt x="643" y="53"/>
                </a:cubicBezTo>
                <a:close/>
                <a:moveTo>
                  <a:pt x="139" y="77"/>
                </a:moveTo>
                <a:cubicBezTo>
                  <a:pt x="139" y="74"/>
                  <a:pt x="136" y="71"/>
                  <a:pt x="132" y="71"/>
                </a:cubicBezTo>
                <a:cubicBezTo>
                  <a:pt x="80" y="71"/>
                  <a:pt x="80" y="71"/>
                  <a:pt x="80" y="71"/>
                </a:cubicBezTo>
                <a:cubicBezTo>
                  <a:pt x="77" y="71"/>
                  <a:pt x="74" y="74"/>
                  <a:pt x="74" y="77"/>
                </a:cubicBezTo>
                <a:cubicBezTo>
                  <a:pt x="74" y="129"/>
                  <a:pt x="74" y="129"/>
                  <a:pt x="74" y="129"/>
                </a:cubicBezTo>
                <a:cubicBezTo>
                  <a:pt x="74" y="132"/>
                  <a:pt x="77" y="135"/>
                  <a:pt x="80" y="135"/>
                </a:cubicBezTo>
                <a:cubicBezTo>
                  <a:pt x="132" y="135"/>
                  <a:pt x="132" y="135"/>
                  <a:pt x="132" y="135"/>
                </a:cubicBezTo>
                <a:cubicBezTo>
                  <a:pt x="136" y="135"/>
                  <a:pt x="139" y="132"/>
                  <a:pt x="139" y="129"/>
                </a:cubicBezTo>
                <a:lnTo>
                  <a:pt x="139" y="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Avenir Medium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708061-5F5A-7B43-9D52-CD4B1283E17A}"/>
              </a:ext>
            </a:extLst>
          </p:cNvPr>
          <p:cNvSpPr/>
          <p:nvPr/>
        </p:nvSpPr>
        <p:spPr>
          <a:xfrm>
            <a:off x="913985" y="2757703"/>
            <a:ext cx="2665086" cy="416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1200">
                <a:solidFill>
                  <a:schemeClr val="accent1"/>
                </a:solidFill>
                <a:cs typeface="Avenir Medium"/>
              </a:rPr>
              <a:t>vSAN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5C6FE3-D3EC-FE4E-AEB9-3C24CAB8882C}"/>
              </a:ext>
            </a:extLst>
          </p:cNvPr>
          <p:cNvSpPr/>
          <p:nvPr/>
        </p:nvSpPr>
        <p:spPr>
          <a:xfrm>
            <a:off x="4446738" y="3737096"/>
            <a:ext cx="2665086" cy="416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1200">
                <a:solidFill>
                  <a:schemeClr val="accent1"/>
                </a:solidFill>
                <a:cs typeface="Avenir Medium"/>
              </a:rPr>
              <a:t>vSAN Cluster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7E9336-BCE4-1746-AA53-3903F665411B}"/>
              </a:ext>
            </a:extLst>
          </p:cNvPr>
          <p:cNvSpPr/>
          <p:nvPr/>
        </p:nvSpPr>
        <p:spPr>
          <a:xfrm>
            <a:off x="8384211" y="4666764"/>
            <a:ext cx="2665086" cy="416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r>
              <a:rPr lang="en-US" sz="1200">
                <a:solidFill>
                  <a:schemeClr val="accent1"/>
                </a:solidFill>
                <a:cs typeface="Avenir Medium"/>
              </a:rPr>
              <a:t>vSAN Cluster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21F37-9C80-B443-AAE9-A1A040C3D87E}"/>
              </a:ext>
            </a:extLst>
          </p:cNvPr>
          <p:cNvSpPr txBox="1"/>
          <p:nvPr/>
        </p:nvSpPr>
        <p:spPr>
          <a:xfrm>
            <a:off x="485983" y="1995394"/>
            <a:ext cx="427690" cy="5642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1"/>
                </a:solidFill>
                <a:cs typeface="Avenir Medium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66375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1477-2DE5-0D4B-AEA7-8A72C24B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VMC Component Overview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772A307-AD06-0C4F-8F47-9B77A45C5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0" y="1331119"/>
            <a:ext cx="5080921" cy="4946860"/>
          </a:xfrm>
        </p:spPr>
      </p:pic>
    </p:spTree>
    <p:extLst>
      <p:ext uri="{BB962C8B-B14F-4D97-AF65-F5344CB8AC3E}">
        <p14:creationId xmlns:p14="http://schemas.microsoft.com/office/powerpoint/2010/main" val="390082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961-7DAA-864C-909B-C48F26D4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+ VMware VPC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62F4CDB3-90F9-964F-BB32-939651155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780" y="1612566"/>
            <a:ext cx="9768054" cy="5103042"/>
          </a:xfrm>
        </p:spPr>
      </p:pic>
    </p:spTree>
    <p:extLst>
      <p:ext uri="{BB962C8B-B14F-4D97-AF65-F5344CB8AC3E}">
        <p14:creationId xmlns:p14="http://schemas.microsoft.com/office/powerpoint/2010/main" val="317272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F97D-34FB-B347-84F9-43FECF1D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63F5E7C-7920-4A45-90AE-BA5A168F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328996" cy="6761747"/>
          </a:xfrm>
        </p:spPr>
      </p:pic>
    </p:spTree>
    <p:extLst>
      <p:ext uri="{BB962C8B-B14F-4D97-AF65-F5344CB8AC3E}">
        <p14:creationId xmlns:p14="http://schemas.microsoft.com/office/powerpoint/2010/main" val="296258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5CD1-1629-8A4F-8465-AEBCD3F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1AA4-1CDF-9D41-ADDB-906FF38BB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Built in Developer Centre</a:t>
            </a:r>
          </a:p>
          <a:p>
            <a:r>
              <a:rPr lang="en-US" dirty="0"/>
              <a:t>Built in Chat</a:t>
            </a:r>
          </a:p>
          <a:p>
            <a:r>
              <a:rPr lang="en-US" dirty="0"/>
              <a:t>HCX </a:t>
            </a:r>
          </a:p>
          <a:p>
            <a:r>
              <a:rPr lang="en-US" dirty="0"/>
              <a:t>VMware Site Recovery</a:t>
            </a:r>
          </a:p>
          <a:p>
            <a:r>
              <a:rPr lang="en-US" dirty="0"/>
              <a:t>Hybrid Linked Mode</a:t>
            </a:r>
          </a:p>
          <a:p>
            <a:r>
              <a:rPr lang="en-US" dirty="0"/>
              <a:t>Tanzu</a:t>
            </a:r>
          </a:p>
          <a:p>
            <a:r>
              <a:rPr lang="en-US" dirty="0"/>
              <a:t>SDWAN</a:t>
            </a:r>
          </a:p>
          <a:p>
            <a:r>
              <a:rPr lang="en-US" dirty="0"/>
              <a:t>NSX Advanced Load Balancer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7452E-7D7A-CA4A-A278-182679680F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Integration with other VMware Cloud Services:</a:t>
            </a:r>
          </a:p>
          <a:p>
            <a:r>
              <a:rPr lang="en-US" dirty="0" err="1"/>
              <a:t>vRealize</a:t>
            </a:r>
            <a:r>
              <a:rPr lang="en-US" dirty="0"/>
              <a:t> Log Insight Cloud</a:t>
            </a:r>
          </a:p>
          <a:p>
            <a:r>
              <a:rPr lang="en-US" dirty="0" err="1"/>
              <a:t>vRealize</a:t>
            </a:r>
            <a:r>
              <a:rPr lang="en-US" dirty="0"/>
              <a:t> Operations Cloud</a:t>
            </a:r>
          </a:p>
          <a:p>
            <a:r>
              <a:rPr lang="en-US" dirty="0" err="1"/>
              <a:t>vRealize</a:t>
            </a:r>
            <a:r>
              <a:rPr lang="en-US" dirty="0"/>
              <a:t> Network Insight Cloud</a:t>
            </a:r>
          </a:p>
          <a:p>
            <a:r>
              <a:rPr lang="en-US" dirty="0"/>
              <a:t>VMware Cloud Assembly</a:t>
            </a:r>
          </a:p>
          <a:p>
            <a:r>
              <a:rPr lang="en-US" dirty="0"/>
              <a:t>VMware Code Stream</a:t>
            </a:r>
          </a:p>
          <a:p>
            <a:r>
              <a:rPr lang="en-US" dirty="0" err="1"/>
              <a:t>Vmware</a:t>
            </a:r>
            <a:r>
              <a:rPr lang="en-US" dirty="0"/>
              <a:t> Cloud Disaster Recovery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3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487-F01D-4443-9C79-098EE695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/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2F53-3479-514D-978D-D143366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Introduction</a:t>
            </a:r>
          </a:p>
          <a:p>
            <a:r>
              <a:rPr lang="en-US" dirty="0"/>
              <a:t>VMware Clouds Overview</a:t>
            </a:r>
          </a:p>
          <a:p>
            <a:r>
              <a:rPr lang="en-US" dirty="0"/>
              <a:t>AWS Introduction</a:t>
            </a:r>
          </a:p>
          <a:p>
            <a:r>
              <a:rPr lang="en-US" dirty="0"/>
              <a:t>VMware Cloud on AWS</a:t>
            </a:r>
          </a:p>
          <a:p>
            <a:r>
              <a:rPr lang="en-US" dirty="0"/>
              <a:t>Business Challenges</a:t>
            </a:r>
          </a:p>
          <a:p>
            <a:r>
              <a:rPr lang="en-US" dirty="0"/>
              <a:t>Technical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8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6F2EB-118B-7641-86DE-478AA15C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VMware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6932-F895-8042-8940-EE252D40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3"/>
            <a:ext cx="9184605" cy="523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World Leader in Virtualization technology 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91B4295-3987-0B49-B398-C3B3A7E57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011" y="221339"/>
            <a:ext cx="7603679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3D3C-A9BF-6A4B-A652-BE24822A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Clouds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8529-438E-894E-A24F-7F590114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Cloud on AWS</a:t>
            </a:r>
          </a:p>
          <a:p>
            <a:r>
              <a:rPr lang="en-US" dirty="0"/>
              <a:t>Azure VMware Solution</a:t>
            </a:r>
          </a:p>
          <a:p>
            <a:r>
              <a:rPr lang="en-US" dirty="0"/>
              <a:t>Google Cloud VMware Engine</a:t>
            </a:r>
          </a:p>
          <a:p>
            <a:r>
              <a:rPr lang="en-US" dirty="0"/>
              <a:t>IBM Cloud for VMware Solutions</a:t>
            </a:r>
          </a:p>
          <a:p>
            <a:r>
              <a:rPr lang="en-US" dirty="0"/>
              <a:t>Oracle Cloud for VMware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VMC on Outposts</a:t>
            </a:r>
          </a:p>
          <a:p>
            <a:r>
              <a:rPr lang="en-US" dirty="0"/>
              <a:t>VMware Cloud on Dell EMC</a:t>
            </a:r>
          </a:p>
        </p:txBody>
      </p:sp>
    </p:spTree>
    <p:extLst>
      <p:ext uri="{BB962C8B-B14F-4D97-AF65-F5344CB8AC3E}">
        <p14:creationId xmlns:p14="http://schemas.microsoft.com/office/powerpoint/2010/main" val="164060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952E-0EFC-C447-BA73-A50E8FA8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588D-7AA6-9445-B4E3-614BB8A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384467" cy="4195481"/>
          </a:xfrm>
        </p:spPr>
        <p:txBody>
          <a:bodyPr/>
          <a:lstStyle/>
          <a:p>
            <a:r>
              <a:rPr lang="en-US" dirty="0"/>
              <a:t>25 Global Locations</a:t>
            </a:r>
          </a:p>
          <a:p>
            <a:r>
              <a:rPr lang="en-US" dirty="0"/>
              <a:t>175 AWS Services</a:t>
            </a:r>
          </a:p>
          <a:p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BC4C076-7FE5-854F-B8E0-534E326B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2852"/>
            <a:ext cx="5894650" cy="273390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303CD1-1BC2-304E-8E5D-9E9E2C02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19" y="3482758"/>
            <a:ext cx="4014051" cy="30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5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142F4-E593-2B4D-BEF2-AC55E9C6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VMware Cloud on AWS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AECB-8EE8-0A41-987B-B5704A01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9A9D99-3607-6C43-9EAC-26B35FE6085E}"/>
              </a:ext>
            </a:extLst>
          </p:cNvPr>
          <p:cNvSpPr/>
          <p:nvPr/>
        </p:nvSpPr>
        <p:spPr>
          <a:xfrm>
            <a:off x="3229714" y="6306419"/>
            <a:ext cx="4402988" cy="484169"/>
          </a:xfrm>
          <a:prstGeom prst="rect">
            <a:avLst/>
          </a:prstGeom>
          <a:solidFill>
            <a:srgbClr val="F8981E"/>
          </a:solidFill>
          <a:ln w="38100">
            <a:solidFill>
              <a:srgbClr val="F89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/>
            <a:r>
              <a:rPr lang="en-US" sz="1500" b="1"/>
              <a:t>AWS Global Infrastructure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A1D34C-EDA9-F244-A40F-E02ABE1A19C3}"/>
              </a:ext>
            </a:extLst>
          </p:cNvPr>
          <p:cNvSpPr/>
          <p:nvPr/>
        </p:nvSpPr>
        <p:spPr>
          <a:xfrm>
            <a:off x="3433441" y="3018458"/>
            <a:ext cx="4059918" cy="477027"/>
          </a:xfrm>
          <a:prstGeom prst="rect">
            <a:avLst/>
          </a:prstGeom>
          <a:solidFill>
            <a:schemeClr val="accent3"/>
          </a:solidFill>
        </p:spPr>
        <p:txBody>
          <a:bodyPr wrap="square" lIns="121845" tIns="60923" rIns="121845" bIns="60923">
            <a:spAutoFit/>
          </a:bodyPr>
          <a:lstStyle/>
          <a:p>
            <a:pPr algn="ctr"/>
            <a:r>
              <a:rPr lang="en-US" sz="1500" b="1">
                <a:solidFill>
                  <a:prstClr val="white"/>
                </a:solidFill>
              </a:rPr>
              <a:t>VMware Cloud™ on AWS</a:t>
            </a:r>
            <a:br>
              <a:rPr lang="en-US" sz="1500" b="1">
                <a:solidFill>
                  <a:prstClr val="white"/>
                </a:solidFill>
              </a:rPr>
            </a:br>
            <a:r>
              <a:rPr lang="en-US" sz="800" i="1">
                <a:solidFill>
                  <a:prstClr val="white"/>
                </a:solidFill>
              </a:rPr>
              <a:t>Powered by VMware Cloud Foundation</a:t>
            </a:r>
            <a:endParaRPr lang="en-US" sz="1500" i="1">
              <a:solidFill>
                <a:prstClr val="white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D6753F-034B-7E41-94EF-1493AD117E8D}"/>
              </a:ext>
            </a:extLst>
          </p:cNvPr>
          <p:cNvSpPr/>
          <p:nvPr/>
        </p:nvSpPr>
        <p:spPr>
          <a:xfrm>
            <a:off x="3229727" y="6306419"/>
            <a:ext cx="4402972" cy="484169"/>
          </a:xfrm>
          <a:prstGeom prst="rect">
            <a:avLst/>
          </a:prstGeom>
          <a:solidFill>
            <a:srgbClr val="F8981E"/>
          </a:solidFill>
          <a:ln w="38100">
            <a:solidFill>
              <a:srgbClr val="F89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/>
            <a:r>
              <a:rPr lang="en-US" sz="1500" b="1"/>
              <a:t>AWS Global Infrastructure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E71B39-AC6D-684D-B27D-AC33A331A14F}"/>
              </a:ext>
            </a:extLst>
          </p:cNvPr>
          <p:cNvSpPr/>
          <p:nvPr/>
        </p:nvSpPr>
        <p:spPr>
          <a:xfrm>
            <a:off x="3232224" y="2857938"/>
            <a:ext cx="4400474" cy="332587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/>
            <a:endParaRPr lang="en-US" sz="15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D814DDF-7ECA-6F4C-AE89-07AC419C3D4D}"/>
              </a:ext>
            </a:extLst>
          </p:cNvPr>
          <p:cNvSpPr/>
          <p:nvPr/>
        </p:nvSpPr>
        <p:spPr>
          <a:xfrm>
            <a:off x="421089" y="6306419"/>
            <a:ext cx="2660819" cy="48416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/>
            <a:r>
              <a:rPr lang="en-US" sz="1500" b="1"/>
              <a:t>Customer Data Center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FEBE95B-ED3F-8546-967E-8846026524D6}"/>
              </a:ext>
            </a:extLst>
          </p:cNvPr>
          <p:cNvSpPr/>
          <p:nvPr/>
        </p:nvSpPr>
        <p:spPr>
          <a:xfrm>
            <a:off x="421089" y="2857952"/>
            <a:ext cx="2660819" cy="332198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/>
            <a:endParaRPr lang="en-US" sz="150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3BAB29-BFCE-2C4F-ACE6-1FD68C0D3516}"/>
              </a:ext>
            </a:extLst>
          </p:cNvPr>
          <p:cNvGrpSpPr/>
          <p:nvPr/>
        </p:nvGrpSpPr>
        <p:grpSpPr>
          <a:xfrm>
            <a:off x="3433442" y="5227522"/>
            <a:ext cx="4059918" cy="207315"/>
            <a:chOff x="4194323" y="4160561"/>
            <a:chExt cx="2785586" cy="2073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F16EE4-C619-BB40-BCAA-B8010FD6ADBB}"/>
                </a:ext>
              </a:extLst>
            </p:cNvPr>
            <p:cNvSpPr txBox="1"/>
            <p:nvPr/>
          </p:nvSpPr>
          <p:spPr>
            <a:xfrm>
              <a:off x="4194323" y="4165700"/>
              <a:ext cx="626241" cy="202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vSphere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BF4C26-1626-9A43-92A1-669D11EE4FCE}"/>
                </a:ext>
              </a:extLst>
            </p:cNvPr>
            <p:cNvSpPr txBox="1"/>
            <p:nvPr/>
          </p:nvSpPr>
          <p:spPr>
            <a:xfrm>
              <a:off x="5050352" y="4165700"/>
              <a:ext cx="960071" cy="202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vSAN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39A7BBB-F0D9-6D42-A4B0-C5A609F32B54}"/>
                </a:ext>
              </a:extLst>
            </p:cNvPr>
            <p:cNvSpPr txBox="1"/>
            <p:nvPr/>
          </p:nvSpPr>
          <p:spPr>
            <a:xfrm>
              <a:off x="6019838" y="4160561"/>
              <a:ext cx="960071" cy="202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NSX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C4D52F0-4080-DC48-BE76-591530EBDF1D}"/>
              </a:ext>
            </a:extLst>
          </p:cNvPr>
          <p:cNvSpPr/>
          <p:nvPr/>
        </p:nvSpPr>
        <p:spPr>
          <a:xfrm>
            <a:off x="573802" y="3505376"/>
            <a:ext cx="6897734" cy="961375"/>
          </a:xfrm>
          <a:prstGeom prst="rect">
            <a:avLst/>
          </a:prstGeom>
          <a:noFill/>
          <a:ln w="19050" cmpd="sng">
            <a:solidFill>
              <a:schemeClr val="tx1">
                <a:lumMod val="50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45" tIns="60923" rIns="121845" bIns="60923" rtlCol="0" anchor="ctr"/>
          <a:lstStyle/>
          <a:p>
            <a:pPr algn="ctr"/>
            <a:endParaRPr lang="en-US" sz="150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E8DFBD-CE00-8842-AC03-D00B23DBD787}"/>
              </a:ext>
            </a:extLst>
          </p:cNvPr>
          <p:cNvGrpSpPr/>
          <p:nvPr/>
        </p:nvGrpSpPr>
        <p:grpSpPr>
          <a:xfrm>
            <a:off x="5090488" y="4548733"/>
            <a:ext cx="604420" cy="606669"/>
            <a:chOff x="5229290" y="3505200"/>
            <a:chExt cx="604577" cy="60666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0D4DEC8-1EE6-DC44-B87A-8A77FA120A30}"/>
                </a:ext>
              </a:extLst>
            </p:cNvPr>
            <p:cNvSpPr/>
            <p:nvPr/>
          </p:nvSpPr>
          <p:spPr>
            <a:xfrm>
              <a:off x="5229290" y="3505200"/>
              <a:ext cx="604577" cy="606669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endParaRPr lang="en-US" sz="1500">
                <a:solidFill>
                  <a:srgbClr val="FFFFFF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47C89CD-3B5F-0146-B55A-325AC6501B6F}"/>
                </a:ext>
              </a:extLst>
            </p:cNvPr>
            <p:cNvGrpSpPr/>
            <p:nvPr/>
          </p:nvGrpSpPr>
          <p:grpSpPr>
            <a:xfrm>
              <a:off x="5397753" y="3652265"/>
              <a:ext cx="267649" cy="312539"/>
              <a:chOff x="5204751" y="2676992"/>
              <a:chExt cx="313228" cy="376269"/>
            </a:xfrm>
          </p:grpSpPr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AD9FE60B-069E-7A42-A464-0A4907B4D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074" y="2676992"/>
                <a:ext cx="302582" cy="104985"/>
              </a:xfrm>
              <a:custGeom>
                <a:avLst/>
                <a:gdLst>
                  <a:gd name="T0" fmla="*/ 457 w 457"/>
                  <a:gd name="T1" fmla="*/ 77 h 154"/>
                  <a:gd name="T2" fmla="*/ 395 w 457"/>
                  <a:gd name="T3" fmla="*/ 130 h 154"/>
                  <a:gd name="T4" fmla="*/ 382 w 457"/>
                  <a:gd name="T5" fmla="*/ 134 h 154"/>
                  <a:gd name="T6" fmla="*/ 368 w 457"/>
                  <a:gd name="T7" fmla="*/ 138 h 154"/>
                  <a:gd name="T8" fmla="*/ 228 w 457"/>
                  <a:gd name="T9" fmla="*/ 154 h 154"/>
                  <a:gd name="T10" fmla="*/ 89 w 457"/>
                  <a:gd name="T11" fmla="*/ 138 h 154"/>
                  <a:gd name="T12" fmla="*/ 75 w 457"/>
                  <a:gd name="T13" fmla="*/ 134 h 154"/>
                  <a:gd name="T14" fmla="*/ 62 w 457"/>
                  <a:gd name="T15" fmla="*/ 130 h 154"/>
                  <a:gd name="T16" fmla="*/ 0 w 457"/>
                  <a:gd name="T17" fmla="*/ 77 h 154"/>
                  <a:gd name="T18" fmla="*/ 228 w 457"/>
                  <a:gd name="T19" fmla="*/ 0 h 154"/>
                  <a:gd name="T20" fmla="*/ 457 w 457"/>
                  <a:gd name="T21" fmla="*/ 7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7" h="154">
                    <a:moveTo>
                      <a:pt x="457" y="77"/>
                    </a:moveTo>
                    <a:cubicBezTo>
                      <a:pt x="457" y="96"/>
                      <a:pt x="435" y="115"/>
                      <a:pt x="395" y="130"/>
                    </a:cubicBezTo>
                    <a:cubicBezTo>
                      <a:pt x="391" y="131"/>
                      <a:pt x="387" y="133"/>
                      <a:pt x="382" y="134"/>
                    </a:cubicBezTo>
                    <a:cubicBezTo>
                      <a:pt x="378" y="135"/>
                      <a:pt x="373" y="137"/>
                      <a:pt x="368" y="138"/>
                    </a:cubicBezTo>
                    <a:cubicBezTo>
                      <a:pt x="331" y="148"/>
                      <a:pt x="283" y="154"/>
                      <a:pt x="228" y="154"/>
                    </a:cubicBezTo>
                    <a:cubicBezTo>
                      <a:pt x="174" y="154"/>
                      <a:pt x="126" y="148"/>
                      <a:pt x="89" y="138"/>
                    </a:cubicBezTo>
                    <a:cubicBezTo>
                      <a:pt x="84" y="137"/>
                      <a:pt x="79" y="135"/>
                      <a:pt x="75" y="134"/>
                    </a:cubicBezTo>
                    <a:cubicBezTo>
                      <a:pt x="70" y="133"/>
                      <a:pt x="66" y="131"/>
                      <a:pt x="62" y="130"/>
                    </a:cubicBezTo>
                    <a:cubicBezTo>
                      <a:pt x="22" y="115"/>
                      <a:pt x="0" y="96"/>
                      <a:pt x="0" y="77"/>
                    </a:cubicBezTo>
                    <a:cubicBezTo>
                      <a:pt x="0" y="40"/>
                      <a:pt x="92" y="0"/>
                      <a:pt x="228" y="0"/>
                    </a:cubicBezTo>
                    <a:cubicBezTo>
                      <a:pt x="365" y="0"/>
                      <a:pt x="457" y="40"/>
                      <a:pt x="457" y="77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435"/>
                <a:endParaRPr lang="en-US"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Freeform 15">
                <a:extLst>
                  <a:ext uri="{FF2B5EF4-FFF2-40B4-BE49-F238E27FC236}">
                    <a16:creationId xmlns:a16="http://schemas.microsoft.com/office/drawing/2014/main" id="{E51C3294-4C06-1F42-9D39-B8E7AE779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4751" y="2745825"/>
                <a:ext cx="313228" cy="130436"/>
              </a:xfrm>
              <a:custGeom>
                <a:avLst/>
                <a:gdLst>
                  <a:gd name="T0" fmla="*/ 473 w 473"/>
                  <a:gd name="T1" fmla="*/ 0 h 191"/>
                  <a:gd name="T2" fmla="*/ 473 w 473"/>
                  <a:gd name="T3" fmla="*/ 106 h 191"/>
                  <a:gd name="T4" fmla="*/ 414 w 473"/>
                  <a:gd name="T5" fmla="*/ 162 h 191"/>
                  <a:gd name="T6" fmla="*/ 403 w 473"/>
                  <a:gd name="T7" fmla="*/ 167 h 191"/>
                  <a:gd name="T8" fmla="*/ 390 w 473"/>
                  <a:gd name="T9" fmla="*/ 171 h 191"/>
                  <a:gd name="T10" fmla="*/ 390 w 473"/>
                  <a:gd name="T11" fmla="*/ 171 h 191"/>
                  <a:gd name="T12" fmla="*/ 236 w 473"/>
                  <a:gd name="T13" fmla="*/ 191 h 191"/>
                  <a:gd name="T14" fmla="*/ 83 w 473"/>
                  <a:gd name="T15" fmla="*/ 171 h 191"/>
                  <a:gd name="T16" fmla="*/ 83 w 473"/>
                  <a:gd name="T17" fmla="*/ 171 h 191"/>
                  <a:gd name="T18" fmla="*/ 70 w 473"/>
                  <a:gd name="T19" fmla="*/ 167 h 191"/>
                  <a:gd name="T20" fmla="*/ 59 w 473"/>
                  <a:gd name="T21" fmla="*/ 162 h 191"/>
                  <a:gd name="T22" fmla="*/ 59 w 473"/>
                  <a:gd name="T23" fmla="*/ 162 h 191"/>
                  <a:gd name="T24" fmla="*/ 0 w 473"/>
                  <a:gd name="T25" fmla="*/ 106 h 191"/>
                  <a:gd name="T26" fmla="*/ 0 w 473"/>
                  <a:gd name="T27" fmla="*/ 1 h 191"/>
                  <a:gd name="T28" fmla="*/ 48 w 473"/>
                  <a:gd name="T29" fmla="*/ 37 h 191"/>
                  <a:gd name="T30" fmla="*/ 59 w 473"/>
                  <a:gd name="T31" fmla="*/ 41 h 191"/>
                  <a:gd name="T32" fmla="*/ 70 w 473"/>
                  <a:gd name="T33" fmla="*/ 45 h 191"/>
                  <a:gd name="T34" fmla="*/ 236 w 473"/>
                  <a:gd name="T35" fmla="*/ 69 h 191"/>
                  <a:gd name="T36" fmla="*/ 403 w 473"/>
                  <a:gd name="T37" fmla="*/ 45 h 191"/>
                  <a:gd name="T38" fmla="*/ 414 w 473"/>
                  <a:gd name="T39" fmla="*/ 41 h 191"/>
                  <a:gd name="T40" fmla="*/ 424 w 473"/>
                  <a:gd name="T41" fmla="*/ 37 h 191"/>
                  <a:gd name="T42" fmla="*/ 473 w 473"/>
                  <a:gd name="T4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3" h="191">
                    <a:moveTo>
                      <a:pt x="473" y="0"/>
                    </a:moveTo>
                    <a:cubicBezTo>
                      <a:pt x="473" y="106"/>
                      <a:pt x="473" y="106"/>
                      <a:pt x="473" y="106"/>
                    </a:cubicBezTo>
                    <a:cubicBezTo>
                      <a:pt x="473" y="128"/>
                      <a:pt x="451" y="147"/>
                      <a:pt x="414" y="162"/>
                    </a:cubicBezTo>
                    <a:cubicBezTo>
                      <a:pt x="411" y="164"/>
                      <a:pt x="407" y="165"/>
                      <a:pt x="403" y="167"/>
                    </a:cubicBezTo>
                    <a:cubicBezTo>
                      <a:pt x="399" y="168"/>
                      <a:pt x="394" y="169"/>
                      <a:pt x="390" y="171"/>
                    </a:cubicBezTo>
                    <a:cubicBezTo>
                      <a:pt x="390" y="171"/>
                      <a:pt x="390" y="171"/>
                      <a:pt x="390" y="171"/>
                    </a:cubicBezTo>
                    <a:cubicBezTo>
                      <a:pt x="349" y="183"/>
                      <a:pt x="295" y="191"/>
                      <a:pt x="236" y="191"/>
                    </a:cubicBezTo>
                    <a:cubicBezTo>
                      <a:pt x="178" y="191"/>
                      <a:pt x="124" y="183"/>
                      <a:pt x="83" y="171"/>
                    </a:cubicBezTo>
                    <a:cubicBezTo>
                      <a:pt x="83" y="171"/>
                      <a:pt x="83" y="171"/>
                      <a:pt x="83" y="171"/>
                    </a:cubicBezTo>
                    <a:cubicBezTo>
                      <a:pt x="78" y="169"/>
                      <a:pt x="74" y="168"/>
                      <a:pt x="70" y="167"/>
                    </a:cubicBezTo>
                    <a:cubicBezTo>
                      <a:pt x="66" y="165"/>
                      <a:pt x="62" y="164"/>
                      <a:pt x="59" y="162"/>
                    </a:cubicBezTo>
                    <a:cubicBezTo>
                      <a:pt x="59" y="162"/>
                      <a:pt x="59" y="162"/>
                      <a:pt x="59" y="162"/>
                    </a:cubicBezTo>
                    <a:cubicBezTo>
                      <a:pt x="22" y="147"/>
                      <a:pt x="0" y="128"/>
                      <a:pt x="0" y="10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14"/>
                      <a:pt x="26" y="26"/>
                      <a:pt x="48" y="37"/>
                    </a:cubicBezTo>
                    <a:cubicBezTo>
                      <a:pt x="52" y="38"/>
                      <a:pt x="55" y="40"/>
                      <a:pt x="59" y="41"/>
                    </a:cubicBezTo>
                    <a:cubicBezTo>
                      <a:pt x="63" y="43"/>
                      <a:pt x="66" y="44"/>
                      <a:pt x="70" y="45"/>
                    </a:cubicBezTo>
                    <a:cubicBezTo>
                      <a:pt x="114" y="60"/>
                      <a:pt x="172" y="69"/>
                      <a:pt x="236" y="69"/>
                    </a:cubicBezTo>
                    <a:cubicBezTo>
                      <a:pt x="301" y="69"/>
                      <a:pt x="359" y="60"/>
                      <a:pt x="403" y="45"/>
                    </a:cubicBezTo>
                    <a:cubicBezTo>
                      <a:pt x="406" y="44"/>
                      <a:pt x="410" y="43"/>
                      <a:pt x="414" y="41"/>
                    </a:cubicBezTo>
                    <a:cubicBezTo>
                      <a:pt x="417" y="40"/>
                      <a:pt x="421" y="38"/>
                      <a:pt x="424" y="37"/>
                    </a:cubicBezTo>
                    <a:cubicBezTo>
                      <a:pt x="447" y="26"/>
                      <a:pt x="464" y="14"/>
                      <a:pt x="4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435"/>
                <a:endParaRPr lang="en-US"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Freeform 14">
                <a:extLst>
                  <a:ext uri="{FF2B5EF4-FFF2-40B4-BE49-F238E27FC236}">
                    <a16:creationId xmlns:a16="http://schemas.microsoft.com/office/drawing/2014/main" id="{FDE41060-D294-EC4C-A67F-3E3CFCE33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4751" y="2844158"/>
                <a:ext cx="313228" cy="121181"/>
              </a:xfrm>
              <a:custGeom>
                <a:avLst/>
                <a:gdLst>
                  <a:gd name="T0" fmla="*/ 473 w 473"/>
                  <a:gd name="T1" fmla="*/ 0 h 177"/>
                  <a:gd name="T2" fmla="*/ 473 w 473"/>
                  <a:gd name="T3" fmla="*/ 92 h 177"/>
                  <a:gd name="T4" fmla="*/ 236 w 473"/>
                  <a:gd name="T5" fmla="*/ 177 h 177"/>
                  <a:gd name="T6" fmla="*/ 0 w 473"/>
                  <a:gd name="T7" fmla="*/ 92 h 177"/>
                  <a:gd name="T8" fmla="*/ 0 w 473"/>
                  <a:gd name="T9" fmla="*/ 0 h 177"/>
                  <a:gd name="T10" fmla="*/ 39 w 473"/>
                  <a:gd name="T11" fmla="*/ 27 h 177"/>
                  <a:gd name="T12" fmla="*/ 39 w 473"/>
                  <a:gd name="T13" fmla="*/ 27 h 177"/>
                  <a:gd name="T14" fmla="*/ 48 w 473"/>
                  <a:gd name="T15" fmla="*/ 31 h 177"/>
                  <a:gd name="T16" fmla="*/ 59 w 473"/>
                  <a:gd name="T17" fmla="*/ 35 h 177"/>
                  <a:gd name="T18" fmla="*/ 64 w 473"/>
                  <a:gd name="T19" fmla="*/ 37 h 177"/>
                  <a:gd name="T20" fmla="*/ 236 w 473"/>
                  <a:gd name="T21" fmla="*/ 63 h 177"/>
                  <a:gd name="T22" fmla="*/ 409 w 473"/>
                  <a:gd name="T23" fmla="*/ 37 h 177"/>
                  <a:gd name="T24" fmla="*/ 414 w 473"/>
                  <a:gd name="T25" fmla="*/ 35 h 177"/>
                  <a:gd name="T26" fmla="*/ 424 w 473"/>
                  <a:gd name="T27" fmla="*/ 31 h 177"/>
                  <a:gd name="T28" fmla="*/ 434 w 473"/>
                  <a:gd name="T29" fmla="*/ 27 h 177"/>
                  <a:gd name="T30" fmla="*/ 434 w 473"/>
                  <a:gd name="T31" fmla="*/ 27 h 177"/>
                  <a:gd name="T32" fmla="*/ 473 w 473"/>
                  <a:gd name="T3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3" h="177">
                    <a:moveTo>
                      <a:pt x="473" y="0"/>
                    </a:moveTo>
                    <a:cubicBezTo>
                      <a:pt x="473" y="92"/>
                      <a:pt x="473" y="92"/>
                      <a:pt x="473" y="92"/>
                    </a:cubicBezTo>
                    <a:cubicBezTo>
                      <a:pt x="473" y="139"/>
                      <a:pt x="367" y="177"/>
                      <a:pt x="236" y="177"/>
                    </a:cubicBezTo>
                    <a:cubicBezTo>
                      <a:pt x="106" y="177"/>
                      <a:pt x="0" y="139"/>
                      <a:pt x="0" y="9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9"/>
                      <a:pt x="20" y="18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2" y="28"/>
                      <a:pt x="45" y="30"/>
                      <a:pt x="48" y="31"/>
                    </a:cubicBezTo>
                    <a:cubicBezTo>
                      <a:pt x="52" y="33"/>
                      <a:pt x="55" y="34"/>
                      <a:pt x="59" y="35"/>
                    </a:cubicBezTo>
                    <a:cubicBezTo>
                      <a:pt x="60" y="36"/>
                      <a:pt x="62" y="37"/>
                      <a:pt x="64" y="37"/>
                    </a:cubicBezTo>
                    <a:cubicBezTo>
                      <a:pt x="110" y="54"/>
                      <a:pt x="171" y="63"/>
                      <a:pt x="236" y="63"/>
                    </a:cubicBezTo>
                    <a:cubicBezTo>
                      <a:pt x="301" y="63"/>
                      <a:pt x="363" y="54"/>
                      <a:pt x="409" y="37"/>
                    </a:cubicBezTo>
                    <a:cubicBezTo>
                      <a:pt x="411" y="37"/>
                      <a:pt x="413" y="36"/>
                      <a:pt x="414" y="35"/>
                    </a:cubicBezTo>
                    <a:cubicBezTo>
                      <a:pt x="418" y="34"/>
                      <a:pt x="421" y="33"/>
                      <a:pt x="424" y="31"/>
                    </a:cubicBezTo>
                    <a:cubicBezTo>
                      <a:pt x="428" y="30"/>
                      <a:pt x="431" y="28"/>
                      <a:pt x="434" y="27"/>
                    </a:cubicBezTo>
                    <a:cubicBezTo>
                      <a:pt x="434" y="27"/>
                      <a:pt x="434" y="27"/>
                      <a:pt x="434" y="27"/>
                    </a:cubicBezTo>
                    <a:cubicBezTo>
                      <a:pt x="452" y="18"/>
                      <a:pt x="465" y="9"/>
                      <a:pt x="4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435"/>
                <a:endParaRPr lang="en-US"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E672A4D9-4353-074F-A76C-FD63A6971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4751" y="2932369"/>
                <a:ext cx="313228" cy="120892"/>
              </a:xfrm>
              <a:custGeom>
                <a:avLst/>
                <a:gdLst>
                  <a:gd name="T0" fmla="*/ 473 w 473"/>
                  <a:gd name="T1" fmla="*/ 0 h 177"/>
                  <a:gd name="T2" fmla="*/ 473 w 473"/>
                  <a:gd name="T3" fmla="*/ 92 h 177"/>
                  <a:gd name="T4" fmla="*/ 236 w 473"/>
                  <a:gd name="T5" fmla="*/ 177 h 177"/>
                  <a:gd name="T6" fmla="*/ 0 w 473"/>
                  <a:gd name="T7" fmla="*/ 92 h 177"/>
                  <a:gd name="T8" fmla="*/ 0 w 473"/>
                  <a:gd name="T9" fmla="*/ 0 h 177"/>
                  <a:gd name="T10" fmla="*/ 64 w 473"/>
                  <a:gd name="T11" fmla="*/ 38 h 177"/>
                  <a:gd name="T12" fmla="*/ 236 w 473"/>
                  <a:gd name="T13" fmla="*/ 64 h 177"/>
                  <a:gd name="T14" fmla="*/ 409 w 473"/>
                  <a:gd name="T15" fmla="*/ 38 h 177"/>
                  <a:gd name="T16" fmla="*/ 473 w 473"/>
                  <a:gd name="T17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3" h="177">
                    <a:moveTo>
                      <a:pt x="473" y="0"/>
                    </a:moveTo>
                    <a:cubicBezTo>
                      <a:pt x="473" y="92"/>
                      <a:pt x="473" y="92"/>
                      <a:pt x="473" y="92"/>
                    </a:cubicBezTo>
                    <a:cubicBezTo>
                      <a:pt x="473" y="139"/>
                      <a:pt x="367" y="177"/>
                      <a:pt x="236" y="177"/>
                    </a:cubicBezTo>
                    <a:cubicBezTo>
                      <a:pt x="106" y="177"/>
                      <a:pt x="0" y="139"/>
                      <a:pt x="0" y="9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13"/>
                      <a:pt x="31" y="26"/>
                      <a:pt x="64" y="38"/>
                    </a:cubicBezTo>
                    <a:cubicBezTo>
                      <a:pt x="110" y="55"/>
                      <a:pt x="171" y="64"/>
                      <a:pt x="236" y="64"/>
                    </a:cubicBezTo>
                    <a:cubicBezTo>
                      <a:pt x="301" y="64"/>
                      <a:pt x="363" y="55"/>
                      <a:pt x="409" y="38"/>
                    </a:cubicBezTo>
                    <a:cubicBezTo>
                      <a:pt x="442" y="26"/>
                      <a:pt x="461" y="13"/>
                      <a:pt x="4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rtlCol="0" anchor="ctr"/>
              <a:lstStyle/>
              <a:p>
                <a:pPr algn="ctr" defTabSz="685435"/>
                <a:endParaRPr lang="en-US" sz="15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103F3F7-CD86-0C45-B736-E5A37D72E803}"/>
              </a:ext>
            </a:extLst>
          </p:cNvPr>
          <p:cNvGrpSpPr/>
          <p:nvPr/>
        </p:nvGrpSpPr>
        <p:grpSpPr>
          <a:xfrm>
            <a:off x="6505698" y="4559729"/>
            <a:ext cx="604420" cy="606669"/>
            <a:chOff x="6189523" y="3505200"/>
            <a:chExt cx="604577" cy="60666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6CC89D2-7214-8F4B-B6EA-68718442DFD4}"/>
                </a:ext>
              </a:extLst>
            </p:cNvPr>
            <p:cNvSpPr/>
            <p:nvPr/>
          </p:nvSpPr>
          <p:spPr>
            <a:xfrm>
              <a:off x="6189523" y="3505200"/>
              <a:ext cx="604577" cy="606669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endParaRPr lang="en-US" sz="1500">
                <a:solidFill>
                  <a:srgbClr val="FFFFFF"/>
                </a:solidFill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6DA1BBD-B6F2-D749-9CA6-B32CE61768B4}"/>
                </a:ext>
              </a:extLst>
            </p:cNvPr>
            <p:cNvGrpSpPr/>
            <p:nvPr/>
          </p:nvGrpSpPr>
          <p:grpSpPr>
            <a:xfrm>
              <a:off x="6349114" y="3671819"/>
              <a:ext cx="285395" cy="303408"/>
              <a:chOff x="6818030" y="2851424"/>
              <a:chExt cx="750343" cy="794950"/>
            </a:xfrm>
            <a:solidFill>
              <a:schemeClr val="accent5">
                <a:lumMod val="20000"/>
                <a:lumOff val="80000"/>
              </a:schemeClr>
            </a:solidFill>
            <a:effectLst>
              <a:outerShdw dist="38100" dir="2700000" algn="tl" rotWithShape="0">
                <a:schemeClr val="accent3">
                  <a:lumMod val="50000"/>
                  <a:alpha val="15000"/>
                </a:schemeClr>
              </a:outerShdw>
            </a:effectLst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051F4015-83E5-804B-A18B-A3289407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8030" y="2851424"/>
                <a:ext cx="707947" cy="380531"/>
              </a:xfrm>
              <a:custGeom>
                <a:avLst/>
                <a:gdLst>
                  <a:gd name="T0" fmla="*/ 711 w 725"/>
                  <a:gd name="T1" fmla="*/ 82 h 390"/>
                  <a:gd name="T2" fmla="*/ 254 w 725"/>
                  <a:gd name="T3" fmla="*/ 82 h 390"/>
                  <a:gd name="T4" fmla="*/ 254 w 725"/>
                  <a:gd name="T5" fmla="*/ 0 h 390"/>
                  <a:gd name="T6" fmla="*/ 2 w 725"/>
                  <a:gd name="T7" fmla="*/ 192 h 390"/>
                  <a:gd name="T8" fmla="*/ 0 w 725"/>
                  <a:gd name="T9" fmla="*/ 195 h 390"/>
                  <a:gd name="T10" fmla="*/ 2 w 725"/>
                  <a:gd name="T11" fmla="*/ 198 h 390"/>
                  <a:gd name="T12" fmla="*/ 254 w 725"/>
                  <a:gd name="T13" fmla="*/ 390 h 390"/>
                  <a:gd name="T14" fmla="*/ 254 w 725"/>
                  <a:gd name="T15" fmla="*/ 303 h 390"/>
                  <a:gd name="T16" fmla="*/ 711 w 725"/>
                  <a:gd name="T17" fmla="*/ 303 h 390"/>
                  <a:gd name="T18" fmla="*/ 725 w 725"/>
                  <a:gd name="T19" fmla="*/ 289 h 390"/>
                  <a:gd name="T20" fmla="*/ 725 w 725"/>
                  <a:gd name="T21" fmla="*/ 96 h 390"/>
                  <a:gd name="T22" fmla="*/ 711 w 725"/>
                  <a:gd name="T23" fmla="*/ 8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5" h="390">
                    <a:moveTo>
                      <a:pt x="711" y="82"/>
                    </a:moveTo>
                    <a:cubicBezTo>
                      <a:pt x="254" y="82"/>
                      <a:pt x="254" y="82"/>
                      <a:pt x="254" y="82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" y="192"/>
                      <a:pt x="2" y="192"/>
                      <a:pt x="2" y="192"/>
                    </a:cubicBezTo>
                    <a:cubicBezTo>
                      <a:pt x="0" y="193"/>
                      <a:pt x="0" y="195"/>
                      <a:pt x="0" y="195"/>
                    </a:cubicBezTo>
                    <a:cubicBezTo>
                      <a:pt x="0" y="195"/>
                      <a:pt x="0" y="196"/>
                      <a:pt x="2" y="198"/>
                    </a:cubicBezTo>
                    <a:cubicBezTo>
                      <a:pt x="254" y="390"/>
                      <a:pt x="254" y="390"/>
                      <a:pt x="254" y="390"/>
                    </a:cubicBezTo>
                    <a:cubicBezTo>
                      <a:pt x="254" y="303"/>
                      <a:pt x="254" y="303"/>
                      <a:pt x="254" y="303"/>
                    </a:cubicBezTo>
                    <a:cubicBezTo>
                      <a:pt x="711" y="303"/>
                      <a:pt x="711" y="303"/>
                      <a:pt x="711" y="303"/>
                    </a:cubicBezTo>
                    <a:cubicBezTo>
                      <a:pt x="718" y="303"/>
                      <a:pt x="725" y="297"/>
                      <a:pt x="725" y="289"/>
                    </a:cubicBezTo>
                    <a:cubicBezTo>
                      <a:pt x="725" y="96"/>
                      <a:pt x="725" y="96"/>
                      <a:pt x="725" y="96"/>
                    </a:cubicBezTo>
                    <a:cubicBezTo>
                      <a:pt x="725" y="88"/>
                      <a:pt x="718" y="82"/>
                      <a:pt x="711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2300">
                  <a:lnSpc>
                    <a:spcPct val="85000"/>
                  </a:lnSpc>
                </a:pPr>
                <a:endParaRPr lang="en-US">
                  <a:solidFill>
                    <a:srgbClr val="717074"/>
                  </a:solidFill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6A35702-ED8C-E84A-9E28-5B2C9DC53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0426" y="3265843"/>
                <a:ext cx="707947" cy="380531"/>
              </a:xfrm>
              <a:custGeom>
                <a:avLst/>
                <a:gdLst>
                  <a:gd name="T0" fmla="*/ 722 w 725"/>
                  <a:gd name="T1" fmla="*/ 199 h 390"/>
                  <a:gd name="T2" fmla="*/ 725 w 725"/>
                  <a:gd name="T3" fmla="*/ 195 h 390"/>
                  <a:gd name="T4" fmla="*/ 722 w 725"/>
                  <a:gd name="T5" fmla="*/ 192 h 390"/>
                  <a:gd name="T6" fmla="*/ 470 w 725"/>
                  <a:gd name="T7" fmla="*/ 0 h 390"/>
                  <a:gd name="T8" fmla="*/ 470 w 725"/>
                  <a:gd name="T9" fmla="*/ 87 h 390"/>
                  <a:gd name="T10" fmla="*/ 14 w 725"/>
                  <a:gd name="T11" fmla="*/ 87 h 390"/>
                  <a:gd name="T12" fmla="*/ 0 w 725"/>
                  <a:gd name="T13" fmla="*/ 101 h 390"/>
                  <a:gd name="T14" fmla="*/ 0 w 725"/>
                  <a:gd name="T15" fmla="*/ 295 h 390"/>
                  <a:gd name="T16" fmla="*/ 14 w 725"/>
                  <a:gd name="T17" fmla="*/ 309 h 390"/>
                  <a:gd name="T18" fmla="*/ 470 w 725"/>
                  <a:gd name="T19" fmla="*/ 309 h 390"/>
                  <a:gd name="T20" fmla="*/ 470 w 725"/>
                  <a:gd name="T21" fmla="*/ 390 h 390"/>
                  <a:gd name="T22" fmla="*/ 722 w 725"/>
                  <a:gd name="T23" fmla="*/ 19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5" h="390">
                    <a:moveTo>
                      <a:pt x="722" y="199"/>
                    </a:moveTo>
                    <a:cubicBezTo>
                      <a:pt x="724" y="197"/>
                      <a:pt x="725" y="196"/>
                      <a:pt x="725" y="195"/>
                    </a:cubicBezTo>
                    <a:cubicBezTo>
                      <a:pt x="725" y="195"/>
                      <a:pt x="724" y="194"/>
                      <a:pt x="722" y="192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470" y="87"/>
                      <a:pt x="470" y="87"/>
                      <a:pt x="470" y="87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6" y="87"/>
                      <a:pt x="0" y="93"/>
                      <a:pt x="0" y="10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0" y="302"/>
                      <a:pt x="6" y="309"/>
                      <a:pt x="14" y="309"/>
                    </a:cubicBezTo>
                    <a:cubicBezTo>
                      <a:pt x="470" y="309"/>
                      <a:pt x="470" y="309"/>
                      <a:pt x="470" y="309"/>
                    </a:cubicBezTo>
                    <a:cubicBezTo>
                      <a:pt x="470" y="390"/>
                      <a:pt x="470" y="390"/>
                      <a:pt x="470" y="390"/>
                    </a:cubicBezTo>
                    <a:lnTo>
                      <a:pt x="722" y="1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2300">
                  <a:lnSpc>
                    <a:spcPct val="85000"/>
                  </a:lnSpc>
                </a:pPr>
                <a:endParaRPr lang="en-US">
                  <a:solidFill>
                    <a:srgbClr val="717074"/>
                  </a:solidFill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EEB4F5A-DBFB-4342-B199-92BED4B0D8AA}"/>
              </a:ext>
            </a:extLst>
          </p:cNvPr>
          <p:cNvGrpSpPr/>
          <p:nvPr/>
        </p:nvGrpSpPr>
        <p:grpSpPr>
          <a:xfrm>
            <a:off x="3630026" y="4554745"/>
            <a:ext cx="604420" cy="606669"/>
            <a:chOff x="4205157" y="3505200"/>
            <a:chExt cx="604577" cy="606669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4B9EF4A-DAAB-2945-BF7A-1B3F9EDF2173}"/>
                </a:ext>
              </a:extLst>
            </p:cNvPr>
            <p:cNvSpPr/>
            <p:nvPr/>
          </p:nvSpPr>
          <p:spPr>
            <a:xfrm>
              <a:off x="4205157" y="3505200"/>
              <a:ext cx="604577" cy="606669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endParaRPr lang="en-US" sz="1500">
                <a:solidFill>
                  <a:srgbClr val="FFFFFF"/>
                </a:solidFill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3462F56-07D4-4A4A-9330-145BBC3BD807}"/>
                </a:ext>
              </a:extLst>
            </p:cNvPr>
            <p:cNvGrpSpPr/>
            <p:nvPr/>
          </p:nvGrpSpPr>
          <p:grpSpPr>
            <a:xfrm>
              <a:off x="4354717" y="3651125"/>
              <a:ext cx="305455" cy="314817"/>
              <a:chOff x="3833001" y="2603959"/>
              <a:chExt cx="469266" cy="497541"/>
            </a:xfrm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F2452143-A5A9-AF42-A25E-AAFB71633839}"/>
                  </a:ext>
                </a:extLst>
              </p:cNvPr>
              <p:cNvSpPr/>
              <p:nvPr/>
            </p:nvSpPr>
            <p:spPr>
              <a:xfrm>
                <a:off x="3833001" y="2603959"/>
                <a:ext cx="469266" cy="140909"/>
              </a:xfrm>
              <a:custGeom>
                <a:avLst/>
                <a:gdLst>
                  <a:gd name="connsiteX0" fmla="*/ 379271 w 469266"/>
                  <a:gd name="connsiteY0" fmla="*/ 47595 h 140909"/>
                  <a:gd name="connsiteX1" fmla="*/ 356411 w 469266"/>
                  <a:gd name="connsiteY1" fmla="*/ 70455 h 140909"/>
                  <a:gd name="connsiteX2" fmla="*/ 379271 w 469266"/>
                  <a:gd name="connsiteY2" fmla="*/ 93315 h 140909"/>
                  <a:gd name="connsiteX3" fmla="*/ 402131 w 469266"/>
                  <a:gd name="connsiteY3" fmla="*/ 70455 h 140909"/>
                  <a:gd name="connsiteX4" fmla="*/ 379271 w 469266"/>
                  <a:gd name="connsiteY4" fmla="*/ 47595 h 140909"/>
                  <a:gd name="connsiteX5" fmla="*/ 23485 w 469266"/>
                  <a:gd name="connsiteY5" fmla="*/ 0 h 140909"/>
                  <a:gd name="connsiteX6" fmla="*/ 445781 w 469266"/>
                  <a:gd name="connsiteY6" fmla="*/ 0 h 140909"/>
                  <a:gd name="connsiteX7" fmla="*/ 469266 w 469266"/>
                  <a:gd name="connsiteY7" fmla="*/ 23485 h 140909"/>
                  <a:gd name="connsiteX8" fmla="*/ 469266 w 469266"/>
                  <a:gd name="connsiteY8" fmla="*/ 117424 h 140909"/>
                  <a:gd name="connsiteX9" fmla="*/ 445781 w 469266"/>
                  <a:gd name="connsiteY9" fmla="*/ 140909 h 140909"/>
                  <a:gd name="connsiteX10" fmla="*/ 23485 w 469266"/>
                  <a:gd name="connsiteY10" fmla="*/ 140909 h 140909"/>
                  <a:gd name="connsiteX11" fmla="*/ 0 w 469266"/>
                  <a:gd name="connsiteY11" fmla="*/ 117424 h 140909"/>
                  <a:gd name="connsiteX12" fmla="*/ 0 w 469266"/>
                  <a:gd name="connsiteY12" fmla="*/ 23485 h 140909"/>
                  <a:gd name="connsiteX13" fmla="*/ 23485 w 469266"/>
                  <a:gd name="connsiteY13" fmla="*/ 0 h 14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9266" h="140909">
                    <a:moveTo>
                      <a:pt x="379271" y="47595"/>
                    </a:moveTo>
                    <a:cubicBezTo>
                      <a:pt x="366646" y="47595"/>
                      <a:pt x="356411" y="57830"/>
                      <a:pt x="356411" y="70455"/>
                    </a:cubicBezTo>
                    <a:cubicBezTo>
                      <a:pt x="356411" y="83080"/>
                      <a:pt x="366646" y="93315"/>
                      <a:pt x="379271" y="93315"/>
                    </a:cubicBezTo>
                    <a:cubicBezTo>
                      <a:pt x="391896" y="93315"/>
                      <a:pt x="402131" y="83080"/>
                      <a:pt x="402131" y="70455"/>
                    </a:cubicBezTo>
                    <a:cubicBezTo>
                      <a:pt x="402131" y="57830"/>
                      <a:pt x="391896" y="47595"/>
                      <a:pt x="379271" y="47595"/>
                    </a:cubicBezTo>
                    <a:close/>
                    <a:moveTo>
                      <a:pt x="23485" y="0"/>
                    </a:moveTo>
                    <a:lnTo>
                      <a:pt x="445781" y="0"/>
                    </a:lnTo>
                    <a:cubicBezTo>
                      <a:pt x="458751" y="0"/>
                      <a:pt x="469266" y="10515"/>
                      <a:pt x="469266" y="23485"/>
                    </a:cubicBezTo>
                    <a:lnTo>
                      <a:pt x="469266" y="117424"/>
                    </a:lnTo>
                    <a:cubicBezTo>
                      <a:pt x="469266" y="130394"/>
                      <a:pt x="458751" y="140909"/>
                      <a:pt x="445781" y="140909"/>
                    </a:cubicBezTo>
                    <a:lnTo>
                      <a:pt x="23485" y="140909"/>
                    </a:lnTo>
                    <a:cubicBezTo>
                      <a:pt x="10515" y="140909"/>
                      <a:pt x="0" y="130394"/>
                      <a:pt x="0" y="117424"/>
                    </a:cubicBezTo>
                    <a:lnTo>
                      <a:pt x="0" y="23485"/>
                    </a:lnTo>
                    <a:cubicBezTo>
                      <a:pt x="0" y="10515"/>
                      <a:pt x="10515" y="0"/>
                      <a:pt x="234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100" b="1">
                  <a:solidFill>
                    <a:schemeClr val="accent1"/>
                  </a:solidFill>
                  <a:effectLst>
                    <a:innerShdw blurRad="114300">
                      <a:prstClr val="black">
                        <a:alpha val="52000"/>
                      </a:prstClr>
                    </a:innerShdw>
                  </a:effectLst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76278B5-089D-864D-A3B7-381601CA3A83}"/>
                  </a:ext>
                </a:extLst>
              </p:cNvPr>
              <p:cNvSpPr/>
              <p:nvPr/>
            </p:nvSpPr>
            <p:spPr>
              <a:xfrm>
                <a:off x="3833001" y="2782275"/>
                <a:ext cx="469266" cy="140909"/>
              </a:xfrm>
              <a:custGeom>
                <a:avLst/>
                <a:gdLst>
                  <a:gd name="connsiteX0" fmla="*/ 379271 w 469266"/>
                  <a:gd name="connsiteY0" fmla="*/ 47595 h 140909"/>
                  <a:gd name="connsiteX1" fmla="*/ 356411 w 469266"/>
                  <a:gd name="connsiteY1" fmla="*/ 70455 h 140909"/>
                  <a:gd name="connsiteX2" fmla="*/ 379271 w 469266"/>
                  <a:gd name="connsiteY2" fmla="*/ 93315 h 140909"/>
                  <a:gd name="connsiteX3" fmla="*/ 402131 w 469266"/>
                  <a:gd name="connsiteY3" fmla="*/ 70455 h 140909"/>
                  <a:gd name="connsiteX4" fmla="*/ 379271 w 469266"/>
                  <a:gd name="connsiteY4" fmla="*/ 47595 h 140909"/>
                  <a:gd name="connsiteX5" fmla="*/ 23485 w 469266"/>
                  <a:gd name="connsiteY5" fmla="*/ 0 h 140909"/>
                  <a:gd name="connsiteX6" fmla="*/ 445781 w 469266"/>
                  <a:gd name="connsiteY6" fmla="*/ 0 h 140909"/>
                  <a:gd name="connsiteX7" fmla="*/ 469266 w 469266"/>
                  <a:gd name="connsiteY7" fmla="*/ 23485 h 140909"/>
                  <a:gd name="connsiteX8" fmla="*/ 469266 w 469266"/>
                  <a:gd name="connsiteY8" fmla="*/ 117424 h 140909"/>
                  <a:gd name="connsiteX9" fmla="*/ 445781 w 469266"/>
                  <a:gd name="connsiteY9" fmla="*/ 140909 h 140909"/>
                  <a:gd name="connsiteX10" fmla="*/ 23485 w 469266"/>
                  <a:gd name="connsiteY10" fmla="*/ 140909 h 140909"/>
                  <a:gd name="connsiteX11" fmla="*/ 0 w 469266"/>
                  <a:gd name="connsiteY11" fmla="*/ 117424 h 140909"/>
                  <a:gd name="connsiteX12" fmla="*/ 0 w 469266"/>
                  <a:gd name="connsiteY12" fmla="*/ 23485 h 140909"/>
                  <a:gd name="connsiteX13" fmla="*/ 23485 w 469266"/>
                  <a:gd name="connsiteY13" fmla="*/ 0 h 14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9266" h="140909">
                    <a:moveTo>
                      <a:pt x="379271" y="47595"/>
                    </a:moveTo>
                    <a:cubicBezTo>
                      <a:pt x="366646" y="47595"/>
                      <a:pt x="356411" y="57830"/>
                      <a:pt x="356411" y="70455"/>
                    </a:cubicBezTo>
                    <a:cubicBezTo>
                      <a:pt x="356411" y="83080"/>
                      <a:pt x="366646" y="93315"/>
                      <a:pt x="379271" y="93315"/>
                    </a:cubicBezTo>
                    <a:cubicBezTo>
                      <a:pt x="391896" y="93315"/>
                      <a:pt x="402131" y="83080"/>
                      <a:pt x="402131" y="70455"/>
                    </a:cubicBezTo>
                    <a:cubicBezTo>
                      <a:pt x="402131" y="57830"/>
                      <a:pt x="391896" y="47595"/>
                      <a:pt x="379271" y="47595"/>
                    </a:cubicBezTo>
                    <a:close/>
                    <a:moveTo>
                      <a:pt x="23485" y="0"/>
                    </a:moveTo>
                    <a:lnTo>
                      <a:pt x="445781" y="0"/>
                    </a:lnTo>
                    <a:cubicBezTo>
                      <a:pt x="458751" y="0"/>
                      <a:pt x="469266" y="10515"/>
                      <a:pt x="469266" y="23485"/>
                    </a:cubicBezTo>
                    <a:lnTo>
                      <a:pt x="469266" y="117424"/>
                    </a:lnTo>
                    <a:cubicBezTo>
                      <a:pt x="469266" y="130394"/>
                      <a:pt x="458751" y="140909"/>
                      <a:pt x="445781" y="140909"/>
                    </a:cubicBezTo>
                    <a:lnTo>
                      <a:pt x="23485" y="140909"/>
                    </a:lnTo>
                    <a:cubicBezTo>
                      <a:pt x="10515" y="140909"/>
                      <a:pt x="0" y="130394"/>
                      <a:pt x="0" y="117424"/>
                    </a:cubicBezTo>
                    <a:lnTo>
                      <a:pt x="0" y="23485"/>
                    </a:lnTo>
                    <a:cubicBezTo>
                      <a:pt x="0" y="10515"/>
                      <a:pt x="10515" y="0"/>
                      <a:pt x="234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100" b="1">
                  <a:solidFill>
                    <a:schemeClr val="accent1"/>
                  </a:solidFill>
                  <a:effectLst>
                    <a:innerShdw blurRad="114300">
                      <a:prstClr val="black">
                        <a:alpha val="52000"/>
                      </a:prstClr>
                    </a:innerShdw>
                  </a:effectLst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5BF04042-7E3F-9747-A42E-76464B2A4E1C}"/>
                  </a:ext>
                </a:extLst>
              </p:cNvPr>
              <p:cNvSpPr/>
              <p:nvPr/>
            </p:nvSpPr>
            <p:spPr>
              <a:xfrm>
                <a:off x="3833001" y="2960591"/>
                <a:ext cx="469266" cy="140909"/>
              </a:xfrm>
              <a:custGeom>
                <a:avLst/>
                <a:gdLst>
                  <a:gd name="connsiteX0" fmla="*/ 379271 w 469266"/>
                  <a:gd name="connsiteY0" fmla="*/ 47595 h 140909"/>
                  <a:gd name="connsiteX1" fmla="*/ 356411 w 469266"/>
                  <a:gd name="connsiteY1" fmla="*/ 70455 h 140909"/>
                  <a:gd name="connsiteX2" fmla="*/ 379271 w 469266"/>
                  <a:gd name="connsiteY2" fmla="*/ 93315 h 140909"/>
                  <a:gd name="connsiteX3" fmla="*/ 402131 w 469266"/>
                  <a:gd name="connsiteY3" fmla="*/ 70455 h 140909"/>
                  <a:gd name="connsiteX4" fmla="*/ 379271 w 469266"/>
                  <a:gd name="connsiteY4" fmla="*/ 47595 h 140909"/>
                  <a:gd name="connsiteX5" fmla="*/ 23485 w 469266"/>
                  <a:gd name="connsiteY5" fmla="*/ 0 h 140909"/>
                  <a:gd name="connsiteX6" fmla="*/ 445781 w 469266"/>
                  <a:gd name="connsiteY6" fmla="*/ 0 h 140909"/>
                  <a:gd name="connsiteX7" fmla="*/ 469266 w 469266"/>
                  <a:gd name="connsiteY7" fmla="*/ 23485 h 140909"/>
                  <a:gd name="connsiteX8" fmla="*/ 469266 w 469266"/>
                  <a:gd name="connsiteY8" fmla="*/ 117424 h 140909"/>
                  <a:gd name="connsiteX9" fmla="*/ 445781 w 469266"/>
                  <a:gd name="connsiteY9" fmla="*/ 140909 h 140909"/>
                  <a:gd name="connsiteX10" fmla="*/ 23485 w 469266"/>
                  <a:gd name="connsiteY10" fmla="*/ 140909 h 140909"/>
                  <a:gd name="connsiteX11" fmla="*/ 0 w 469266"/>
                  <a:gd name="connsiteY11" fmla="*/ 117424 h 140909"/>
                  <a:gd name="connsiteX12" fmla="*/ 0 w 469266"/>
                  <a:gd name="connsiteY12" fmla="*/ 23485 h 140909"/>
                  <a:gd name="connsiteX13" fmla="*/ 23485 w 469266"/>
                  <a:gd name="connsiteY13" fmla="*/ 0 h 14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9266" h="140909">
                    <a:moveTo>
                      <a:pt x="379271" y="47595"/>
                    </a:moveTo>
                    <a:cubicBezTo>
                      <a:pt x="366646" y="47595"/>
                      <a:pt x="356411" y="57830"/>
                      <a:pt x="356411" y="70455"/>
                    </a:cubicBezTo>
                    <a:cubicBezTo>
                      <a:pt x="356411" y="83080"/>
                      <a:pt x="366646" y="93315"/>
                      <a:pt x="379271" y="93315"/>
                    </a:cubicBezTo>
                    <a:cubicBezTo>
                      <a:pt x="391896" y="93315"/>
                      <a:pt x="402131" y="83080"/>
                      <a:pt x="402131" y="70455"/>
                    </a:cubicBezTo>
                    <a:cubicBezTo>
                      <a:pt x="402131" y="57830"/>
                      <a:pt x="391896" y="47595"/>
                      <a:pt x="379271" y="47595"/>
                    </a:cubicBezTo>
                    <a:close/>
                    <a:moveTo>
                      <a:pt x="23485" y="0"/>
                    </a:moveTo>
                    <a:lnTo>
                      <a:pt x="445781" y="0"/>
                    </a:lnTo>
                    <a:cubicBezTo>
                      <a:pt x="458751" y="0"/>
                      <a:pt x="469266" y="10515"/>
                      <a:pt x="469266" y="23485"/>
                    </a:cubicBezTo>
                    <a:lnTo>
                      <a:pt x="469266" y="117424"/>
                    </a:lnTo>
                    <a:cubicBezTo>
                      <a:pt x="469266" y="130394"/>
                      <a:pt x="458751" y="140909"/>
                      <a:pt x="445781" y="140909"/>
                    </a:cubicBezTo>
                    <a:lnTo>
                      <a:pt x="23485" y="140909"/>
                    </a:lnTo>
                    <a:cubicBezTo>
                      <a:pt x="10515" y="140909"/>
                      <a:pt x="0" y="130394"/>
                      <a:pt x="0" y="117424"/>
                    </a:cubicBezTo>
                    <a:lnTo>
                      <a:pt x="0" y="23485"/>
                    </a:lnTo>
                    <a:cubicBezTo>
                      <a:pt x="0" y="10515"/>
                      <a:pt x="10515" y="0"/>
                      <a:pt x="234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100" b="1">
                  <a:solidFill>
                    <a:schemeClr val="accent1"/>
                  </a:solidFill>
                  <a:effectLst>
                    <a:innerShdw blurRad="114300">
                      <a:prstClr val="black">
                        <a:alpha val="52000"/>
                      </a:prstClr>
                    </a:innerShdw>
                  </a:effectLst>
                </a:endParaRPr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CD7A4DE-F10C-8944-9470-E7240E0FE1E5}"/>
              </a:ext>
            </a:extLst>
          </p:cNvPr>
          <p:cNvSpPr/>
          <p:nvPr/>
        </p:nvSpPr>
        <p:spPr>
          <a:xfrm>
            <a:off x="510692" y="3021408"/>
            <a:ext cx="2484308" cy="584701"/>
          </a:xfrm>
          <a:prstGeom prst="rect">
            <a:avLst/>
          </a:prstGeom>
          <a:solidFill>
            <a:schemeClr val="accent3"/>
          </a:solidFill>
        </p:spPr>
        <p:txBody>
          <a:bodyPr wrap="square" lIns="121845" tIns="60923" rIns="121845" bIns="60923">
            <a:spAutoFit/>
          </a:bodyPr>
          <a:lstStyle/>
          <a:p>
            <a:pPr algn="ctr"/>
            <a:r>
              <a:rPr lang="en-US" sz="1500" b="1">
                <a:solidFill>
                  <a:prstClr val="white"/>
                </a:solidFill>
              </a:rPr>
              <a:t>Operational Management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C2AA76-6BC6-5146-B96C-7B4FCDA413E9}"/>
              </a:ext>
            </a:extLst>
          </p:cNvPr>
          <p:cNvSpPr/>
          <p:nvPr/>
        </p:nvSpPr>
        <p:spPr>
          <a:xfrm>
            <a:off x="7722071" y="2852250"/>
            <a:ext cx="3744077" cy="3325875"/>
          </a:xfrm>
          <a:prstGeom prst="rect">
            <a:avLst/>
          </a:prstGeom>
          <a:noFill/>
          <a:ln w="38100">
            <a:solidFill>
              <a:srgbClr val="F89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/>
            <a:endParaRPr lang="en-US" sz="15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A5476D-371A-DD48-937D-A6B978DC23C8}"/>
              </a:ext>
            </a:extLst>
          </p:cNvPr>
          <p:cNvSpPr/>
          <p:nvPr/>
        </p:nvSpPr>
        <p:spPr>
          <a:xfrm>
            <a:off x="7884596" y="3021397"/>
            <a:ext cx="3353011" cy="353917"/>
          </a:xfrm>
          <a:prstGeom prst="rect">
            <a:avLst/>
          </a:prstGeom>
          <a:solidFill>
            <a:srgbClr val="F8981E"/>
          </a:solidFill>
        </p:spPr>
        <p:txBody>
          <a:bodyPr wrap="square" lIns="121845" tIns="60923" rIns="121845" bIns="60923">
            <a:spAutoFit/>
          </a:bodyPr>
          <a:lstStyle/>
          <a:p>
            <a:pPr algn="ctr"/>
            <a:r>
              <a:rPr lang="en-US" sz="1500" b="1">
                <a:solidFill>
                  <a:prstClr val="white"/>
                </a:solidFill>
              </a:rPr>
              <a:t>Native AWS Services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BE4A42-A708-A546-8FA9-A3EF7C24FB3E}"/>
              </a:ext>
            </a:extLst>
          </p:cNvPr>
          <p:cNvSpPr txBox="1"/>
          <p:nvPr/>
        </p:nvSpPr>
        <p:spPr>
          <a:xfrm>
            <a:off x="8478873" y="4340329"/>
            <a:ext cx="643614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/>
              <a:t>Amazon EC2</a:t>
            </a:r>
            <a:endParaRPr lang="en-US" sz="1500" b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403451-027B-0047-B266-F33421BB1466}"/>
              </a:ext>
            </a:extLst>
          </p:cNvPr>
          <p:cNvSpPr txBox="1"/>
          <p:nvPr/>
        </p:nvSpPr>
        <p:spPr>
          <a:xfrm>
            <a:off x="9262810" y="4340329"/>
            <a:ext cx="73133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/>
              <a:t>Amazon</a:t>
            </a:r>
            <a:br>
              <a:rPr lang="en-US" sz="1100" b="1"/>
            </a:br>
            <a:r>
              <a:rPr lang="en-US" sz="1100" b="1"/>
              <a:t>S3</a:t>
            </a:r>
            <a:endParaRPr lang="en-US" sz="1500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FDF8F0-DB8E-B24E-BC74-82367397ED37}"/>
              </a:ext>
            </a:extLst>
          </p:cNvPr>
          <p:cNvSpPr txBox="1"/>
          <p:nvPr/>
        </p:nvSpPr>
        <p:spPr>
          <a:xfrm>
            <a:off x="9947818" y="4340329"/>
            <a:ext cx="894519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/>
              <a:t>Amazon</a:t>
            </a:r>
            <a:br>
              <a:rPr lang="en-US" sz="1100" b="1"/>
            </a:br>
            <a:r>
              <a:rPr lang="en-US" sz="1100" b="1"/>
              <a:t>RDS</a:t>
            </a:r>
            <a:endParaRPr lang="en-US" sz="15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BB988FB-6F6B-1B4D-998A-8135A8194D04}"/>
              </a:ext>
            </a:extLst>
          </p:cNvPr>
          <p:cNvSpPr txBox="1"/>
          <p:nvPr/>
        </p:nvSpPr>
        <p:spPr>
          <a:xfrm>
            <a:off x="9250433" y="5661129"/>
            <a:ext cx="73133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/>
              <a:t>AWS Direct Connect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543D37A-85CC-BF4C-A31B-14B6773D9075}"/>
              </a:ext>
            </a:extLst>
          </p:cNvPr>
          <p:cNvSpPr txBox="1"/>
          <p:nvPr/>
        </p:nvSpPr>
        <p:spPr>
          <a:xfrm>
            <a:off x="10084967" y="5661129"/>
            <a:ext cx="639913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/>
              <a:t>AWS IAM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BC9B7B-88D3-A041-B6CF-ECF67CB1F85D}"/>
              </a:ext>
            </a:extLst>
          </p:cNvPr>
          <p:cNvSpPr txBox="1"/>
          <p:nvPr/>
        </p:nvSpPr>
        <p:spPr>
          <a:xfrm>
            <a:off x="8482982" y="5661129"/>
            <a:ext cx="643614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/>
              <a:t>AWS IoT</a:t>
            </a:r>
            <a:endParaRPr lang="en-US" sz="1500" b="1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3675D1A-0271-2847-B857-949D5FD9301B}"/>
              </a:ext>
            </a:extLst>
          </p:cNvPr>
          <p:cNvGrpSpPr/>
          <p:nvPr/>
        </p:nvGrpSpPr>
        <p:grpSpPr>
          <a:xfrm>
            <a:off x="7884584" y="3832612"/>
            <a:ext cx="533261" cy="1527484"/>
            <a:chOff x="8465550" y="1869884"/>
            <a:chExt cx="533400" cy="114939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45D487-80BA-6F41-8715-B137CBFE8057}"/>
                </a:ext>
              </a:extLst>
            </p:cNvPr>
            <p:cNvSpPr txBox="1"/>
            <p:nvPr/>
          </p:nvSpPr>
          <p:spPr>
            <a:xfrm>
              <a:off x="8465550" y="1869884"/>
              <a:ext cx="533400" cy="159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>
                  <a:solidFill>
                    <a:schemeClr val="tx1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3A9E464-2862-3349-B286-FF1582EC4585}"/>
                </a:ext>
              </a:extLst>
            </p:cNvPr>
            <p:cNvSpPr txBox="1"/>
            <p:nvPr/>
          </p:nvSpPr>
          <p:spPr>
            <a:xfrm>
              <a:off x="8465550" y="2860054"/>
              <a:ext cx="533400" cy="159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>
                  <a:solidFill>
                    <a:schemeClr val="tx1">
                      <a:lumMod val="7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BCAE08-453F-5C47-BCC7-733945C63DCF}"/>
              </a:ext>
            </a:extLst>
          </p:cNvPr>
          <p:cNvGrpSpPr/>
          <p:nvPr/>
        </p:nvGrpSpPr>
        <p:grpSpPr>
          <a:xfrm>
            <a:off x="10785059" y="3823535"/>
            <a:ext cx="533261" cy="1534969"/>
            <a:chOff x="11366782" y="1781857"/>
            <a:chExt cx="533400" cy="114849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F16C2EB-0866-8B4F-A230-18C70D4FAC19}"/>
                </a:ext>
              </a:extLst>
            </p:cNvPr>
            <p:cNvSpPr txBox="1"/>
            <p:nvPr/>
          </p:nvSpPr>
          <p:spPr>
            <a:xfrm>
              <a:off x="11366782" y="1781857"/>
              <a:ext cx="533400" cy="158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>
                  <a:solidFill>
                    <a:schemeClr val="tx1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77DA96A-A670-4D4E-AC9E-4E560198F75C}"/>
                </a:ext>
              </a:extLst>
            </p:cNvPr>
            <p:cNvSpPr txBox="1"/>
            <p:nvPr/>
          </p:nvSpPr>
          <p:spPr>
            <a:xfrm>
              <a:off x="11366782" y="2772027"/>
              <a:ext cx="533400" cy="158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>
                  <a:solidFill>
                    <a:schemeClr val="tx1">
                      <a:lumMod val="7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120" name="Left-Right Arrow 156">
            <a:extLst>
              <a:ext uri="{FF2B5EF4-FFF2-40B4-BE49-F238E27FC236}">
                <a16:creationId xmlns:a16="http://schemas.microsoft.com/office/drawing/2014/main" id="{984C0DC0-C571-CF4E-943C-1FCF868D891A}"/>
              </a:ext>
            </a:extLst>
          </p:cNvPr>
          <p:cNvSpPr/>
          <p:nvPr/>
        </p:nvSpPr>
        <p:spPr>
          <a:xfrm>
            <a:off x="7229848" y="4681316"/>
            <a:ext cx="899766" cy="360000"/>
          </a:xfrm>
          <a:prstGeom prst="left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45" tIns="60923" rIns="121845" bIns="60923" rtlCol="0" anchor="ctr"/>
          <a:lstStyle/>
          <a:p>
            <a:pPr algn="ctr"/>
            <a:endParaRPr lang="en-US" sz="15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5E51E4-B364-D74E-B701-DDA0F62473AA}"/>
              </a:ext>
            </a:extLst>
          </p:cNvPr>
          <p:cNvSpPr/>
          <p:nvPr/>
        </p:nvSpPr>
        <p:spPr>
          <a:xfrm>
            <a:off x="388227" y="2286162"/>
            <a:ext cx="7244485" cy="4629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121" tIns="91360" rIns="185121" bIns="91360" numCol="1" spcCol="1693" anchor="t" anchorCtr="0">
            <a:noAutofit/>
          </a:bodyPr>
          <a:lstStyle/>
          <a:p>
            <a:pPr algn="ctr" defTabSz="57736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/>
              <a:t>vRealize Suite, vSphere Integrated Containers, ISV Ecosystem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31C2B92-0368-FA45-BB85-124B87F5877E}"/>
              </a:ext>
            </a:extLst>
          </p:cNvPr>
          <p:cNvGrpSpPr/>
          <p:nvPr/>
        </p:nvGrpSpPr>
        <p:grpSpPr>
          <a:xfrm>
            <a:off x="4983504" y="3581564"/>
            <a:ext cx="959821" cy="862676"/>
            <a:chOff x="5020279" y="2382981"/>
            <a:chExt cx="960071" cy="862676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13BD8BE-7BDB-2849-98C2-6CA5FC767D92}"/>
                </a:ext>
              </a:extLst>
            </p:cNvPr>
            <p:cNvSpPr/>
            <p:nvPr/>
          </p:nvSpPr>
          <p:spPr>
            <a:xfrm>
              <a:off x="5198025" y="2382981"/>
              <a:ext cx="604577" cy="606669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endParaRPr lang="en-US" sz="1500">
                <a:solidFill>
                  <a:srgbClr val="FFFFFF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363563-EE5F-F74E-8968-5CFCD8BA8E5E}"/>
                </a:ext>
              </a:extLst>
            </p:cNvPr>
            <p:cNvSpPr txBox="1"/>
            <p:nvPr/>
          </p:nvSpPr>
          <p:spPr>
            <a:xfrm>
              <a:off x="5020279" y="3043481"/>
              <a:ext cx="960071" cy="202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vCenter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0D4F193-6BFF-5A4F-B371-22257A577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642" y="2493499"/>
              <a:ext cx="385632" cy="385632"/>
            </a:xfrm>
            <a:prstGeom prst="rect">
              <a:avLst/>
            </a:prstGeom>
            <a:effectLst/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1FBC1F-5446-BF4E-9B99-757582FF9923}"/>
              </a:ext>
            </a:extLst>
          </p:cNvPr>
          <p:cNvGrpSpPr/>
          <p:nvPr/>
        </p:nvGrpSpPr>
        <p:grpSpPr>
          <a:xfrm>
            <a:off x="1211705" y="3582552"/>
            <a:ext cx="959821" cy="862676"/>
            <a:chOff x="5020279" y="2382981"/>
            <a:chExt cx="960071" cy="86267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6388515-EEE2-864C-882C-667D528C491E}"/>
                </a:ext>
              </a:extLst>
            </p:cNvPr>
            <p:cNvSpPr/>
            <p:nvPr/>
          </p:nvSpPr>
          <p:spPr>
            <a:xfrm>
              <a:off x="5198025" y="2382981"/>
              <a:ext cx="604577" cy="606669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endParaRPr lang="en-US" sz="1500">
                <a:solidFill>
                  <a:srgbClr val="FFFFFF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9811D6C-E69C-BD48-8156-BC020C544844}"/>
                </a:ext>
              </a:extLst>
            </p:cNvPr>
            <p:cNvSpPr txBox="1"/>
            <p:nvPr/>
          </p:nvSpPr>
          <p:spPr>
            <a:xfrm>
              <a:off x="5020279" y="3043481"/>
              <a:ext cx="960071" cy="202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vCenter</a:t>
              </a: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2AEBCA4E-8AA0-4640-8927-7506FD38A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642" y="2493499"/>
              <a:ext cx="385632" cy="385632"/>
            </a:xfrm>
            <a:prstGeom prst="rect">
              <a:avLst/>
            </a:prstGeom>
            <a:effectLst/>
          </p:spPr>
        </p:pic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37C88FB-DFC8-0D4D-A376-825B549403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07" y="3551740"/>
            <a:ext cx="603094" cy="7239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DF68F2B-2AF2-7D48-899A-BC0C3F001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456" y="3665366"/>
            <a:ext cx="503009" cy="521775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817E4FBF-2A8D-264B-88FB-2CFA19CC06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21" y="3578697"/>
            <a:ext cx="521231" cy="60282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486EE3E-A526-3243-AB45-D53727127D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35" y="4842869"/>
            <a:ext cx="548497" cy="658368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8A81F440-F9BC-334D-A450-2120CBD332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26" y="4887950"/>
            <a:ext cx="335614" cy="636067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E0A5D077-BD17-2F41-8645-AD964A2FA1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979" y="4867269"/>
            <a:ext cx="544638" cy="653737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7D5A61F4-AFD6-834C-965E-D171FEC352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4" y="4444238"/>
            <a:ext cx="1741021" cy="1741475"/>
          </a:xfrm>
          <a:prstGeom prst="rect">
            <a:avLst/>
          </a:prstGeom>
          <a:noFill/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B4FFC0D-A80D-7E42-9FB4-F0E698692190}"/>
              </a:ext>
            </a:extLst>
          </p:cNvPr>
          <p:cNvGrpSpPr/>
          <p:nvPr/>
        </p:nvGrpSpPr>
        <p:grpSpPr>
          <a:xfrm>
            <a:off x="2708529" y="3781025"/>
            <a:ext cx="899766" cy="360000"/>
            <a:chOff x="2744727" y="2714064"/>
            <a:chExt cx="900000" cy="360000"/>
          </a:xfrm>
        </p:grpSpPr>
        <p:sp>
          <p:nvSpPr>
            <p:cNvPr id="138" name="Left-Right Arrow 79">
              <a:extLst>
                <a:ext uri="{FF2B5EF4-FFF2-40B4-BE49-F238E27FC236}">
                  <a16:creationId xmlns:a16="http://schemas.microsoft.com/office/drawing/2014/main" id="{60C287F2-E8EF-5344-B6D4-26966D092C48}"/>
                </a:ext>
              </a:extLst>
            </p:cNvPr>
            <p:cNvSpPr/>
            <p:nvPr/>
          </p:nvSpPr>
          <p:spPr>
            <a:xfrm>
              <a:off x="2744727" y="2714064"/>
              <a:ext cx="900000" cy="360000"/>
            </a:xfrm>
            <a:prstGeom prst="leftRightArrow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626BC771-4CDA-EB47-A8D9-660FBE4B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240" y="2808983"/>
              <a:ext cx="416066" cy="158308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4CF10B18-335D-F745-92DA-E6D93ED63CE5}"/>
              </a:ext>
            </a:extLst>
          </p:cNvPr>
          <p:cNvSpPr txBox="1"/>
          <p:nvPr/>
        </p:nvSpPr>
        <p:spPr>
          <a:xfrm>
            <a:off x="3433442" y="5495343"/>
            <a:ext cx="1338033" cy="563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343" indent="-17134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rgbClr val="FF0000"/>
                </a:solidFill>
              </a:rPr>
              <a:t>ESXi on Dedicated Hardware</a:t>
            </a:r>
          </a:p>
          <a:p>
            <a:pPr marL="171343" indent="-17134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>
                    <a:lumMod val="75000"/>
                  </a:schemeClr>
                </a:solidFill>
              </a:rPr>
              <a:t>Support for VMs and Containers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EB437-5961-CE48-B8B7-EBF112283866}"/>
              </a:ext>
            </a:extLst>
          </p:cNvPr>
          <p:cNvSpPr txBox="1"/>
          <p:nvPr/>
        </p:nvSpPr>
        <p:spPr>
          <a:xfrm>
            <a:off x="4838793" y="5487786"/>
            <a:ext cx="1370910" cy="563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343" indent="-17134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>
                    <a:lumMod val="75000"/>
                  </a:schemeClr>
                </a:solidFill>
              </a:rPr>
              <a:t>vSAN on Flash and EBS Storage</a:t>
            </a:r>
          </a:p>
          <a:p>
            <a:pPr marL="171343" indent="-17134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>
                    <a:lumMod val="75000"/>
                  </a:schemeClr>
                </a:solidFill>
              </a:rPr>
              <a:t>Replication and DR Orchestration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EABA387-FD45-F645-822D-B18B50239B94}"/>
              </a:ext>
            </a:extLst>
          </p:cNvPr>
          <p:cNvSpPr txBox="1"/>
          <p:nvPr/>
        </p:nvSpPr>
        <p:spPr>
          <a:xfrm>
            <a:off x="6343307" y="5485343"/>
            <a:ext cx="1170150" cy="563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343" indent="-17134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>
                    <a:lumMod val="75000"/>
                  </a:schemeClr>
                </a:solidFill>
              </a:rPr>
              <a:t>NSX Spanning on-premises and Cloud </a:t>
            </a:r>
          </a:p>
          <a:p>
            <a:pPr marL="171343" indent="-17134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>
                    <a:lumMod val="75000"/>
                  </a:schemeClr>
                </a:solidFill>
              </a:rPr>
              <a:t>Advanced Networking &amp; Security Services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082FD44-AF83-BB4F-85B8-FC4695765D6D}"/>
              </a:ext>
            </a:extLst>
          </p:cNvPr>
          <p:cNvSpPr/>
          <p:nvPr/>
        </p:nvSpPr>
        <p:spPr>
          <a:xfrm>
            <a:off x="3229714" y="6310511"/>
            <a:ext cx="8236434" cy="484169"/>
          </a:xfrm>
          <a:prstGeom prst="rect">
            <a:avLst/>
          </a:prstGeom>
          <a:solidFill>
            <a:srgbClr val="F8981E"/>
          </a:solidFill>
          <a:ln w="38100">
            <a:solidFill>
              <a:srgbClr val="F89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/>
            <a:r>
              <a:rPr lang="en-US" sz="1500" b="1"/>
              <a:t>AWS Global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85466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8" grpId="1" animBg="1"/>
      <p:bldP spid="78" grpId="2" animBg="1"/>
      <p:bldP spid="79" grpId="0" animBg="1"/>
      <p:bldP spid="80" grpId="0" animBg="1"/>
      <p:bldP spid="81" grpId="0" animBg="1"/>
      <p:bldP spid="86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/>
      <p:bldP spid="120" grpId="0" animBg="1"/>
      <p:bldP spid="121" grpId="0" animBg="1"/>
      <p:bldP spid="140" grpId="0"/>
      <p:bldP spid="141" grpId="0"/>
      <p:bldP spid="142" grpId="0"/>
      <p:bldP spid="143" grpId="0" animBg="1"/>
      <p:bldP spid="143" grpId="1" animBg="1"/>
      <p:bldP spid="14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D2FA-2F72-F74B-BA83-06994052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Business 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CD9284-DBDD-4106-82C5-B194E34DA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6275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066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B82E0-BBA0-F14E-A70F-60289029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Removes Complexity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5C030A-DA2B-4851-9C9E-C171894C5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2345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180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7A95-2722-A147-85B3-035D7779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1" y="533400"/>
            <a:ext cx="7271515" cy="705853"/>
          </a:xfrm>
        </p:spPr>
        <p:txBody>
          <a:bodyPr/>
          <a:lstStyle/>
          <a:p>
            <a:r>
              <a:rPr lang="en-US" dirty="0"/>
              <a:t>Operational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4559-BF35-C745-92A3-3662560A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2998065"/>
          </a:xfrm>
        </p:spPr>
        <p:txBody>
          <a:bodyPr>
            <a:normAutofit/>
          </a:bodyPr>
          <a:lstStyle/>
          <a:p>
            <a:r>
              <a:rPr lang="en-US" dirty="0"/>
              <a:t>Support provided directly by VMware</a:t>
            </a:r>
          </a:p>
          <a:p>
            <a:r>
              <a:rPr lang="en-US" dirty="0"/>
              <a:t>All Stack Maintenance and upgrades managed by VMware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6F9DBE-C70A-8F4F-A939-5E93B37D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/>
              <a:t>Same toolset can be used for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07EA4C-36BF-C54B-AE45-AEB46F86D9E1}"/>
              </a:ext>
            </a:extLst>
          </p:cNvPr>
          <p:cNvGrpSpPr/>
          <p:nvPr/>
        </p:nvGrpSpPr>
        <p:grpSpPr>
          <a:xfrm>
            <a:off x="8393484" y="4315253"/>
            <a:ext cx="1587129" cy="1704547"/>
            <a:chOff x="1302326" y="1712974"/>
            <a:chExt cx="1190657" cy="12787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81F3E8-A11E-A04F-A0BC-D472FEF97020}"/>
                </a:ext>
              </a:extLst>
            </p:cNvPr>
            <p:cNvGrpSpPr/>
            <p:nvPr/>
          </p:nvGrpSpPr>
          <p:grpSpPr>
            <a:xfrm>
              <a:off x="1302326" y="1712974"/>
              <a:ext cx="1190657" cy="1278743"/>
              <a:chOff x="-7337426" y="754063"/>
              <a:chExt cx="3819526" cy="4102100"/>
            </a:xfrm>
            <a:solidFill>
              <a:schemeClr val="accent3"/>
            </a:solidFill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F440DCE1-308F-8840-9E0A-72956E406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37426" y="3548063"/>
                <a:ext cx="3806825" cy="1308100"/>
              </a:xfrm>
              <a:custGeom>
                <a:avLst/>
                <a:gdLst>
                  <a:gd name="T0" fmla="*/ 2 w 338"/>
                  <a:gd name="T1" fmla="*/ 92 h 116"/>
                  <a:gd name="T2" fmla="*/ 76 w 338"/>
                  <a:gd name="T3" fmla="*/ 2 h 116"/>
                  <a:gd name="T4" fmla="*/ 84 w 338"/>
                  <a:gd name="T5" fmla="*/ 4 h 116"/>
                  <a:gd name="T6" fmla="*/ 173 w 338"/>
                  <a:gd name="T7" fmla="*/ 35 h 116"/>
                  <a:gd name="T8" fmla="*/ 253 w 338"/>
                  <a:gd name="T9" fmla="*/ 5 h 116"/>
                  <a:gd name="T10" fmla="*/ 268 w 338"/>
                  <a:gd name="T11" fmla="*/ 4 h 116"/>
                  <a:gd name="T12" fmla="*/ 318 w 338"/>
                  <a:gd name="T13" fmla="*/ 46 h 116"/>
                  <a:gd name="T14" fmla="*/ 333 w 338"/>
                  <a:gd name="T15" fmla="*/ 76 h 116"/>
                  <a:gd name="T16" fmla="*/ 337 w 338"/>
                  <a:gd name="T17" fmla="*/ 106 h 116"/>
                  <a:gd name="T18" fmla="*/ 333 w 338"/>
                  <a:gd name="T19" fmla="*/ 115 h 116"/>
                  <a:gd name="T20" fmla="*/ 317 w 338"/>
                  <a:gd name="T21" fmla="*/ 115 h 116"/>
                  <a:gd name="T22" fmla="*/ 258 w 338"/>
                  <a:gd name="T23" fmla="*/ 115 h 116"/>
                  <a:gd name="T24" fmla="*/ 106 w 338"/>
                  <a:gd name="T25" fmla="*/ 115 h 116"/>
                  <a:gd name="T26" fmla="*/ 49 w 338"/>
                  <a:gd name="T27" fmla="*/ 115 h 116"/>
                  <a:gd name="T28" fmla="*/ 28 w 338"/>
                  <a:gd name="T29" fmla="*/ 115 h 116"/>
                  <a:gd name="T30" fmla="*/ 6 w 338"/>
                  <a:gd name="T31" fmla="*/ 115 h 116"/>
                  <a:gd name="T32" fmla="*/ 1 w 338"/>
                  <a:gd name="T33" fmla="*/ 102 h 116"/>
                  <a:gd name="T34" fmla="*/ 2 w 338"/>
                  <a:gd name="T35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8" h="116">
                    <a:moveTo>
                      <a:pt x="2" y="92"/>
                    </a:moveTo>
                    <a:cubicBezTo>
                      <a:pt x="7" y="51"/>
                      <a:pt x="40" y="19"/>
                      <a:pt x="76" y="2"/>
                    </a:cubicBezTo>
                    <a:cubicBezTo>
                      <a:pt x="78" y="1"/>
                      <a:pt x="82" y="2"/>
                      <a:pt x="84" y="4"/>
                    </a:cubicBezTo>
                    <a:cubicBezTo>
                      <a:pt x="110" y="25"/>
                      <a:pt x="139" y="36"/>
                      <a:pt x="173" y="35"/>
                    </a:cubicBezTo>
                    <a:cubicBezTo>
                      <a:pt x="203" y="35"/>
                      <a:pt x="230" y="24"/>
                      <a:pt x="253" y="5"/>
                    </a:cubicBezTo>
                    <a:cubicBezTo>
                      <a:pt x="259" y="0"/>
                      <a:pt x="263" y="1"/>
                      <a:pt x="268" y="4"/>
                    </a:cubicBezTo>
                    <a:cubicBezTo>
                      <a:pt x="287" y="14"/>
                      <a:pt x="305" y="28"/>
                      <a:pt x="318" y="46"/>
                    </a:cubicBezTo>
                    <a:cubicBezTo>
                      <a:pt x="325" y="55"/>
                      <a:pt x="330" y="65"/>
                      <a:pt x="333" y="76"/>
                    </a:cubicBezTo>
                    <a:cubicBezTo>
                      <a:pt x="336" y="86"/>
                      <a:pt x="337" y="96"/>
                      <a:pt x="337" y="106"/>
                    </a:cubicBezTo>
                    <a:cubicBezTo>
                      <a:pt x="338" y="113"/>
                      <a:pt x="338" y="113"/>
                      <a:pt x="333" y="115"/>
                    </a:cubicBezTo>
                    <a:cubicBezTo>
                      <a:pt x="329" y="116"/>
                      <a:pt x="322" y="115"/>
                      <a:pt x="317" y="115"/>
                    </a:cubicBezTo>
                    <a:cubicBezTo>
                      <a:pt x="297" y="115"/>
                      <a:pt x="278" y="115"/>
                      <a:pt x="258" y="115"/>
                    </a:cubicBezTo>
                    <a:cubicBezTo>
                      <a:pt x="207" y="115"/>
                      <a:pt x="157" y="115"/>
                      <a:pt x="106" y="115"/>
                    </a:cubicBezTo>
                    <a:cubicBezTo>
                      <a:pt x="87" y="115"/>
                      <a:pt x="68" y="115"/>
                      <a:pt x="49" y="115"/>
                    </a:cubicBezTo>
                    <a:cubicBezTo>
                      <a:pt x="42" y="115"/>
                      <a:pt x="35" y="115"/>
                      <a:pt x="28" y="115"/>
                    </a:cubicBezTo>
                    <a:cubicBezTo>
                      <a:pt x="22" y="115"/>
                      <a:pt x="13" y="116"/>
                      <a:pt x="6" y="115"/>
                    </a:cubicBezTo>
                    <a:cubicBezTo>
                      <a:pt x="0" y="113"/>
                      <a:pt x="1" y="109"/>
                      <a:pt x="1" y="102"/>
                    </a:cubicBezTo>
                    <a:cubicBezTo>
                      <a:pt x="1" y="99"/>
                      <a:pt x="1" y="96"/>
                      <a:pt x="2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07C11BDB-C5CD-7F46-9105-56E5552F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58050" y="754063"/>
                <a:ext cx="3740150" cy="2027238"/>
              </a:xfrm>
              <a:custGeom>
                <a:avLst/>
                <a:gdLst>
                  <a:gd name="T0" fmla="*/ 174 w 332"/>
                  <a:gd name="T1" fmla="*/ 2 h 180"/>
                  <a:gd name="T2" fmla="*/ 285 w 332"/>
                  <a:gd name="T3" fmla="*/ 69 h 180"/>
                  <a:gd name="T4" fmla="*/ 294 w 332"/>
                  <a:gd name="T5" fmla="*/ 83 h 180"/>
                  <a:gd name="T6" fmla="*/ 305 w 332"/>
                  <a:gd name="T7" fmla="*/ 98 h 180"/>
                  <a:gd name="T8" fmla="*/ 300 w 332"/>
                  <a:gd name="T9" fmla="*/ 175 h 180"/>
                  <a:gd name="T10" fmla="*/ 288 w 332"/>
                  <a:gd name="T11" fmla="*/ 180 h 180"/>
                  <a:gd name="T12" fmla="*/ 288 w 332"/>
                  <a:gd name="T13" fmla="*/ 123 h 180"/>
                  <a:gd name="T14" fmla="*/ 283 w 332"/>
                  <a:gd name="T15" fmla="*/ 96 h 180"/>
                  <a:gd name="T16" fmla="*/ 162 w 332"/>
                  <a:gd name="T17" fmla="*/ 16 h 180"/>
                  <a:gd name="T18" fmla="*/ 40 w 332"/>
                  <a:gd name="T19" fmla="*/ 101 h 180"/>
                  <a:gd name="T20" fmla="*/ 37 w 332"/>
                  <a:gd name="T21" fmla="*/ 121 h 180"/>
                  <a:gd name="T22" fmla="*/ 37 w 332"/>
                  <a:gd name="T23" fmla="*/ 178 h 180"/>
                  <a:gd name="T24" fmla="*/ 2 w 332"/>
                  <a:gd name="T25" fmla="*/ 143 h 180"/>
                  <a:gd name="T26" fmla="*/ 23 w 332"/>
                  <a:gd name="T27" fmla="*/ 96 h 180"/>
                  <a:gd name="T28" fmla="*/ 30 w 332"/>
                  <a:gd name="T29" fmla="*/ 87 h 180"/>
                  <a:gd name="T30" fmla="*/ 92 w 332"/>
                  <a:gd name="T31" fmla="*/ 19 h 180"/>
                  <a:gd name="T32" fmla="*/ 174 w 332"/>
                  <a:gd name="T33" fmla="*/ 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180">
                    <a:moveTo>
                      <a:pt x="174" y="2"/>
                    </a:moveTo>
                    <a:cubicBezTo>
                      <a:pt x="218" y="6"/>
                      <a:pt x="260" y="29"/>
                      <a:pt x="285" y="69"/>
                    </a:cubicBezTo>
                    <a:cubicBezTo>
                      <a:pt x="288" y="74"/>
                      <a:pt x="291" y="78"/>
                      <a:pt x="294" y="83"/>
                    </a:cubicBezTo>
                    <a:cubicBezTo>
                      <a:pt x="296" y="89"/>
                      <a:pt x="301" y="94"/>
                      <a:pt x="305" y="98"/>
                    </a:cubicBezTo>
                    <a:cubicBezTo>
                      <a:pt x="332" y="119"/>
                      <a:pt x="329" y="159"/>
                      <a:pt x="300" y="175"/>
                    </a:cubicBezTo>
                    <a:cubicBezTo>
                      <a:pt x="297" y="177"/>
                      <a:pt x="293" y="178"/>
                      <a:pt x="288" y="180"/>
                    </a:cubicBezTo>
                    <a:cubicBezTo>
                      <a:pt x="288" y="160"/>
                      <a:pt x="289" y="141"/>
                      <a:pt x="288" y="123"/>
                    </a:cubicBezTo>
                    <a:cubicBezTo>
                      <a:pt x="288" y="114"/>
                      <a:pt x="286" y="104"/>
                      <a:pt x="283" y="96"/>
                    </a:cubicBezTo>
                    <a:cubicBezTo>
                      <a:pt x="263" y="47"/>
                      <a:pt x="214" y="15"/>
                      <a:pt x="162" y="16"/>
                    </a:cubicBezTo>
                    <a:cubicBezTo>
                      <a:pt x="107" y="17"/>
                      <a:pt x="59" y="50"/>
                      <a:pt x="40" y="101"/>
                    </a:cubicBezTo>
                    <a:cubicBezTo>
                      <a:pt x="38" y="107"/>
                      <a:pt x="37" y="114"/>
                      <a:pt x="37" y="121"/>
                    </a:cubicBezTo>
                    <a:cubicBezTo>
                      <a:pt x="36" y="140"/>
                      <a:pt x="37" y="159"/>
                      <a:pt x="37" y="178"/>
                    </a:cubicBezTo>
                    <a:cubicBezTo>
                      <a:pt x="21" y="177"/>
                      <a:pt x="5" y="161"/>
                      <a:pt x="2" y="143"/>
                    </a:cubicBezTo>
                    <a:cubicBezTo>
                      <a:pt x="0" y="124"/>
                      <a:pt x="6" y="107"/>
                      <a:pt x="23" y="96"/>
                    </a:cubicBezTo>
                    <a:cubicBezTo>
                      <a:pt x="26" y="94"/>
                      <a:pt x="28" y="90"/>
                      <a:pt x="30" y="87"/>
                    </a:cubicBezTo>
                    <a:cubicBezTo>
                      <a:pt x="44" y="59"/>
                      <a:pt x="64" y="34"/>
                      <a:pt x="92" y="19"/>
                    </a:cubicBezTo>
                    <a:cubicBezTo>
                      <a:pt x="118" y="5"/>
                      <a:pt x="147" y="0"/>
                      <a:pt x="17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56D81238-DBDF-A84A-9831-E1E6CB753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73863" y="1068388"/>
                <a:ext cx="2782888" cy="2784475"/>
              </a:xfrm>
              <a:custGeom>
                <a:avLst/>
                <a:gdLst>
                  <a:gd name="T0" fmla="*/ 199 w 247"/>
                  <a:gd name="T1" fmla="*/ 203 h 247"/>
                  <a:gd name="T2" fmla="*/ 64 w 247"/>
                  <a:gd name="T3" fmla="*/ 221 h 247"/>
                  <a:gd name="T4" fmla="*/ 9 w 247"/>
                  <a:gd name="T5" fmla="*/ 106 h 247"/>
                  <a:gd name="T6" fmla="*/ 103 w 247"/>
                  <a:gd name="T7" fmla="*/ 12 h 247"/>
                  <a:gd name="T8" fmla="*/ 229 w 247"/>
                  <a:gd name="T9" fmla="*/ 149 h 247"/>
                  <a:gd name="T10" fmla="*/ 224 w 247"/>
                  <a:gd name="T11" fmla="*/ 160 h 247"/>
                  <a:gd name="T12" fmla="*/ 148 w 247"/>
                  <a:gd name="T13" fmla="*/ 198 h 247"/>
                  <a:gd name="T14" fmla="*/ 138 w 247"/>
                  <a:gd name="T15" fmla="*/ 193 h 247"/>
                  <a:gd name="T16" fmla="*/ 104 w 247"/>
                  <a:gd name="T17" fmla="*/ 191 h 247"/>
                  <a:gd name="T18" fmla="*/ 105 w 247"/>
                  <a:gd name="T19" fmla="*/ 223 h 247"/>
                  <a:gd name="T20" fmla="*/ 138 w 247"/>
                  <a:gd name="T21" fmla="*/ 220 h 247"/>
                  <a:gd name="T22" fmla="*/ 144 w 247"/>
                  <a:gd name="T23" fmla="*/ 215 h 247"/>
                  <a:gd name="T24" fmla="*/ 199 w 247"/>
                  <a:gd name="T25" fmla="*/ 20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247">
                    <a:moveTo>
                      <a:pt x="199" y="203"/>
                    </a:moveTo>
                    <a:cubicBezTo>
                      <a:pt x="170" y="238"/>
                      <a:pt x="108" y="247"/>
                      <a:pt x="64" y="221"/>
                    </a:cubicBezTo>
                    <a:cubicBezTo>
                      <a:pt x="23" y="198"/>
                      <a:pt x="0" y="150"/>
                      <a:pt x="9" y="106"/>
                    </a:cubicBezTo>
                    <a:cubicBezTo>
                      <a:pt x="18" y="56"/>
                      <a:pt x="54" y="20"/>
                      <a:pt x="103" y="12"/>
                    </a:cubicBezTo>
                    <a:cubicBezTo>
                      <a:pt x="181" y="0"/>
                      <a:pt x="247" y="72"/>
                      <a:pt x="229" y="149"/>
                    </a:cubicBezTo>
                    <a:cubicBezTo>
                      <a:pt x="228" y="153"/>
                      <a:pt x="226" y="157"/>
                      <a:pt x="224" y="160"/>
                    </a:cubicBezTo>
                    <a:cubicBezTo>
                      <a:pt x="205" y="185"/>
                      <a:pt x="179" y="196"/>
                      <a:pt x="148" y="198"/>
                    </a:cubicBezTo>
                    <a:cubicBezTo>
                      <a:pt x="145" y="199"/>
                      <a:pt x="140" y="196"/>
                      <a:pt x="138" y="193"/>
                    </a:cubicBezTo>
                    <a:cubicBezTo>
                      <a:pt x="128" y="183"/>
                      <a:pt x="114" y="181"/>
                      <a:pt x="104" y="191"/>
                    </a:cubicBezTo>
                    <a:cubicBezTo>
                      <a:pt x="95" y="200"/>
                      <a:pt x="95" y="215"/>
                      <a:pt x="105" y="223"/>
                    </a:cubicBezTo>
                    <a:cubicBezTo>
                      <a:pt x="115" y="233"/>
                      <a:pt x="129" y="231"/>
                      <a:pt x="138" y="220"/>
                    </a:cubicBezTo>
                    <a:cubicBezTo>
                      <a:pt x="140" y="218"/>
                      <a:pt x="142" y="215"/>
                      <a:pt x="144" y="215"/>
                    </a:cubicBezTo>
                    <a:cubicBezTo>
                      <a:pt x="163" y="210"/>
                      <a:pt x="182" y="207"/>
                      <a:pt x="199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B844C5-3367-7D42-B1A7-9B75322EE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9799" y="2776792"/>
              <a:ext cx="795710" cy="14118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6387ED-1A8C-C544-BC19-588840135EBC}"/>
              </a:ext>
            </a:extLst>
          </p:cNvPr>
          <p:cNvGrpSpPr/>
          <p:nvPr/>
        </p:nvGrpSpPr>
        <p:grpSpPr>
          <a:xfrm>
            <a:off x="10209212" y="3156742"/>
            <a:ext cx="1246175" cy="2670667"/>
            <a:chOff x="2764279" y="1414180"/>
            <a:chExt cx="934875" cy="2003522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9139BA4-048D-BD4A-AF21-282D21BE0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752" y="1414180"/>
              <a:ext cx="392191" cy="392192"/>
            </a:xfrm>
            <a:custGeom>
              <a:avLst/>
              <a:gdLst>
                <a:gd name="T0" fmla="*/ 64 w 109"/>
                <a:gd name="T1" fmla="*/ 3 h 109"/>
                <a:gd name="T2" fmla="*/ 105 w 109"/>
                <a:gd name="T3" fmla="*/ 64 h 109"/>
                <a:gd name="T4" fmla="*/ 57 w 109"/>
                <a:gd name="T5" fmla="*/ 107 h 109"/>
                <a:gd name="T6" fmla="*/ 4 w 109"/>
                <a:gd name="T7" fmla="*/ 68 h 109"/>
                <a:gd name="T8" fmla="*/ 19 w 109"/>
                <a:gd name="T9" fmla="*/ 16 h 109"/>
                <a:gd name="T10" fmla="*/ 64 w 109"/>
                <a:gd name="T11" fmla="*/ 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9">
                  <a:moveTo>
                    <a:pt x="64" y="3"/>
                  </a:moveTo>
                  <a:cubicBezTo>
                    <a:pt x="89" y="9"/>
                    <a:pt x="109" y="34"/>
                    <a:pt x="105" y="64"/>
                  </a:cubicBezTo>
                  <a:cubicBezTo>
                    <a:pt x="102" y="87"/>
                    <a:pt x="82" y="105"/>
                    <a:pt x="57" y="107"/>
                  </a:cubicBezTo>
                  <a:cubicBezTo>
                    <a:pt x="35" y="109"/>
                    <a:pt x="10" y="91"/>
                    <a:pt x="4" y="68"/>
                  </a:cubicBezTo>
                  <a:cubicBezTo>
                    <a:pt x="0" y="49"/>
                    <a:pt x="5" y="29"/>
                    <a:pt x="19" y="16"/>
                  </a:cubicBezTo>
                  <a:cubicBezTo>
                    <a:pt x="33" y="3"/>
                    <a:pt x="50" y="0"/>
                    <a:pt x="6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A2D3854-3957-CF49-BA56-365C86E3B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4279" y="1831200"/>
              <a:ext cx="934875" cy="1586502"/>
            </a:xfrm>
            <a:custGeom>
              <a:avLst/>
              <a:gdLst>
                <a:gd name="T0" fmla="*/ 259 w 260"/>
                <a:gd name="T1" fmla="*/ 81 h 441"/>
                <a:gd name="T2" fmla="*/ 237 w 260"/>
                <a:gd name="T3" fmla="*/ 20 h 441"/>
                <a:gd name="T4" fmla="*/ 180 w 260"/>
                <a:gd name="T5" fmla="*/ 1 h 441"/>
                <a:gd name="T6" fmla="*/ 107 w 260"/>
                <a:gd name="T7" fmla="*/ 4 h 441"/>
                <a:gd name="T8" fmla="*/ 45 w 260"/>
                <a:gd name="T9" fmla="*/ 73 h 441"/>
                <a:gd name="T10" fmla="*/ 48 w 260"/>
                <a:gd name="T11" fmla="*/ 212 h 441"/>
                <a:gd name="T12" fmla="*/ 39 w 260"/>
                <a:gd name="T13" fmla="*/ 237 h 441"/>
                <a:gd name="T14" fmla="*/ 33 w 260"/>
                <a:gd name="T15" fmla="*/ 249 h 441"/>
                <a:gd name="T16" fmla="*/ 29 w 260"/>
                <a:gd name="T17" fmla="*/ 255 h 441"/>
                <a:gd name="T18" fmla="*/ 24 w 260"/>
                <a:gd name="T19" fmla="*/ 258 h 441"/>
                <a:gd name="T20" fmla="*/ 1 w 260"/>
                <a:gd name="T21" fmla="*/ 292 h 441"/>
                <a:gd name="T22" fmla="*/ 16 w 260"/>
                <a:gd name="T23" fmla="*/ 275 h 441"/>
                <a:gd name="T24" fmla="*/ 33 w 260"/>
                <a:gd name="T25" fmla="*/ 287 h 441"/>
                <a:gd name="T26" fmla="*/ 24 w 260"/>
                <a:gd name="T27" fmla="*/ 304 h 441"/>
                <a:gd name="T28" fmla="*/ 46 w 260"/>
                <a:gd name="T29" fmla="*/ 268 h 441"/>
                <a:gd name="T30" fmla="*/ 53 w 260"/>
                <a:gd name="T31" fmla="*/ 249 h 441"/>
                <a:gd name="T32" fmla="*/ 61 w 260"/>
                <a:gd name="T33" fmla="*/ 238 h 441"/>
                <a:gd name="T34" fmla="*/ 68 w 260"/>
                <a:gd name="T35" fmla="*/ 228 h 441"/>
                <a:gd name="T36" fmla="*/ 75 w 260"/>
                <a:gd name="T37" fmla="*/ 219 h 441"/>
                <a:gd name="T38" fmla="*/ 83 w 260"/>
                <a:gd name="T39" fmla="*/ 201 h 441"/>
                <a:gd name="T40" fmla="*/ 88 w 260"/>
                <a:gd name="T41" fmla="*/ 192 h 441"/>
                <a:gd name="T42" fmla="*/ 89 w 260"/>
                <a:gd name="T43" fmla="*/ 204 h 441"/>
                <a:gd name="T44" fmla="*/ 94 w 260"/>
                <a:gd name="T45" fmla="*/ 414 h 441"/>
                <a:gd name="T46" fmla="*/ 126 w 260"/>
                <a:gd name="T47" fmla="*/ 430 h 441"/>
                <a:gd name="T48" fmla="*/ 140 w 260"/>
                <a:gd name="T49" fmla="*/ 410 h 441"/>
                <a:gd name="T50" fmla="*/ 142 w 260"/>
                <a:gd name="T51" fmla="*/ 307 h 441"/>
                <a:gd name="T52" fmla="*/ 143 w 260"/>
                <a:gd name="T53" fmla="*/ 254 h 441"/>
                <a:gd name="T54" fmla="*/ 156 w 260"/>
                <a:gd name="T55" fmla="*/ 229 h 441"/>
                <a:gd name="T56" fmla="*/ 160 w 260"/>
                <a:gd name="T57" fmla="*/ 245 h 441"/>
                <a:gd name="T58" fmla="*/ 163 w 260"/>
                <a:gd name="T59" fmla="*/ 412 h 441"/>
                <a:gd name="T60" fmla="*/ 208 w 260"/>
                <a:gd name="T61" fmla="*/ 410 h 441"/>
                <a:gd name="T62" fmla="*/ 213 w 260"/>
                <a:gd name="T63" fmla="*/ 102 h 441"/>
                <a:gd name="T64" fmla="*/ 214 w 260"/>
                <a:gd name="T65" fmla="*/ 87 h 441"/>
                <a:gd name="T66" fmla="*/ 220 w 260"/>
                <a:gd name="T67" fmla="*/ 80 h 441"/>
                <a:gd name="T68" fmla="*/ 226 w 260"/>
                <a:gd name="T69" fmla="*/ 87 h 441"/>
                <a:gd name="T70" fmla="*/ 227 w 260"/>
                <a:gd name="T71" fmla="*/ 97 h 441"/>
                <a:gd name="T72" fmla="*/ 229 w 260"/>
                <a:gd name="T73" fmla="*/ 226 h 441"/>
                <a:gd name="T74" fmla="*/ 230 w 260"/>
                <a:gd name="T75" fmla="*/ 234 h 441"/>
                <a:gd name="T76" fmla="*/ 255 w 260"/>
                <a:gd name="T77" fmla="*/ 206 h 441"/>
                <a:gd name="T78" fmla="*/ 258 w 260"/>
                <a:gd name="T79" fmla="*/ 158 h 441"/>
                <a:gd name="T80" fmla="*/ 259 w 260"/>
                <a:gd name="T81" fmla="*/ 81 h 441"/>
                <a:gd name="T82" fmla="*/ 89 w 260"/>
                <a:gd name="T83" fmla="*/ 143 h 441"/>
                <a:gd name="T84" fmla="*/ 80 w 260"/>
                <a:gd name="T85" fmla="*/ 164 h 441"/>
                <a:gd name="T86" fmla="*/ 76 w 260"/>
                <a:gd name="T87" fmla="*/ 172 h 441"/>
                <a:gd name="T88" fmla="*/ 76 w 260"/>
                <a:gd name="T89" fmla="*/ 89 h 441"/>
                <a:gd name="T90" fmla="*/ 83 w 260"/>
                <a:gd name="T91" fmla="*/ 80 h 441"/>
                <a:gd name="T92" fmla="*/ 90 w 260"/>
                <a:gd name="T93" fmla="*/ 90 h 441"/>
                <a:gd name="T94" fmla="*/ 89 w 260"/>
                <a:gd name="T95" fmla="*/ 14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0" h="441">
                  <a:moveTo>
                    <a:pt x="259" y="81"/>
                  </a:moveTo>
                  <a:cubicBezTo>
                    <a:pt x="258" y="59"/>
                    <a:pt x="252" y="36"/>
                    <a:pt x="237" y="20"/>
                  </a:cubicBezTo>
                  <a:cubicBezTo>
                    <a:pt x="223" y="4"/>
                    <a:pt x="200" y="2"/>
                    <a:pt x="180" y="1"/>
                  </a:cubicBezTo>
                  <a:cubicBezTo>
                    <a:pt x="156" y="0"/>
                    <a:pt x="131" y="1"/>
                    <a:pt x="107" y="4"/>
                  </a:cubicBezTo>
                  <a:cubicBezTo>
                    <a:pt x="65" y="8"/>
                    <a:pt x="44" y="32"/>
                    <a:pt x="45" y="73"/>
                  </a:cubicBezTo>
                  <a:cubicBezTo>
                    <a:pt x="46" y="120"/>
                    <a:pt x="47" y="166"/>
                    <a:pt x="48" y="212"/>
                  </a:cubicBezTo>
                  <a:cubicBezTo>
                    <a:pt x="49" y="221"/>
                    <a:pt x="42" y="229"/>
                    <a:pt x="39" y="237"/>
                  </a:cubicBezTo>
                  <a:cubicBezTo>
                    <a:pt x="37" y="241"/>
                    <a:pt x="36" y="245"/>
                    <a:pt x="33" y="249"/>
                  </a:cubicBezTo>
                  <a:cubicBezTo>
                    <a:pt x="32" y="251"/>
                    <a:pt x="31" y="253"/>
                    <a:pt x="29" y="255"/>
                  </a:cubicBezTo>
                  <a:cubicBezTo>
                    <a:pt x="28" y="256"/>
                    <a:pt x="26" y="257"/>
                    <a:pt x="24" y="258"/>
                  </a:cubicBezTo>
                  <a:cubicBezTo>
                    <a:pt x="7" y="262"/>
                    <a:pt x="0" y="272"/>
                    <a:pt x="1" y="292"/>
                  </a:cubicBezTo>
                  <a:cubicBezTo>
                    <a:pt x="7" y="286"/>
                    <a:pt x="11" y="281"/>
                    <a:pt x="16" y="275"/>
                  </a:cubicBezTo>
                  <a:cubicBezTo>
                    <a:pt x="22" y="279"/>
                    <a:pt x="27" y="282"/>
                    <a:pt x="33" y="287"/>
                  </a:cubicBezTo>
                  <a:cubicBezTo>
                    <a:pt x="30" y="292"/>
                    <a:pt x="27" y="298"/>
                    <a:pt x="24" y="304"/>
                  </a:cubicBezTo>
                  <a:cubicBezTo>
                    <a:pt x="43" y="297"/>
                    <a:pt x="49" y="286"/>
                    <a:pt x="46" y="268"/>
                  </a:cubicBezTo>
                  <a:cubicBezTo>
                    <a:pt x="44" y="260"/>
                    <a:pt x="47" y="254"/>
                    <a:pt x="53" y="249"/>
                  </a:cubicBezTo>
                  <a:cubicBezTo>
                    <a:pt x="56" y="245"/>
                    <a:pt x="57" y="241"/>
                    <a:pt x="61" y="238"/>
                  </a:cubicBezTo>
                  <a:cubicBezTo>
                    <a:pt x="64" y="236"/>
                    <a:pt x="67" y="231"/>
                    <a:pt x="68" y="228"/>
                  </a:cubicBezTo>
                  <a:cubicBezTo>
                    <a:pt x="70" y="224"/>
                    <a:pt x="73" y="223"/>
                    <a:pt x="75" y="219"/>
                  </a:cubicBezTo>
                  <a:cubicBezTo>
                    <a:pt x="77" y="210"/>
                    <a:pt x="80" y="210"/>
                    <a:pt x="83" y="201"/>
                  </a:cubicBezTo>
                  <a:cubicBezTo>
                    <a:pt x="85" y="201"/>
                    <a:pt x="86" y="191"/>
                    <a:pt x="88" y="192"/>
                  </a:cubicBezTo>
                  <a:cubicBezTo>
                    <a:pt x="88" y="196"/>
                    <a:pt x="89" y="200"/>
                    <a:pt x="89" y="204"/>
                  </a:cubicBezTo>
                  <a:cubicBezTo>
                    <a:pt x="91" y="274"/>
                    <a:pt x="93" y="344"/>
                    <a:pt x="94" y="414"/>
                  </a:cubicBezTo>
                  <a:cubicBezTo>
                    <a:pt x="94" y="431"/>
                    <a:pt x="113" y="436"/>
                    <a:pt x="126" y="430"/>
                  </a:cubicBezTo>
                  <a:cubicBezTo>
                    <a:pt x="134" y="426"/>
                    <a:pt x="139" y="420"/>
                    <a:pt x="140" y="410"/>
                  </a:cubicBezTo>
                  <a:cubicBezTo>
                    <a:pt x="140" y="376"/>
                    <a:pt x="141" y="342"/>
                    <a:pt x="142" y="307"/>
                  </a:cubicBezTo>
                  <a:cubicBezTo>
                    <a:pt x="142" y="290"/>
                    <a:pt x="143" y="272"/>
                    <a:pt x="143" y="254"/>
                  </a:cubicBezTo>
                  <a:cubicBezTo>
                    <a:pt x="143" y="249"/>
                    <a:pt x="144" y="222"/>
                    <a:pt x="156" y="229"/>
                  </a:cubicBezTo>
                  <a:cubicBezTo>
                    <a:pt x="161" y="232"/>
                    <a:pt x="160" y="240"/>
                    <a:pt x="160" y="245"/>
                  </a:cubicBezTo>
                  <a:cubicBezTo>
                    <a:pt x="161" y="301"/>
                    <a:pt x="162" y="357"/>
                    <a:pt x="163" y="412"/>
                  </a:cubicBezTo>
                  <a:cubicBezTo>
                    <a:pt x="163" y="441"/>
                    <a:pt x="208" y="437"/>
                    <a:pt x="208" y="410"/>
                  </a:cubicBezTo>
                  <a:cubicBezTo>
                    <a:pt x="209" y="307"/>
                    <a:pt x="211" y="205"/>
                    <a:pt x="213" y="102"/>
                  </a:cubicBezTo>
                  <a:cubicBezTo>
                    <a:pt x="213" y="97"/>
                    <a:pt x="213" y="92"/>
                    <a:pt x="214" y="87"/>
                  </a:cubicBezTo>
                  <a:cubicBezTo>
                    <a:pt x="214" y="85"/>
                    <a:pt x="217" y="82"/>
                    <a:pt x="220" y="80"/>
                  </a:cubicBezTo>
                  <a:cubicBezTo>
                    <a:pt x="222" y="82"/>
                    <a:pt x="225" y="84"/>
                    <a:pt x="226" y="87"/>
                  </a:cubicBezTo>
                  <a:cubicBezTo>
                    <a:pt x="228" y="90"/>
                    <a:pt x="227" y="94"/>
                    <a:pt x="227" y="97"/>
                  </a:cubicBezTo>
                  <a:cubicBezTo>
                    <a:pt x="228" y="140"/>
                    <a:pt x="228" y="183"/>
                    <a:pt x="229" y="226"/>
                  </a:cubicBezTo>
                  <a:cubicBezTo>
                    <a:pt x="229" y="229"/>
                    <a:pt x="230" y="231"/>
                    <a:pt x="230" y="234"/>
                  </a:cubicBezTo>
                  <a:cubicBezTo>
                    <a:pt x="247" y="231"/>
                    <a:pt x="254" y="223"/>
                    <a:pt x="255" y="206"/>
                  </a:cubicBezTo>
                  <a:cubicBezTo>
                    <a:pt x="256" y="190"/>
                    <a:pt x="257" y="174"/>
                    <a:pt x="258" y="158"/>
                  </a:cubicBezTo>
                  <a:cubicBezTo>
                    <a:pt x="260" y="133"/>
                    <a:pt x="259" y="106"/>
                    <a:pt x="259" y="81"/>
                  </a:cubicBezTo>
                  <a:close/>
                  <a:moveTo>
                    <a:pt x="89" y="143"/>
                  </a:moveTo>
                  <a:cubicBezTo>
                    <a:pt x="88" y="151"/>
                    <a:pt x="83" y="157"/>
                    <a:pt x="80" y="164"/>
                  </a:cubicBezTo>
                  <a:cubicBezTo>
                    <a:pt x="78" y="164"/>
                    <a:pt x="77" y="173"/>
                    <a:pt x="76" y="172"/>
                  </a:cubicBezTo>
                  <a:cubicBezTo>
                    <a:pt x="76" y="148"/>
                    <a:pt x="75" y="114"/>
                    <a:pt x="76" y="89"/>
                  </a:cubicBezTo>
                  <a:cubicBezTo>
                    <a:pt x="76" y="86"/>
                    <a:pt x="81" y="83"/>
                    <a:pt x="83" y="80"/>
                  </a:cubicBezTo>
                  <a:cubicBezTo>
                    <a:pt x="86" y="83"/>
                    <a:pt x="90" y="87"/>
                    <a:pt x="90" y="90"/>
                  </a:cubicBezTo>
                  <a:cubicBezTo>
                    <a:pt x="90" y="108"/>
                    <a:pt x="90" y="126"/>
                    <a:pt x="89" y="1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893143-DE22-AD47-A9F5-960B5B69E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65334" y="1955179"/>
              <a:ext cx="481026" cy="8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38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2970</TotalTime>
  <Words>690</Words>
  <Application>Microsoft Macintosh PowerPoint</Application>
  <PresentationFormat>Widescreen</PresentationFormat>
  <Paragraphs>173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WHY VMWARE CLOUD ?</vt:lpstr>
      <vt:lpstr>Intro / Agenda</vt:lpstr>
      <vt:lpstr>VMware Introduction</vt:lpstr>
      <vt:lpstr>VMware Clouds Overview </vt:lpstr>
      <vt:lpstr>AWS Introduction</vt:lpstr>
      <vt:lpstr>VMware Cloud on AWS Overview</vt:lpstr>
      <vt:lpstr>Business Challenges</vt:lpstr>
      <vt:lpstr>Removes Complexity</vt:lpstr>
      <vt:lpstr>Operational Consistency</vt:lpstr>
      <vt:lpstr>Sizing + Scale</vt:lpstr>
      <vt:lpstr>Migration with HCX</vt:lpstr>
      <vt:lpstr>Operational Skills</vt:lpstr>
      <vt:lpstr>Maintenance + Upgrades +Faults</vt:lpstr>
      <vt:lpstr>Maintenance + Upgrades +Faults</vt:lpstr>
      <vt:lpstr>VMC Component Overview</vt:lpstr>
      <vt:lpstr>Customer + VMware VPC</vt:lpstr>
      <vt:lpstr>PowerPoint Presentation</vt:lpstr>
      <vt:lpstr>Bonus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VMWARE CLOUD ?</dc:title>
  <dc:creator>James Kilby</dc:creator>
  <cp:lastModifiedBy>James Kilby</cp:lastModifiedBy>
  <cp:revision>31</cp:revision>
  <dcterms:created xsi:type="dcterms:W3CDTF">2021-05-16T08:50:49Z</dcterms:created>
  <dcterms:modified xsi:type="dcterms:W3CDTF">2021-05-25T10:30:42Z</dcterms:modified>
</cp:coreProperties>
</file>