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70" r:id="rId6"/>
    <p:sldId id="278" r:id="rId7"/>
    <p:sldId id="276" r:id="rId8"/>
    <p:sldId id="272" r:id="rId9"/>
    <p:sldId id="273" r:id="rId10"/>
    <p:sldId id="274" r:id="rId11"/>
    <p:sldId id="268" r:id="rId12"/>
    <p:sldId id="265" r:id="rId13"/>
    <p:sldId id="264" r:id="rId14"/>
    <p:sldId id="263" r:id="rId15"/>
    <p:sldId id="262" r:id="rId16"/>
    <p:sldId id="266" r:id="rId17"/>
    <p:sldId id="267" r:id="rId18"/>
    <p:sldId id="279" r:id="rId19"/>
    <p:sldId id="277" r:id="rId20"/>
    <p:sldId id="269" r:id="rId21"/>
    <p:sldId id="271" r:id="rId22"/>
    <p:sldId id="261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WIN7" initials="J" lastIdx="1" clrIdx="0">
    <p:extLst>
      <p:ext uri="{19B8F6BF-5375-455C-9EA6-DF929625EA0E}">
        <p15:presenceInfo xmlns:p15="http://schemas.microsoft.com/office/powerpoint/2012/main" userId="JKWIN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75" autoAdjust="0"/>
  </p:normalViewPr>
  <p:slideViewPr>
    <p:cSldViewPr snapToGrid="0">
      <p:cViewPr varScale="1">
        <p:scale>
          <a:sx n="57" d="100"/>
          <a:sy n="57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11T23:21:23.637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10B3-FDA7-4C17-A5BD-09FB2D6B4721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AE99-F02D-4424-9AF3-776C407F9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16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r>
              <a:rPr lang="en-GB" baseline="0" dirty="0" smtClean="0"/>
              <a:t> to VMUG</a:t>
            </a:r>
          </a:p>
          <a:p>
            <a:r>
              <a:rPr lang="en-GB" baseline="0" dirty="0" smtClean="0"/>
              <a:t>Thank you all coming</a:t>
            </a:r>
          </a:p>
          <a:p>
            <a:r>
              <a:rPr lang="en-GB" baseline="0" dirty="0" smtClean="0"/>
              <a:t>Thank Steve and Nathan</a:t>
            </a:r>
          </a:p>
          <a:p>
            <a:r>
              <a:rPr lang="en-GB" baseline="0" dirty="0" smtClean="0"/>
              <a:t>Introduce me…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8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Invoke Dr </a:t>
            </a:r>
          </a:p>
          <a:p>
            <a:r>
              <a:rPr lang="en-GB" dirty="0" smtClean="0"/>
              <a:t>Not meet</a:t>
            </a:r>
            <a:r>
              <a:rPr lang="en-GB" baseline="0" dirty="0" smtClean="0"/>
              <a:t> business SLA</a:t>
            </a:r>
          </a:p>
          <a:p>
            <a:r>
              <a:rPr lang="en-GB" sz="1600" b="1" dirty="0" smtClean="0"/>
              <a:t>Prevention is better than cure</a:t>
            </a:r>
          </a:p>
          <a:p>
            <a:r>
              <a:rPr lang="en-GB" sz="1600" b="1" dirty="0" smtClean="0"/>
              <a:t>Cant</a:t>
            </a:r>
            <a:r>
              <a:rPr lang="en-GB" sz="1600" b="1" baseline="0" dirty="0" smtClean="0"/>
              <a:t> stop floods.   Don’t put your datacentre on a flood plain.   ( new York hurricane sandy ) </a:t>
            </a:r>
          </a:p>
          <a:p>
            <a:r>
              <a:rPr lang="en-GB" sz="1600" b="1" baseline="0" dirty="0" smtClean="0"/>
              <a:t>Little bit off topic   non tech questions when planning.   Ensure the backups DR and BC are in your design from day 1 not an after thought when the ££ has gone</a:t>
            </a:r>
          </a:p>
          <a:p>
            <a:endParaRPr lang="en-GB" sz="1600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7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RGE </a:t>
            </a:r>
          </a:p>
          <a:p>
            <a:endParaRPr lang="en-GB" dirty="0" smtClean="0"/>
          </a:p>
          <a:p>
            <a:r>
              <a:rPr lang="en-GB" dirty="0" smtClean="0"/>
              <a:t>Resume generating event none of us want that bunch friendly</a:t>
            </a:r>
            <a:r>
              <a:rPr lang="en-GB" baseline="0" dirty="0" smtClean="0"/>
              <a:t> people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WAF-</a:t>
            </a:r>
            <a:r>
              <a:rPr lang="en-GB" baseline="0" dirty="0" smtClean="0"/>
              <a:t>  wife acceptance factor  </a:t>
            </a:r>
            <a:r>
              <a:rPr lang="en-GB" baseline="0" dirty="0" err="1" smtClean="0"/>
              <a:t>homelab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2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V8</a:t>
            </a:r>
            <a:r>
              <a:rPr lang="en-GB" baseline="0" dirty="0" smtClean="0"/>
              <a:t>  now out with tons of new features   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2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 restore</a:t>
            </a:r>
            <a:r>
              <a:rPr lang="en-GB" baseline="0" dirty="0" smtClean="0"/>
              <a:t> performance </a:t>
            </a:r>
          </a:p>
          <a:p>
            <a:r>
              <a:rPr lang="en-GB" baseline="0" dirty="0" smtClean="0"/>
              <a:t>( no </a:t>
            </a:r>
            <a:r>
              <a:rPr lang="en-GB" baseline="0" dirty="0" err="1" smtClean="0"/>
              <a:t>persistant</a:t>
            </a:r>
            <a:r>
              <a:rPr lang="en-GB" baseline="0" dirty="0" smtClean="0"/>
              <a:t> agents) </a:t>
            </a:r>
          </a:p>
          <a:p>
            <a:r>
              <a:rPr lang="en-GB" baseline="0" dirty="0" smtClean="0"/>
              <a:t>More to come…   </a:t>
            </a:r>
          </a:p>
          <a:p>
            <a:r>
              <a:rPr lang="en-GB" baseline="0" dirty="0" smtClean="0"/>
              <a:t>Reverse incremental and forward.   Discuss differences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V8 can do through </a:t>
            </a:r>
            <a:r>
              <a:rPr lang="en-GB" baseline="0" dirty="0" err="1" smtClean="0"/>
              <a:t>iscsi</a:t>
            </a:r>
            <a:r>
              <a:rPr lang="en-GB" baseline="0" dirty="0" smtClean="0"/>
              <a:t>   thick provisioned only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6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Replication.</a:t>
            </a:r>
            <a:r>
              <a:rPr lang="en-GB" baseline="0" dirty="0" smtClean="0"/>
              <a:t>    Uses more storage   RTO is machine boot time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6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most useful features</a:t>
            </a:r>
            <a:r>
              <a:rPr lang="en-GB" baseline="0" dirty="0" smtClean="0"/>
              <a:t> of Veeam   local backup for quick restore </a:t>
            </a:r>
          </a:p>
          <a:p>
            <a:endParaRPr lang="en-GB" baseline="0" dirty="0" smtClean="0"/>
          </a:p>
          <a:p>
            <a:r>
              <a:rPr lang="en-GB" baseline="0" dirty="0" smtClean="0"/>
              <a:t>Offsite for best protection  only reads production data once </a:t>
            </a:r>
          </a:p>
          <a:p>
            <a:endParaRPr lang="en-GB" baseline="0" dirty="0" smtClean="0"/>
          </a:p>
          <a:p>
            <a:r>
              <a:rPr lang="en-GB" baseline="0" dirty="0" smtClean="0"/>
              <a:t>Size can be an issue.   Destination should be </a:t>
            </a:r>
            <a:r>
              <a:rPr lang="en-GB" baseline="0" dirty="0" err="1" smtClean="0"/>
              <a:t>dedupe</a:t>
            </a:r>
            <a:r>
              <a:rPr lang="en-GB" baseline="0" dirty="0" smtClean="0"/>
              <a:t> aware data domain.  2012R2  or nimble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8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MGMT</a:t>
            </a:r>
            <a:r>
              <a:rPr lang="en-GB" baseline="0" dirty="0" smtClean="0"/>
              <a:t> server can manage other sites.   Backups are fine  restores of </a:t>
            </a:r>
            <a:r>
              <a:rPr lang="en-GB" baseline="0" dirty="0" err="1" smtClean="0"/>
              <a:t>vmdk’s</a:t>
            </a:r>
            <a:r>
              <a:rPr lang="en-GB" baseline="0" dirty="0" smtClean="0"/>
              <a:t> are fine.   Guess can be an issue performance   ( wan speed latency no of files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4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Describe deployment and sure backup    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nfs</a:t>
            </a:r>
            <a:r>
              <a:rPr lang="en-GB" dirty="0" smtClean="0"/>
              <a:t> share from Veeam server to </a:t>
            </a:r>
            <a:r>
              <a:rPr lang="en-GB" dirty="0" err="1" smtClean="0"/>
              <a:t>Vmware</a:t>
            </a:r>
            <a:r>
              <a:rPr lang="en-GB" dirty="0" smtClean="0"/>
              <a:t> and boot your backup</a:t>
            </a:r>
            <a:r>
              <a:rPr lang="en-GB" baseline="0" dirty="0" smtClean="0"/>
              <a:t>   </a:t>
            </a:r>
          </a:p>
          <a:p>
            <a:r>
              <a:rPr lang="en-GB" baseline="0" dirty="0" smtClean="0"/>
              <a:t>Run tests and report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LAB your prod environment   test changes ahead of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58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</a:t>
            </a:r>
            <a:r>
              <a:rPr lang="en-GB" baseline="0" dirty="0" smtClean="0"/>
              <a:t> </a:t>
            </a:r>
            <a:r>
              <a:rPr lang="en-GB" dirty="0" smtClean="0"/>
              <a:t>DNS</a:t>
            </a:r>
            <a:r>
              <a:rPr lang="en-GB" baseline="0" dirty="0" smtClean="0"/>
              <a:t> </a:t>
            </a:r>
            <a:r>
              <a:rPr lang="en-GB" dirty="0" smtClean="0"/>
              <a:t>SQL specific</a:t>
            </a:r>
            <a:r>
              <a:rPr lang="en-GB" baseline="0" dirty="0" smtClean="0"/>
              <a:t> databases v8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aseline="0" dirty="0" smtClean="0"/>
              <a:t>Ping </a:t>
            </a:r>
          </a:p>
          <a:p>
            <a:r>
              <a:rPr lang="en-GB" baseline="0" dirty="0" smtClean="0"/>
              <a:t>Custom scripts</a:t>
            </a:r>
          </a:p>
          <a:p>
            <a:r>
              <a:rPr lang="en-GB" dirty="0" smtClean="0"/>
              <a:t>Multiple </a:t>
            </a:r>
            <a:r>
              <a:rPr lang="en-GB" dirty="0" err="1" smtClean="0"/>
              <a:t>vms</a:t>
            </a:r>
            <a:r>
              <a:rPr lang="en-GB" dirty="0" smtClean="0"/>
              <a:t> </a:t>
            </a:r>
          </a:p>
          <a:p>
            <a:r>
              <a:rPr lang="en-GB" dirty="0" smtClean="0"/>
              <a:t>Anyone use this ?</a:t>
            </a:r>
          </a:p>
          <a:p>
            <a:r>
              <a:rPr lang="en-GB" dirty="0" smtClean="0"/>
              <a:t>All of the estate</a:t>
            </a:r>
            <a:r>
              <a:rPr lang="en-GB" baseline="0" dirty="0" smtClean="0"/>
              <a:t> ?</a:t>
            </a:r>
          </a:p>
          <a:p>
            <a:r>
              <a:rPr lang="en-GB" baseline="0" dirty="0" smtClean="0"/>
              <a:t>Some of it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966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Million other things required </a:t>
            </a:r>
          </a:p>
          <a:p>
            <a:r>
              <a:rPr lang="en-GB" dirty="0" smtClean="0"/>
              <a:t>BGP ?? MPLS </a:t>
            </a:r>
          </a:p>
          <a:p>
            <a:r>
              <a:rPr lang="en-GB" dirty="0" smtClean="0"/>
              <a:t>Stretched</a:t>
            </a:r>
            <a:r>
              <a:rPr lang="en-GB" baseline="0" dirty="0" smtClean="0"/>
              <a:t> layer 2 ?</a:t>
            </a:r>
            <a:endParaRPr lang="en-GB" dirty="0" smtClean="0"/>
          </a:p>
          <a:p>
            <a:r>
              <a:rPr lang="en-GB" dirty="0" smtClean="0"/>
              <a:t>Veeam cant protect</a:t>
            </a:r>
            <a:r>
              <a:rPr lang="en-GB" baseline="0" dirty="0" smtClean="0"/>
              <a:t>   everything  but it’s a good place to start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65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4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Vmware</a:t>
            </a:r>
            <a:r>
              <a:rPr lang="en-GB" baseline="0" dirty="0" smtClean="0"/>
              <a:t> not Veeam bug potentially impacting all snapshot based backups   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3mb/s per spindle</a:t>
            </a:r>
            <a:r>
              <a:rPr lang="en-GB" baseline="0" dirty="0" smtClean="0"/>
              <a:t> raid 5 </a:t>
            </a:r>
            <a:r>
              <a:rPr lang="en-GB" baseline="0" dirty="0" err="1" smtClean="0"/>
              <a:t>sata</a:t>
            </a:r>
            <a:r>
              <a:rPr lang="en-GB" baseline="0" dirty="0" smtClean="0"/>
              <a:t>  7200</a:t>
            </a:r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30mb/s</a:t>
            </a: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7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3D8C1-8390-4ABE-8978-7D6ED4DF3C8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4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Hands up</a:t>
            </a:r>
            <a:r>
              <a:rPr lang="en-GB" baseline="0" dirty="0" smtClean="0"/>
              <a:t> backup important </a:t>
            </a:r>
          </a:p>
          <a:p>
            <a:r>
              <a:rPr lang="en-GB" baseline="0" dirty="0" smtClean="0"/>
              <a:t>Backups aren’t sexy</a:t>
            </a:r>
          </a:p>
          <a:p>
            <a:r>
              <a:rPr lang="en-GB" baseline="0" dirty="0" smtClean="0"/>
              <a:t>Last on the list </a:t>
            </a:r>
          </a:p>
          <a:p>
            <a:r>
              <a:rPr lang="en-GB" dirty="0" smtClean="0"/>
              <a:t>Insurance policy.</a:t>
            </a:r>
            <a:r>
              <a:rPr lang="en-GB" baseline="0" dirty="0" smtClean="0"/>
              <a:t>      DR is less sexy  less </a:t>
            </a:r>
            <a:r>
              <a:rPr lang="en-GB" baseline="0" dirty="0" err="1" smtClean="0"/>
              <a:t>resepcted</a:t>
            </a:r>
            <a:r>
              <a:rPr lang="en-GB" baseline="0" dirty="0" smtClean="0"/>
              <a:t> by Business ?    Do they ever let you test 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0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are all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techys</a:t>
            </a:r>
            <a:r>
              <a:rPr lang="en-GB" baseline="0" dirty="0" smtClean="0"/>
              <a:t> we love playing with the toys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does the Business need and what will it pay for </a:t>
            </a:r>
            <a:r>
              <a:rPr lang="en-GB" baseline="0" dirty="0" smtClean="0"/>
              <a:t>?  </a:t>
            </a:r>
            <a:endParaRPr lang="en-GB" baseline="0" dirty="0" smtClean="0"/>
          </a:p>
          <a:p>
            <a:r>
              <a:rPr lang="en-GB" dirty="0" smtClean="0"/>
              <a:t>Sit down with the data</a:t>
            </a:r>
            <a:r>
              <a:rPr lang="en-GB" baseline="0" dirty="0" smtClean="0"/>
              <a:t> or app owners   what do they want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4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Many reasons backups or DR </a:t>
            </a:r>
          </a:p>
          <a:p>
            <a:r>
              <a:rPr lang="en-GB" dirty="0" smtClean="0"/>
              <a:t>Where</a:t>
            </a:r>
            <a:r>
              <a:rPr lang="en-GB" baseline="0" dirty="0" smtClean="0"/>
              <a:t> do you store your documents ?  </a:t>
            </a:r>
            <a:r>
              <a:rPr lang="en-GB" baseline="0" dirty="0" err="1" smtClean="0"/>
              <a:t>Sharepoint</a:t>
            </a:r>
            <a:r>
              <a:rPr lang="en-GB" baseline="0" dirty="0" smtClean="0"/>
              <a:t> Dropbox.  File server</a:t>
            </a:r>
          </a:p>
          <a:p>
            <a:r>
              <a:rPr lang="en-GB" baseline="0" dirty="0" smtClean="0"/>
              <a:t>Your head ?  </a:t>
            </a:r>
          </a:p>
          <a:p>
            <a:r>
              <a:rPr lang="en-GB" baseline="0" dirty="0" smtClean="0"/>
              <a:t>How do you access your DC   approved list and email ?? </a:t>
            </a:r>
          </a:p>
          <a:p>
            <a:r>
              <a:rPr lang="en-GB" baseline="0" dirty="0" smtClean="0"/>
              <a:t>The column on the right is much more likely to lead to an outage  </a:t>
            </a:r>
          </a:p>
          <a:p>
            <a:r>
              <a:rPr lang="en-GB" baseline="0" dirty="0" smtClean="0"/>
              <a:t>DR </a:t>
            </a:r>
            <a:r>
              <a:rPr lang="en-GB" baseline="0" dirty="0" err="1" smtClean="0"/>
              <a:t>runbook</a:t>
            </a:r>
            <a:r>
              <a:rPr lang="en-GB" baseline="0" dirty="0" smtClean="0"/>
              <a:t>   what and who can trigger.   Documented pre approved </a:t>
            </a:r>
          </a:p>
          <a:p>
            <a:r>
              <a:rPr lang="en-GB" baseline="0" dirty="0" smtClean="0"/>
              <a:t>Do you automate failover ?? </a:t>
            </a:r>
          </a:p>
          <a:p>
            <a:r>
              <a:rPr lang="en-GB" baseline="0" dirty="0" smtClean="0"/>
              <a:t>SRM </a:t>
            </a:r>
            <a:r>
              <a:rPr lang="en-GB" baseline="0" dirty="0" err="1" smtClean="0"/>
              <a:t>Zerto</a:t>
            </a:r>
            <a:endParaRPr lang="en-GB" baseline="0" dirty="0" smtClean="0"/>
          </a:p>
          <a:p>
            <a:r>
              <a:rPr lang="en-GB" baseline="0" dirty="0" smtClean="0"/>
              <a:t>Document typo 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4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all of the above you are limited by</a:t>
            </a:r>
            <a:r>
              <a:rPr lang="en-GB" baseline="0" dirty="0" smtClean="0"/>
              <a:t> those 3 aspects.  </a:t>
            </a:r>
          </a:p>
          <a:p>
            <a:r>
              <a:rPr lang="en-GB" baseline="0" dirty="0" smtClean="0"/>
              <a:t>Help develop the top 2 </a:t>
            </a:r>
          </a:p>
          <a:p>
            <a:r>
              <a:rPr lang="en-GB" baseline="0" dirty="0" smtClean="0"/>
              <a:t>Moving onto </a:t>
            </a:r>
            <a:r>
              <a:rPr lang="en-GB" baseline="0" dirty="0" err="1" smtClean="0"/>
              <a:t>somrthing</a:t>
            </a:r>
            <a:r>
              <a:rPr lang="en-GB" baseline="0" dirty="0" smtClean="0"/>
              <a:t> a little more technical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4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Moving on to things you can control    the above you just need to mitigate….</a:t>
            </a:r>
          </a:p>
          <a:p>
            <a:endParaRPr lang="en-GB" dirty="0" smtClean="0"/>
          </a:p>
          <a:p>
            <a:r>
              <a:rPr lang="en-GB" dirty="0" smtClean="0"/>
              <a:t>All of the </a:t>
            </a:r>
            <a:r>
              <a:rPr lang="en-GB" dirty="0" err="1" smtClean="0"/>
              <a:t>aboves</a:t>
            </a:r>
            <a:r>
              <a:rPr lang="en-GB" baseline="0" dirty="0" smtClean="0"/>
              <a:t> key suppliers…..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may rely on something that relies on something </a:t>
            </a:r>
            <a:r>
              <a:rPr lang="en-GB" baseline="0" dirty="0" err="1" smtClean="0"/>
              <a:t>lthat</a:t>
            </a:r>
            <a:r>
              <a:rPr lang="en-GB" baseline="0" dirty="0" smtClean="0"/>
              <a:t> relies on something like Amazon</a:t>
            </a:r>
          </a:p>
          <a:p>
            <a:r>
              <a:rPr lang="en-GB" baseline="0" dirty="0" smtClean="0"/>
              <a:t>Moving on to stuff you can control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Whats</a:t>
            </a:r>
            <a:r>
              <a:rPr lang="en-GB" dirty="0" smtClean="0"/>
              <a:t> your DC like  we all want</a:t>
            </a:r>
            <a:r>
              <a:rPr lang="en-GB" baseline="0" dirty="0" smtClean="0"/>
              <a:t> it like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98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Hands up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21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Even if it was you wouldn’t put your hand up….</a:t>
            </a:r>
          </a:p>
          <a:p>
            <a:endParaRPr lang="en-GB" dirty="0" smtClean="0"/>
          </a:p>
          <a:p>
            <a:r>
              <a:rPr lang="en-GB" dirty="0" smtClean="0"/>
              <a:t>Fully functional but….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AE99-F02D-4424-9AF3-776C407F951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1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8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44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2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4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1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5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5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DA7A-D6FE-4CA8-8A17-F2EC64DF2F9C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ED1C-B84D-4368-B928-6C16EE37F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8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wy2B4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hrisDearde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://www.vmug.com/feedforwar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74792"/>
            <a:ext cx="9144000" cy="1755648"/>
          </a:xfrm>
        </p:spPr>
        <p:txBody>
          <a:bodyPr>
            <a:normAutofit fontScale="90000"/>
          </a:bodyPr>
          <a:lstStyle/>
          <a:p>
            <a:r>
              <a:rPr lang="en-GB" sz="8000" dirty="0" smtClean="0"/>
              <a:t>Backup, Replication </a:t>
            </a:r>
            <a:r>
              <a:rPr lang="en-GB" sz="8000" dirty="0" smtClean="0"/>
              <a:t> DR &amp;Business Continuity</a:t>
            </a:r>
            <a:endParaRPr lang="en-GB" sz="8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5117571"/>
            <a:ext cx="9144000" cy="1655762"/>
          </a:xfrm>
        </p:spPr>
        <p:txBody>
          <a:bodyPr/>
          <a:lstStyle/>
          <a:p>
            <a:r>
              <a:rPr lang="en-GB" sz="3200" dirty="0" smtClean="0"/>
              <a:t>By James Kilby     @</a:t>
            </a:r>
            <a:r>
              <a:rPr lang="en-GB" sz="3200" dirty="0" err="1" smtClean="0"/>
              <a:t>Jameskilbynet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740401"/>
            <a:ext cx="2777068" cy="34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307"/>
            <a:ext cx="9053407" cy="69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Software options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5" y="457200"/>
            <a:ext cx="6900913" cy="57573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Veeam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VMware Data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Backup Exec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Microsoft DPM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Acronis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Commvault</a:t>
            </a:r>
            <a:r>
              <a:rPr lang="en-GB" sz="2400" dirty="0" smtClean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Windows Server Backup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Let the users do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Mix and match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Take a brave pill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72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467" y="338667"/>
            <a:ext cx="946573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Why Veeam 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It Just works :p </a:t>
            </a:r>
            <a:endParaRPr lang="en-GB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Good feature set ( improving all the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Image based backup.   </a:t>
            </a:r>
            <a:endParaRPr lang="en-GB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Support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Backups and restores fast ( designed correctly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Ability to test backups 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611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9867" y="355600"/>
            <a:ext cx="103970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Backup feature set:</a:t>
            </a:r>
          </a:p>
          <a:p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Snapshot based backup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Storage integrated HP VSA and </a:t>
            </a:r>
            <a:r>
              <a:rPr lang="en-GB" dirty="0" err="1" smtClean="0"/>
              <a:t>Netapp</a:t>
            </a:r>
            <a:r>
              <a:rPr lang="en-GB" dirty="0" smtClean="0"/>
              <a:t>  ( Backup from storage snapshots)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Supports another Hypervisor   ( if you needed to)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Various explorers for Exchange, SQL, </a:t>
            </a:r>
            <a:r>
              <a:rPr lang="en-GB" dirty="0" err="1" smtClean="0"/>
              <a:t>Sharepoint</a:t>
            </a:r>
            <a:r>
              <a:rPr lang="en-GB" dirty="0" smtClean="0"/>
              <a:t> AD </a:t>
            </a:r>
            <a:r>
              <a:rPr lang="en-GB" dirty="0" err="1" smtClean="0"/>
              <a:t>etc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Agentless 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Fast backups give the Veeam Proxy direct access to storage </a:t>
            </a:r>
            <a:r>
              <a:rPr lang="en-GB" dirty="0" err="1" smtClean="0"/>
              <a:t>iscsi</a:t>
            </a:r>
            <a:r>
              <a:rPr lang="en-GB" dirty="0" smtClean="0"/>
              <a:t>/FC     ( Restores all still done through the VMware stack)    v7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4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579" y="360515"/>
            <a:ext cx="102954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per backups but data is stored in Hypervisor environment  </a:t>
            </a:r>
            <a:r>
              <a:rPr lang="en-GB" sz="2800" dirty="0" err="1" smtClean="0"/>
              <a:t>ie</a:t>
            </a:r>
            <a:r>
              <a:rPr lang="en-GB" sz="2800" dirty="0" smtClean="0"/>
              <a:t> Host to Host    </a:t>
            </a:r>
          </a:p>
          <a:p>
            <a:r>
              <a:rPr lang="en-GB" sz="2800" dirty="0" smtClean="0"/>
              <a:t>Useful to DR server to alternative site (  IP Change)</a:t>
            </a:r>
          </a:p>
          <a:p>
            <a:r>
              <a:rPr lang="en-GB" sz="2800" dirty="0" smtClean="0"/>
              <a:t>Alternative host in current site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8" y="2453396"/>
            <a:ext cx="6276171" cy="39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467" y="155601"/>
            <a:ext cx="1139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Backup Copy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07" y="524933"/>
            <a:ext cx="8117893" cy="57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" y="236769"/>
            <a:ext cx="9393442" cy="66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534" y="321733"/>
            <a:ext cx="102785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Are you sure they work </a:t>
            </a:r>
            <a:r>
              <a:rPr lang="en-GB" sz="2800" dirty="0" smtClean="0"/>
              <a:t>?   </a:t>
            </a:r>
            <a:r>
              <a:rPr lang="en-GB" sz="2800" dirty="0" smtClean="0"/>
              <a:t>Veeam Sure backup</a:t>
            </a:r>
            <a:endParaRPr lang="en-GB" sz="2800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4" y="2213239"/>
            <a:ext cx="4728847" cy="31376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8400" y="937286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One of the best and least used features.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7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4" y="1516347"/>
            <a:ext cx="11710276" cy="35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381000"/>
            <a:ext cx="61912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 little a</a:t>
            </a:r>
            <a:r>
              <a:rPr lang="en-GB" dirty="0" smtClean="0">
                <a:latin typeface="+mn-lt"/>
              </a:rPr>
              <a:t>bout me….</a:t>
            </a:r>
            <a:endParaRPr lang="en-GB" dirty="0"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Working with VMware since early 2008   ESX(</a:t>
            </a:r>
            <a:r>
              <a:rPr lang="en-GB" dirty="0" err="1" smtClean="0"/>
              <a:t>i</a:t>
            </a:r>
            <a:r>
              <a:rPr lang="en-GB" dirty="0" smtClean="0"/>
              <a:t>)  3.5</a:t>
            </a:r>
          </a:p>
          <a:p>
            <a:r>
              <a:rPr lang="en-GB" dirty="0" smtClean="0"/>
              <a:t>Currently work as a Service Design Engineer for Adept4, UK based managed service provider </a:t>
            </a:r>
            <a:endParaRPr lang="en-GB" dirty="0"/>
          </a:p>
          <a:p>
            <a:r>
              <a:rPr lang="en-GB" dirty="0" smtClean="0"/>
              <a:t>Manage an estate of approx. 80 Hosts split across 4 DC’s and customer sites serving global companies.</a:t>
            </a:r>
          </a:p>
          <a:p>
            <a:r>
              <a:rPr lang="en-GB" dirty="0" smtClean="0"/>
              <a:t>Run mini data centre at home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14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534" y="592667"/>
            <a:ext cx="98890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Infrastructure</a:t>
            </a:r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AD</a:t>
            </a:r>
            <a:br>
              <a:rPr lang="en-GB" sz="2400" dirty="0" smtClean="0"/>
            </a:br>
            <a:r>
              <a:rPr lang="en-GB" sz="2400" dirty="0" smtClean="0"/>
              <a:t>DNS</a:t>
            </a:r>
            <a:br>
              <a:rPr lang="en-GB" sz="2400" dirty="0" smtClean="0"/>
            </a:br>
            <a:r>
              <a:rPr lang="en-GB" sz="2400" dirty="0" err="1" smtClean="0"/>
              <a:t>vCentre</a:t>
            </a:r>
            <a:endParaRPr lang="en-GB" sz="2400" dirty="0" smtClean="0"/>
          </a:p>
          <a:p>
            <a:pPr algn="ctr"/>
            <a:r>
              <a:rPr lang="en-GB" sz="2400" dirty="0" smtClean="0"/>
              <a:t>Backups </a:t>
            </a:r>
          </a:p>
          <a:p>
            <a:pPr algn="ctr"/>
            <a:r>
              <a:rPr lang="en-GB" sz="2400" dirty="0" smtClean="0"/>
              <a:t>Firewall </a:t>
            </a:r>
          </a:p>
          <a:p>
            <a:pPr algn="ctr"/>
            <a:r>
              <a:rPr lang="en-GB" sz="2400" dirty="0" smtClean="0"/>
              <a:t>Switch</a:t>
            </a:r>
          </a:p>
          <a:p>
            <a:pPr algn="ctr"/>
            <a:r>
              <a:rPr lang="en-GB" sz="2400" dirty="0" smtClean="0"/>
              <a:t>Licences </a:t>
            </a:r>
          </a:p>
          <a:p>
            <a:pPr algn="ctr"/>
            <a:endParaRPr lang="en-GB" sz="2400" dirty="0"/>
          </a:p>
          <a:p>
            <a:pPr algn="ctr"/>
            <a:r>
              <a:rPr lang="en-GB" sz="3200" dirty="0" smtClean="0"/>
              <a:t>Could you rebuild your environment from scratch </a:t>
            </a:r>
            <a:r>
              <a:rPr lang="en-GB" sz="3200" dirty="0" smtClean="0"/>
              <a:t>?</a:t>
            </a:r>
          </a:p>
          <a:p>
            <a:pPr algn="ctr"/>
            <a:r>
              <a:rPr lang="en-GB" sz="3200" dirty="0" smtClean="0"/>
              <a:t>How long would it take you 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2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933" y="224896"/>
            <a:ext cx="9144000" cy="926570"/>
          </a:xfrm>
        </p:spPr>
        <p:txBody>
          <a:bodyPr/>
          <a:lstStyle/>
          <a:p>
            <a:r>
              <a:rPr lang="en-GB" dirty="0" smtClean="0"/>
              <a:t>Gotchas !!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467" y="1151465"/>
            <a:ext cx="9144000" cy="32681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Current Bug in CBT VMware all versions  see </a:t>
            </a:r>
            <a:r>
              <a:rPr lang="en-GB" dirty="0"/>
              <a:t>KB2090639 </a:t>
            </a:r>
            <a:endParaRPr lang="en-GB" dirty="0" smtClean="0"/>
          </a:p>
          <a:p>
            <a:r>
              <a:rPr lang="en-GB" dirty="0" smtClean="0"/>
              <a:t>See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goo.gl/wy2B4h</a:t>
            </a:r>
            <a:r>
              <a:rPr lang="en-GB" dirty="0" smtClean="0"/>
              <a:t>   thanks to Dean for a great blog on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Be careful with raid sets on backup infrastructure.  Rebuild time with a failed disc when using large RAID sets and SATA.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IO performance of backup proxy (especially using reverse incremental)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Windows file cache- can exhaust your ram with large backup files  more noticeable with reverse incremental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8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#Feed4orward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6" y="1604582"/>
            <a:ext cx="10515600" cy="4351338"/>
          </a:xfrm>
        </p:spPr>
        <p:txBody>
          <a:bodyPr/>
          <a:lstStyle/>
          <a:p>
            <a:r>
              <a:rPr lang="en-GB" dirty="0" err="1" smtClean="0"/>
              <a:t>Feedforwarded</a:t>
            </a:r>
            <a:r>
              <a:rPr lang="en-GB" dirty="0" smtClean="0"/>
              <a:t>  Initiative </a:t>
            </a:r>
            <a:r>
              <a:rPr lang="en-GB" dirty="0" smtClean="0"/>
              <a:t>championed</a:t>
            </a:r>
            <a:r>
              <a:rPr lang="en-GB" dirty="0" smtClean="0"/>
              <a:t> </a:t>
            </a:r>
            <a:r>
              <a:rPr lang="en-GB" dirty="0" smtClean="0"/>
              <a:t>by</a:t>
            </a:r>
          </a:p>
          <a:p>
            <a:pPr marL="0" indent="0">
              <a:buNone/>
            </a:pPr>
            <a:r>
              <a:rPr lang="en-GB" dirty="0" smtClean="0"/>
              <a:t>Mike </a:t>
            </a:r>
            <a:r>
              <a:rPr lang="en-GB" dirty="0" err="1" smtClean="0"/>
              <a:t>Laverick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presentation reviewed by</a:t>
            </a:r>
          </a:p>
          <a:p>
            <a:pPr marL="0" indent="0">
              <a:buNone/>
            </a:pPr>
            <a:r>
              <a:rPr lang="en-GB" dirty="0" smtClean="0"/>
              <a:t> Chris </a:t>
            </a:r>
            <a:r>
              <a:rPr lang="en-GB" dirty="0" err="1" smtClean="0"/>
              <a:t>Dearden</a:t>
            </a:r>
            <a:r>
              <a:rPr lang="en-GB" dirty="0" smtClean="0"/>
              <a:t> (Veeam</a:t>
            </a:r>
            <a:r>
              <a:rPr lang="en-GB" dirty="0" smtClean="0"/>
              <a:t>) </a:t>
            </a:r>
            <a:r>
              <a:rPr lang="en-GB" dirty="0">
                <a:hlinkClick r:id="rId3"/>
              </a:rPr>
              <a:t>@</a:t>
            </a:r>
            <a:r>
              <a:rPr lang="en-GB" dirty="0" err="1">
                <a:hlinkClick r:id="rId3"/>
              </a:rPr>
              <a:t>ChrisDearden</a:t>
            </a:r>
            <a:r>
              <a:rPr lang="en-GB" dirty="0">
                <a:hlinkClick r:id="rId3"/>
              </a:rPr>
              <a:t> 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http://www.vmug.com/feedforward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16" y="365125"/>
            <a:ext cx="4756317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50" y="731838"/>
            <a:ext cx="10515600" cy="2852737"/>
          </a:xfrm>
        </p:spPr>
        <p:txBody>
          <a:bodyPr/>
          <a:lstStyle/>
          <a:p>
            <a:r>
              <a:rPr lang="en-GB" dirty="0" smtClean="0"/>
              <a:t>Any Questions ??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/>
          <a:lstStyle/>
          <a:p>
            <a:r>
              <a:rPr lang="en-GB" b="1" dirty="0" smtClean="0"/>
              <a:t>Intro: </a:t>
            </a:r>
            <a:endParaRPr lang="en-GB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99068"/>
            <a:ext cx="10515600" cy="5177895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Reasons for talking about backups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The FIRST questions you need to ask</a:t>
            </a:r>
          </a:p>
          <a:p>
            <a:r>
              <a:rPr lang="en-GB" dirty="0" smtClean="0"/>
              <a:t>The non technical </a:t>
            </a:r>
            <a:r>
              <a:rPr lang="en-GB" dirty="0" smtClean="0"/>
              <a:t>bits</a:t>
            </a:r>
          </a:p>
          <a:p>
            <a:r>
              <a:rPr lang="en-GB" dirty="0" smtClean="0"/>
              <a:t>Be aware of……</a:t>
            </a:r>
            <a:endParaRPr lang="en-GB" dirty="0" smtClean="0"/>
          </a:p>
          <a:p>
            <a:r>
              <a:rPr lang="en-GB" dirty="0" smtClean="0"/>
              <a:t>Have you thought it through </a:t>
            </a:r>
            <a:r>
              <a:rPr lang="en-GB" dirty="0" smtClean="0"/>
              <a:t>??</a:t>
            </a:r>
          </a:p>
          <a:p>
            <a:r>
              <a:rPr lang="en-GB" dirty="0" smtClean="0"/>
              <a:t>No really have you thought it through ?</a:t>
            </a:r>
          </a:p>
          <a:p>
            <a:r>
              <a:rPr lang="en-GB" dirty="0" smtClean="0"/>
              <a:t>What are you reliant on ?</a:t>
            </a:r>
          </a:p>
          <a:p>
            <a:r>
              <a:rPr lang="en-GB" dirty="0" smtClean="0"/>
              <a:t>Some of the tech </a:t>
            </a:r>
            <a:endParaRPr lang="en-GB" dirty="0" smtClean="0"/>
          </a:p>
          <a:p>
            <a:r>
              <a:rPr lang="en-GB" dirty="0" smtClean="0"/>
              <a:t>Why Veeam ?</a:t>
            </a:r>
          </a:p>
          <a:p>
            <a:r>
              <a:rPr lang="en-GB" dirty="0" smtClean="0"/>
              <a:t>Backup &amp; Replication</a:t>
            </a:r>
            <a:endParaRPr lang="en-GB" dirty="0" smtClean="0"/>
          </a:p>
          <a:p>
            <a:r>
              <a:rPr lang="en-GB" dirty="0" smtClean="0"/>
              <a:t>Backup Copy</a:t>
            </a:r>
          </a:p>
          <a:p>
            <a:r>
              <a:rPr lang="en-GB" dirty="0" smtClean="0"/>
              <a:t>Multi DC </a:t>
            </a:r>
            <a:r>
              <a:rPr lang="en-GB" dirty="0" smtClean="0"/>
              <a:t>Design</a:t>
            </a:r>
          </a:p>
          <a:p>
            <a:r>
              <a:rPr lang="en-GB" dirty="0" smtClean="0"/>
              <a:t>Can you restore ?</a:t>
            </a:r>
            <a:endParaRPr lang="en-GB" dirty="0" smtClean="0"/>
          </a:p>
          <a:p>
            <a:r>
              <a:rPr lang="en-GB" dirty="0" smtClean="0"/>
              <a:t>Testing &amp; Veeam Virtual Lab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733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2933" y="491067"/>
            <a:ext cx="980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The FIRST Question’s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6401" y="1422400"/>
            <a:ext cx="113453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What are my Recovery Point Objectives ?  (RPO)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What are my Recovery Time Objectives ? (RTO) 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 both cases these need to be defined by the </a:t>
            </a:r>
            <a:r>
              <a:rPr lang="en-GB" sz="2800" b="1" dirty="0" smtClean="0"/>
              <a:t>business</a:t>
            </a:r>
            <a:r>
              <a:rPr lang="en-GB" sz="2800" dirty="0" smtClean="0"/>
              <a:t> they are not IT questions!!  </a:t>
            </a:r>
          </a:p>
          <a:p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1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388" y="372534"/>
            <a:ext cx="3932237" cy="948267"/>
          </a:xfrm>
        </p:spPr>
        <p:txBody>
          <a:bodyPr/>
          <a:lstStyle/>
          <a:p>
            <a:r>
              <a:rPr lang="en-GB" b="1" dirty="0" smtClean="0"/>
              <a:t>What can go wrong ??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06" y="1712648"/>
            <a:ext cx="6172200" cy="487362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But did you think of ?</a:t>
            </a:r>
          </a:p>
          <a:p>
            <a:r>
              <a:rPr lang="en-GB" dirty="0" smtClean="0"/>
              <a:t>Sabotage ( internal )</a:t>
            </a:r>
          </a:p>
          <a:p>
            <a:r>
              <a:rPr lang="en-GB" dirty="0" smtClean="0"/>
              <a:t>Inadvertent typo’s </a:t>
            </a:r>
            <a:endParaRPr lang="en-GB" dirty="0" smtClean="0"/>
          </a:p>
          <a:p>
            <a:r>
              <a:rPr lang="en-GB" dirty="0" smtClean="0"/>
              <a:t>Firmware error’s</a:t>
            </a:r>
          </a:p>
          <a:p>
            <a:r>
              <a:rPr lang="en-GB" dirty="0" smtClean="0"/>
              <a:t>Documentation 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521" y="1938867"/>
            <a:ext cx="3932237" cy="38115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Fire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Flood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Earthquake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Hurricane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Terrorism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Winter storms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Let Hani use the projector</a:t>
            </a:r>
            <a:endParaRPr lang="en-GB" sz="3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2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33" y="1337734"/>
            <a:ext cx="10481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People</a:t>
            </a:r>
          </a:p>
          <a:p>
            <a:pPr algn="ctr"/>
            <a:r>
              <a:rPr lang="en-GB" sz="6000" dirty="0" smtClean="0"/>
              <a:t>Process </a:t>
            </a:r>
          </a:p>
          <a:p>
            <a:pPr algn="ctr"/>
            <a:r>
              <a:rPr lang="en-GB" sz="6000" dirty="0" smtClean="0"/>
              <a:t>Technology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5333" y="46736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We Can only usually sort the 3</a:t>
            </a:r>
            <a:r>
              <a:rPr lang="en-GB" sz="2800" baseline="30000" dirty="0" smtClean="0"/>
              <a:t>rd</a:t>
            </a:r>
            <a:r>
              <a:rPr lang="en-GB" sz="2800" dirty="0" smtClean="0"/>
              <a:t> aspect……….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402" y="2021083"/>
            <a:ext cx="3932237" cy="1616339"/>
          </a:xfrm>
        </p:spPr>
        <p:txBody>
          <a:bodyPr>
            <a:normAutofit/>
          </a:bodyPr>
          <a:lstStyle/>
          <a:p>
            <a:r>
              <a:rPr lang="en-GB" sz="4400" dirty="0" smtClean="0"/>
              <a:t>What are you reliant on ???</a:t>
            </a:r>
            <a:endParaRPr lang="en-GB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147860"/>
            <a:ext cx="3932237" cy="3811588"/>
          </a:xfrm>
        </p:spPr>
        <p:txBody>
          <a:bodyPr/>
          <a:lstStyle/>
          <a:p>
            <a:r>
              <a:rPr lang="en-GB" sz="2800" dirty="0" smtClean="0"/>
              <a:t> Domains ?</a:t>
            </a:r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5469" y="987425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Public DNS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97828" y="764973"/>
            <a:ext cx="388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Internet Service Provider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14267" y="3980127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Data Centre’s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567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22" y="457200"/>
            <a:ext cx="8456612" cy="60404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9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0"/>
            <a:ext cx="8788400" cy="65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977</Words>
  <Application>Microsoft Office PowerPoint</Application>
  <PresentationFormat>Widescreen</PresentationFormat>
  <Paragraphs>218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Backup, Replication  DR &amp;Business Continuity</vt:lpstr>
      <vt:lpstr>A little about me….</vt:lpstr>
      <vt:lpstr>Intro: </vt:lpstr>
      <vt:lpstr>PowerPoint Presentation</vt:lpstr>
      <vt:lpstr>What can go wrong ??</vt:lpstr>
      <vt:lpstr>PowerPoint Presentation</vt:lpstr>
      <vt:lpstr>What are you reliant on ???</vt:lpstr>
      <vt:lpstr>PowerPoint Presentation</vt:lpstr>
      <vt:lpstr>PowerPoint Presentation</vt:lpstr>
      <vt:lpstr>PowerPoint Presentation</vt:lpstr>
      <vt:lpstr>Backup Software options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Gotchas !!</vt:lpstr>
      <vt:lpstr>#Feed4orward</vt:lpstr>
      <vt:lpstr>Any Questions 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Backup, Replication and DR with multiple DC’s</dc:title>
  <dc:creator>JKWIN7</dc:creator>
  <cp:lastModifiedBy>JKWIN7</cp:lastModifiedBy>
  <cp:revision>62</cp:revision>
  <dcterms:created xsi:type="dcterms:W3CDTF">2014-10-23T09:35:17Z</dcterms:created>
  <dcterms:modified xsi:type="dcterms:W3CDTF">2014-11-13T08:07:39Z</dcterms:modified>
</cp:coreProperties>
</file>