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08" r:id="rId2"/>
    <p:sldId id="257" r:id="rId3"/>
    <p:sldId id="455" r:id="rId4"/>
    <p:sldId id="272" r:id="rId5"/>
    <p:sldId id="275" r:id="rId6"/>
    <p:sldId id="457" r:id="rId7"/>
    <p:sldId id="295" r:id="rId8"/>
    <p:sldId id="302" r:id="rId9"/>
    <p:sldId id="262" r:id="rId10"/>
    <p:sldId id="458" r:id="rId11"/>
    <p:sldId id="390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92B75-1011-4F67-8EBD-3F6232FF4164}">
          <p14:sldIdLst>
            <p14:sldId id="308"/>
            <p14:sldId id="257"/>
            <p14:sldId id="455"/>
            <p14:sldId id="272"/>
            <p14:sldId id="275"/>
            <p14:sldId id="457"/>
            <p14:sldId id="295"/>
            <p14:sldId id="302"/>
            <p14:sldId id="262"/>
            <p14:sldId id="458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4"/>
    <a:srgbClr val="37434D"/>
    <a:srgbClr val="9EA1A5"/>
    <a:srgbClr val="9B9EA0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5494" autoAdjust="0"/>
  </p:normalViewPr>
  <p:slideViewPr>
    <p:cSldViewPr snapToGrid="0" snapToObjects="1">
      <p:cViewPr varScale="1">
        <p:scale>
          <a:sx n="112" d="100"/>
          <a:sy n="112" d="100"/>
        </p:scale>
        <p:origin x="438" y="9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10/24/2024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11 – E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nsemble Learning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8085E6-74BC-4C72-AFA4-2DC0BE44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5548"/>
              </p:ext>
            </p:extLst>
          </p:nvPr>
        </p:nvGraphicFramePr>
        <p:xfrm>
          <a:off x="113157" y="925270"/>
          <a:ext cx="624001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01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Bayesian Averaging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73462" y="2238534"/>
                <a:ext cx="415812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62" y="2238534"/>
                <a:ext cx="4158125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2757" y="-16844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272757" y="1414558"/>
            <a:ext cx="79848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dirty="0"/>
              <a:t>Ensemble learning methods combine multiple learning models to achieve better predictive performance than any of the constituents alone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9BB20C34-4086-B5C5-BC60-94361121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38" y="4058448"/>
            <a:ext cx="56289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dirty="0"/>
              <a:t>Commonly used ensemble methods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Bootstrap aggregating (Bagging)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Boosting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Bayesian Averaging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6361E5-C625-2B9E-EB94-F14DCD33F0BF}"/>
                  </a:ext>
                </a:extLst>
              </p:cNvPr>
              <p:cNvSpPr txBox="1"/>
              <p:nvPr/>
            </p:nvSpPr>
            <p:spPr>
              <a:xfrm>
                <a:off x="4138215" y="2880869"/>
                <a:ext cx="23525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6361E5-C625-2B9E-EB94-F14DCD33F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215" y="2880869"/>
                <a:ext cx="235256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45668F-6952-398E-3FA3-0D350C7D7D0D}"/>
              </a:ext>
            </a:extLst>
          </p:cNvPr>
          <p:cNvSpPr txBox="1"/>
          <p:nvPr/>
        </p:nvSpPr>
        <p:spPr>
          <a:xfrm>
            <a:off x="2492294" y="3198167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04E476-B0CC-2C98-DAE8-E131331BB72B}"/>
                  </a:ext>
                </a:extLst>
              </p:cNvPr>
              <p:cNvSpPr txBox="1"/>
              <p:nvPr/>
            </p:nvSpPr>
            <p:spPr>
              <a:xfrm>
                <a:off x="7622233" y="3201474"/>
                <a:ext cx="2599494" cy="416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≥0</m:t>
                    </m:r>
                  </m:oMath>
                </a14:m>
                <a:r>
                  <a:rPr lang="en-US" sz="2000" dirty="0"/>
                  <a:t>  &amp;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04E476-B0CC-2C98-DAE8-E131331B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233" y="3201474"/>
                <a:ext cx="2599494" cy="416974"/>
              </a:xfrm>
              <a:prstGeom prst="rect">
                <a:avLst/>
              </a:prstGeom>
              <a:blipFill>
                <a:blip r:embed="rId3"/>
                <a:stretch>
                  <a:fillRect t="-113043" b="-17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60C427-7B18-2CFC-E9F9-6BAC7AD4531B}"/>
              </a:ext>
            </a:extLst>
          </p:cNvPr>
          <p:cNvSpPr txBox="1"/>
          <p:nvPr/>
        </p:nvSpPr>
        <p:spPr>
          <a:xfrm>
            <a:off x="7622233" y="274907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-15159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Bagging – Bootstrap Aggregating</a:t>
            </a:r>
          </a:p>
        </p:txBody>
      </p:sp>
      <p:sp>
        <p:nvSpPr>
          <p:cNvPr id="14348" name="AutoShape 7"/>
          <p:cNvSpPr>
            <a:spLocks noChangeArrowheads="1"/>
          </p:cNvSpPr>
          <p:nvPr/>
        </p:nvSpPr>
        <p:spPr bwMode="auto">
          <a:xfrm>
            <a:off x="4508500" y="1982788"/>
            <a:ext cx="4025900" cy="5461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Training dataset </a:t>
            </a:r>
            <a:r>
              <a:rPr lang="en-US" altLang="en-US" sz="2000" i="1" dirty="0"/>
              <a:t>D</a:t>
            </a:r>
            <a:r>
              <a:rPr lang="en-US" altLang="en-US" sz="2000" dirty="0"/>
              <a:t> = {&lt;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&gt;}</a:t>
            </a:r>
            <a:r>
              <a:rPr lang="en-US" altLang="en-US" sz="2000" i="1" baseline="-25000" dirty="0" err="1"/>
              <a:t>i</a:t>
            </a:r>
            <a:r>
              <a:rPr lang="en-US" altLang="en-US" sz="2000" baseline="-25000" dirty="0"/>
              <a:t>=1,…,50</a:t>
            </a:r>
          </a:p>
        </p:txBody>
      </p:sp>
      <p:grpSp>
        <p:nvGrpSpPr>
          <p:cNvPr id="14349" name="Group 8"/>
          <p:cNvGrpSpPr>
            <a:grpSpLocks/>
          </p:cNvGrpSpPr>
          <p:nvPr/>
        </p:nvGrpSpPr>
        <p:grpSpPr bwMode="auto">
          <a:xfrm>
            <a:off x="5548313" y="2528888"/>
            <a:ext cx="1271588" cy="2233612"/>
            <a:chOff x="2774" y="2371"/>
            <a:chExt cx="801" cy="1407"/>
          </a:xfrm>
        </p:grpSpPr>
        <p:sp>
          <p:nvSpPr>
            <p:cNvPr id="14368" name="Oval 9"/>
            <p:cNvSpPr>
              <a:spLocks noChangeArrowheads="1"/>
            </p:cNvSpPr>
            <p:nvPr/>
          </p:nvSpPr>
          <p:spPr bwMode="auto">
            <a:xfrm>
              <a:off x="2875" y="3056"/>
              <a:ext cx="59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/>
                <a:t>D</a:t>
              </a:r>
              <a:r>
                <a:rPr lang="en-US" altLang="en-US" baseline="-25000"/>
                <a:t>2</a:t>
              </a:r>
            </a:p>
          </p:txBody>
        </p:sp>
        <p:graphicFrame>
          <p:nvGraphicFramePr>
            <p:cNvPr id="14369" name="Object 10"/>
            <p:cNvGraphicFramePr>
              <a:graphicFrameLocks noChangeAspect="1"/>
            </p:cNvGraphicFramePr>
            <p:nvPr/>
          </p:nvGraphicFramePr>
          <p:xfrm>
            <a:off x="3013" y="2576"/>
            <a:ext cx="32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380818" imgH="253789" progId="Photoshop.Image.5">
                    <p:embed/>
                  </p:oleObj>
                </mc:Choice>
                <mc:Fallback>
                  <p:oleObj name="Image" r:id="rId2" imgW="380818" imgH="253789" progId="Photoshop.Image.5">
                    <p:embed/>
                    <p:pic>
                      <p:nvPicPr>
                        <p:cNvPr id="1436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2576"/>
                          <a:ext cx="32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Line 11"/>
            <p:cNvSpPr>
              <a:spLocks noChangeShapeType="1"/>
            </p:cNvSpPr>
            <p:nvPr/>
          </p:nvSpPr>
          <p:spPr bwMode="auto">
            <a:xfrm>
              <a:off x="3174" y="2371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Text Box 12"/>
            <p:cNvSpPr txBox="1">
              <a:spLocks noChangeArrowheads="1"/>
            </p:cNvSpPr>
            <p:nvPr/>
          </p:nvSpPr>
          <p:spPr bwMode="auto">
            <a:xfrm>
              <a:off x="2774" y="3566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Estimation 2 </a:t>
              </a:r>
            </a:p>
          </p:txBody>
        </p:sp>
        <p:sp>
          <p:nvSpPr>
            <p:cNvPr id="14372" name="Line 13"/>
            <p:cNvSpPr>
              <a:spLocks noChangeShapeType="1"/>
            </p:cNvSpPr>
            <p:nvPr/>
          </p:nvSpPr>
          <p:spPr bwMode="auto">
            <a:xfrm>
              <a:off x="3174" y="281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14"/>
            <p:cNvSpPr>
              <a:spLocks noChangeShapeType="1"/>
            </p:cNvSpPr>
            <p:nvPr/>
          </p:nvSpPr>
          <p:spPr bwMode="auto">
            <a:xfrm>
              <a:off x="3174" y="336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0" name="Group 15"/>
          <p:cNvGrpSpPr>
            <a:grpSpLocks/>
          </p:cNvGrpSpPr>
          <p:nvPr/>
        </p:nvGrpSpPr>
        <p:grpSpPr bwMode="auto">
          <a:xfrm>
            <a:off x="4371975" y="2528888"/>
            <a:ext cx="1271588" cy="2233612"/>
            <a:chOff x="1935" y="2371"/>
            <a:chExt cx="801" cy="1407"/>
          </a:xfrm>
        </p:grpSpPr>
        <p:sp>
          <p:nvSpPr>
            <p:cNvPr id="14362" name="Oval 16"/>
            <p:cNvSpPr>
              <a:spLocks noChangeArrowheads="1"/>
            </p:cNvSpPr>
            <p:nvPr/>
          </p:nvSpPr>
          <p:spPr bwMode="auto">
            <a:xfrm>
              <a:off x="2036" y="3056"/>
              <a:ext cx="59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i="1"/>
                <a:t>D</a:t>
              </a:r>
              <a:r>
                <a:rPr lang="en-US" altLang="en-US" baseline="-25000"/>
                <a:t>1</a:t>
              </a:r>
            </a:p>
          </p:txBody>
        </p:sp>
        <p:graphicFrame>
          <p:nvGraphicFramePr>
            <p:cNvPr id="14363" name="Object 17"/>
            <p:cNvGraphicFramePr>
              <a:graphicFrameLocks noChangeAspect="1"/>
            </p:cNvGraphicFramePr>
            <p:nvPr/>
          </p:nvGraphicFramePr>
          <p:xfrm>
            <a:off x="2174" y="2576"/>
            <a:ext cx="32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4" imgW="380818" imgH="253789" progId="Photoshop.Image.5">
                    <p:embed/>
                  </p:oleObj>
                </mc:Choice>
                <mc:Fallback>
                  <p:oleObj name="Image" r:id="rId4" imgW="380818" imgH="253789" progId="Photoshop.Image.5">
                    <p:embed/>
                    <p:pic>
                      <p:nvPicPr>
                        <p:cNvPr id="1436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2576"/>
                          <a:ext cx="32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Text Box 18"/>
            <p:cNvSpPr txBox="1">
              <a:spLocks noChangeArrowheads="1"/>
            </p:cNvSpPr>
            <p:nvPr/>
          </p:nvSpPr>
          <p:spPr bwMode="auto">
            <a:xfrm>
              <a:off x="1935" y="3566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Estimation 1 </a:t>
              </a:r>
            </a:p>
          </p:txBody>
        </p:sp>
        <p:sp>
          <p:nvSpPr>
            <p:cNvPr id="14365" name="Line 19"/>
            <p:cNvSpPr>
              <a:spLocks noChangeShapeType="1"/>
            </p:cNvSpPr>
            <p:nvPr/>
          </p:nvSpPr>
          <p:spPr bwMode="auto">
            <a:xfrm>
              <a:off x="2335" y="2371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20"/>
            <p:cNvSpPr>
              <a:spLocks noChangeShapeType="1"/>
            </p:cNvSpPr>
            <p:nvPr/>
          </p:nvSpPr>
          <p:spPr bwMode="auto">
            <a:xfrm>
              <a:off x="2335" y="281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21"/>
            <p:cNvSpPr>
              <a:spLocks noChangeShapeType="1"/>
            </p:cNvSpPr>
            <p:nvPr/>
          </p:nvSpPr>
          <p:spPr bwMode="auto">
            <a:xfrm>
              <a:off x="2335" y="336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1" name="Group 22"/>
          <p:cNvGrpSpPr>
            <a:grpSpLocks/>
          </p:cNvGrpSpPr>
          <p:nvPr/>
        </p:nvGrpSpPr>
        <p:grpSpPr bwMode="auto">
          <a:xfrm>
            <a:off x="6965950" y="2528888"/>
            <a:ext cx="1841500" cy="2233612"/>
            <a:chOff x="3569" y="2371"/>
            <a:chExt cx="1160" cy="1407"/>
          </a:xfrm>
        </p:grpSpPr>
        <p:sp>
          <p:nvSpPr>
            <p:cNvPr id="14352" name="Text Box 23"/>
            <p:cNvSpPr txBox="1">
              <a:spLocks noChangeArrowheads="1"/>
            </p:cNvSpPr>
            <p:nvPr/>
          </p:nvSpPr>
          <p:spPr bwMode="auto">
            <a:xfrm>
              <a:off x="3569" y="251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…</a:t>
              </a:r>
            </a:p>
          </p:txBody>
        </p:sp>
        <p:sp>
          <p:nvSpPr>
            <p:cNvPr id="14353" name="Text Box 24"/>
            <p:cNvSpPr txBox="1">
              <a:spLocks noChangeArrowheads="1"/>
            </p:cNvSpPr>
            <p:nvPr/>
          </p:nvSpPr>
          <p:spPr bwMode="auto">
            <a:xfrm>
              <a:off x="3569" y="29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…</a:t>
              </a:r>
            </a:p>
          </p:txBody>
        </p:sp>
        <p:grpSp>
          <p:nvGrpSpPr>
            <p:cNvPr id="14354" name="Group 25"/>
            <p:cNvGrpSpPr>
              <a:grpSpLocks/>
            </p:cNvGrpSpPr>
            <p:nvPr/>
          </p:nvGrpSpPr>
          <p:grpSpPr bwMode="auto">
            <a:xfrm>
              <a:off x="3914" y="2371"/>
              <a:ext cx="815" cy="1407"/>
              <a:chOff x="3969" y="2371"/>
              <a:chExt cx="815" cy="1407"/>
            </a:xfrm>
          </p:grpSpPr>
          <p:sp>
            <p:nvSpPr>
              <p:cNvPr id="14356" name="Oval 26"/>
              <p:cNvSpPr>
                <a:spLocks noChangeArrowheads="1"/>
              </p:cNvSpPr>
              <p:nvPr/>
            </p:nvSpPr>
            <p:spPr bwMode="auto">
              <a:xfrm>
                <a:off x="4077" y="3056"/>
                <a:ext cx="59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/>
                  <a:t>D</a:t>
                </a:r>
                <a:r>
                  <a:rPr lang="en-US" altLang="en-US" i="1" baseline="-25000"/>
                  <a:t>B</a:t>
                </a:r>
              </a:p>
            </p:txBody>
          </p:sp>
          <p:graphicFrame>
            <p:nvGraphicFramePr>
              <p:cNvPr id="14357" name="Object 27"/>
              <p:cNvGraphicFramePr>
                <a:graphicFrameLocks noChangeAspect="1"/>
              </p:cNvGraphicFramePr>
              <p:nvPr/>
            </p:nvGraphicFramePr>
            <p:xfrm>
              <a:off x="4215" y="2576"/>
              <a:ext cx="32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Image" r:id="rId5" imgW="380818" imgH="253789" progId="Photoshop.Image.5">
                      <p:embed/>
                    </p:oleObj>
                  </mc:Choice>
                  <mc:Fallback>
                    <p:oleObj name="Image" r:id="rId5" imgW="380818" imgH="253789" progId="Photoshop.Image.5">
                      <p:embed/>
                      <p:pic>
                        <p:nvPicPr>
                          <p:cNvPr id="14357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5" y="2576"/>
                            <a:ext cx="32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8" name="Text Box 28"/>
              <p:cNvSpPr txBox="1">
                <a:spLocks noChangeArrowheads="1"/>
              </p:cNvSpPr>
              <p:nvPr/>
            </p:nvSpPr>
            <p:spPr bwMode="auto">
              <a:xfrm>
                <a:off x="3969" y="3566"/>
                <a:ext cx="8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Estimation </a:t>
                </a:r>
                <a:r>
                  <a:rPr lang="en-US" altLang="en-US" sz="1600" i="1"/>
                  <a:t>B</a:t>
                </a:r>
                <a:r>
                  <a:rPr lang="en-US" altLang="en-US" sz="1600"/>
                  <a:t> </a:t>
                </a:r>
              </a:p>
            </p:txBody>
          </p:sp>
          <p:sp>
            <p:nvSpPr>
              <p:cNvPr id="14359" name="Line 29"/>
              <p:cNvSpPr>
                <a:spLocks noChangeShapeType="1"/>
              </p:cNvSpPr>
              <p:nvPr/>
            </p:nvSpPr>
            <p:spPr bwMode="auto">
              <a:xfrm>
                <a:off x="4376" y="2371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30"/>
              <p:cNvSpPr>
                <a:spLocks noChangeShapeType="1"/>
              </p:cNvSpPr>
              <p:nvPr/>
            </p:nvSpPr>
            <p:spPr bwMode="auto">
              <a:xfrm>
                <a:off x="4376" y="2812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31"/>
              <p:cNvSpPr>
                <a:spLocks noChangeShapeType="1"/>
              </p:cNvSpPr>
              <p:nvPr/>
            </p:nvSpPr>
            <p:spPr bwMode="auto">
              <a:xfrm>
                <a:off x="4376" y="3363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5" name="Text Box 32"/>
            <p:cNvSpPr txBox="1">
              <a:spLocks noChangeArrowheads="1"/>
            </p:cNvSpPr>
            <p:nvPr/>
          </p:nvSpPr>
          <p:spPr bwMode="auto">
            <a:xfrm>
              <a:off x="3569" y="345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…</a:t>
              </a:r>
            </a:p>
          </p:txBody>
        </p:sp>
      </p:grpSp>
      <p:grpSp>
        <p:nvGrpSpPr>
          <p:cNvPr id="14340" name="Group 35"/>
          <p:cNvGrpSpPr>
            <a:grpSpLocks/>
          </p:cNvGrpSpPr>
          <p:nvPr/>
        </p:nvGrpSpPr>
        <p:grpSpPr bwMode="auto">
          <a:xfrm>
            <a:off x="4918075" y="4794251"/>
            <a:ext cx="3033712" cy="468313"/>
            <a:chOff x="2482" y="3602"/>
            <a:chExt cx="1911" cy="295"/>
          </a:xfrm>
        </p:grpSpPr>
        <p:sp>
          <p:nvSpPr>
            <p:cNvPr id="14344" name="Line 36"/>
            <p:cNvSpPr>
              <a:spLocks noChangeShapeType="1"/>
            </p:cNvSpPr>
            <p:nvPr/>
          </p:nvSpPr>
          <p:spPr bwMode="auto">
            <a:xfrm>
              <a:off x="2482" y="3615"/>
              <a:ext cx="453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37"/>
            <p:cNvSpPr>
              <a:spLocks noChangeShapeType="1"/>
            </p:cNvSpPr>
            <p:nvPr/>
          </p:nvSpPr>
          <p:spPr bwMode="auto">
            <a:xfrm>
              <a:off x="3200" y="3634"/>
              <a:ext cx="213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38"/>
            <p:cNvSpPr>
              <a:spLocks noChangeShapeType="1"/>
            </p:cNvSpPr>
            <p:nvPr/>
          </p:nvSpPr>
          <p:spPr bwMode="auto">
            <a:xfrm flipH="1">
              <a:off x="3989" y="3602"/>
              <a:ext cx="404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57F428-A177-AD12-BD65-CA794E2E4274}"/>
              </a:ext>
            </a:extLst>
          </p:cNvPr>
          <p:cNvGrpSpPr/>
          <p:nvPr/>
        </p:nvGrpSpPr>
        <p:grpSpPr>
          <a:xfrm>
            <a:off x="2166437" y="2814639"/>
            <a:ext cx="2057400" cy="1945811"/>
            <a:chOff x="644025" y="2814638"/>
            <a:chExt cx="2057400" cy="1945811"/>
          </a:xfrm>
        </p:grpSpPr>
        <p:sp>
          <p:nvSpPr>
            <p:cNvPr id="14374" name="Text Box 5"/>
            <p:cNvSpPr txBox="1">
              <a:spLocks noChangeArrowheads="1"/>
            </p:cNvSpPr>
            <p:nvPr/>
          </p:nvSpPr>
          <p:spPr bwMode="auto">
            <a:xfrm>
              <a:off x="644025" y="3627438"/>
              <a:ext cx="2057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/>
                <a:t>Bootstrap datasets</a:t>
              </a:r>
            </a:p>
          </p:txBody>
        </p:sp>
        <p:sp>
          <p:nvSpPr>
            <p:cNvPr id="14375" name="Text Box 6"/>
            <p:cNvSpPr txBox="1">
              <a:spLocks noChangeArrowheads="1"/>
            </p:cNvSpPr>
            <p:nvPr/>
          </p:nvSpPr>
          <p:spPr bwMode="auto">
            <a:xfrm>
              <a:off x="1537787" y="2814638"/>
              <a:ext cx="11636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/>
                <a:t>Sampling</a:t>
              </a:r>
            </a:p>
          </p:txBody>
        </p:sp>
        <p:sp>
          <p:nvSpPr>
            <p:cNvPr id="14343" name="Text Box 42"/>
            <p:cNvSpPr txBox="1">
              <a:spLocks noChangeArrowheads="1"/>
            </p:cNvSpPr>
            <p:nvPr/>
          </p:nvSpPr>
          <p:spPr bwMode="auto">
            <a:xfrm>
              <a:off x="1144589" y="4360339"/>
              <a:ext cx="15568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Base learners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99919" y="5194279"/>
                <a:ext cx="390683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Estimatio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𝐵𝑎𝑔𝑔𝑖𝑛𝑔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Estimatio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9" y="5194279"/>
                <a:ext cx="3906839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-15177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Bagging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8212" y="1573458"/>
            <a:ext cx="7772400" cy="1075958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The estimator can be significantly improved if the learning algorithm is unstable.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208212" y="3511672"/>
            <a:ext cx="7772400" cy="63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800" kern="0" dirty="0"/>
              <a:t>Reduce the error.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7949" y="2534085"/>
            <a:ext cx="7344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1" indent="-342900">
              <a:buSzPct val="80000"/>
              <a:buFont typeface="Arial" panose="020B0604020202020204" pitchFamily="34" charset="0"/>
              <a:buChar char="•"/>
            </a:pPr>
            <a:r>
              <a:rPr lang="en-US" altLang="en-US" dirty="0"/>
              <a:t>Unstable: small changes to the training data causes large changes in the output hypothesis</a:t>
            </a:r>
            <a:endParaRPr lang="en-US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557949" y="4115358"/>
            <a:ext cx="7850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1" indent="-342900">
              <a:buSzPct val="80000"/>
              <a:buFont typeface="Arial" panose="020B0604020202020204" pitchFamily="34" charset="0"/>
              <a:buChar char="•"/>
            </a:pPr>
            <a:r>
              <a:rPr lang="en-US" altLang="en-US" dirty="0"/>
              <a:t>Assume the errors from bootstrap have zeros mean and are uncorrelated, the average error of a model can be reduced by a factor of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4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6554-B9EC-C047-BE57-F3109B0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-145015"/>
            <a:ext cx="7772400" cy="11430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pSp>
        <p:nvGrpSpPr>
          <p:cNvPr id="3" name="Group 39">
            <a:extLst>
              <a:ext uri="{FF2B5EF4-FFF2-40B4-BE49-F238E27FC236}">
                <a16:creationId xmlns:a16="http://schemas.microsoft.com/office/drawing/2014/main" id="{B22EAB8D-9F57-9548-B521-262DFF8A6D17}"/>
              </a:ext>
            </a:extLst>
          </p:cNvPr>
          <p:cNvGrpSpPr>
            <a:grpSpLocks/>
          </p:cNvGrpSpPr>
          <p:nvPr/>
        </p:nvGrpSpPr>
        <p:grpSpPr bwMode="auto">
          <a:xfrm>
            <a:off x="2874168" y="1315814"/>
            <a:ext cx="6440488" cy="2843211"/>
            <a:chOff x="686" y="1868"/>
            <a:chExt cx="4057" cy="1791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5409B7CD-FFEB-F44C-9B11-0B019A8F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" y="2392"/>
              <a:ext cx="1296" cy="762"/>
              <a:chOff x="686" y="2392"/>
              <a:chExt cx="1296" cy="762"/>
            </a:xfrm>
          </p:grpSpPr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620BC4C1-6E50-5B47-88C7-B2A465ADF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" y="2904"/>
                <a:ext cx="1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/>
                  <a:t>Bootstrap datasets</a:t>
                </a:r>
              </a:p>
            </p:txBody>
          </p:sp>
          <p:sp>
            <p:nvSpPr>
              <p:cNvPr id="32" name="Text Box 6">
                <a:extLst>
                  <a:ext uri="{FF2B5EF4-FFF2-40B4-BE49-F238E27FC236}">
                    <a16:creationId xmlns:a16="http://schemas.microsoft.com/office/drawing/2014/main" id="{787B8723-9227-D641-9290-CC400E1C0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2392"/>
                <a:ext cx="7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/>
                  <a:t>Sampling</a:t>
                </a:r>
              </a:p>
            </p:txBody>
          </p:sp>
        </p:grp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A8A5BEBE-0EB0-0942-A18E-48A41C47C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868"/>
              <a:ext cx="2536" cy="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Training dataset </a:t>
              </a:r>
              <a:r>
                <a:rPr lang="en-US" altLang="en-US" sz="2000" i="1" dirty="0"/>
                <a:t>D</a:t>
              </a:r>
              <a:r>
                <a:rPr lang="en-US" altLang="en-US" sz="2000" dirty="0"/>
                <a:t> = {&lt;</a:t>
              </a:r>
              <a:r>
                <a:rPr lang="en-US" altLang="en-US" sz="2000" i="1" dirty="0"/>
                <a:t>x</a:t>
              </a:r>
              <a:r>
                <a:rPr lang="en-US" altLang="en-US" sz="2000" i="1" baseline="-25000" dirty="0"/>
                <a:t>i</a:t>
              </a:r>
              <a:r>
                <a:rPr lang="en-US" altLang="en-US" sz="2000" dirty="0"/>
                <a:t>, </a:t>
              </a:r>
              <a:r>
                <a:rPr lang="en-US" altLang="en-US" sz="2000" i="1" dirty="0" err="1"/>
                <a:t>y</a:t>
              </a:r>
              <a:r>
                <a:rPr lang="en-US" altLang="en-US" sz="2000" i="1" baseline="-25000" dirty="0" err="1"/>
                <a:t>i</a:t>
              </a:r>
              <a:r>
                <a:rPr lang="en-US" altLang="en-US" sz="2000" dirty="0"/>
                <a:t>&gt;}</a:t>
              </a:r>
              <a:r>
                <a:rPr lang="en-US" altLang="en-US" sz="2000" i="1" baseline="-25000" dirty="0" err="1"/>
                <a:t>i</a:t>
              </a:r>
              <a:r>
                <a:rPr lang="en-US" altLang="en-US" sz="2000" baseline="-25000" dirty="0"/>
                <a:t>=1,…,50</a:t>
              </a:r>
            </a:p>
          </p:txBody>
        </p: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6AE9A528-A319-B847-BCF6-0F194412D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2212"/>
              <a:ext cx="615" cy="1447"/>
              <a:chOff x="2875" y="2371"/>
              <a:chExt cx="615" cy="1447"/>
            </a:xfrm>
          </p:grpSpPr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A54BADCD-4E39-A547-A9A5-02A16520D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3056"/>
                <a:ext cx="59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/>
                  <a:t>D</a:t>
                </a:r>
                <a:r>
                  <a:rPr lang="en-US" altLang="en-US" baseline="-25000"/>
                  <a:t>2</a:t>
                </a:r>
              </a:p>
            </p:txBody>
          </p:sp>
          <p:graphicFrame>
            <p:nvGraphicFramePr>
              <p:cNvPr id="26" name="Object 10">
                <a:extLst>
                  <a:ext uri="{FF2B5EF4-FFF2-40B4-BE49-F238E27FC236}">
                    <a16:creationId xmlns:a16="http://schemas.microsoft.com/office/drawing/2014/main" id="{2CE7E80F-83BC-0248-8696-FD4D022A31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13" y="2576"/>
              <a:ext cx="32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Image" r:id="rId2" imgW="380818" imgH="253789" progId="Photoshop.Image.5">
                      <p:embed/>
                    </p:oleObj>
                  </mc:Choice>
                  <mc:Fallback>
                    <p:oleObj name="Image" r:id="rId2" imgW="380818" imgH="253789" progId="Photoshop.Image.5">
                      <p:embed/>
                      <p:pic>
                        <p:nvPicPr>
                          <p:cNvPr id="26" name="Object 10">
                            <a:extLst>
                              <a:ext uri="{FF2B5EF4-FFF2-40B4-BE49-F238E27FC236}">
                                <a16:creationId xmlns:a16="http://schemas.microsoft.com/office/drawing/2014/main" id="{2CE7E80F-83BC-0248-8696-FD4D022A31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3" y="2576"/>
                            <a:ext cx="32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Line 11">
                <a:extLst>
                  <a:ext uri="{FF2B5EF4-FFF2-40B4-BE49-F238E27FC236}">
                    <a16:creationId xmlns:a16="http://schemas.microsoft.com/office/drawing/2014/main" id="{6B9DED4D-8523-C94D-AA40-5064A2179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4" y="2371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A9795FBD-569E-6144-8737-81A20684A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2" y="3566"/>
                <a:ext cx="5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/>
                  <a:t>Tree 2 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83538543-D76D-9D4B-B610-6A087D3A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4" y="2812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4">
                <a:extLst>
                  <a:ext uri="{FF2B5EF4-FFF2-40B4-BE49-F238E27FC236}">
                    <a16:creationId xmlns:a16="http://schemas.microsoft.com/office/drawing/2014/main" id="{DCA31952-C867-DA41-B897-09B6E26E0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4" y="3363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53A6B15C-1C69-A740-964E-AEE464DB1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7" y="2212"/>
              <a:ext cx="636" cy="1447"/>
              <a:chOff x="2036" y="2371"/>
              <a:chExt cx="636" cy="1447"/>
            </a:xfrm>
          </p:grpSpPr>
          <p:sp>
            <p:nvSpPr>
              <p:cNvPr id="19" name="Oval 16">
                <a:extLst>
                  <a:ext uri="{FF2B5EF4-FFF2-40B4-BE49-F238E27FC236}">
                    <a16:creationId xmlns:a16="http://schemas.microsoft.com/office/drawing/2014/main" id="{FFAE056D-AFA3-3943-8A24-BD283BA26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3056"/>
                <a:ext cx="59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i="1"/>
                  <a:t>D</a:t>
                </a:r>
                <a:r>
                  <a:rPr lang="en-US" altLang="en-US" baseline="-25000"/>
                  <a:t>1</a:t>
                </a:r>
              </a:p>
            </p:txBody>
          </p:sp>
          <p:graphicFrame>
            <p:nvGraphicFramePr>
              <p:cNvPr id="20" name="Object 17">
                <a:extLst>
                  <a:ext uri="{FF2B5EF4-FFF2-40B4-BE49-F238E27FC236}">
                    <a16:creationId xmlns:a16="http://schemas.microsoft.com/office/drawing/2014/main" id="{E69EAE52-78A0-5942-BBA4-7E182EB8B8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74" y="2576"/>
              <a:ext cx="32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Image" r:id="rId4" imgW="380818" imgH="253789" progId="Photoshop.Image.5">
                      <p:embed/>
                    </p:oleObj>
                  </mc:Choice>
                  <mc:Fallback>
                    <p:oleObj name="Image" r:id="rId4" imgW="380818" imgH="253789" progId="Photoshop.Image.5">
                      <p:embed/>
                      <p:pic>
                        <p:nvPicPr>
                          <p:cNvPr id="20" name="Object 17">
                            <a:extLst>
                              <a:ext uri="{FF2B5EF4-FFF2-40B4-BE49-F238E27FC236}">
                                <a16:creationId xmlns:a16="http://schemas.microsoft.com/office/drawing/2014/main" id="{E69EAE52-78A0-5942-BBA4-7E182EB8B8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4" y="2576"/>
                            <a:ext cx="32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 Box 18">
                <a:extLst>
                  <a:ext uri="{FF2B5EF4-FFF2-40B4-BE49-F238E27FC236}">
                    <a16:creationId xmlns:a16="http://schemas.microsoft.com/office/drawing/2014/main" id="{AD5BB417-1C25-9449-A288-8879AA196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4" y="3566"/>
                <a:ext cx="5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/>
                  <a:t>Tree 1 </a:t>
                </a:r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2B18F403-B3CA-9445-B9DC-183BB51AC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371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EFBCC921-2825-7D45-8E71-112E8E704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812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382F0982-8F09-C044-A589-ABC187435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3363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26118000-AC63-D840-88F2-B96B6503B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0" y="2212"/>
              <a:ext cx="1063" cy="1447"/>
              <a:chOff x="3569" y="2371"/>
              <a:chExt cx="1063" cy="1447"/>
            </a:xfrm>
          </p:grpSpPr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65E4A9A9-08F9-D64C-B63C-8D69140E3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" y="251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…</a:t>
                </a:r>
              </a:p>
            </p:txBody>
          </p:sp>
          <p:sp>
            <p:nvSpPr>
              <p:cNvPr id="10" name="Text Box 24">
                <a:extLst>
                  <a:ext uri="{FF2B5EF4-FFF2-40B4-BE49-F238E27FC236}">
                    <a16:creationId xmlns:a16="http://schemas.microsoft.com/office/drawing/2014/main" id="{F1DB9468-3F29-414B-BDDE-A6BDA8BBA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" y="298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…</a:t>
                </a:r>
              </a:p>
            </p:txBody>
          </p:sp>
          <p:grpSp>
            <p:nvGrpSpPr>
              <p:cNvPr id="11" name="Group 25">
                <a:extLst>
                  <a:ext uri="{FF2B5EF4-FFF2-40B4-BE49-F238E27FC236}">
                    <a16:creationId xmlns:a16="http://schemas.microsoft.com/office/drawing/2014/main" id="{16446744-7C9F-BA4A-AB90-37D20065D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2" y="2371"/>
                <a:ext cx="610" cy="1447"/>
                <a:chOff x="4077" y="2371"/>
                <a:chExt cx="610" cy="1447"/>
              </a:xfrm>
            </p:grpSpPr>
            <p:sp>
              <p:nvSpPr>
                <p:cNvPr id="13" name="Oval 26">
                  <a:extLst>
                    <a:ext uri="{FF2B5EF4-FFF2-40B4-BE49-F238E27FC236}">
                      <a16:creationId xmlns:a16="http://schemas.microsoft.com/office/drawing/2014/main" id="{B9AB76D7-A5D9-A64C-9985-7EDAA2047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3056"/>
                  <a:ext cx="59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i="1"/>
                    <a:t>D</a:t>
                  </a:r>
                  <a:r>
                    <a:rPr lang="en-US" altLang="en-US" i="1" baseline="-25000"/>
                    <a:t>B</a:t>
                  </a:r>
                </a:p>
              </p:txBody>
            </p:sp>
            <p:graphicFrame>
              <p:nvGraphicFramePr>
                <p:cNvPr id="14" name="Object 27">
                  <a:extLst>
                    <a:ext uri="{FF2B5EF4-FFF2-40B4-BE49-F238E27FC236}">
                      <a16:creationId xmlns:a16="http://schemas.microsoft.com/office/drawing/2014/main" id="{B177F614-D812-0F4F-A929-4765EA5ABF2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15" y="2576"/>
                <a:ext cx="323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Image" r:id="rId5" imgW="380818" imgH="253789" progId="Photoshop.Image.5">
                        <p:embed/>
                      </p:oleObj>
                    </mc:Choice>
                    <mc:Fallback>
                      <p:oleObj name="Image" r:id="rId5" imgW="380818" imgH="253789" progId="Photoshop.Image.5">
                        <p:embed/>
                        <p:pic>
                          <p:nvPicPr>
                            <p:cNvPr id="14" name="Object 27">
                              <a:extLst>
                                <a:ext uri="{FF2B5EF4-FFF2-40B4-BE49-F238E27FC236}">
                                  <a16:creationId xmlns:a16="http://schemas.microsoft.com/office/drawing/2014/main" id="{B177F614-D812-0F4F-A929-4765EA5ABF2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5" y="2576"/>
                              <a:ext cx="323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Text Box 28">
                  <a:extLst>
                    <a:ext uri="{FF2B5EF4-FFF2-40B4-BE49-F238E27FC236}">
                      <a16:creationId xmlns:a16="http://schemas.microsoft.com/office/drawing/2014/main" id="{1D77753F-74E7-754E-AC0C-203E3907BC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1" y="3566"/>
                  <a:ext cx="58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 dirty="0"/>
                    <a:t>Tree </a:t>
                  </a:r>
                  <a:r>
                    <a:rPr lang="en-US" altLang="en-US" sz="2000" i="1" dirty="0"/>
                    <a:t>B</a:t>
                  </a:r>
                  <a:r>
                    <a:rPr lang="en-US" altLang="en-US" sz="2000" dirty="0"/>
                    <a:t> </a:t>
                  </a:r>
                </a:p>
              </p:txBody>
            </p:sp>
            <p:sp>
              <p:nvSpPr>
                <p:cNvPr id="16" name="Line 29">
                  <a:extLst>
                    <a:ext uri="{FF2B5EF4-FFF2-40B4-BE49-F238E27FC236}">
                      <a16:creationId xmlns:a16="http://schemas.microsoft.com/office/drawing/2014/main" id="{4F60429D-3604-AD4E-B36D-F7143D32F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6" y="2371"/>
                  <a:ext cx="0" cy="2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30">
                  <a:extLst>
                    <a:ext uri="{FF2B5EF4-FFF2-40B4-BE49-F238E27FC236}">
                      <a16:creationId xmlns:a16="http://schemas.microsoft.com/office/drawing/2014/main" id="{F52525DF-3F4B-4B40-A97A-B0551B0A7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6" y="2812"/>
                  <a:ext cx="0" cy="2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31">
                  <a:extLst>
                    <a:ext uri="{FF2B5EF4-FFF2-40B4-BE49-F238E27FC236}">
                      <a16:creationId xmlns:a16="http://schemas.microsoft.com/office/drawing/2014/main" id="{7AD2149E-D72F-7D4C-A780-7217CE3E3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6" y="3363"/>
                  <a:ext cx="0" cy="2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" name="Text Box 32">
                <a:extLst>
                  <a:ext uri="{FF2B5EF4-FFF2-40B4-BE49-F238E27FC236}">
                    <a16:creationId xmlns:a16="http://schemas.microsoft.com/office/drawing/2014/main" id="{D6EB747B-ACE0-0F4C-A93F-4B34D969A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" y="345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…</a:t>
                </a:r>
              </a:p>
            </p:txBody>
          </p:sp>
        </p:grpSp>
      </p:grpSp>
      <p:grpSp>
        <p:nvGrpSpPr>
          <p:cNvPr id="33" name="Group 35">
            <a:extLst>
              <a:ext uri="{FF2B5EF4-FFF2-40B4-BE49-F238E27FC236}">
                <a16:creationId xmlns:a16="http://schemas.microsoft.com/office/drawing/2014/main" id="{5B640F76-F9D3-DE41-BFA5-BC1129DC3E7D}"/>
              </a:ext>
            </a:extLst>
          </p:cNvPr>
          <p:cNvGrpSpPr>
            <a:grpSpLocks/>
          </p:cNvGrpSpPr>
          <p:nvPr/>
        </p:nvGrpSpPr>
        <p:grpSpPr bwMode="auto">
          <a:xfrm>
            <a:off x="5658643" y="4124123"/>
            <a:ext cx="3130549" cy="557215"/>
            <a:chOff x="2532" y="3600"/>
            <a:chExt cx="1972" cy="351"/>
          </a:xfrm>
        </p:grpSpPr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138F605C-B714-AF45-98D8-F39D751D0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3600"/>
              <a:ext cx="448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1501E2F4-021D-BE4E-9C59-E7FC92A3E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3601"/>
              <a:ext cx="101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9BF7F73D-489C-864E-868E-FFE0B19FE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6" y="3608"/>
              <a:ext cx="448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42">
            <a:extLst>
              <a:ext uri="{FF2B5EF4-FFF2-40B4-BE49-F238E27FC236}">
                <a16:creationId xmlns:a16="http://schemas.microsoft.com/office/drawing/2014/main" id="{1124CBB8-7AF4-9943-915D-25EB6DFE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979" y="3725639"/>
            <a:ext cx="1634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Tree learners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1C0536-788C-5347-B358-9D60D422CD90}"/>
              </a:ext>
            </a:extLst>
          </p:cNvPr>
          <p:cNvSpPr txBox="1"/>
          <p:nvPr/>
        </p:nvSpPr>
        <p:spPr>
          <a:xfrm>
            <a:off x="5332848" y="4835446"/>
            <a:ext cx="27590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Classification: majority voting</a:t>
            </a:r>
          </a:p>
          <a:p>
            <a:r>
              <a:rPr lang="en-US" dirty="0"/>
              <a:t>Regression: average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38A896-FBFF-3441-9B60-D142F30C9673}"/>
              </a:ext>
            </a:extLst>
          </p:cNvPr>
          <p:cNvSpPr txBox="1"/>
          <p:nvPr/>
        </p:nvSpPr>
        <p:spPr>
          <a:xfrm>
            <a:off x="2528432" y="4136823"/>
            <a:ext cx="2496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Each node split only considers a random subset of features</a:t>
            </a:r>
          </a:p>
        </p:txBody>
      </p:sp>
    </p:spTree>
    <p:extLst>
      <p:ext uri="{BB962C8B-B14F-4D97-AF65-F5344CB8AC3E}">
        <p14:creationId xmlns:p14="http://schemas.microsoft.com/office/powerpoint/2010/main" val="232261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Idea of Boosting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79612" y="1633416"/>
            <a:ext cx="8229600" cy="1578708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/>
              <a:t>Existence of weak learners (base learners): A weak learner is a “rough and moderately inaccurate” predictor, but one that can predict better than chance.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979612" y="3429000"/>
            <a:ext cx="8229600" cy="6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800" kern="0" dirty="0"/>
              <a:t>Combine base learners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Boosting Procedure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8212" y="1426464"/>
                <a:ext cx="7772400" cy="449228"/>
              </a:xfrm>
            </p:spPr>
            <p:txBody>
              <a:bodyPr/>
              <a:lstStyle/>
              <a:p>
                <a:r>
                  <a:rPr lang="en-US" altLang="zh-CN" dirty="0">
                    <a:ea typeface="宋体" pitchFamily="2" charset="-122"/>
                  </a:rPr>
                  <a:t>Given a set of labeled training set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宋体" pitchFamily="2" charset="-122"/>
                      </a:rPr>
                      <m:t>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itchFamily="2" charset="-122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itchFamily="2" charset="-122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8212" y="1426464"/>
                <a:ext cx="7772400" cy="449228"/>
              </a:xfrm>
              <a:blipFill>
                <a:blip r:embed="rId2"/>
                <a:stretch>
                  <a:fillRect t="-54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2208212" y="1871941"/>
                <a:ext cx="7772400" cy="9728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altLang="zh-CN" sz="2000" dirty="0">
                    <a:ea typeface="宋体" pitchFamily="2" charset="-122"/>
                  </a:rPr>
                  <a:t>On each round </a:t>
                </a:r>
                <a:r>
                  <a:rPr lang="en-US" altLang="zh-CN" sz="2000" i="1" dirty="0">
                    <a:ea typeface="宋体" pitchFamily="2" charset="-122"/>
                  </a:rPr>
                  <a:t>t</a:t>
                </a:r>
              </a:p>
              <a:p>
                <a:pPr marL="569913" lvl="2" indent="-285750" eaLnBrk="1" hangingPunct="1">
                  <a:lnSpc>
                    <a:spcPct val="90000"/>
                  </a:lnSpc>
                </a:pPr>
                <a:r>
                  <a:rPr lang="en-US" altLang="zh-CN" sz="1800" dirty="0">
                    <a:ea typeface="宋体" pitchFamily="2" charset="-122"/>
                  </a:rPr>
                  <a:t>The booster devises a distribution (importance)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宋体" pitchFamily="2" charset="-122"/>
                  </a:rPr>
                  <a:t> over the training set</a:t>
                </a:r>
              </a:p>
              <a:p>
                <a:pPr marL="569913" lvl="2" indent="-285750" eaLnBrk="1" hangingPunct="1">
                  <a:lnSpc>
                    <a:spcPct val="90000"/>
                  </a:lnSpc>
                </a:pPr>
                <a:r>
                  <a:rPr lang="en-US" altLang="zh-CN" sz="1800" dirty="0">
                    <a:ea typeface="宋体" pitchFamily="2" charset="-122"/>
                  </a:rPr>
                  <a:t>The booster trains a base model (hypothesis/predictor)</a:t>
                </a:r>
                <a:endParaRPr lang="en-US" sz="2000" kern="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2" y="1871941"/>
                <a:ext cx="7772400" cy="972859"/>
              </a:xfrm>
              <a:prstGeom prst="rect">
                <a:avLst/>
              </a:prstGeom>
              <a:blipFill>
                <a:blip r:embed="rId3"/>
                <a:stretch>
                  <a:fillRect l="-863" t="-4375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08212" y="2927018"/>
            <a:ext cx="7772400" cy="44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000" dirty="0">
                <a:ea typeface="宋体" pitchFamily="2" charset="-122"/>
              </a:rPr>
              <a:t>Combine the weak hypotheses into a single prediction rule.</a:t>
            </a:r>
            <a:endParaRPr lang="en-US" sz="2000" kern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6EE80DE-5273-9486-3EA9-B109828C949A}"/>
              </a:ext>
            </a:extLst>
          </p:cNvPr>
          <p:cNvGrpSpPr/>
          <p:nvPr/>
        </p:nvGrpSpPr>
        <p:grpSpPr>
          <a:xfrm>
            <a:off x="4406821" y="3742551"/>
            <a:ext cx="463739" cy="336550"/>
            <a:chOff x="2884408" y="3742551"/>
            <a:chExt cx="463739" cy="336550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07616" y="4052726"/>
              <a:ext cx="4405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84408" y="3742551"/>
                  <a:ext cx="447675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en-US" sz="1600" baseline="30000" dirty="0"/>
                </a:p>
              </p:txBody>
            </p:sp>
          </mc:Choice>
          <mc:Fallback xmlns="">
            <p:sp>
              <p:nvSpPr>
                <p:cNvPr id="1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4408" y="3742551"/>
                  <a:ext cx="447675" cy="336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083010" y="3698715"/>
            <a:ext cx="2327968" cy="491927"/>
            <a:chOff x="242499" y="4161293"/>
            <a:chExt cx="2327968" cy="491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47294" y="4345443"/>
                  <a:ext cx="1823173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 dirty="0" err="1"/>
                    <a:t>BaseLearner</a:t>
                  </a:r>
                  <a:r>
                    <a:rPr lang="en-US" altLang="en-US" sz="1400" dirty="0"/>
                    <a:t> (</a:t>
                  </a:r>
                  <a14:m>
                    <m:oMath xmlns:m="http://schemas.openxmlformats.org/officeDocument/2006/math">
                      <m:r>
                        <a:rPr lang="en-US" altLang="en-US" sz="14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en-US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7294" y="4345443"/>
                  <a:ext cx="1823173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846" b="-19231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42499" y="4515305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6420" y="4161293"/>
                  <a:ext cx="440505" cy="337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en-US" sz="1600" baseline="30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420" y="4161293"/>
                  <a:ext cx="440505" cy="337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919860" y="5041739"/>
            <a:ext cx="235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ym typeface="Symbol" pitchFamily="18" charset="2"/>
              </a:rPr>
              <a:t></a:t>
            </a:r>
          </a:p>
        </p:txBody>
      </p:sp>
      <p:cxnSp>
        <p:nvCxnSpPr>
          <p:cNvPr id="22" name="AutoShape 23"/>
          <p:cNvCxnSpPr>
            <a:cxnSpLocks noChangeShapeType="1"/>
            <a:stCxn id="7" idx="2"/>
            <a:endCxn id="25" idx="0"/>
          </p:cNvCxnSpPr>
          <p:nvPr/>
        </p:nvCxnSpPr>
        <p:spPr bwMode="auto">
          <a:xfrm flipH="1">
            <a:off x="3499392" y="4190641"/>
            <a:ext cx="1" cy="260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4"/>
          <p:cNvCxnSpPr>
            <a:cxnSpLocks noChangeShapeType="1"/>
            <a:stCxn id="15" idx="2"/>
            <a:endCxn id="26" idx="0"/>
          </p:cNvCxnSpPr>
          <p:nvPr/>
        </p:nvCxnSpPr>
        <p:spPr bwMode="auto">
          <a:xfrm>
            <a:off x="5734954" y="4197189"/>
            <a:ext cx="6061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3029871" y="4451189"/>
                <a:ext cx="939040" cy="292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5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9871" y="4451189"/>
                <a:ext cx="939040" cy="292388"/>
              </a:xfrm>
              <a:prstGeom prst="rect">
                <a:avLst/>
              </a:prstGeom>
              <a:blipFill>
                <a:blip r:embed="rId7"/>
                <a:stretch>
                  <a:fillRect b="-145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5266750" y="4451189"/>
                <a:ext cx="948528" cy="292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6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6750" y="4451189"/>
                <a:ext cx="948528" cy="292388"/>
              </a:xfrm>
              <a:prstGeom prst="rect">
                <a:avLst/>
              </a:prstGeom>
              <a:blipFill>
                <a:blip r:embed="rId8"/>
                <a:stretch>
                  <a:fillRect b="-145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7088580" y="3724114"/>
            <a:ext cx="2639470" cy="1039212"/>
            <a:chOff x="4807004" y="4186693"/>
            <a:chExt cx="2639470" cy="1039212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70226" y="4515305"/>
              <a:ext cx="4458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07004" y="4186693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74438" y="4202934"/>
                  <a:ext cx="454227" cy="3379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altLang="en-US" sz="1600" baseline="30000" dirty="0"/>
                </a:p>
              </p:txBody>
            </p:sp>
          </mc:Choice>
          <mc:Fallback xmlns="">
            <p:sp>
              <p:nvSpPr>
                <p:cNvPr id="1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74438" y="4202934"/>
                  <a:ext cx="454227" cy="3379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17687" y="4345443"/>
                  <a:ext cx="1728787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 dirty="0"/>
                    <a:t>BaseLearner (</a:t>
                  </a:r>
                  <a14:m>
                    <m:oMath xmlns:m="http://schemas.openxmlformats.org/officeDocument/2006/math">
                      <m:r>
                        <a:rPr lang="en-US" altLang="en-US" sz="14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en-US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7687" y="4345443"/>
                  <a:ext cx="1728787" cy="314325"/>
                </a:xfrm>
                <a:prstGeom prst="rect">
                  <a:avLst/>
                </a:prstGeom>
                <a:blipFill>
                  <a:blip r:embed="rId10"/>
                  <a:stretch>
                    <a:fillRect t="-3704" b="-14815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AutoShape 25"/>
            <p:cNvCxnSpPr>
              <a:cxnSpLocks noChangeShapeType="1"/>
              <a:stCxn id="17" idx="2"/>
              <a:endCxn id="27" idx="0"/>
            </p:cNvCxnSpPr>
            <p:nvPr/>
          </p:nvCxnSpPr>
          <p:spPr bwMode="auto">
            <a:xfrm flipH="1">
              <a:off x="6582080" y="4659768"/>
              <a:ext cx="1" cy="2737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091144" y="4933517"/>
                  <a:ext cx="981872" cy="2923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16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7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1144" y="4933517"/>
                  <a:ext cx="981872" cy="292388"/>
                </a:xfrm>
                <a:prstGeom prst="rect">
                  <a:avLst/>
                </a:prstGeom>
                <a:blipFill>
                  <a:blip r:embed="rId11"/>
                  <a:stretch>
                    <a:fillRect b="-1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Arrow Connector 46"/>
          <p:cNvCxnSpPr>
            <a:stCxn id="25" idx="2"/>
            <a:endCxn id="21" idx="1"/>
          </p:cNvCxnSpPr>
          <p:nvPr/>
        </p:nvCxnSpPr>
        <p:spPr>
          <a:xfrm rot="16200000" flipH="1">
            <a:off x="4468211" y="3774757"/>
            <a:ext cx="482828" cy="2420469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6"/>
          <p:cNvCxnSpPr>
            <a:stCxn id="27" idx="2"/>
            <a:endCxn id="21" idx="3"/>
          </p:cNvCxnSpPr>
          <p:nvPr/>
        </p:nvCxnSpPr>
        <p:spPr>
          <a:xfrm rot="5400000">
            <a:off x="7278041" y="3640788"/>
            <a:ext cx="463079" cy="2708154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6"/>
          <p:cNvCxnSpPr>
            <a:cxnSpLocks/>
            <a:stCxn id="26" idx="2"/>
          </p:cNvCxnSpPr>
          <p:nvPr/>
        </p:nvCxnSpPr>
        <p:spPr>
          <a:xfrm rot="16200000" flipH="1">
            <a:off x="5690118" y="4794474"/>
            <a:ext cx="398463" cy="2966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5514325" y="5340466"/>
                <a:ext cx="2220929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25" y="5340466"/>
                <a:ext cx="2220929" cy="501356"/>
              </a:xfrm>
              <a:prstGeom prst="rect">
                <a:avLst/>
              </a:prstGeom>
              <a:blipFill>
                <a:blip r:embed="rId12"/>
                <a:stretch>
                  <a:fillRect t="-81707" b="-1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6980D17-451F-027B-4972-28E241DD91EC}"/>
              </a:ext>
            </a:extLst>
          </p:cNvPr>
          <p:cNvGrpSpPr/>
          <p:nvPr/>
        </p:nvGrpSpPr>
        <p:grpSpPr>
          <a:xfrm>
            <a:off x="4870559" y="3742551"/>
            <a:ext cx="2194560" cy="454638"/>
            <a:chOff x="3348147" y="3742551"/>
            <a:chExt cx="2194560" cy="454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48147" y="3882864"/>
                  <a:ext cx="1728787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 dirty="0"/>
                    <a:t>BaseLearner (</a:t>
                  </a:r>
                  <a14:m>
                    <m:oMath xmlns:m="http://schemas.openxmlformats.org/officeDocument/2006/math">
                      <m:r>
                        <a:rPr lang="en-US" altLang="en-US" sz="14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en-US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5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48147" y="3882864"/>
                  <a:ext cx="1728787" cy="314325"/>
                </a:xfrm>
                <a:prstGeom prst="rect">
                  <a:avLst/>
                </a:prstGeom>
                <a:blipFill>
                  <a:blip r:embed="rId13"/>
                  <a:stretch>
                    <a:fillRect t="-3704" b="-14815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D3C01D57-141D-624D-CF9D-0C8A58EEB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176" y="4052726"/>
              <a:ext cx="4405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>
                  <a:extLst>
                    <a:ext uri="{FF2B5EF4-FFF2-40B4-BE49-F238E27FC236}">
                      <a16:creationId xmlns:a16="http://schemas.microsoft.com/office/drawing/2014/main" id="{E3AE51CB-98FF-8031-10B4-93E940B22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8968" y="3742551"/>
                  <a:ext cx="447675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en-US" sz="1600" baseline="30000" dirty="0"/>
                </a:p>
              </p:txBody>
            </p:sp>
          </mc:Choice>
          <mc:Fallback xmlns="">
            <p:sp>
              <p:nvSpPr>
                <p:cNvPr id="38" name="Text Box 15">
                  <a:extLst>
                    <a:ext uri="{FF2B5EF4-FFF2-40B4-BE49-F238E27FC236}">
                      <a16:creationId xmlns:a16="http://schemas.microsoft.com/office/drawing/2014/main" id="{E3AE51CB-98FF-8031-10B4-93E940B2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8968" y="3742551"/>
                  <a:ext cx="447675" cy="3365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8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/>
      <p:bldP spid="25" grpId="0"/>
      <p:bldP spid="26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8981-24AD-7D5E-3D6A-C7CF2788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103992"/>
            <a:ext cx="7772400" cy="874955"/>
          </a:xfrm>
        </p:spPr>
        <p:txBody>
          <a:bodyPr/>
          <a:lstStyle/>
          <a:p>
            <a:r>
              <a:rPr lang="en-US" dirty="0"/>
              <a:t>AdaBoost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5824E-9186-4F87-E3F0-61CEC86980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8212" y="1000737"/>
                <a:ext cx="7772400" cy="4492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>
                  <a:buSzPct val="100000"/>
                  <a:buFont typeface="Wingdings" pitchFamily="2" charset="2"/>
                  <a:buChar char="q"/>
                </a:pPr>
                <a:r>
                  <a:rPr lang="en-US" altLang="zh-CN" sz="2000" kern="0" dirty="0">
                    <a:ea typeface="宋体" pitchFamily="2" charset="-122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altLang="zh-CN" sz="2000" b="1" i="1" kern="0">
                        <a:latin typeface="Cambria Math" panose="02040503050406030204" pitchFamily="18" charset="0"/>
                        <a:ea typeface="宋体" pitchFamily="2" charset="-122"/>
                      </a:rPr>
                      <m:t>𝑺</m:t>
                    </m:r>
                    <m:r>
                      <a:rPr lang="en-US" altLang="zh-CN" sz="2000" i="1" ker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ker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 ker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ker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 ker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=1,…,</m:t>
                        </m:r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kern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=±1</m:t>
                    </m:r>
                  </m:oMath>
                </a14:m>
                <a:endParaRPr lang="en-US" sz="2000" kern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5824E-9186-4F87-E3F0-61CEC869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1000737"/>
                <a:ext cx="7772400" cy="449228"/>
              </a:xfrm>
              <a:prstGeom prst="rect">
                <a:avLst/>
              </a:prstGeom>
              <a:blipFill>
                <a:blip r:embed="rId2"/>
                <a:stretch>
                  <a:fillRect l="-706" t="-54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537A50D-8092-D9AA-6EBC-3855744960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8212" y="1420286"/>
                <a:ext cx="7772400" cy="58907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>
                  <a:buSzPct val="100000"/>
                  <a:buFont typeface="Wingdings" pitchFamily="2" charset="2"/>
                  <a:buChar char="q"/>
                </a:pPr>
                <a:r>
                  <a:rPr lang="en-US" altLang="zh-CN" sz="2000" kern="0" dirty="0">
                    <a:ea typeface="宋体" pitchFamily="2" charset="-122"/>
                  </a:rPr>
                  <a:t>Initialize</a:t>
                </a:r>
                <a:r>
                  <a:rPr lang="en-US" sz="200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kern="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537A50D-8092-D9AA-6EBC-38557449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1420286"/>
                <a:ext cx="7772400" cy="589078"/>
              </a:xfrm>
              <a:prstGeom prst="rect">
                <a:avLst/>
              </a:prstGeom>
              <a:blipFill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EB45DE-2CBB-6DE0-DC13-F8D303341B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8212" y="2033471"/>
                <a:ext cx="7772400" cy="4492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>
                  <a:buSzPct val="100000"/>
                  <a:buFont typeface="Wingdings" pitchFamily="2" charset="2"/>
                  <a:buChar char="q"/>
                </a:pPr>
                <a:r>
                  <a:rPr lang="en-US" sz="2000" i="1" kern="0" dirty="0"/>
                  <a:t>for</a:t>
                </a:r>
                <a:r>
                  <a:rPr lang="en-US" sz="2000" kern="0" dirty="0"/>
                  <a:t>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dirty="0"/>
                  <a:t> to </a:t>
                </a:r>
                <a:r>
                  <a:rPr lang="en-US" sz="2000" i="1" kern="0" dirty="0"/>
                  <a:t>T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EB45DE-2CBB-6DE0-DC13-F8D30334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2033471"/>
                <a:ext cx="7772400" cy="449228"/>
              </a:xfrm>
              <a:prstGeom prst="rect">
                <a:avLst/>
              </a:prstGeom>
              <a:blipFill>
                <a:blip r:embed="rId4"/>
                <a:stretch>
                  <a:fillRect l="-706" t="-8219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4117727-C977-1342-7BE8-7170505109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6661" y="2506806"/>
                <a:ext cx="7403951" cy="4492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000" kern="0" dirty="0"/>
                  <a:t>Using </a:t>
                </a:r>
                <a14:m>
                  <m:oMath xmlns:m="http://schemas.openxmlformats.org/officeDocument/2006/math">
                    <m:r>
                      <a:rPr lang="en-US" altLang="zh-CN" sz="2000" b="1" i="1" kern="0">
                        <a:latin typeface="Cambria Math" panose="02040503050406030204" pitchFamily="18" charset="0"/>
                        <a:ea typeface="宋体" pitchFamily="2" charset="-122"/>
                      </a:rPr>
                      <m:t>𝑺</m:t>
                    </m:r>
                  </m:oMath>
                </a14:m>
                <a:r>
                  <a:rPr lang="en-US" sz="2000" kern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𝒅</m:t>
                        </m:r>
                      </m:e>
                      <m:sup>
                        <m:r>
                          <a:rPr lang="en-US" altLang="zh-CN" sz="20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𝒕</m:t>
                        </m:r>
                      </m:sup>
                    </m:sSup>
                    <m:r>
                      <a:rPr lang="en-US" altLang="zh-CN" sz="2000" b="1" i="1" kern="0">
                        <a:latin typeface="Cambria Math" panose="02040503050406030204" pitchFamily="18" charset="0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sz="2000" kern="0" dirty="0"/>
                  <a:t>, train a base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kern="0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4117727-C977-1342-7BE8-71705051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61" y="2506806"/>
                <a:ext cx="7403951" cy="449228"/>
              </a:xfrm>
              <a:prstGeom prst="rect">
                <a:avLst/>
              </a:prstGeom>
              <a:blipFill>
                <a:blip r:embed="rId5"/>
                <a:stretch>
                  <a:fillRect l="-906" t="-9459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D85369-01DD-5361-B28C-585F7342C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6661" y="3609619"/>
                <a:ext cx="3281084" cy="41927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000" kern="0" dirty="0"/>
                  <a:t>Set the weight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kern="0" dirty="0"/>
                  <a:t> as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D85369-01DD-5361-B28C-585F7342C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61" y="3609619"/>
                <a:ext cx="3281084" cy="419270"/>
              </a:xfrm>
              <a:prstGeom prst="rect">
                <a:avLst/>
              </a:prstGeom>
              <a:blipFill>
                <a:blip r:embed="rId6"/>
                <a:stretch>
                  <a:fillRect l="-2045" t="-10145" r="-148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CA9061-7EB1-8556-EEAD-5E350E6A38D8}"/>
                  </a:ext>
                </a:extLst>
              </p:cNvPr>
              <p:cNvSpPr txBox="1"/>
              <p:nvPr/>
            </p:nvSpPr>
            <p:spPr>
              <a:xfrm>
                <a:off x="5594179" y="3463894"/>
                <a:ext cx="2221454" cy="722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ker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CA9061-7EB1-8556-EEAD-5E350E6A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79" y="3463894"/>
                <a:ext cx="2221454" cy="722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046B90-0E30-AC71-ED6D-CEED9D7BD498}"/>
              </a:ext>
            </a:extLst>
          </p:cNvPr>
          <p:cNvSpPr txBox="1">
            <a:spLocks/>
          </p:cNvSpPr>
          <p:nvPr/>
        </p:nvSpPr>
        <p:spPr>
          <a:xfrm>
            <a:off x="2576661" y="4321518"/>
            <a:ext cx="7403951" cy="4192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Update  the sample weights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AAC7DF-3D89-42F7-4426-244856060655}"/>
                  </a:ext>
                </a:extLst>
              </p:cNvPr>
              <p:cNvSpPr txBox="1"/>
              <p:nvPr/>
            </p:nvSpPr>
            <p:spPr>
              <a:xfrm>
                <a:off x="5954561" y="4229025"/>
                <a:ext cx="2904567" cy="625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kern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2000" ker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AAC7DF-3D89-42F7-4426-24485606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61" y="4229025"/>
                <a:ext cx="2904567" cy="6252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42CBA-6F23-5EFA-7447-A3D0CAD15FCD}"/>
                  </a:ext>
                </a:extLst>
              </p:cNvPr>
              <p:cNvSpPr txBox="1"/>
              <p:nvPr/>
            </p:nvSpPr>
            <p:spPr>
              <a:xfrm>
                <a:off x="6094412" y="4879857"/>
                <a:ext cx="4572000" cy="651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kern="0" dirty="0"/>
                  <a:t>is a normalizing factor so that</a:t>
                </a:r>
                <a:r>
                  <a:rPr lang="en-US" i="1" kern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nary>
                    <m:r>
                      <a:rPr lang="en-US" i="1" ker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42CBA-6F23-5EFA-7447-A3D0CAD15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4879857"/>
                <a:ext cx="4572000" cy="651076"/>
              </a:xfrm>
              <a:prstGeom prst="rect">
                <a:avLst/>
              </a:prstGeom>
              <a:blipFill>
                <a:blip r:embed="rId9"/>
                <a:stretch>
                  <a:fillRect t="-67925" b="-6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181A8ED-BE25-726D-3DD9-66EF5A70A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8212" y="5361791"/>
                <a:ext cx="7772400" cy="4492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>
                  <a:buSzPct val="100000"/>
                  <a:buFont typeface="Wingdings" pitchFamily="2" charset="2"/>
                  <a:buChar char="q"/>
                </a:pPr>
                <a:r>
                  <a:rPr lang="en-US" sz="2000" kern="0" dirty="0"/>
                  <a:t>If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kern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kern="0" dirty="0"/>
                  <a:t>  ), set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kern="0" dirty="0"/>
                  <a:t>  and Stop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181A8ED-BE25-726D-3DD9-66EF5A70A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5361791"/>
                <a:ext cx="7772400" cy="449228"/>
              </a:xfrm>
              <a:prstGeom prst="rect">
                <a:avLst/>
              </a:prstGeom>
              <a:blipFill>
                <a:blip r:embed="rId10"/>
                <a:stretch>
                  <a:fillRect l="-706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0E9EC7-E371-B470-FE4E-AD3DA152BA5F}"/>
              </a:ext>
            </a:extLst>
          </p:cNvPr>
          <p:cNvSpPr txBox="1">
            <a:spLocks/>
          </p:cNvSpPr>
          <p:nvPr/>
        </p:nvSpPr>
        <p:spPr>
          <a:xfrm>
            <a:off x="2208213" y="6007250"/>
            <a:ext cx="1358153" cy="4492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SzPct val="100000"/>
              <a:buFont typeface="Wingdings" pitchFamily="2" charset="2"/>
              <a:buChar char="q"/>
            </a:pPr>
            <a:r>
              <a:rPr lang="en-US" sz="2000" kern="0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47608-1EDC-CE2A-16FE-B9C2BFD7EE64}"/>
                  </a:ext>
                </a:extLst>
              </p:cNvPr>
              <p:cNvSpPr txBox="1"/>
              <p:nvPr/>
            </p:nvSpPr>
            <p:spPr>
              <a:xfrm>
                <a:off x="3511568" y="5975604"/>
                <a:ext cx="2958353" cy="557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kern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47608-1EDC-CE2A-16FE-B9C2BFD7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68" y="5975604"/>
                <a:ext cx="2958353" cy="557397"/>
              </a:xfrm>
              <a:prstGeom prst="rect">
                <a:avLst/>
              </a:prstGeom>
              <a:blipFill>
                <a:blip r:embed="rId11"/>
                <a:stretch>
                  <a:fillRect l="-825" t="-80435" b="-10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3F2AE4E-C03C-8E2B-38B1-B017ECCF4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6660" y="2994502"/>
                <a:ext cx="7403951" cy="4492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000" kern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kern="0" dirty="0"/>
                  <a:t> be the training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kern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2000" kern="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000" kern="0" dirty="0"/>
                  <a:t> </a:t>
                </a: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3F2AE4E-C03C-8E2B-38B1-B017ECCF4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60" y="2994502"/>
                <a:ext cx="7403951" cy="449228"/>
              </a:xfrm>
              <a:prstGeom prst="rect">
                <a:avLst/>
              </a:prstGeom>
              <a:blipFill>
                <a:blip r:embed="rId12"/>
                <a:stretch>
                  <a:fillRect l="-906" t="-104054" b="-1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3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Bagging </a:t>
            </a:r>
            <a:r>
              <a:rPr lang="en-US" altLang="en-US" i="1"/>
              <a:t>vs</a:t>
            </a:r>
            <a:r>
              <a:rPr lang="en-US" altLang="en-US"/>
              <a:t> Boosting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8526" y="1898651"/>
            <a:ext cx="7953375" cy="133643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Bagging: the construction of complementary base-learners is left to chance and to the </a:t>
            </a:r>
            <a:r>
              <a:rPr lang="en-US" altLang="en-US" sz="2800" dirty="0" err="1"/>
              <a:t>unstability</a:t>
            </a:r>
            <a:r>
              <a:rPr lang="en-US" altLang="en-US" sz="2800" dirty="0"/>
              <a:t> of the learning methods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68526" y="3352313"/>
            <a:ext cx="7953375" cy="14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800" kern="0" dirty="0"/>
              <a:t>Boosting: actively seek to generate complementary base-learners – training the next base-learner based on the mistakes of the previous learners.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26018</TotalTime>
  <Words>507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Adobe Clean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Adobe Master Widescreen 2014</vt:lpstr>
      <vt:lpstr>Image</vt:lpstr>
      <vt:lpstr>PowerPoint Presentation</vt:lpstr>
      <vt:lpstr>Introduction</vt:lpstr>
      <vt:lpstr>Bagging – Bootstrap Aggregating</vt:lpstr>
      <vt:lpstr>Bagging</vt:lpstr>
      <vt:lpstr>Random Forest</vt:lpstr>
      <vt:lpstr>Basic Idea of Boosting</vt:lpstr>
      <vt:lpstr>Boosting Procedure</vt:lpstr>
      <vt:lpstr>AdaBoost</vt:lpstr>
      <vt:lpstr>Bagging vs Boosting</vt:lpstr>
      <vt:lpstr>Bayesian Averaging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790</cp:revision>
  <dcterms:created xsi:type="dcterms:W3CDTF">2009-08-20T18:55:32Z</dcterms:created>
  <dcterms:modified xsi:type="dcterms:W3CDTF">2024-10-24T16:44:18Z</dcterms:modified>
</cp:coreProperties>
</file>