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0"/>
  </p:notesMasterIdLst>
  <p:handoutMasterIdLst>
    <p:handoutMasterId r:id="rId11"/>
  </p:handoutMasterIdLst>
  <p:sldIdLst>
    <p:sldId id="308" r:id="rId2"/>
    <p:sldId id="310" r:id="rId3"/>
    <p:sldId id="399" r:id="rId4"/>
    <p:sldId id="406" r:id="rId5"/>
    <p:sldId id="420" r:id="rId6"/>
    <p:sldId id="421" r:id="rId7"/>
    <p:sldId id="422" r:id="rId8"/>
    <p:sldId id="390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4"/>
    <a:srgbClr val="37434D"/>
    <a:srgbClr val="9EA1A5"/>
    <a:srgbClr val="9B9EA0"/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5494" autoAdjust="0"/>
  </p:normalViewPr>
  <p:slideViewPr>
    <p:cSldViewPr snapToGrid="0" snapToObjects="1">
      <p:cViewPr varScale="1">
        <p:scale>
          <a:sx n="112" d="100"/>
          <a:sy n="112" d="100"/>
        </p:scale>
        <p:origin x="438" y="96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9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10/24/2024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9654" y="2558742"/>
            <a:ext cx="1091822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12 – Cluster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BBDD7-C2F6-4E7C-B581-7C21F3C5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15540"/>
              </p:ext>
            </p:extLst>
          </p:nvPr>
        </p:nvGraphicFramePr>
        <p:xfrm>
          <a:off x="3267987" y="3999452"/>
          <a:ext cx="5521554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624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  <a:gridCol w="4153930">
                  <a:extLst>
                    <a:ext uri="{9D8B030D-6E8A-4147-A177-3AD203B41FA5}">
                      <a16:colId xmlns:a16="http://schemas.microsoft.com/office/drawing/2014/main" val="33329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Instructor: Dr.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Hongfu Liu</a:t>
                      </a:r>
                    </a:p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 hongfuliu@brandeis.edu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  <p:pic>
        <p:nvPicPr>
          <p:cNvPr id="14352" name="Picture 16" descr="Image result for brandeis logo">
            <a:extLst>
              <a:ext uri="{FF2B5EF4-FFF2-40B4-BE49-F238E27FC236}">
                <a16:creationId xmlns:a16="http://schemas.microsoft.com/office/drawing/2014/main" id="{27C64C3B-2BAF-4899-88CB-72EC2ED8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" y="21228"/>
            <a:ext cx="3774948" cy="7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48085E6-74BC-4C72-AFA4-2DC0BE444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6157"/>
              </p:ext>
            </p:extLst>
          </p:nvPr>
        </p:nvGraphicFramePr>
        <p:xfrm>
          <a:off x="113157" y="925270"/>
          <a:ext cx="618286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868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 104a Introduction to machine learning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7EA4C29-CC2C-428C-887F-F55092D938C0}"/>
              </a:ext>
            </a:extLst>
          </p:cNvPr>
          <p:cNvSpPr/>
          <p:nvPr/>
        </p:nvSpPr>
        <p:spPr>
          <a:xfrm>
            <a:off x="7267492" y="6200001"/>
            <a:ext cx="5080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source: https://www-users.cs.umn.edu/~kumar001/dmbook/index.php</a:t>
            </a: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66795"/>
          </a:xfrm>
        </p:spPr>
        <p:txBody>
          <a:bodyPr>
            <a:no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 aims to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groups of objects such that the objects in a group will be </a:t>
            </a:r>
            <a:r>
              <a:rPr lang="en-US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related) to one another and different from (or unrelated to) the objects in other groups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1" indent="-231775" defTabSz="914400">
              <a:spcBef>
                <a:spcPts val="1200"/>
              </a:spcBef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7" name="Picture 6" descr="C:\Users\刘洪甫\Desktop\20110222135147-7792040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90" y="4649804"/>
            <a:ext cx="109855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刘洪甫\Desktop\d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42" y="4818873"/>
            <a:ext cx="12144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7464022" y="4763309"/>
            <a:ext cx="1085850" cy="1057275"/>
            <a:chOff x="4240" y="3165"/>
            <a:chExt cx="1487" cy="109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240" y="3165"/>
              <a:ext cx="1487" cy="10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240" y="3165"/>
              <a:ext cx="1487" cy="109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" y="3165"/>
              <a:ext cx="1487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240" y="4263"/>
              <a:ext cx="14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>
                <a:gd name="T0" fmla="*/ 0 w 744"/>
                <a:gd name="T1" fmla="*/ 0 h 586"/>
                <a:gd name="T2" fmla="*/ 3022913 w 744"/>
                <a:gd name="T3" fmla="*/ 0 h 586"/>
                <a:gd name="T4" fmla="*/ 3022913 w 744"/>
                <a:gd name="T5" fmla="*/ 1097056 h 586"/>
                <a:gd name="T6" fmla="*/ 0 60000 65536"/>
                <a:gd name="T7" fmla="*/ 0 60000 65536"/>
                <a:gd name="T8" fmla="*/ 0 60000 65536"/>
                <a:gd name="T9" fmla="*/ 0 w 744"/>
                <a:gd name="T10" fmla="*/ 0 h 586"/>
                <a:gd name="T11" fmla="*/ 744 w 744"/>
                <a:gd name="T12" fmla="*/ 586 h 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586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>
                <a:gd name="T0" fmla="*/ 0 w 744"/>
                <a:gd name="T1" fmla="*/ 0 h 586"/>
                <a:gd name="T2" fmla="*/ 0 w 744"/>
                <a:gd name="T3" fmla="*/ 1097056 h 586"/>
                <a:gd name="T4" fmla="*/ 3022913 w 744"/>
                <a:gd name="T5" fmla="*/ 1097056 h 586"/>
                <a:gd name="T6" fmla="*/ 0 60000 65536"/>
                <a:gd name="T7" fmla="*/ 0 60000 65536"/>
                <a:gd name="T8" fmla="*/ 0 60000 65536"/>
                <a:gd name="T9" fmla="*/ 0 w 744"/>
                <a:gd name="T10" fmla="*/ 0 h 586"/>
                <a:gd name="T11" fmla="*/ 744 w 744"/>
                <a:gd name="T12" fmla="*/ 586 h 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586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>
                <a:gd name="T0" fmla="*/ 0 w 744"/>
                <a:gd name="T1" fmla="*/ 0 h 586"/>
                <a:gd name="T2" fmla="*/ 0 w 744"/>
                <a:gd name="T3" fmla="*/ 1097056 h 586"/>
                <a:gd name="T4" fmla="*/ 3022913 w 744"/>
                <a:gd name="T5" fmla="*/ 1097056 h 586"/>
                <a:gd name="T6" fmla="*/ 0 60000 65536"/>
                <a:gd name="T7" fmla="*/ 0 60000 65536"/>
                <a:gd name="T8" fmla="*/ 0 60000 65536"/>
                <a:gd name="T9" fmla="*/ 0 w 744"/>
                <a:gd name="T10" fmla="*/ 0 h 586"/>
                <a:gd name="T11" fmla="*/ 744 w 744"/>
                <a:gd name="T12" fmla="*/ 586 h 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586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>
                <a:gd name="T0" fmla="*/ 0 w 744"/>
                <a:gd name="T1" fmla="*/ 0 h 586"/>
                <a:gd name="T2" fmla="*/ 3022913 w 744"/>
                <a:gd name="T3" fmla="*/ 0 h 586"/>
                <a:gd name="T4" fmla="*/ 3022913 w 744"/>
                <a:gd name="T5" fmla="*/ 1097056 h 586"/>
                <a:gd name="T6" fmla="*/ 0 60000 65536"/>
                <a:gd name="T7" fmla="*/ 0 60000 65536"/>
                <a:gd name="T8" fmla="*/ 0 60000 65536"/>
                <a:gd name="T9" fmla="*/ 0 w 744"/>
                <a:gd name="T10" fmla="*/ 0 h 586"/>
                <a:gd name="T11" fmla="*/ 744 w 744"/>
                <a:gd name="T12" fmla="*/ 586 h 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586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4240" y="3165"/>
              <a:ext cx="1" cy="10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" name="Picture 4" descr="C:\Users\刘洪甫\Desktop\保险理财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628" y="4756875"/>
            <a:ext cx="815171" cy="104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http://libeltyseo.com/wp-content/uploads/2013/03/social-network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65" y="4677593"/>
            <a:ext cx="1317947" cy="11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luster analysi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552" y="1823405"/>
            <a:ext cx="5458425" cy="274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3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38AE-6394-4BFF-9128-EC28DCE9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Cluster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6773-BC48-4566-B9CD-AC53AEAD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</a:p>
          <a:p>
            <a:pPr marL="742950" lvl="1" indent="-28575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profiling for targeted marketing </a:t>
            </a:r>
          </a:p>
          <a:p>
            <a:pPr marL="742950" lvl="1" indent="-28575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related documents for browsing </a:t>
            </a:r>
          </a:p>
          <a:p>
            <a:pPr marL="742950" lvl="1" indent="-28575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genes and proteins that have similar functionality</a:t>
            </a:r>
          </a:p>
          <a:p>
            <a:pPr marL="742950" lvl="1" indent="-28575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stocks with similar price fluctuations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</a:p>
          <a:p>
            <a:pPr marL="742950" lvl="1" indent="-28575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size of large data sets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61528-3597-4F1C-ABA0-13BDB971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5" name="Picture 2" descr="Image result for customer segmentation">
            <a:extLst>
              <a:ext uri="{FF2B5EF4-FFF2-40B4-BE49-F238E27FC236}">
                <a16:creationId xmlns:a16="http://schemas.microsoft.com/office/drawing/2014/main" id="{585E3CCE-0CC8-4064-B99D-6EDD60D9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54" y="4184458"/>
            <a:ext cx="2559886" cy="15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network visualization clustering">
            <a:extLst>
              <a:ext uri="{FF2B5EF4-FFF2-40B4-BE49-F238E27FC236}">
                <a16:creationId xmlns:a16="http://schemas.microsoft.com/office/drawing/2014/main" id="{11BA65BF-77AC-405D-A5C7-03227D66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6" y="3892499"/>
            <a:ext cx="2887202" cy="184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ity planning clustering">
            <a:extLst>
              <a:ext uri="{FF2B5EF4-FFF2-40B4-BE49-F238E27FC236}">
                <a16:creationId xmlns:a16="http://schemas.microsoft.com/office/drawing/2014/main" id="{C22410C4-7E90-4CBC-8B33-D141DBAE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544" y="1375396"/>
            <a:ext cx="2456996" cy="174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recommendation system">
            <a:extLst>
              <a:ext uri="{FF2B5EF4-FFF2-40B4-BE49-F238E27FC236}">
                <a16:creationId xmlns:a16="http://schemas.microsoft.com/office/drawing/2014/main" id="{BB1D9054-BEDB-4984-91C1-A2ADC2396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61" y="3655705"/>
            <a:ext cx="2345887" cy="221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image segmentation slic">
            <a:extLst>
              <a:ext uri="{FF2B5EF4-FFF2-40B4-BE49-F238E27FC236}">
                <a16:creationId xmlns:a16="http://schemas.microsoft.com/office/drawing/2014/main" id="{327316A1-3CB1-49DA-A61B-DC986BE8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466" y="1376074"/>
            <a:ext cx="2626639" cy="17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saliency detection">
            <a:extLst>
              <a:ext uri="{FF2B5EF4-FFF2-40B4-BE49-F238E27FC236}">
                <a16:creationId xmlns:a16="http://schemas.microsoft.com/office/drawing/2014/main" id="{A2DE1711-97F3-4E19-AF72-3354F8515F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" r="28889"/>
          <a:stretch/>
        </p:blipFill>
        <p:spPr bwMode="auto">
          <a:xfrm>
            <a:off x="9373820" y="4252929"/>
            <a:ext cx="2453421" cy="142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21">
            <a:extLst>
              <a:ext uri="{FF2B5EF4-FFF2-40B4-BE49-F238E27FC236}">
                <a16:creationId xmlns:a16="http://schemas.microsoft.com/office/drawing/2014/main" id="{1213BB50-F24F-4DAC-B7DC-52305DCA6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020" y="3256604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 dirty="0">
                <a:latin typeface="Helvetica" panose="020B0604020202020204" pitchFamily="34" charset="0"/>
                <a:cs typeface="Arial" panose="020B0604020202020204" pitchFamily="34" charset="0"/>
              </a:rPr>
              <a:t>City Planning</a:t>
            </a:r>
            <a:endParaRPr lang="en-US" altLang="en-US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D24A1F17-6F5B-4A45-85F9-AFC3837AE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9025" y="325828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 dirty="0" err="1">
                <a:latin typeface="Helvetica" panose="020B0604020202020204" pitchFamily="34" charset="0"/>
                <a:cs typeface="Arial" panose="020B0604020202020204" pitchFamily="34" charset="0"/>
              </a:rPr>
              <a:t>Superpixel</a:t>
            </a:r>
            <a:endParaRPr lang="en-US" altLang="en-US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21500CB-5116-4371-9B1F-55204689B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41" y="5846538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 dirty="0">
                <a:latin typeface="Helvetica" panose="020B0604020202020204" pitchFamily="34" charset="0"/>
                <a:cs typeface="Arial" panose="020B0604020202020204" pitchFamily="34" charset="0"/>
              </a:rPr>
              <a:t>Bigdata Visualization</a:t>
            </a:r>
            <a:endParaRPr lang="en-US" altLang="en-US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33B5C1F0-990A-4150-9F97-5B313163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048" y="5862935"/>
            <a:ext cx="23458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 dirty="0">
                <a:latin typeface="Helvetica" panose="020B0604020202020204" pitchFamily="34" charset="0"/>
                <a:cs typeface="Arial" panose="020B0604020202020204" pitchFamily="34" charset="0"/>
              </a:rPr>
              <a:t>Recommendation System</a:t>
            </a:r>
            <a:endParaRPr lang="en-US" altLang="en-US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D711312C-98A2-4C5B-8FFC-84F87B631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544" y="5893276"/>
            <a:ext cx="23458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 dirty="0">
                <a:latin typeface="Helvetica" panose="020B0604020202020204" pitchFamily="34" charset="0"/>
                <a:cs typeface="Arial" panose="020B0604020202020204" pitchFamily="34" charset="0"/>
              </a:rPr>
              <a:t>Customer Segmentation</a:t>
            </a:r>
            <a:endParaRPr lang="en-US" altLang="en-US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D3FC00CB-BF91-4531-A068-48F84C551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276" y="5867400"/>
            <a:ext cx="23458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 dirty="0">
                <a:latin typeface="Helvetica" panose="020B0604020202020204" pitchFamily="34" charset="0"/>
                <a:cs typeface="Arial" panose="020B0604020202020204" pitchFamily="34" charset="0"/>
              </a:rPr>
              <a:t>Saliency Detection</a:t>
            </a:r>
            <a:endParaRPr lang="en-US" altLang="en-US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7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not Cluster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16080"/>
            <a:ext cx="11703531" cy="51561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segmentation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students into different registration groups alphabetically, by last name</a:t>
            </a:r>
          </a:p>
          <a:p>
            <a:pPr>
              <a:buFont typeface="Arial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a query (SQL)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Groupings are a result of an external specification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a grouping of objects based on the data</a:t>
            </a: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classification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class label information</a:t>
            </a: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Analysis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vs. global connections</a:t>
            </a: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5851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5851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2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vs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16080"/>
            <a:ext cx="11703531" cy="51561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similar instances </a:t>
            </a:r>
          </a:p>
          <a:p>
            <a:pPr>
              <a:buFont typeface="Arial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or Partition or Segmentation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clustering is a set of clusters</a:t>
            </a: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clustering has several clusters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Notion of a Cluster can be Ambiguous</a:t>
            </a: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5851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5851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1302FE-807E-46C9-AE60-DF289BF9CBA3}"/>
              </a:ext>
            </a:extLst>
          </p:cNvPr>
          <p:cNvGrpSpPr/>
          <p:nvPr/>
        </p:nvGrpSpPr>
        <p:grpSpPr>
          <a:xfrm>
            <a:off x="6416672" y="1455847"/>
            <a:ext cx="4362450" cy="1451344"/>
            <a:chOff x="6007801" y="1222744"/>
            <a:chExt cx="4362450" cy="14513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FFC7E0-4D81-4587-96F0-DD9117D33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7801" y="1302488"/>
              <a:ext cx="4362450" cy="13716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D9ECAA-A60F-4DCF-946E-43E1D699F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5071" y="1222744"/>
              <a:ext cx="1325525" cy="128070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4542DA-0056-4642-97E1-DAD607E72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0596" y="1520456"/>
              <a:ext cx="889865" cy="73286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3C282D-D30E-46ED-8F13-00F07571144C}"/>
                </a:ext>
              </a:extLst>
            </p:cNvPr>
            <p:cNvCxnSpPr>
              <a:cxnSpLocks/>
            </p:cNvCxnSpPr>
            <p:nvPr/>
          </p:nvCxnSpPr>
          <p:spPr>
            <a:xfrm>
              <a:off x="6300778" y="1581984"/>
              <a:ext cx="787045" cy="73286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148325-423F-47E6-86C5-93FE87E1C23A}"/>
                </a:ext>
              </a:extLst>
            </p:cNvPr>
            <p:cNvCxnSpPr>
              <a:cxnSpLocks/>
            </p:cNvCxnSpPr>
            <p:nvPr/>
          </p:nvCxnSpPr>
          <p:spPr>
            <a:xfrm>
              <a:off x="9228419" y="1886888"/>
              <a:ext cx="585432" cy="57316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EE637D-3CC4-4E0E-BD9A-F8EC93A5E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537" y="1520456"/>
              <a:ext cx="403133" cy="42796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6F1D16-0356-4AB8-B57C-03AA74ACB443}"/>
              </a:ext>
            </a:extLst>
          </p:cNvPr>
          <p:cNvSpPr txBox="1"/>
          <p:nvPr/>
        </p:nvSpPr>
        <p:spPr>
          <a:xfrm>
            <a:off x="6781327" y="2874925"/>
            <a:ext cx="367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 possible partition with 6 clusters</a:t>
            </a:r>
            <a:endParaRPr lang="zh-CN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406073-A381-47CA-BA33-4387F0E25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910" y="4217424"/>
            <a:ext cx="3670173" cy="11847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8D10DD-7AA7-4E08-84F3-FFA145F536E1}"/>
              </a:ext>
            </a:extLst>
          </p:cNvPr>
          <p:cNvSpPr txBox="1"/>
          <p:nvPr/>
        </p:nvSpPr>
        <p:spPr>
          <a:xfrm>
            <a:off x="6649644" y="5369887"/>
            <a:ext cx="367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 possible partition with 2 clusters</a:t>
            </a:r>
            <a:endParaRPr lang="zh-CN" alt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C56690A-3C9D-493D-8468-708D17400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843" y="4072550"/>
            <a:ext cx="4076700" cy="1333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719390-8C07-4838-A762-FB408A63306D}"/>
              </a:ext>
            </a:extLst>
          </p:cNvPr>
          <p:cNvSpPr txBox="1"/>
          <p:nvPr/>
        </p:nvSpPr>
        <p:spPr>
          <a:xfrm>
            <a:off x="1426062" y="5379403"/>
            <a:ext cx="367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 possible partition with 4 clusters</a:t>
            </a:r>
            <a:endParaRPr lang="zh-CN" alt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A74B47-E292-4A5B-8348-19C88035A1D6}"/>
              </a:ext>
            </a:extLst>
          </p:cNvPr>
          <p:cNvCxnSpPr>
            <a:cxnSpLocks/>
          </p:cNvCxnSpPr>
          <p:nvPr/>
        </p:nvCxnSpPr>
        <p:spPr>
          <a:xfrm flipH="1">
            <a:off x="7833942" y="4217424"/>
            <a:ext cx="1325524" cy="118888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AA1D21-BEC6-41B2-A268-966D3ABF234B}"/>
              </a:ext>
            </a:extLst>
          </p:cNvPr>
          <p:cNvCxnSpPr>
            <a:cxnSpLocks/>
          </p:cNvCxnSpPr>
          <p:nvPr/>
        </p:nvCxnSpPr>
        <p:spPr>
          <a:xfrm flipH="1">
            <a:off x="2366597" y="4136753"/>
            <a:ext cx="1325524" cy="118888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D5D01B-06BD-49AF-8B57-76073B26B6F3}"/>
              </a:ext>
            </a:extLst>
          </p:cNvPr>
          <p:cNvCxnSpPr>
            <a:cxnSpLocks/>
          </p:cNvCxnSpPr>
          <p:nvPr/>
        </p:nvCxnSpPr>
        <p:spPr>
          <a:xfrm>
            <a:off x="1366131" y="4436155"/>
            <a:ext cx="1000466" cy="63844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7D758-2B33-4BED-814C-01171CAFF173}"/>
              </a:ext>
            </a:extLst>
          </p:cNvPr>
          <p:cNvCxnSpPr>
            <a:cxnSpLocks/>
          </p:cNvCxnSpPr>
          <p:nvPr/>
        </p:nvCxnSpPr>
        <p:spPr>
          <a:xfrm flipV="1">
            <a:off x="3550895" y="4385598"/>
            <a:ext cx="1141692" cy="70740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78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16080"/>
            <a:ext cx="7308191" cy="5156120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vs </a:t>
            </a:r>
            <a:r>
              <a:rPr lang="en-US" sz="2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division of data objects into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non-overlapping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subsets (clusters) such that each data object is in exactly one subset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nested clusters organized as a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 </a:t>
            </a:r>
          </a:p>
          <a:p>
            <a:pPr marL="275851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(Crisp) vs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(Fuzzy)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must belong to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cluster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belongs to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cluster with probabilities</a:t>
            </a:r>
          </a:p>
          <a:p>
            <a:pPr lvl="1"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versus non-exclusive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belongs to one, multiple or none cluster</a:t>
            </a: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vs complete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subgraph extraction</a:t>
            </a: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5851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5851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71B07-7CCA-463B-B48B-F64B125C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26" y="1242682"/>
            <a:ext cx="1974480" cy="1466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7741A-E509-43DB-B1F5-FF1618E5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141" y="1086461"/>
            <a:ext cx="1627056" cy="14669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E78737-D2D4-42ED-A824-EFE647B76BB9}"/>
              </a:ext>
            </a:extLst>
          </p:cNvPr>
          <p:cNvSpPr/>
          <p:nvPr/>
        </p:nvSpPr>
        <p:spPr>
          <a:xfrm>
            <a:off x="7812534" y="2709616"/>
            <a:ext cx="366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Partitional clustering vs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5C8923-5CCE-4B0F-A67D-D3133E779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014" y="3666955"/>
            <a:ext cx="1590675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B9175-5335-453E-8014-3C013DC3C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554" y="3809830"/>
            <a:ext cx="3008560" cy="14745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AEAF7A-DC69-4F76-B603-E87695F457D3}"/>
              </a:ext>
            </a:extLst>
          </p:cNvPr>
          <p:cNvSpPr/>
          <p:nvPr/>
        </p:nvSpPr>
        <p:spPr>
          <a:xfrm>
            <a:off x="6277604" y="5534143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clustering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7A5BE-8F70-48CC-9372-E9CA70A34772}"/>
              </a:ext>
            </a:extLst>
          </p:cNvPr>
          <p:cNvSpPr/>
          <p:nvPr/>
        </p:nvSpPr>
        <p:spPr>
          <a:xfrm>
            <a:off x="9092491" y="5532654"/>
            <a:ext cx="1986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Non-exclusive clustering</a:t>
            </a:r>
          </a:p>
        </p:txBody>
      </p:sp>
    </p:spTree>
    <p:extLst>
      <p:ext uri="{BB962C8B-B14F-4D97-AF65-F5344CB8AC3E}">
        <p14:creationId xmlns:p14="http://schemas.microsoft.com/office/powerpoint/2010/main" val="5072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16080"/>
            <a:ext cx="5789691" cy="51561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Well-separated clusters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 is a set of points such that any point in a cluster is closer (or more similar) to every other point in the cluster than to any point not in the cluster. </a:t>
            </a:r>
          </a:p>
          <a:p>
            <a:pPr lvl="1"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Center-based clusters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 is a set of objects such that an object in a cluster is closer (more similar) to the “center” of a cluster, than to the center of any other cluster  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center of a cluster is often a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average of all the points in the cluster, or a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medoid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most “representative” point of a cluster</a:t>
            </a: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or Conceptual</a:t>
            </a: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5851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5851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0501507-DC42-4B92-8DAF-264EA7492031}"/>
              </a:ext>
            </a:extLst>
          </p:cNvPr>
          <p:cNvSpPr txBox="1">
            <a:spLocks/>
          </p:cNvSpPr>
          <p:nvPr/>
        </p:nvSpPr>
        <p:spPr>
          <a:xfrm>
            <a:off x="6094413" y="1016080"/>
            <a:ext cx="5789692" cy="515612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>
            <a:lvl1pPr marL="275852" indent="-275852" algn="l" defTabSz="1088291" rtl="0" eaLnBrk="1" latinLnBrk="0" hangingPunct="1">
              <a:spcBef>
                <a:spcPts val="714"/>
              </a:spcBef>
              <a:buClr>
                <a:srgbClr val="0070C0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714"/>
              </a:spcBef>
              <a:buClr>
                <a:srgbClr val="0070C0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714"/>
              </a:spcBef>
              <a:buClr>
                <a:srgbClr val="0070C0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714"/>
              </a:spcBef>
              <a:buClr>
                <a:srgbClr val="0070C0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714"/>
              </a:spcBef>
              <a:buClr>
                <a:srgbClr val="0070C0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clusters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 is a set of points such that a point in a cluster is closer (or more similar) to one or more other points in the cluster than to any point not in the cluster.</a:t>
            </a:r>
          </a:p>
          <a:p>
            <a:pPr lvl="1"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clusters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 is a dense region of points, which is separated by low-density regions, from other regions of high density. 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the clusters are irregular or intertwined, and when noise and outliers are present. </a:t>
            </a: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5851" lvl="1" indent="0">
              <a:buFont typeface="Wingdings" pitchFamily="2" charset="2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5851" lvl="1" indent="0">
              <a:buFont typeface="Wingdings" pitchFamily="2" charset="2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0F2FAC-3A23-4BBA-B6E4-0D0FEF3D4ADC}"/>
              </a:ext>
            </a:extLst>
          </p:cNvPr>
          <p:cNvGrpSpPr/>
          <p:nvPr/>
        </p:nvGrpSpPr>
        <p:grpSpPr>
          <a:xfrm>
            <a:off x="9294628" y="4995530"/>
            <a:ext cx="2167270" cy="1176670"/>
            <a:chOff x="2819400" y="2819400"/>
            <a:chExt cx="3352800" cy="2057400"/>
          </a:xfrm>
        </p:grpSpPr>
        <p:sp>
          <p:nvSpPr>
            <p:cNvPr id="14" name="AutoShape 15">
              <a:extLst>
                <a:ext uri="{FF2B5EF4-FFF2-40B4-BE49-F238E27FC236}">
                  <a16:creationId xmlns:a16="http://schemas.microsoft.com/office/drawing/2014/main" id="{9845EB86-42FA-4DFA-B7A4-B1574504A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819400"/>
              <a:ext cx="2286000" cy="2057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30" y="10800"/>
                  </a:moveTo>
                  <a:cubicBezTo>
                    <a:pt x="3030" y="15091"/>
                    <a:pt x="6509" y="18570"/>
                    <a:pt x="10800" y="18570"/>
                  </a:cubicBezTo>
                  <a:cubicBezTo>
                    <a:pt x="15091" y="18570"/>
                    <a:pt x="18570" y="15091"/>
                    <a:pt x="18570" y="10800"/>
                  </a:cubicBezTo>
                  <a:cubicBezTo>
                    <a:pt x="18570" y="6509"/>
                    <a:pt x="15091" y="3030"/>
                    <a:pt x="10800" y="3030"/>
                  </a:cubicBezTo>
                  <a:cubicBezTo>
                    <a:pt x="6509" y="3030"/>
                    <a:pt x="3030" y="6509"/>
                    <a:pt x="3030" y="10800"/>
                  </a:cubicBez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6">
              <a:extLst>
                <a:ext uri="{FF2B5EF4-FFF2-40B4-BE49-F238E27FC236}">
                  <a16:creationId xmlns:a16="http://schemas.microsoft.com/office/drawing/2014/main" id="{B36DBDA5-BAA1-49D6-B3DD-6CF656F41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819400"/>
              <a:ext cx="2286000" cy="2057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30" y="10800"/>
                  </a:moveTo>
                  <a:cubicBezTo>
                    <a:pt x="3030" y="15091"/>
                    <a:pt x="6509" y="18570"/>
                    <a:pt x="10800" y="18570"/>
                  </a:cubicBezTo>
                  <a:cubicBezTo>
                    <a:pt x="15091" y="18570"/>
                    <a:pt x="18570" y="15091"/>
                    <a:pt x="18570" y="10800"/>
                  </a:cubicBezTo>
                  <a:cubicBezTo>
                    <a:pt x="18570" y="6509"/>
                    <a:pt x="15091" y="3030"/>
                    <a:pt x="10800" y="3030"/>
                  </a:cubicBezTo>
                  <a:cubicBezTo>
                    <a:pt x="6509" y="3030"/>
                    <a:pt x="3030" y="6509"/>
                    <a:pt x="3030" y="10800"/>
                  </a:cubicBez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86D7C85-3192-4FE9-9F82-E61E5CB01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840" y="4920130"/>
            <a:ext cx="1899202" cy="13274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4BE4A8-B49A-4CB5-A840-B0A91C9EA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37" y="4748204"/>
            <a:ext cx="1551551" cy="14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5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DF9-55DB-4BA9-A64F-3BEFB9BA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618-0AD9-44D2-9645-E501D4EC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162C-954F-406F-A5D7-045A826D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18434" name="Picture 2" descr="Image result for q&amp;a">
            <a:extLst>
              <a:ext uri="{FF2B5EF4-FFF2-40B4-BE49-F238E27FC236}">
                <a16:creationId xmlns:a16="http://schemas.microsoft.com/office/drawing/2014/main" id="{A7829C1A-2C56-4078-AA27-759B9292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028825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9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25848</TotalTime>
  <Words>546</Words>
  <Application>Microsoft Office PowerPoint</Application>
  <PresentationFormat>Custom</PresentationFormat>
  <Paragraphs>123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Adobe Clean</vt:lpstr>
      <vt:lpstr>ＭＳ Ｐゴシック</vt:lpstr>
      <vt:lpstr>Arial</vt:lpstr>
      <vt:lpstr>Calibri</vt:lpstr>
      <vt:lpstr>Helvetica</vt:lpstr>
      <vt:lpstr>Times New Roman</vt:lpstr>
      <vt:lpstr>Wingdings</vt:lpstr>
      <vt:lpstr>Adobe Master Widescreen 2014</vt:lpstr>
      <vt:lpstr>PowerPoint Presentation</vt:lpstr>
      <vt:lpstr>Cluster Analysis</vt:lpstr>
      <vt:lpstr>Applications of Cluster Analysis</vt:lpstr>
      <vt:lpstr>What is not Cluster Analysis?</vt:lpstr>
      <vt:lpstr>Cluster vs Clustering</vt:lpstr>
      <vt:lpstr>Types of Clustering</vt:lpstr>
      <vt:lpstr>Types of Cluster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Hongfu Liu</cp:lastModifiedBy>
  <cp:revision>774</cp:revision>
  <dcterms:created xsi:type="dcterms:W3CDTF">2009-08-20T18:55:32Z</dcterms:created>
  <dcterms:modified xsi:type="dcterms:W3CDTF">2024-10-24T16:45:51Z</dcterms:modified>
</cp:coreProperties>
</file>