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</p:sldMasterIdLst>
  <p:notesMasterIdLst>
    <p:notesMasterId r:id="rId14"/>
  </p:notesMasterIdLst>
  <p:handoutMasterIdLst>
    <p:handoutMasterId r:id="rId15"/>
  </p:handoutMasterIdLst>
  <p:sldIdLst>
    <p:sldId id="308" r:id="rId2"/>
    <p:sldId id="310" r:id="rId3"/>
    <p:sldId id="423" r:id="rId4"/>
    <p:sldId id="424" r:id="rId5"/>
    <p:sldId id="428" r:id="rId6"/>
    <p:sldId id="430" r:id="rId7"/>
    <p:sldId id="431" r:id="rId8"/>
    <p:sldId id="425" r:id="rId9"/>
    <p:sldId id="426" r:id="rId10"/>
    <p:sldId id="427" r:id="rId11"/>
    <p:sldId id="429" r:id="rId12"/>
    <p:sldId id="390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3">
          <p15:clr>
            <a:srgbClr val="A4A3A4"/>
          </p15:clr>
        </p15:guide>
        <p15:guide id="2" orient="horz" pos="49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E4"/>
    <a:srgbClr val="37434D"/>
    <a:srgbClr val="9EA1A5"/>
    <a:srgbClr val="9B9EA0"/>
    <a:srgbClr val="FFFFFF"/>
    <a:srgbClr val="000000"/>
    <a:srgbClr val="FBB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8" autoAdjust="0"/>
    <p:restoredTop sz="95494" autoAdjust="0"/>
  </p:normalViewPr>
  <p:slideViewPr>
    <p:cSldViewPr snapToGrid="0" snapToObjects="1">
      <p:cViewPr varScale="1">
        <p:scale>
          <a:sx n="64" d="100"/>
          <a:sy n="64" d="100"/>
        </p:scale>
        <p:origin x="676" y="48"/>
      </p:cViewPr>
      <p:guideLst>
        <p:guide orient="horz" pos="4063"/>
        <p:guide orient="horz" pos="49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EE567-80D6-42C6-844A-F0F6714FC972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C794B-268C-4A67-8C2B-68C4E4A2A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9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4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Nat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1" t="14446" b="17862"/>
          <a:stretch/>
        </p:blipFill>
        <p:spPr>
          <a:xfrm>
            <a:off x="0" y="-2383"/>
            <a:ext cx="12188826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303020"/>
            <a:ext cx="12188825" cy="116586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2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- GS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" y="1303020"/>
            <a:ext cx="12188825" cy="11658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3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F78C-0077-4668-88B9-243DFB96141B}" type="datetime1">
              <a:rPr lang="en-US" smtClean="0">
                <a:solidFill>
                  <a:prstClr val="white"/>
                </a:solidFill>
              </a:rPr>
              <a:pPr/>
              <a:t>10/28/2024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8825" cy="1296988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1"/>
            <a:ext cx="12188825" cy="4003675"/>
          </a:xfrm>
          <a:prstGeom prst="rect">
            <a:avLst/>
          </a:prstGeom>
          <a:solidFill>
            <a:srgbClr val="698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609355" y="6505732"/>
            <a:ext cx="579469" cy="352269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2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6" b="28615"/>
          <a:stretch/>
        </p:blipFill>
        <p:spPr>
          <a:xfrm>
            <a:off x="-1" y="2423885"/>
            <a:ext cx="12188825" cy="40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528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0707-6B9C-41AD-8E71-8169BFD8CE9E}" type="datetime1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7668-7CB5-401B-A4E5-A798FE114AAD}" type="datetime1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42951"/>
            <a:ext cx="12188825" cy="5699124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77875"/>
            <a:ext cx="12188825" cy="566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12188825" cy="64420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149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67" y="2449523"/>
            <a:ext cx="1412888" cy="19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7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522" y="2447346"/>
            <a:ext cx="1414469" cy="19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0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442076"/>
            <a:ext cx="12188825" cy="415925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1"/>
            <a:ext cx="12188825" cy="779463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21" y="184150"/>
            <a:ext cx="11579384" cy="411162"/>
          </a:xfrm>
          <a:prstGeom prst="rect">
            <a:avLst/>
          </a:prstGeom>
        </p:spPr>
        <p:txBody>
          <a:bodyPr vert="horz" lIns="108829" tIns="54414" rIns="108829" bIns="544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1" y="990600"/>
            <a:ext cx="11579384" cy="5181600"/>
          </a:xfrm>
          <a:prstGeom prst="rect">
            <a:avLst/>
          </a:prstGeom>
        </p:spPr>
        <p:txBody>
          <a:bodyPr vert="horz" lIns="108829" tIns="54414" rIns="108829" bIns="5441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6545" y="66294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3AB78257-7A7E-4BBC-BB44-767E213B120F}" type="datetime1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545" y="64770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58" r:id="rId3"/>
    <p:sldLayoutId id="2147483659" r:id="rId4"/>
    <p:sldLayoutId id="2147483660" r:id="rId5"/>
    <p:sldLayoutId id="2147483661" r:id="rId6"/>
    <p:sldLayoutId id="2147483672" r:id="rId7"/>
    <p:sldLayoutId id="2147483673" r:id="rId8"/>
    <p:sldLayoutId id="2147483674" r:id="rId9"/>
    <p:sldLayoutId id="2147483676" r:id="rId10"/>
  </p:sldLayoutIdLst>
  <p:hf hdr="0" ftr="0" dt="0"/>
  <p:txStyles>
    <p:titleStyle>
      <a:lvl1pPr algn="l" defTabSz="1088291" rtl="0" eaLnBrk="1" latinLnBrk="0" hangingPunct="1">
        <a:spcBef>
          <a:spcPct val="0"/>
        </a:spcBef>
        <a:buNone/>
        <a:defRPr sz="2400" b="0" i="0" u="none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5852" indent="-275852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51703" indent="-275852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1979" indent="-200276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0366" indent="-198387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8291" indent="-137926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79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44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08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235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45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9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3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58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2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87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17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16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69654" y="2558742"/>
            <a:ext cx="10918220" cy="553998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13 – K-means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6F56-D5AE-4C6F-B826-C69D1BC521BB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4BBDD7-C2F6-4E7C-B581-7C21F3C5B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515540"/>
              </p:ext>
            </p:extLst>
          </p:nvPr>
        </p:nvGraphicFramePr>
        <p:xfrm>
          <a:off x="3267987" y="3999452"/>
          <a:ext cx="5521554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7624">
                  <a:extLst>
                    <a:ext uri="{9D8B030D-6E8A-4147-A177-3AD203B41FA5}">
                      <a16:colId xmlns:a16="http://schemas.microsoft.com/office/drawing/2014/main" val="2901037849"/>
                    </a:ext>
                  </a:extLst>
                </a:gridCol>
                <a:gridCol w="4153930">
                  <a:extLst>
                    <a:ext uri="{9D8B030D-6E8A-4147-A177-3AD203B41FA5}">
                      <a16:colId xmlns:a16="http://schemas.microsoft.com/office/drawing/2014/main" val="333295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82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Instructor: Dr. 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Hongfu Liu</a:t>
                      </a:r>
                    </a:p>
                    <a:p>
                      <a:pPr marL="0" marR="0" lvl="0" indent="0" algn="l" defTabSz="10882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Email: hongfuliu@brandeis.edu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970764"/>
                  </a:ext>
                </a:extLst>
              </a:tr>
            </a:tbl>
          </a:graphicData>
        </a:graphic>
      </p:graphicFrame>
      <p:pic>
        <p:nvPicPr>
          <p:cNvPr id="14352" name="Picture 16" descr="Image result for brandeis logo">
            <a:extLst>
              <a:ext uri="{FF2B5EF4-FFF2-40B4-BE49-F238E27FC236}">
                <a16:creationId xmlns:a16="http://schemas.microsoft.com/office/drawing/2014/main" id="{27C64C3B-2BAF-4899-88CB-72EC2ED85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22" y="21228"/>
            <a:ext cx="3774948" cy="74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1FA405-3FA8-46A0-9366-61AD9B081531}"/>
              </a:ext>
            </a:extLst>
          </p:cNvPr>
          <p:cNvSpPr/>
          <p:nvPr/>
        </p:nvSpPr>
        <p:spPr>
          <a:xfrm>
            <a:off x="7267492" y="6200001"/>
            <a:ext cx="50808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source: https://www-users.cs.umn.edu/~kumar001/dmbook/index.php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FE8E90-0EEB-5BD7-4862-E891A22AE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541527"/>
              </p:ext>
            </p:extLst>
          </p:nvPr>
        </p:nvGraphicFramePr>
        <p:xfrm>
          <a:off x="113157" y="925270"/>
          <a:ext cx="624001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40018">
                  <a:extLst>
                    <a:ext uri="{9D8B030D-6E8A-4147-A177-3AD203B41FA5}">
                      <a16:colId xmlns:a16="http://schemas.microsoft.com/office/drawing/2014/main" val="2901037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10882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COSI 104a Introduction to Machine Learning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970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851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B095-680D-4592-BD03-80694BB2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10DB0-FEC2-4897-BEAD-FF59875BD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Hartigan’s K-means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Lloyd’s K-means algorithm, centroids are updated after all points are assigned to a centroid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Hartigan’s K-means is an incremental way</a:t>
            </a:r>
          </a:p>
          <a:p>
            <a:pPr lvl="2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assignment updates zero or two centroids</a:t>
            </a:r>
          </a:p>
          <a:p>
            <a:pPr lvl="2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expensive (really?)</a:t>
            </a:r>
          </a:p>
          <a:p>
            <a:pPr lvl="2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Introduces an order dependency</a:t>
            </a:r>
          </a:p>
          <a:p>
            <a:pPr lvl="2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get an empty cluster</a:t>
            </a:r>
          </a:p>
          <a:p>
            <a:pPr lvl="2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8321E-70A5-4878-86B4-96DD25A2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A6235A-ABFE-4887-9F69-643EB24E6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553" y="3856891"/>
            <a:ext cx="9168391" cy="158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7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3704-A5BD-4021-A29D-6EDB7C3C8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K-means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B2E4D-7CD3-4CC0-9833-D6F316FC1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of K-means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data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data </a:t>
            </a:r>
          </a:p>
          <a:p>
            <a:pPr lvl="1"/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K-means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kernel?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kernel?</a:t>
            </a:r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100E5-8ED6-4375-BEDD-D8BB15CB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63EA56-0EC3-4B12-B0A0-AF71526AE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46" y="2323130"/>
            <a:ext cx="8515350" cy="685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3AAD03-B641-41A1-8C38-9C106BBD3FC5}"/>
              </a:ext>
            </a:extLst>
          </p:cNvPr>
          <p:cNvSpPr/>
          <p:nvPr/>
        </p:nvSpPr>
        <p:spPr>
          <a:xfrm>
            <a:off x="9271591" y="2413591"/>
            <a:ext cx="499730" cy="489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B769C8-A378-4606-836B-8A4B29D88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235" y="3721619"/>
            <a:ext cx="2036620" cy="61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68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DDF9-55DB-4BA9-A64F-3BEFB9BA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E618-0AD9-44D2-9645-E501D4EC5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B162C-954F-406F-A5D7-045A826D1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12</a:t>
            </a:fld>
            <a:endParaRPr lang="en-US" dirty="0"/>
          </a:p>
        </p:txBody>
      </p:sp>
      <p:pic>
        <p:nvPicPr>
          <p:cNvPr id="18434" name="Picture 2" descr="Image result for q&amp;a">
            <a:extLst>
              <a:ext uri="{FF2B5EF4-FFF2-40B4-BE49-F238E27FC236}">
                <a16:creationId xmlns:a16="http://schemas.microsoft.com/office/drawing/2014/main" id="{A7829C1A-2C56-4078-AA27-759B92921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913" y="2028825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8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06858"/>
            <a:ext cx="11579384" cy="5153700"/>
          </a:xfrm>
        </p:spPr>
        <p:txBody>
          <a:bodyPr>
            <a:noAutofit/>
          </a:bodyPr>
          <a:lstStyle/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Partitional clustering approach </a:t>
            </a:r>
          </a:p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clusters, K, must be </a:t>
            </a:r>
            <a:r>
              <a:rPr lang="en-US" altLang="zh-CN" b="1" dirty="0">
                <a:solidFill>
                  <a:srgbClr val="00A4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specified</a:t>
            </a:r>
          </a:p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cluster is associated with a centroid (center point) </a:t>
            </a:r>
          </a:p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point is assigned to the cluster with the closest centroid</a:t>
            </a:r>
          </a:p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algorithm is very simple (Lloyd’s K-means)</a:t>
            </a:r>
          </a:p>
          <a:p>
            <a:pPr marL="463550" lvl="1" indent="-231775" defTabSz="914400">
              <a:spcBef>
                <a:spcPts val="1200"/>
              </a:spcBef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lvl="1" indent="-231775" defTabSz="914400">
              <a:spcBef>
                <a:spcPts val="1200"/>
              </a:spcBef>
              <a:buClr>
                <a:srgbClr val="FBB034"/>
              </a:buClr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</a:t>
            </a:fld>
            <a:endParaRPr lang="en-US" dirty="0"/>
          </a:p>
        </p:txBody>
      </p:sp>
      <p:graphicFrame>
        <p:nvGraphicFramePr>
          <p:cNvPr id="21" name="Object 1024">
            <a:extLst>
              <a:ext uri="{FF2B5EF4-FFF2-40B4-BE49-F238E27FC236}">
                <a16:creationId xmlns:a16="http://schemas.microsoft.com/office/drawing/2014/main" id="{33FC8FD8-EFEF-450A-9DA1-6951301186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937595"/>
              </p:ext>
            </p:extLst>
          </p:nvPr>
        </p:nvGraphicFramePr>
        <p:xfrm>
          <a:off x="1796902" y="3483708"/>
          <a:ext cx="81534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784928" imgH="3177815" progId="Paint.Picture">
                  <p:embed/>
                </p:oleObj>
              </mc:Choice>
              <mc:Fallback>
                <p:oleObj name="Bitmap Image" r:id="rId3" imgW="9784928" imgH="3177815" progId="Paint.Picture">
                  <p:embed/>
                  <p:pic>
                    <p:nvPicPr>
                      <p:cNvPr id="21508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1796902" y="3483708"/>
                        <a:ext cx="81534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693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C055-DC29-4751-A301-4D42E4CE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K-means Clustering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B6117-DFB1-40DE-AF6D-0A8312459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4A98A-43E5-487E-B9AD-12350A0B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</a:t>
            </a:fld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EC1B756-8C49-457A-BB57-FB25265E7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1219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AF41A1D4-74BC-4F91-879E-8FE33DD1A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619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635AAD3E-2B63-42CF-B820-064CD2278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819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BF178BB4-0360-40D6-ACB5-8EE84F462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419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242BE9CF-8528-4D8B-8B27-7850B7C27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619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35399126-26A5-4EBA-A301-B7E2EBCD4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819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>
            <a:extLst>
              <a:ext uri="{FF2B5EF4-FFF2-40B4-BE49-F238E27FC236}">
                <a16:creationId xmlns:a16="http://schemas.microsoft.com/office/drawing/2014/main" id="{A390D291-9D9C-4689-A15D-186D25F26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419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2259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EF5F-52E0-4FA4-BAED-2BD4052D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 Clustering – Details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C3312-728D-497C-8312-B57E684F0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</a:t>
            </a:r>
          </a:p>
          <a:p>
            <a:pPr lvl="1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centroids are often chosen randomly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 produced vary from one run to another.</a:t>
            </a:r>
          </a:p>
          <a:p>
            <a:pPr lvl="1"/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 value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during iteration and will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Guaranteed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&amp; Space complexity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InKd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&amp; O(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n+Kd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BD813-174D-4C18-906A-8CD31223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</a:t>
            </a:fld>
            <a:endParaRPr lang="en-US" dirty="0"/>
          </a:p>
        </p:txBody>
      </p:sp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139E6211-3E4B-4EBF-87AF-A31F394BF38E}"/>
              </a:ext>
            </a:extLst>
          </p:cNvPr>
          <p:cNvSpPr/>
          <p:nvPr/>
        </p:nvSpPr>
        <p:spPr>
          <a:xfrm>
            <a:off x="8724426" y="2226468"/>
            <a:ext cx="1871330" cy="13716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Distance function</a:t>
            </a:r>
            <a:endParaRPr lang="zh-CN" altLang="en-US" dirty="0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157856A0-AF2B-4BA8-8B7A-816BDB43D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93" y="4156300"/>
            <a:ext cx="2241698" cy="1682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30EB539A-A098-4EC4-9E30-5A1D55533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565" y="4156299"/>
            <a:ext cx="2241698" cy="1682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71414F-7F57-4495-8A97-7DAB874FD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084" y="1340643"/>
            <a:ext cx="2667000" cy="885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B13C6C-921B-426E-AA4A-D872E17DE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007" y="1377666"/>
            <a:ext cx="46958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4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3240-2C62-4BBE-A92A-E19F3C3C6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 Clustering – Details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AC6E5-CFF7-4C52-BC2E-13747344A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 clusters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data point belongs to a cluster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select one point as the centroid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guaranteed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interpretation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Centroid representation </a:t>
            </a:r>
          </a:p>
          <a:p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4D625-9A4D-4CE8-8B03-72DC0D00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7C1C5D-5BB4-4027-A332-D14DCD28E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588" y="1378470"/>
            <a:ext cx="4883517" cy="30126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563822-4E87-4BC1-B73E-7653DBA68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37" y="4109399"/>
            <a:ext cx="8515350" cy="685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F820E8-6B0E-40A8-B469-C2A377609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630" y="5190487"/>
            <a:ext cx="47625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7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4738-12F6-3D8E-53E3-07522D0C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ractice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101C9-1506-39D1-69BF-1D70C0F97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20" y="990600"/>
            <a:ext cx="11734879" cy="5181600"/>
          </a:xfrm>
        </p:spPr>
        <p:txBody>
          <a:bodyPr/>
          <a:lstStyle/>
          <a:p>
            <a:r>
              <a:rPr lang="en-US" dirty="0"/>
              <a:t>Run K-means on the 7 points below, where each point is a 3-dimensional vector and the cluster number is 2.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Choose sample 1 and 2 as the initial clusters</a:t>
            </a:r>
          </a:p>
          <a:p>
            <a:r>
              <a:rPr lang="en-US" dirty="0"/>
              <a:t>Choose sample 1 and 7 as the initial clusters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BFD1D-4401-3E7E-F58F-5FD280267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6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363DE3-6210-61C2-5E32-C8FD84250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118083"/>
              </p:ext>
            </p:extLst>
          </p:nvPr>
        </p:nvGraphicFramePr>
        <p:xfrm>
          <a:off x="2685851" y="1601469"/>
          <a:ext cx="5801388" cy="3418208"/>
        </p:xfrm>
        <a:graphic>
          <a:graphicData uri="http://schemas.openxmlformats.org/drawingml/2006/table">
            <a:tbl>
              <a:tblPr/>
              <a:tblGrid>
                <a:gridCol w="1450347">
                  <a:extLst>
                    <a:ext uri="{9D8B030D-6E8A-4147-A177-3AD203B41FA5}">
                      <a16:colId xmlns:a16="http://schemas.microsoft.com/office/drawing/2014/main" val="1994587785"/>
                    </a:ext>
                  </a:extLst>
                </a:gridCol>
                <a:gridCol w="1450347">
                  <a:extLst>
                    <a:ext uri="{9D8B030D-6E8A-4147-A177-3AD203B41FA5}">
                      <a16:colId xmlns:a16="http://schemas.microsoft.com/office/drawing/2014/main" val="3076069231"/>
                    </a:ext>
                  </a:extLst>
                </a:gridCol>
                <a:gridCol w="1450347">
                  <a:extLst>
                    <a:ext uri="{9D8B030D-6E8A-4147-A177-3AD203B41FA5}">
                      <a16:colId xmlns:a16="http://schemas.microsoft.com/office/drawing/2014/main" val="3640818551"/>
                    </a:ext>
                  </a:extLst>
                </a:gridCol>
                <a:gridCol w="1450347">
                  <a:extLst>
                    <a:ext uri="{9D8B030D-6E8A-4147-A177-3AD203B41FA5}">
                      <a16:colId xmlns:a16="http://schemas.microsoft.com/office/drawing/2014/main" val="2415851945"/>
                    </a:ext>
                  </a:extLst>
                </a:gridCol>
              </a:tblGrid>
              <a:tr h="4272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548010"/>
                  </a:ext>
                </a:extLst>
              </a:tr>
              <a:tr h="4272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327057"/>
                  </a:ext>
                </a:extLst>
              </a:tr>
              <a:tr h="4272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825661"/>
                  </a:ext>
                </a:extLst>
              </a:tr>
              <a:tr h="4272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841578"/>
                  </a:ext>
                </a:extLst>
              </a:tr>
              <a:tr h="4272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342199"/>
                  </a:ext>
                </a:extLst>
              </a:tr>
              <a:tr h="4272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427901"/>
                  </a:ext>
                </a:extLst>
              </a:tr>
              <a:tr h="4272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861956"/>
                  </a:ext>
                </a:extLst>
              </a:tr>
              <a:tr h="4272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949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23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28C7-92B9-FAAF-33E0-5248FCA1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79A5A-35AB-BA5A-EA71-8DD3EE16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6EC1F-4FCA-3202-C291-09434027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D9FD3F-2CF5-8B06-EB00-E15517D41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76" y="2176462"/>
            <a:ext cx="9556099" cy="210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88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EF5F-52E0-4FA4-BAED-2BD4052D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 of K-means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C3312-728D-497C-8312-B57E684F0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</a:p>
          <a:p>
            <a:pPr lvl="1"/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distribution 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Sizes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Densities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Non-globular shapes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&amp; Space complexity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InKd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&amp; O(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n+Kd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BD813-174D-4C18-906A-8CD31223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8</a:t>
            </a:fld>
            <a:endParaRPr lang="en-US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7787510-F55C-4278-B6A2-163E4F947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265" y="900112"/>
            <a:ext cx="2541181" cy="1905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8FFE8120-A10D-4377-97E6-60E046D2C850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339" y="872124"/>
            <a:ext cx="252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xplosion: 8 Points 10">
            <a:extLst>
              <a:ext uri="{FF2B5EF4-FFF2-40B4-BE49-F238E27FC236}">
                <a16:creationId xmlns:a16="http://schemas.microsoft.com/office/drawing/2014/main" id="{9DFD2051-F9E9-4876-91C9-53E3DF8165CA}"/>
              </a:ext>
            </a:extLst>
          </p:cNvPr>
          <p:cNvSpPr/>
          <p:nvPr/>
        </p:nvSpPr>
        <p:spPr>
          <a:xfrm>
            <a:off x="7285481" y="2406848"/>
            <a:ext cx="1924493" cy="914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stop</a:t>
            </a:r>
            <a:endParaRPr lang="zh-CN" alt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C258F8-273B-438F-B40E-AEBEBE12E493}"/>
              </a:ext>
            </a:extLst>
          </p:cNvPr>
          <p:cNvCxnSpPr>
            <a:cxnSpLocks/>
          </p:cNvCxnSpPr>
          <p:nvPr/>
        </p:nvCxnSpPr>
        <p:spPr>
          <a:xfrm>
            <a:off x="7251405" y="1852973"/>
            <a:ext cx="1977655" cy="0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5">
            <a:extLst>
              <a:ext uri="{FF2B5EF4-FFF2-40B4-BE49-F238E27FC236}">
                <a16:creationId xmlns:a16="http://schemas.microsoft.com/office/drawing/2014/main" id="{443C273D-7EF5-45AB-813F-5DD70E1FE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596" y="3013389"/>
            <a:ext cx="2419771" cy="1814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97B44B3A-7B31-4194-B305-DFAEDBFC532D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078" y="2864048"/>
            <a:ext cx="252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C13ED2-F38B-49DA-BE12-301ED265D64D}"/>
              </a:ext>
            </a:extLst>
          </p:cNvPr>
          <p:cNvCxnSpPr>
            <a:cxnSpLocks/>
          </p:cNvCxnSpPr>
          <p:nvPr/>
        </p:nvCxnSpPr>
        <p:spPr>
          <a:xfrm>
            <a:off x="7326423" y="3581400"/>
            <a:ext cx="1977655" cy="0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5">
            <a:extLst>
              <a:ext uri="{FF2B5EF4-FFF2-40B4-BE49-F238E27FC236}">
                <a16:creationId xmlns:a16="http://schemas.microsoft.com/office/drawing/2014/main" id="{10064E47-CA46-4F8E-8FD5-B1F8685E7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558" y="4740097"/>
            <a:ext cx="2030877" cy="152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0BDA1109-E189-4A54-B7D3-600F00223700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221" y="840962"/>
            <a:ext cx="252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>
            <a:extLst>
              <a:ext uri="{FF2B5EF4-FFF2-40B4-BE49-F238E27FC236}">
                <a16:creationId xmlns:a16="http://schemas.microsoft.com/office/drawing/2014/main" id="{9FBF632F-00D5-466E-9C10-FF8D9B3873C0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77" y="2718744"/>
            <a:ext cx="252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>
            <a:extLst>
              <a:ext uri="{FF2B5EF4-FFF2-40B4-BE49-F238E27FC236}">
                <a16:creationId xmlns:a16="http://schemas.microsoft.com/office/drawing/2014/main" id="{EA55E658-89E7-4E86-B566-70FCBED085E8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221" y="4623921"/>
            <a:ext cx="252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5963E1A7-E1B9-4CC0-8AFC-FCEF42D4FA1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737" y="4594989"/>
            <a:ext cx="252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C3B24A-AA54-456A-868B-478747ECA102}"/>
              </a:ext>
            </a:extLst>
          </p:cNvPr>
          <p:cNvCxnSpPr>
            <a:cxnSpLocks/>
          </p:cNvCxnSpPr>
          <p:nvPr/>
        </p:nvCxnSpPr>
        <p:spPr>
          <a:xfrm>
            <a:off x="7251405" y="5528655"/>
            <a:ext cx="1977655" cy="0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8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282D-20FB-4151-A9F9-3EA43841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Overcoming K-means Limitations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81531-5B2C-4E2D-9CDB-49AAA6B23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runs and pick up the one with </a:t>
            </a:r>
            <a:r>
              <a:rPr lang="en-US" altLang="zh-CN" sz="1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objective function value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K-means++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K-means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distribution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the big cluster via </a:t>
            </a:r>
            <a:r>
              <a:rPr lang="en-US" altLang="zh-CN" sz="1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cluster number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K-means--</a:t>
            </a:r>
          </a:p>
          <a:p>
            <a:pPr lvl="1"/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else</a:t>
            </a:r>
            <a:endParaRPr lang="zh-CN" alt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3AC9F-1D05-4626-BFA3-9DF2270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D5A41-EAC5-4110-9BE3-6CCC316CE10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280" y="2069123"/>
            <a:ext cx="252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8715564B-865A-4E7F-B36F-2F0F8AF1967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645" y="2033446"/>
            <a:ext cx="252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2B5DD43B-6012-45C9-8920-36091691C6A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21" y="4278416"/>
            <a:ext cx="252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58173FF0-AD4B-443E-819A-8567484A8D4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200" y="4278416"/>
            <a:ext cx="252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2D1D38F2-1D2E-4B51-9E0E-D9C950B2487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185" y="4372200"/>
            <a:ext cx="252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25F1C412-944B-4F8B-AF1C-5FFBDF71693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645" y="4372200"/>
            <a:ext cx="252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7134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0.0&quot;&gt;&lt;object type=&quot;1&quot; unique_id=&quot;10001&quot;&gt;&lt;object type=&quot;8&quot; unique_id=&quot;717709&quot;&gt;&lt;/object&gt;&lt;object type=&quot;2&quot; unique_id=&quot;717710&quot;&gt;&lt;object type=&quot;3&quot; unique_id=&quot;717962&quot;&gt;&lt;property id=&quot;20148&quot; value=&quot;5&quot;/&gt;&lt;property id=&quot;20300&quot; value=&quot;Slide 1 - &amp;quot;Title Slide or Section Divider&amp;quot;&quot;/&gt;&lt;property id=&quot;20307&quot; value=&quot;280&quot;/&gt;&lt;/object&gt;&lt;object type=&quot;3&quot; unique_id=&quot;717963&quot;&gt;&lt;property id=&quot;20148&quot; value=&quot;5&quot;/&gt;&lt;property id=&quot;20300&quot; value=&quot;Slide 2 - &amp;quot;Title Slide or Section Divider&amp;quot;&quot;/&gt;&lt;property id=&quot;20307&quot; value=&quot;27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Adobe Master Widescreen 2014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25900</TotalTime>
  <Words>399</Words>
  <Application>Microsoft Office PowerPoint</Application>
  <PresentationFormat>Custom</PresentationFormat>
  <Paragraphs>140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Adobe Clean</vt:lpstr>
      <vt:lpstr>ＭＳ Ｐゴシック</vt:lpstr>
      <vt:lpstr>Arial</vt:lpstr>
      <vt:lpstr>Calibri</vt:lpstr>
      <vt:lpstr>Times New Roman</vt:lpstr>
      <vt:lpstr>Wingdings</vt:lpstr>
      <vt:lpstr>Adobe Master Widescreen 2014</vt:lpstr>
      <vt:lpstr>Bitmap Image</vt:lpstr>
      <vt:lpstr>PowerPoint Presentation</vt:lpstr>
      <vt:lpstr>K-means Clustering</vt:lpstr>
      <vt:lpstr>Example of K-means Clustering</vt:lpstr>
      <vt:lpstr>K-means Clustering – Details</vt:lpstr>
      <vt:lpstr>K-means Clustering – Details</vt:lpstr>
      <vt:lpstr>Practice</vt:lpstr>
      <vt:lpstr>Cosine similarity</vt:lpstr>
      <vt:lpstr>Limitations of K-means</vt:lpstr>
      <vt:lpstr>Overcoming K-means Limitations</vt:lpstr>
      <vt:lpstr>Others</vt:lpstr>
      <vt:lpstr>Kernel K-means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Notes about the 16x9 Template</dc:title>
  <dc:creator>Adobe Systems, Inc.</dc:creator>
  <cp:lastModifiedBy>Hongfu Liu</cp:lastModifiedBy>
  <cp:revision>783</cp:revision>
  <dcterms:created xsi:type="dcterms:W3CDTF">2009-08-20T18:55:32Z</dcterms:created>
  <dcterms:modified xsi:type="dcterms:W3CDTF">2024-10-28T17:48:24Z</dcterms:modified>
</cp:coreProperties>
</file>