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14"/>
  </p:notesMasterIdLst>
  <p:handoutMasterIdLst>
    <p:handoutMasterId r:id="rId15"/>
  </p:handoutMasterIdLst>
  <p:sldIdLst>
    <p:sldId id="308" r:id="rId2"/>
    <p:sldId id="310" r:id="rId3"/>
    <p:sldId id="391" r:id="rId4"/>
    <p:sldId id="392" r:id="rId5"/>
    <p:sldId id="393" r:id="rId6"/>
    <p:sldId id="395" r:id="rId7"/>
    <p:sldId id="394" r:id="rId8"/>
    <p:sldId id="396" r:id="rId9"/>
    <p:sldId id="398" r:id="rId10"/>
    <p:sldId id="397" r:id="rId11"/>
    <p:sldId id="399" r:id="rId12"/>
    <p:sldId id="390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3">
          <p15:clr>
            <a:srgbClr val="A4A3A4"/>
          </p15:clr>
        </p15:guide>
        <p15:guide id="2" orient="horz" pos="49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4"/>
    <a:srgbClr val="37434D"/>
    <a:srgbClr val="9EA1A5"/>
    <a:srgbClr val="9B9EA0"/>
    <a:srgbClr val="FFFFFF"/>
    <a:srgbClr val="000000"/>
    <a:srgbClr val="FBB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5" autoAdjust="0"/>
    <p:restoredTop sz="95494" autoAdjust="0"/>
  </p:normalViewPr>
  <p:slideViewPr>
    <p:cSldViewPr snapToGrid="0" snapToObjects="1">
      <p:cViewPr varScale="1">
        <p:scale>
          <a:sx n="112" d="100"/>
          <a:sy n="112" d="100"/>
        </p:scale>
        <p:origin x="420" y="96"/>
      </p:cViewPr>
      <p:guideLst>
        <p:guide orient="horz" pos="4063"/>
        <p:guide orient="horz" pos="49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-363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9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at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1" t="14446" b="17862"/>
          <a:stretch/>
        </p:blipFill>
        <p:spPr>
          <a:xfrm>
            <a:off x="0" y="-2383"/>
            <a:ext cx="1218882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303020"/>
            <a:ext cx="12188825" cy="116586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G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1303020"/>
            <a:ext cx="12188825" cy="11658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3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F78C-0077-4668-88B9-243DFB96141B}" type="datetime1">
              <a:rPr lang="en-US" smtClean="0">
                <a:solidFill>
                  <a:prstClr val="white"/>
                </a:solidFill>
              </a:rPr>
              <a:pPr/>
              <a:t>11/4/2024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1296988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438401"/>
            <a:ext cx="12188825" cy="4003675"/>
          </a:xfrm>
          <a:prstGeom prst="rect">
            <a:avLst/>
          </a:prstGeom>
          <a:solidFill>
            <a:srgbClr val="698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156F56-D5AE-4C6F-B826-C69D1BC521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609355" y="6505732"/>
            <a:ext cx="579469" cy="352269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2" y="-2383"/>
            <a:ext cx="417909" cy="6857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641182" y="1525530"/>
            <a:ext cx="10918220" cy="369332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41182" y="1890011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2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28615"/>
          <a:stretch/>
        </p:blipFill>
        <p:spPr>
          <a:xfrm>
            <a:off x="-1" y="2423885"/>
            <a:ext cx="12188825" cy="40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28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D6CA-D4AF-4FDC-9641-A8569C957DEB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0707-6B9C-41AD-8E71-8169BFD8CE9E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7668-7CB5-401B-A4E5-A798FE114AAD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42951"/>
            <a:ext cx="12188825" cy="5699124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777875"/>
            <a:ext cx="12188825" cy="566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51BD-8A37-4A4F-BD66-CA6ADEC4144E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4420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149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449523"/>
            <a:ext cx="1412888" cy="1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22" y="2447346"/>
            <a:ext cx="1414469" cy="19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442076"/>
            <a:ext cx="12188825" cy="415925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/>
            <a:endParaRPr lang="en-US">
              <a:solidFill>
                <a:srgbClr val="FFFFFF"/>
              </a:solidFill>
              <a:ea typeface="ＭＳ Ｐゴシック" pitchFamily="-111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1"/>
            <a:ext cx="12188825" cy="779463"/>
          </a:xfrm>
          <a:prstGeom prst="rect">
            <a:avLst/>
          </a:prstGeom>
          <a:solidFill>
            <a:srgbClr val="374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29" tIns="54414" rIns="108829" bIns="54414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n-US" kern="1200" dirty="0">
              <a:solidFill>
                <a:srgbClr val="FFFFFF"/>
              </a:solidFill>
              <a:latin typeface="+mn-lt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  <a:prstGeom prst="rect">
            <a:avLst/>
          </a:prstGeom>
        </p:spPr>
        <p:txBody>
          <a:bodyPr vert="horz" lIns="108829" tIns="54414" rIns="108829" bIns="5441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990600"/>
            <a:ext cx="11579384" cy="5181600"/>
          </a:xfrm>
          <a:prstGeom prst="rect">
            <a:avLst/>
          </a:prstGeom>
        </p:spPr>
        <p:txBody>
          <a:bodyPr vert="horz" lIns="108829" tIns="54414" rIns="108829" bIns="544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6545" y="66294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AB78257-7A7E-4BBC-BB44-767E213B120F}" type="datetime1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41" y="6629400"/>
            <a:ext cx="5203530" cy="168274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6545" y="647700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58" r:id="rId3"/>
    <p:sldLayoutId id="2147483659" r:id="rId4"/>
    <p:sldLayoutId id="2147483660" r:id="rId5"/>
    <p:sldLayoutId id="2147483661" r:id="rId6"/>
    <p:sldLayoutId id="2147483672" r:id="rId7"/>
    <p:sldLayoutId id="2147483673" r:id="rId8"/>
    <p:sldLayoutId id="2147483674" r:id="rId9"/>
    <p:sldLayoutId id="2147483676" r:id="rId10"/>
  </p:sldLayoutIdLst>
  <p:hf hdr="0" ftr="0" dt="0"/>
  <p:txStyles>
    <p:titleStyle>
      <a:lvl1pPr algn="l" defTabSz="1088291" rtl="0" eaLnBrk="1" latinLnBrk="0" hangingPunct="1">
        <a:spcBef>
          <a:spcPct val="0"/>
        </a:spcBef>
        <a:buNone/>
        <a:defRPr sz="2400" b="0" i="0" u="none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5852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rgbClr val="0070C0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9654" y="2558742"/>
            <a:ext cx="1091822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14 – Hierarchical clustering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56F56-D5AE-4C6F-B826-C69D1BC521B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4BBDD7-C2F6-4E7C-B581-7C21F3C5B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15540"/>
              </p:ext>
            </p:extLst>
          </p:nvPr>
        </p:nvGraphicFramePr>
        <p:xfrm>
          <a:off x="3267987" y="3999452"/>
          <a:ext cx="5521554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7624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  <a:gridCol w="4153930">
                  <a:extLst>
                    <a:ext uri="{9D8B030D-6E8A-4147-A177-3AD203B41FA5}">
                      <a16:colId xmlns:a16="http://schemas.microsoft.com/office/drawing/2014/main" val="333295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Instructor: Dr. 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Hongfu Liu</a:t>
                      </a:r>
                    </a:p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Email: hongfuliu@brandeis.edu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  <p:pic>
        <p:nvPicPr>
          <p:cNvPr id="14352" name="Picture 16" descr="Image result for brandeis logo">
            <a:extLst>
              <a:ext uri="{FF2B5EF4-FFF2-40B4-BE49-F238E27FC236}">
                <a16:creationId xmlns:a16="http://schemas.microsoft.com/office/drawing/2014/main" id="{27C64C3B-2BAF-4899-88CB-72EC2ED8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2" y="21228"/>
            <a:ext cx="3774948" cy="74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E119C-44CF-4CD5-A9AC-170EA000C303}"/>
              </a:ext>
            </a:extLst>
          </p:cNvPr>
          <p:cNvSpPr/>
          <p:nvPr/>
        </p:nvSpPr>
        <p:spPr>
          <a:xfrm>
            <a:off x="7267492" y="6200001"/>
            <a:ext cx="5080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source: https://www-users.cs.umn.edu/~kumar001/dmbook/index.php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83B682-15B7-AA94-53D0-059B1003A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58015"/>
              </p:ext>
            </p:extLst>
          </p:nvPr>
        </p:nvGraphicFramePr>
        <p:xfrm>
          <a:off x="113157" y="925270"/>
          <a:ext cx="6240018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0018">
                  <a:extLst>
                    <a:ext uri="{9D8B030D-6E8A-4147-A177-3AD203B41FA5}">
                      <a16:colId xmlns:a16="http://schemas.microsoft.com/office/drawing/2014/main" val="2901037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882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 104a Introduction to Machine Learning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7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851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6B3E-7A12-441B-8616-0EB04879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Clustering: Comparison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3A0F2-D957-40D6-878C-9182737B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A8757-5CCC-42E8-A23F-5A7526F4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E401220-B19D-4048-97B6-B5085A8CF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57" y="5659834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Group Average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2B47742-7B90-4D3A-8006-F1482B595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359" y="55713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Ward’s Method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8361C89-7CB5-42DB-BA67-BA79E5C7E3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0284" y="4009231"/>
            <a:ext cx="1858963" cy="1693862"/>
            <a:chOff x="509" y="1253"/>
            <a:chExt cx="1776" cy="161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8CCF3F0-F1C6-4FF3-9BAB-E4FFAAA9D7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343A927-7344-47FE-A6C1-65E2D351B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5D5C0D6-9F27-4DCE-896F-EBF23C9BDB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F1B40E0-DBF0-4324-90B7-65945A7326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70522F7-6EF4-45F2-AC1B-9DED96BA84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58E96D0E-B7DB-49C1-99C7-372C97DACB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8B114945-9522-4234-84AA-2F7973F5DF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FEE8450B-D587-4584-B767-01B476371E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1D2727C5-D659-46F2-B475-91D78F086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CDD1203E-C68E-44DC-AA7F-867108B262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2640B7D2-C3BC-4F9A-9B89-1967033C4F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1F3E8154-18A4-4635-A650-5BBF43F803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D5464B7E-577C-42C0-8279-0AAB065F05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64384" y="4856956"/>
            <a:ext cx="857250" cy="592137"/>
            <a:chOff x="1515" y="2062"/>
            <a:chExt cx="820" cy="566"/>
          </a:xfrm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990769B-AE0A-488D-95A7-B177BDA0E2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85CB89D0-F45B-43AB-AE1A-6894D48AEC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68B2F61E-A6C5-4448-A7DE-CF1D05BCC8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51547" y="4269581"/>
            <a:ext cx="873125" cy="649287"/>
            <a:chOff x="452" y="1501"/>
            <a:chExt cx="834" cy="621"/>
          </a:xfrm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5809DB27-C8FA-416C-A82F-1EC82DC6D8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434397C5-DCB3-419B-93F5-64E412787E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6" name="Group 24">
            <a:extLst>
              <a:ext uri="{FF2B5EF4-FFF2-40B4-BE49-F238E27FC236}">
                <a16:creationId xmlns:a16="http://schemas.microsoft.com/office/drawing/2014/main" id="{C9246649-56AC-4213-98B3-BB13F573AD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43584" y="3767931"/>
            <a:ext cx="2413000" cy="2281237"/>
            <a:chOff x="254" y="1022"/>
            <a:chExt cx="2305" cy="2180"/>
          </a:xfrm>
        </p:grpSpPr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0DFCB5A-E6E4-472C-BE58-394BD6C69B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9D7C449-A19B-45E5-B14E-5A9939A476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7">
            <a:extLst>
              <a:ext uri="{FF2B5EF4-FFF2-40B4-BE49-F238E27FC236}">
                <a16:creationId xmlns:a16="http://schemas.microsoft.com/office/drawing/2014/main" id="{49AB9CFB-3900-4862-9DA6-7B7105E6424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51647" y="4742656"/>
            <a:ext cx="1187450" cy="1141412"/>
            <a:chOff x="1217" y="1954"/>
            <a:chExt cx="1134" cy="1090"/>
          </a:xfrm>
        </p:grpSpPr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B66A8507-BF35-427A-9DCD-DF62C30606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9ED09B1-2C1F-40CA-8BFE-122710E544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47DA3BB9-0FD7-4526-ABFB-D3C99FA530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26247" y="3966368"/>
            <a:ext cx="1274762" cy="2041525"/>
            <a:chOff x="1193" y="1212"/>
            <a:chExt cx="1218" cy="1950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444EA91A-DCD0-4998-B854-8B19D60A88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23FB73AB-C7A2-45CE-B5D0-26CDA3AC13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33">
            <a:extLst>
              <a:ext uri="{FF2B5EF4-FFF2-40B4-BE49-F238E27FC236}">
                <a16:creationId xmlns:a16="http://schemas.microsoft.com/office/drawing/2014/main" id="{63ED0757-0169-4EAB-B82C-FF48C565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702" y="2882361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MIN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5F783F98-90A0-45D5-9A19-90C68106C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641" y="3025738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MAX</a:t>
            </a:r>
          </a:p>
        </p:txBody>
      </p:sp>
      <p:grpSp>
        <p:nvGrpSpPr>
          <p:cNvPr id="37" name="Group 35">
            <a:extLst>
              <a:ext uri="{FF2B5EF4-FFF2-40B4-BE49-F238E27FC236}">
                <a16:creationId xmlns:a16="http://schemas.microsoft.com/office/drawing/2014/main" id="{5349D626-91F7-442E-9AFA-C3FFFB5FC8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3747" y="3921918"/>
            <a:ext cx="1978025" cy="1795463"/>
            <a:chOff x="438" y="1309"/>
            <a:chExt cx="1937" cy="1757"/>
          </a:xfrm>
        </p:grpSpPr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7273E3F-7499-4D75-AEBC-4D28C3828D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D53C808-ACE0-49CE-90D8-849C8F3DEF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070CB28D-2B92-45FB-ABB4-126CD7B85C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4EBE344C-60BB-4172-A165-6653CE7026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33CC0C71-A6B2-488F-A846-AF0B5A121C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411F16B-550B-4209-A6EA-BE69E07260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BB71EA53-A1C9-47B6-9805-EDED49CCCA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2E023FAA-1736-451C-AA00-AEC46810A6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B1F21821-3AB4-4AEF-9532-D150BDE10B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91EB78AE-14AC-4BEF-AEA1-CD824F7667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2742482B-1395-424A-99F3-7F9FB35F50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99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id="{4FEA8950-ED04-4B1C-9867-4AF9C986F8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50" name="Group 48">
            <a:extLst>
              <a:ext uri="{FF2B5EF4-FFF2-40B4-BE49-F238E27FC236}">
                <a16:creationId xmlns:a16="http://schemas.microsoft.com/office/drawing/2014/main" id="{C8A3B9CF-8ED5-4501-9470-EF48B1929C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6109" y="4828381"/>
            <a:ext cx="917575" cy="617537"/>
            <a:chOff x="1537" y="2197"/>
            <a:chExt cx="898" cy="604"/>
          </a:xfrm>
        </p:grpSpPr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2C05DF1E-F4BA-4FE2-9838-E1AEC01AE9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DBE4892F-ADE3-4699-A4C2-233BD4E216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53" name="Group 51">
            <a:extLst>
              <a:ext uri="{FF2B5EF4-FFF2-40B4-BE49-F238E27FC236}">
                <a16:creationId xmlns:a16="http://schemas.microsoft.com/office/drawing/2014/main" id="{2B0D871F-CC43-4CD7-9CDE-75F77FD621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33422" y="4199731"/>
            <a:ext cx="1035050" cy="582612"/>
            <a:chOff x="380" y="1581"/>
            <a:chExt cx="1012" cy="570"/>
          </a:xfrm>
        </p:grpSpPr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EF076AF8-C79E-4505-93FB-58EE71CC34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5DB56A78-DB57-43DB-AD1B-AFAAEB9660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B17CA500-F690-4C02-AC50-87370BEC6D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07997" y="3763168"/>
            <a:ext cx="2578100" cy="2286000"/>
            <a:chOff x="159" y="1154"/>
            <a:chExt cx="2523" cy="2237"/>
          </a:xfrm>
        </p:grpSpPr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id="{2B9B67F0-1E52-4F76-8BB5-D2EFBDD5A6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E8BC3006-9369-48DA-8C5C-A66EDF7BA0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7">
            <a:extLst>
              <a:ext uri="{FF2B5EF4-FFF2-40B4-BE49-F238E27FC236}">
                <a16:creationId xmlns:a16="http://schemas.microsoft.com/office/drawing/2014/main" id="{BCBBF730-475B-462B-A9CD-52094CBF56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04947" y="4714081"/>
            <a:ext cx="1357312" cy="1052512"/>
            <a:chOff x="1135" y="2084"/>
            <a:chExt cx="1328" cy="1030"/>
          </a:xfrm>
        </p:grpSpPr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id="{D9EA441E-F12A-4C3D-B509-2F66E7F0A5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11EAD2EE-7633-4303-9015-F3324E9DFB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60">
            <a:extLst>
              <a:ext uri="{FF2B5EF4-FFF2-40B4-BE49-F238E27FC236}">
                <a16:creationId xmlns:a16="http://schemas.microsoft.com/office/drawing/2014/main" id="{DDF84A1B-CE61-4E6A-A862-B587770ED3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6572" y="4045743"/>
            <a:ext cx="2432050" cy="1789113"/>
            <a:chOff x="187" y="1430"/>
            <a:chExt cx="2380" cy="1751"/>
          </a:xfrm>
        </p:grpSpPr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333BDD4B-9AD4-41A5-BDF8-B9CB05D010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41A1676C-D01D-418D-9230-045E2E1B7F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3">
            <a:extLst>
              <a:ext uri="{FF2B5EF4-FFF2-40B4-BE49-F238E27FC236}">
                <a16:creationId xmlns:a16="http://schemas.microsoft.com/office/drawing/2014/main" id="{8083FB15-BD58-4D48-AA95-E844A16603E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97572" y="1329531"/>
            <a:ext cx="1979612" cy="1797050"/>
            <a:chOff x="383" y="1437"/>
            <a:chExt cx="1902" cy="1727"/>
          </a:xfrm>
        </p:grpSpPr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A7212CD3-9044-4C02-B813-6ABE543EC3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75CB2A91-4760-43FA-AC0C-629B91D05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7175692B-E74C-457D-8A3B-D3C0F65AFB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1B22EDF2-02E2-4389-BD89-CCD4E7EC35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7FBF31C6-379F-4BA8-9D0D-A9D930B989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3CA78A9A-C3F8-4263-A847-60844B1C54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70">
              <a:extLst>
                <a:ext uri="{FF2B5EF4-FFF2-40B4-BE49-F238E27FC236}">
                  <a16:creationId xmlns:a16="http://schemas.microsoft.com/office/drawing/2014/main" id="{28D127D8-9390-4CBB-B42E-A1CDEFAE40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F1C2E2D8-AD06-4E1D-8877-05ED250AD4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99F37026-BCD9-4E4C-B18F-A8A1F2962D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3DCDB611-E3E3-45D6-84C7-AF6065B010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6D777DCB-367C-466C-9988-4305A3B308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7" name="Rectangle 75">
              <a:extLst>
                <a:ext uri="{FF2B5EF4-FFF2-40B4-BE49-F238E27FC236}">
                  <a16:creationId xmlns:a16="http://schemas.microsoft.com/office/drawing/2014/main" id="{8FBD8E12-F19A-456E-9349-CC32ED24E8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78" name="Group 76">
            <a:extLst>
              <a:ext uri="{FF2B5EF4-FFF2-40B4-BE49-F238E27FC236}">
                <a16:creationId xmlns:a16="http://schemas.microsoft.com/office/drawing/2014/main" id="{B35890CC-60BC-4F5D-8A7A-268CD1DB30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24697" y="2237581"/>
            <a:ext cx="919162" cy="617537"/>
            <a:chOff x="1465" y="2309"/>
            <a:chExt cx="883" cy="594"/>
          </a:xfrm>
        </p:grpSpPr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24EAF83D-4304-477F-86CA-99A7D1DA01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E2A55071-1D49-4A3D-8E28-B795C3CC89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81" name="Group 79">
            <a:extLst>
              <a:ext uri="{FF2B5EF4-FFF2-40B4-BE49-F238E27FC236}">
                <a16:creationId xmlns:a16="http://schemas.microsoft.com/office/drawing/2014/main" id="{BB500A93-7946-45C5-B11A-1CA32EB5A5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40422" y="1607343"/>
            <a:ext cx="1036637" cy="584200"/>
            <a:chOff x="328" y="1704"/>
            <a:chExt cx="995" cy="561"/>
          </a:xfrm>
        </p:grpSpPr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04D8D23D-48A2-4607-904A-EF1C029725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81">
              <a:extLst>
                <a:ext uri="{FF2B5EF4-FFF2-40B4-BE49-F238E27FC236}">
                  <a16:creationId xmlns:a16="http://schemas.microsoft.com/office/drawing/2014/main" id="{FFDBDBB0-8620-40F2-91AD-8720D3E1EA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84" name="Group 82">
            <a:extLst>
              <a:ext uri="{FF2B5EF4-FFF2-40B4-BE49-F238E27FC236}">
                <a16:creationId xmlns:a16="http://schemas.microsoft.com/office/drawing/2014/main" id="{24B58DB8-9068-4D9E-AD43-A514960CD8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14997" y="1170781"/>
            <a:ext cx="2582862" cy="2287587"/>
            <a:chOff x="111" y="1285"/>
            <a:chExt cx="2481" cy="2197"/>
          </a:xfrm>
        </p:grpSpPr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748B9028-F40C-485D-8535-96DDFE4A31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1F82A495-C4BD-440F-A706-743BB586AE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85">
            <a:extLst>
              <a:ext uri="{FF2B5EF4-FFF2-40B4-BE49-F238E27FC236}">
                <a16:creationId xmlns:a16="http://schemas.microsoft.com/office/drawing/2014/main" id="{752335D3-F926-462A-A933-8694849BAC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13534" y="2088356"/>
            <a:ext cx="1416050" cy="1084262"/>
            <a:chOff x="1070" y="2167"/>
            <a:chExt cx="1361" cy="1041"/>
          </a:xfrm>
        </p:grpSpPr>
        <p:sp>
          <p:nvSpPr>
            <p:cNvPr id="88" name="Rectangle 86">
              <a:extLst>
                <a:ext uri="{FF2B5EF4-FFF2-40B4-BE49-F238E27FC236}">
                  <a16:creationId xmlns:a16="http://schemas.microsoft.com/office/drawing/2014/main" id="{12FC0C43-1162-45D6-B3AC-ABB02AFFCD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536256F9-5F19-4CC6-9F10-9A2BDAC180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88">
            <a:extLst>
              <a:ext uri="{FF2B5EF4-FFF2-40B4-BE49-F238E27FC236}">
                <a16:creationId xmlns:a16="http://schemas.microsoft.com/office/drawing/2014/main" id="{D0EA71AD-13F2-47FE-9F72-6370D022DC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3272" y="1261268"/>
            <a:ext cx="1905000" cy="996950"/>
            <a:chOff x="272" y="1372"/>
            <a:chExt cx="1831" cy="958"/>
          </a:xfrm>
        </p:grpSpPr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3BF71C70-3C5B-4D41-AD5E-A597DFF473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D7629B02-F4B0-4138-A2E2-83C4E1938D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" name="Group 91">
            <a:extLst>
              <a:ext uri="{FF2B5EF4-FFF2-40B4-BE49-F238E27FC236}">
                <a16:creationId xmlns:a16="http://schemas.microsoft.com/office/drawing/2014/main" id="{15E8DD0B-8FB0-4557-8A04-F199A5401E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49309" y="1239043"/>
            <a:ext cx="1990725" cy="1806575"/>
            <a:chOff x="471" y="1117"/>
            <a:chExt cx="1935" cy="1755"/>
          </a:xfrm>
        </p:grpSpPr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B823CA28-C3B8-4B9F-8B97-8C5600A10B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C022FEDB-86D7-4E79-BEF8-2803BB20E2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5DDAF4E2-CAE7-4124-BDD0-0A1F708569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01EF1F77-2BD3-4C53-9F5D-2B2EE30DD26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EF02985F-6820-498C-A9A0-8B91A48216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6E49D3FA-78F9-47EE-AA69-943C4F0521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98">
              <a:extLst>
                <a:ext uri="{FF2B5EF4-FFF2-40B4-BE49-F238E27FC236}">
                  <a16:creationId xmlns:a16="http://schemas.microsoft.com/office/drawing/2014/main" id="{6FBA2BBE-E21C-422A-801F-FABCAEDBD3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9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101" name="Rectangle 99">
              <a:extLst>
                <a:ext uri="{FF2B5EF4-FFF2-40B4-BE49-F238E27FC236}">
                  <a16:creationId xmlns:a16="http://schemas.microsoft.com/office/drawing/2014/main" id="{AC3E85F0-CE5B-4368-B554-9539A3D111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102" name="Rectangle 100">
              <a:extLst>
                <a:ext uri="{FF2B5EF4-FFF2-40B4-BE49-F238E27FC236}">
                  <a16:creationId xmlns:a16="http://schemas.microsoft.com/office/drawing/2014/main" id="{A3EAE772-8A14-4555-8982-2EE24C820F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103" name="Rectangle 101">
              <a:extLst>
                <a:ext uri="{FF2B5EF4-FFF2-40B4-BE49-F238E27FC236}">
                  <a16:creationId xmlns:a16="http://schemas.microsoft.com/office/drawing/2014/main" id="{901F7860-F312-4D92-BC46-286A294F08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5AEC8DFE-974A-4EC4-BB0D-710B5CF35E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105" name="Rectangle 103">
              <a:extLst>
                <a:ext uri="{FF2B5EF4-FFF2-40B4-BE49-F238E27FC236}">
                  <a16:creationId xmlns:a16="http://schemas.microsoft.com/office/drawing/2014/main" id="{44367855-A4ED-4C7C-99D2-A1EFEAFA9B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06" name="Group 104">
            <a:extLst>
              <a:ext uri="{FF2B5EF4-FFF2-40B4-BE49-F238E27FC236}">
                <a16:creationId xmlns:a16="http://schemas.microsoft.com/office/drawing/2014/main" id="{FBE1193E-DE32-4AC0-A725-F71355D05BD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197" y="1947068"/>
            <a:ext cx="923925" cy="592138"/>
            <a:chOff x="1572" y="1805"/>
            <a:chExt cx="897" cy="575"/>
          </a:xfrm>
        </p:grpSpPr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904B0BC8-24AC-4609-9FA0-18EB5552D8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CF75FBBB-B4FE-42E4-9666-4729C83079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9" name="Group 107">
            <a:extLst>
              <a:ext uri="{FF2B5EF4-FFF2-40B4-BE49-F238E27FC236}">
                <a16:creationId xmlns:a16="http://schemas.microsoft.com/office/drawing/2014/main" id="{45EB7824-1E57-432F-BEA1-9C2AD52959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04847" y="1702593"/>
            <a:ext cx="1125537" cy="742950"/>
            <a:chOff x="332" y="1568"/>
            <a:chExt cx="1093" cy="721"/>
          </a:xfrm>
        </p:grpSpPr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69BF50E4-C6E3-445D-BB07-C15E414847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32339995-EAA9-41F2-A3D0-98CD77FB90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2" name="Group 110">
            <a:extLst>
              <a:ext uri="{FF2B5EF4-FFF2-40B4-BE49-F238E27FC236}">
                <a16:creationId xmlns:a16="http://schemas.microsoft.com/office/drawing/2014/main" id="{21909319-54B7-489F-B140-910F463B13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52459" y="1432718"/>
            <a:ext cx="2382838" cy="1358900"/>
            <a:chOff x="280" y="1305"/>
            <a:chExt cx="2315" cy="1321"/>
          </a:xfrm>
        </p:grpSpPr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0777E801-71C1-4892-BD18-93B0DFDB9C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112">
              <a:extLst>
                <a:ext uri="{FF2B5EF4-FFF2-40B4-BE49-F238E27FC236}">
                  <a16:creationId xmlns:a16="http://schemas.microsoft.com/office/drawing/2014/main" id="{AF81AD27-0549-43D6-B037-6E8DF98CB9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115" name="Group 113">
            <a:extLst>
              <a:ext uri="{FF2B5EF4-FFF2-40B4-BE49-F238E27FC236}">
                <a16:creationId xmlns:a16="http://schemas.microsoft.com/office/drawing/2014/main" id="{B1E81901-2470-43A7-90FA-0CF58CA5C4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11184" y="1354931"/>
            <a:ext cx="2462213" cy="1887537"/>
            <a:chOff x="241" y="1229"/>
            <a:chExt cx="2391" cy="1834"/>
          </a:xfrm>
        </p:grpSpPr>
        <p:sp>
          <p:nvSpPr>
            <p:cNvPr id="116" name="Freeform 114">
              <a:extLst>
                <a:ext uri="{FF2B5EF4-FFF2-40B4-BE49-F238E27FC236}">
                  <a16:creationId xmlns:a16="http://schemas.microsoft.com/office/drawing/2014/main" id="{DB135041-AB95-4B13-A294-D9C0A7033C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Rectangle 115">
              <a:extLst>
                <a:ext uri="{FF2B5EF4-FFF2-40B4-BE49-F238E27FC236}">
                  <a16:creationId xmlns:a16="http://schemas.microsoft.com/office/drawing/2014/main" id="{237BDD59-366F-4FA4-8730-818FA08215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118" name="Group 116">
            <a:extLst>
              <a:ext uri="{FF2B5EF4-FFF2-40B4-BE49-F238E27FC236}">
                <a16:creationId xmlns:a16="http://schemas.microsoft.com/office/drawing/2014/main" id="{B15B2002-1EC5-4314-817F-3C0A1FF978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63559" y="1092993"/>
            <a:ext cx="2595563" cy="2289175"/>
            <a:chOff x="194" y="975"/>
            <a:chExt cx="2522" cy="2224"/>
          </a:xfrm>
        </p:grpSpPr>
        <p:sp>
          <p:nvSpPr>
            <p:cNvPr id="119" name="Rectangle 117">
              <a:extLst>
                <a:ext uri="{FF2B5EF4-FFF2-40B4-BE49-F238E27FC236}">
                  <a16:creationId xmlns:a16="http://schemas.microsoft.com/office/drawing/2014/main" id="{80129CCB-A0AD-4A9B-9C2A-20C79F55D8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09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D16E38DC-67B7-4406-87FB-952F12AF71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46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5EA0-52A0-4310-B75C-FEB945F2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Clustering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AF3F-9076-4CD7-B61F-6567946C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Space requirements</a:t>
            </a:r>
          </a:p>
          <a:p>
            <a:pPr lvl="1"/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space since it uses the proximity matrix.  </a:t>
            </a:r>
          </a:p>
          <a:p>
            <a:pPr lvl="2"/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the number of points.</a:t>
            </a:r>
          </a:p>
          <a:p>
            <a:pPr lvl="1"/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19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 in many cases</a:t>
            </a:r>
          </a:p>
          <a:p>
            <a:pPr lvl="2"/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 steps and at each step the size, N</a:t>
            </a:r>
            <a:r>
              <a:rPr lang="en-US" altLang="zh-CN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proximity matrix must be updated and searched</a:t>
            </a:r>
          </a:p>
          <a:p>
            <a:pPr lvl="2"/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can be reduced to O(N</a:t>
            </a:r>
            <a:r>
              <a:rPr lang="en-US" altLang="zh-CN" sz="1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log(N) ) time with some cleverness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decision is made to combine two clusters, it cannot be undone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global objective function is directly minimized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schemes have problems with one or more of the following:</a:t>
            </a:r>
          </a:p>
          <a:p>
            <a:pPr lvl="1"/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noise and outliers</a:t>
            </a:r>
          </a:p>
          <a:p>
            <a:pPr lvl="1"/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handling clusters of different sizes and non-globular shapes</a:t>
            </a:r>
          </a:p>
          <a:p>
            <a:pPr lvl="1"/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large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60F83-2B1B-4037-B383-9E525956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DDF9-55DB-4BA9-A64F-3BEFB9B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FE618-0AD9-44D2-9645-E501D4EC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162C-954F-406F-A5D7-045A826D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18434" name="Picture 2" descr="Image result for q&amp;a">
            <a:extLst>
              <a:ext uri="{FF2B5EF4-FFF2-40B4-BE49-F238E27FC236}">
                <a16:creationId xmlns:a16="http://schemas.microsoft.com/office/drawing/2014/main" id="{A7829C1A-2C56-4078-AA27-759B92921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913" y="2028825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906858"/>
            <a:ext cx="11579384" cy="5153700"/>
          </a:xfrm>
        </p:spPr>
        <p:txBody>
          <a:bodyPr>
            <a:noAutofit/>
          </a:bodyPr>
          <a:lstStyle/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a set of nested clusters organized as a hierarchical tree</a:t>
            </a: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visualized as a dendrogram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like diagram that records the sequences of merges or splits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 of hierarchical clustering</a:t>
            </a:r>
          </a:p>
          <a:p>
            <a:pPr lvl="1"/>
            <a:r>
              <a:rPr lang="en-US" altLang="en-US" b="1" dirty="0">
                <a:solidFill>
                  <a:srgbClr val="00A4E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1146175" lvl="2" indent="-231775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the points as individual clusters</a:t>
            </a:r>
          </a:p>
          <a:p>
            <a:pPr marL="1146175" lvl="2" indent="-231775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merge the closest pair of clusters until only one cluster (or k clusters) left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Divisive:  </a:t>
            </a:r>
          </a:p>
          <a:p>
            <a:pPr marL="1146175" lvl="2" indent="-231775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one, all-inclusive cluster </a:t>
            </a:r>
          </a:p>
          <a:p>
            <a:pPr marL="1146175" lvl="2" indent="-231775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split a cluster until each cluster contains an individual point (or there are k clusters)</a:t>
            </a:r>
          </a:p>
          <a:p>
            <a:pPr algn="just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31775" defTabSz="914400">
              <a:spcBef>
                <a:spcPts val="1200"/>
              </a:spcBef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lvl="1" indent="-231775" defTabSz="914400">
              <a:spcBef>
                <a:spcPts val="1200"/>
              </a:spcBef>
              <a:buClr>
                <a:srgbClr val="FBB034"/>
              </a:buClr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2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499A2F8-8A71-4662-8EB0-2F62DCD8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82" y="2210606"/>
            <a:ext cx="2698093" cy="168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5731CC1F-1045-4430-9BEC-2F11B49B8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060278"/>
              </p:ext>
            </p:extLst>
          </p:nvPr>
        </p:nvGraphicFramePr>
        <p:xfrm>
          <a:off x="9366566" y="1947182"/>
          <a:ext cx="1914577" cy="1948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566" y="1947182"/>
                        <a:ext cx="1914577" cy="1948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93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AC4C-80BF-4EAB-9251-87CE72ED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Agglomerative Clustering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12E5-0422-4F1E-B6C8-0D37D59EE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 is straightforward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proximity matrix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each data point be a cluster</a:t>
            </a:r>
          </a:p>
          <a:p>
            <a:pPr lvl="1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Merge the two closest clusters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Update the proximity matrix</a:t>
            </a:r>
          </a:p>
          <a:p>
            <a:pPr lvl="1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a single cluster remains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operation is the computation of the proximity of two clusters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approaches to defining the distance between clusters distinguish the different algorithms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0E59F-6FCE-4696-9B38-C1E73F09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8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6F41-CEB8-45FC-8BFF-4BEE453C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Agglomerative Clustering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4EA8-9DF1-4263-9AEF-B35C3C8A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Situation 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clusters of individual points and a proximity matrix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289D5-2A37-4D53-98C3-59C51B15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614D6A-E524-4F63-881C-4C9A1BCF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868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8A7C7-199B-4110-8532-3A29EF7B7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36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8FC9D3-9C18-43BA-ADA8-3EC4EBBD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486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CECF23-0DDC-4EED-89FF-D1D2DE4D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2012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96DCEC-DC2E-41AD-92ED-9FF0F69FA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486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39C49E-4543-479B-9DF5-92FF3C05B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390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0325A9-36A6-4E4E-89B6-167E71952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5916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793D10-EDCD-461A-AE5F-FEEBD6C3D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012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77BD6A-5F5C-4FFA-B4AB-46BC43015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9726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9EE7B1-025C-4985-9D0D-702E226F1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152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A3544A-247F-4375-B223-5B431F2C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820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620453-14E4-4D53-BEBE-F3579427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067641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FE5A61-A8A9-43CF-A3B8-8F1698C182E1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786529"/>
            <a:ext cx="3200400" cy="2789237"/>
            <a:chOff x="3456" y="1622"/>
            <a:chExt cx="2160" cy="2058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3075F83-143A-4E4D-89EB-353C0381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64349D9E-AFE6-45EC-ABD7-25262D813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B547E116-D8E4-4428-8418-D156689A0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9BD0812-1BCC-432A-B7B5-93D81327A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BE6922F0-5820-408A-9AFC-39FBE69B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73D9AE73-AF70-478A-9F89-1FC22EFB7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A6214274-D465-423A-A564-7D925A489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67DFCA06-E93A-4463-8F10-C8A52DA84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F7702E9-DE63-4796-942E-5068EAD90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815F6828-1F89-401C-9B3A-C2DAB5E7D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E4EF4240-BD3D-4D7D-AB51-6C04A6C6C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34F94951-D3F3-418F-98D9-79D25FAB5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BA52F9AA-22F8-47F1-BCA7-E6E919129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8C0FBD5F-A757-4C1E-8F74-73C1604F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03A8A731-A8C0-40EF-93A0-6E60DA3A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33CC04EB-37A4-49F2-A7AA-D1AE67B2C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788AD37B-15B5-41DF-AE5A-840612F0A8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E327A5A4-FFF0-4156-AD16-9F291695D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4BC88C59-DBA8-4461-A13C-89B12FF08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82493DEC-B032-484C-A612-6EF75C812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FC591708-9025-49CC-A2EA-7429F429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C1FF3145-B1A6-4B19-8087-823613FC4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C0A9666E-9E34-4253-9D3E-89DD0AEF7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49669E5A-22A4-467B-97BD-6026806F9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42" name="Text Box 41">
            <a:extLst>
              <a:ext uri="{FF2B5EF4-FFF2-40B4-BE49-F238E27FC236}">
                <a16:creationId xmlns:a16="http://schemas.microsoft.com/office/drawing/2014/main" id="{850D192B-6795-49F7-A6A6-F2054718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226516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AB925455-4219-4C8F-B91E-A2818615A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86134"/>
              </p:ext>
            </p:extLst>
          </p:nvPr>
        </p:nvGraphicFramePr>
        <p:xfrm>
          <a:off x="6019800" y="5493341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949438" imgH="1399827" progId="Visio.Drawing.6">
                  <p:embed/>
                </p:oleObj>
              </mc:Choice>
              <mc:Fallback>
                <p:oleObj name="Visio" r:id="rId2" imgW="7949438" imgH="1399827" progId="Visio.Drawing.6">
                  <p:embed/>
                  <p:pic>
                    <p:nvPicPr>
                      <p:cNvPr id="553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93341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46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7E83F-7D8F-46C5-9AC7-8AB590D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Agglomerative Clustering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B2BA3-9A0F-41F7-BCAB-D41BD0AF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Situation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some merging steps, we have some clusters 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FCFEA-3DDA-4FAB-9077-F1171AF1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5DA98F5-572F-40CA-9990-24D4830AB4BB}"/>
              </a:ext>
            </a:extLst>
          </p:cNvPr>
          <p:cNvSpPr>
            <a:spLocks/>
          </p:cNvSpPr>
          <p:nvPr/>
        </p:nvSpPr>
        <p:spPr bwMode="auto">
          <a:xfrm>
            <a:off x="2070100" y="3810001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FE66951-E387-4603-A8DB-7A37BAB3583D}"/>
              </a:ext>
            </a:extLst>
          </p:cNvPr>
          <p:cNvSpPr>
            <a:spLocks/>
          </p:cNvSpPr>
          <p:nvPr/>
        </p:nvSpPr>
        <p:spPr bwMode="auto">
          <a:xfrm rot="16200000">
            <a:off x="3060700" y="2590801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64EC3C-D3F0-4629-ADC9-353CB1EF1CF7}"/>
              </a:ext>
            </a:extLst>
          </p:cNvPr>
          <p:cNvSpPr>
            <a:spLocks/>
          </p:cNvSpPr>
          <p:nvPr/>
        </p:nvSpPr>
        <p:spPr bwMode="auto">
          <a:xfrm rot="10800000">
            <a:off x="4813300" y="2971801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A273C31-2B4A-4DFB-9EA7-0FC51F933FFD}"/>
              </a:ext>
            </a:extLst>
          </p:cNvPr>
          <p:cNvSpPr>
            <a:spLocks/>
          </p:cNvSpPr>
          <p:nvPr/>
        </p:nvSpPr>
        <p:spPr bwMode="auto">
          <a:xfrm>
            <a:off x="2755900" y="4876801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13965A2-DD13-45AF-9EBF-990C0704C878}"/>
              </a:ext>
            </a:extLst>
          </p:cNvPr>
          <p:cNvSpPr>
            <a:spLocks/>
          </p:cNvSpPr>
          <p:nvPr/>
        </p:nvSpPr>
        <p:spPr bwMode="auto">
          <a:xfrm rot="10800000">
            <a:off x="4051300" y="4800601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FFC363D6-292A-44A9-A207-E3F15592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411480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FF6790D8-00C4-4ADC-B13B-BE559D3DD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327660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3263A21B-83BA-4B2B-AEFB-1AFBFACD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0" y="510540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05CDD32C-B0FE-4C60-9E70-8E45F88B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00" y="502920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D7038E48-52EE-4F31-AF67-90B7826B9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289560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CDFCE56-8295-4BF8-8F5A-2E1ADA1E6022}"/>
              </a:ext>
            </a:extLst>
          </p:cNvPr>
          <p:cNvGrpSpPr>
            <a:grpSpLocks/>
          </p:cNvGrpSpPr>
          <p:nvPr/>
        </p:nvGrpSpPr>
        <p:grpSpPr bwMode="auto">
          <a:xfrm>
            <a:off x="6946900" y="1584326"/>
            <a:ext cx="2895600" cy="2212975"/>
            <a:chOff x="3456" y="1440"/>
            <a:chExt cx="1872" cy="1503"/>
          </a:xfrm>
        </p:grpSpPr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2589F689-8C8B-4E75-8AFF-DDC851DC4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03B80BE3-89E2-4A3A-858C-4B391743E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9F51733-8A2C-4F0B-AEF5-3DDA2ABFE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CD5E51C1-497F-4494-8FCD-E7630B927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ECED354-918F-40EE-84FD-B91193DB5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AE3EA878-7C5C-4F9A-905A-03E362F3C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17625EE0-4C18-4833-BF78-55EF0342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F1481B6C-BD9F-4DED-A443-44E90603C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4E2E72B9-1F6B-4599-9433-91B71FC4B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4ED2FCF3-BD37-4DAF-8CD5-3E6D79D65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14C7E5F4-E641-47D4-950D-3FFD8642F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8E15993D-78E3-4B63-8D02-9FEE94571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4A55C654-3475-41C5-8A4C-40F1CFFE7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F083623B-C1FE-4E66-BC1F-0437E64DB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7FA7EF02-C91F-47FC-BA3A-8F35FC896B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C0F06BD1-8C7B-43CB-B4E3-8B98EB5BE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05587677-4B30-414A-B718-DBC3866A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DBC3C5A5-2A8A-41C6-AA29-40AC6C567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817E07F0-4060-47ED-B408-47765880F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C54CD271-9AA6-4728-B974-109820CF7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1F4E576B-4E77-4CA4-9104-E94493F22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D7F7333F-AE1E-4CAB-A320-3B188F352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37">
            <a:extLst>
              <a:ext uri="{FF2B5EF4-FFF2-40B4-BE49-F238E27FC236}">
                <a16:creationId xmlns:a16="http://schemas.microsoft.com/office/drawing/2014/main" id="{89946800-87EE-4115-85D5-87354E25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794126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A4B60604-A463-466F-8A83-92319E928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794797"/>
              </p:ext>
            </p:extLst>
          </p:nvPr>
        </p:nvGraphicFramePr>
        <p:xfrm>
          <a:off x="6108700" y="4637089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2996548" progId="Visio.Drawing.6">
                  <p:embed/>
                </p:oleObj>
              </mc:Choice>
              <mc:Fallback>
                <p:oleObj name="Visio" r:id="rId2" imgW="7591349" imgH="2996548" progId="Visio.Drawing.6">
                  <p:embed/>
                  <p:pic>
                    <p:nvPicPr>
                      <p:cNvPr id="5633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4637089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82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9FD-13D2-4147-B987-886AC0D0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Agglomerative Clustering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1DBD-EAB1-43B9-A1E8-A95848D0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181600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Situation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merge the two closest clusters (C2 and C5)  and update the proximity matrix. 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65B5-B5BC-4FC3-BB5A-D204F1FB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97B5A81D-E74C-4599-B3DF-2766852AEF48}"/>
              </a:ext>
            </a:extLst>
          </p:cNvPr>
          <p:cNvSpPr>
            <a:spLocks/>
          </p:cNvSpPr>
          <p:nvPr/>
        </p:nvSpPr>
        <p:spPr bwMode="auto">
          <a:xfrm>
            <a:off x="1715386" y="3910285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6659AA58-0387-414F-AE5A-1E169F2F480B}"/>
              </a:ext>
            </a:extLst>
          </p:cNvPr>
          <p:cNvSpPr>
            <a:spLocks/>
          </p:cNvSpPr>
          <p:nvPr/>
        </p:nvSpPr>
        <p:spPr bwMode="auto">
          <a:xfrm rot="16200000">
            <a:off x="2705986" y="2691085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0AEB4B5D-E0A1-4584-B4B1-5628C506E935}"/>
              </a:ext>
            </a:extLst>
          </p:cNvPr>
          <p:cNvSpPr>
            <a:spLocks/>
          </p:cNvSpPr>
          <p:nvPr/>
        </p:nvSpPr>
        <p:spPr bwMode="auto">
          <a:xfrm rot="10800000">
            <a:off x="4458586" y="3072085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E77379BF-1536-4C92-80EC-DEA1438DE7C6}"/>
              </a:ext>
            </a:extLst>
          </p:cNvPr>
          <p:cNvSpPr>
            <a:spLocks/>
          </p:cNvSpPr>
          <p:nvPr/>
        </p:nvSpPr>
        <p:spPr bwMode="auto">
          <a:xfrm>
            <a:off x="2401186" y="4977085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5D3FE272-1B59-4172-A61F-136AC83B97D9}"/>
              </a:ext>
            </a:extLst>
          </p:cNvPr>
          <p:cNvSpPr>
            <a:spLocks/>
          </p:cNvSpPr>
          <p:nvPr/>
        </p:nvSpPr>
        <p:spPr bwMode="auto">
          <a:xfrm rot="10800000">
            <a:off x="3696586" y="4900885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Text Box 9">
            <a:extLst>
              <a:ext uri="{FF2B5EF4-FFF2-40B4-BE49-F238E27FC236}">
                <a16:creationId xmlns:a16="http://schemas.microsoft.com/office/drawing/2014/main" id="{D3EA50F3-F744-4BF0-9DB6-9F95E38A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586" y="421508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8A07544D-DF99-4D0C-9F86-F6EA59400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4786" y="337688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2" name="Text Box 11">
            <a:extLst>
              <a:ext uri="{FF2B5EF4-FFF2-40B4-BE49-F238E27FC236}">
                <a16:creationId xmlns:a16="http://schemas.microsoft.com/office/drawing/2014/main" id="{49724E4B-8312-4D2D-8FCB-CFEC131D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786" y="520568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3" name="Text Box 12">
            <a:extLst>
              <a:ext uri="{FF2B5EF4-FFF2-40B4-BE49-F238E27FC236}">
                <a16:creationId xmlns:a16="http://schemas.microsoft.com/office/drawing/2014/main" id="{2109CE87-E37B-4D69-96DD-FBDF9DC4A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986" y="512948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4" name="Text Box 13">
            <a:extLst>
              <a:ext uri="{FF2B5EF4-FFF2-40B4-BE49-F238E27FC236}">
                <a16:creationId xmlns:a16="http://schemas.microsoft.com/office/drawing/2014/main" id="{8D82DE85-9B3E-47B4-9422-5FA23927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386" y="299588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5" name="Group 14">
            <a:extLst>
              <a:ext uri="{FF2B5EF4-FFF2-40B4-BE49-F238E27FC236}">
                <a16:creationId xmlns:a16="http://schemas.microsoft.com/office/drawing/2014/main" id="{26EC9007-69C7-4C89-9AC9-B7B876BD91CD}"/>
              </a:ext>
            </a:extLst>
          </p:cNvPr>
          <p:cNvGrpSpPr>
            <a:grpSpLocks/>
          </p:cNvGrpSpPr>
          <p:nvPr/>
        </p:nvGrpSpPr>
        <p:grpSpPr bwMode="auto">
          <a:xfrm>
            <a:off x="6592186" y="1700485"/>
            <a:ext cx="2971800" cy="2193925"/>
            <a:chOff x="3456" y="1094"/>
            <a:chExt cx="1920" cy="1503"/>
          </a:xfrm>
        </p:grpSpPr>
        <p:sp>
          <p:nvSpPr>
            <p:cNvPr id="56" name="Text Box 15">
              <a:extLst>
                <a:ext uri="{FF2B5EF4-FFF2-40B4-BE49-F238E27FC236}">
                  <a16:creationId xmlns:a16="http://schemas.microsoft.com/office/drawing/2014/main" id="{694F8066-B9FE-48E5-9837-8A5F88348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" name="Text Box 16">
              <a:extLst>
                <a:ext uri="{FF2B5EF4-FFF2-40B4-BE49-F238E27FC236}">
                  <a16:creationId xmlns:a16="http://schemas.microsoft.com/office/drawing/2014/main" id="{B53BB98F-1C82-4E45-86CC-D9F8A8628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8" name="Line 17">
              <a:extLst>
                <a:ext uri="{FF2B5EF4-FFF2-40B4-BE49-F238E27FC236}">
                  <a16:creationId xmlns:a16="http://schemas.microsoft.com/office/drawing/2014/main" id="{9EBC0681-E6EA-4BA5-B984-FB4843E37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8">
              <a:extLst>
                <a:ext uri="{FF2B5EF4-FFF2-40B4-BE49-F238E27FC236}">
                  <a16:creationId xmlns:a16="http://schemas.microsoft.com/office/drawing/2014/main" id="{5FB02DC0-F8E1-4B49-B610-4BC77803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9">
              <a:extLst>
                <a:ext uri="{FF2B5EF4-FFF2-40B4-BE49-F238E27FC236}">
                  <a16:creationId xmlns:a16="http://schemas.microsoft.com/office/drawing/2014/main" id="{0872CEAC-50E4-4A88-80F4-6FA4C7D5E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0">
              <a:extLst>
                <a:ext uri="{FF2B5EF4-FFF2-40B4-BE49-F238E27FC236}">
                  <a16:creationId xmlns:a16="http://schemas.microsoft.com/office/drawing/2014/main" id="{943B2722-5C64-48CE-A537-EE0703E2C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21">
              <a:extLst>
                <a:ext uri="{FF2B5EF4-FFF2-40B4-BE49-F238E27FC236}">
                  <a16:creationId xmlns:a16="http://schemas.microsoft.com/office/drawing/2014/main" id="{167C25DD-DA2C-4BBA-B54D-66C46B0E4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358E4936-8A6F-4FDB-9993-E5927594D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5EF9AB11-06A2-4B15-9349-2246087E1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AFBA0378-242C-4791-AC2F-9A512D403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A57E9590-34F1-4677-B830-2B8FE9BE8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A3358338-A612-4B29-9EB6-39B666603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B4B90603-511D-469D-AFDC-D32AB16AB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69" name="Text Box 28">
              <a:extLst>
                <a:ext uri="{FF2B5EF4-FFF2-40B4-BE49-F238E27FC236}">
                  <a16:creationId xmlns:a16="http://schemas.microsoft.com/office/drawing/2014/main" id="{54CB2349-5D6F-444A-9D90-105D40FEB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70" name="Line 29">
              <a:extLst>
                <a:ext uri="{FF2B5EF4-FFF2-40B4-BE49-F238E27FC236}">
                  <a16:creationId xmlns:a16="http://schemas.microsoft.com/office/drawing/2014/main" id="{78D16EBC-4C59-4882-A989-1944E8213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30">
              <a:extLst>
                <a:ext uri="{FF2B5EF4-FFF2-40B4-BE49-F238E27FC236}">
                  <a16:creationId xmlns:a16="http://schemas.microsoft.com/office/drawing/2014/main" id="{EA58DE12-B62C-467C-9B9D-16F28E1E7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8E8EFCAF-9F64-4AD4-8798-1FFA65345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32">
              <a:extLst>
                <a:ext uri="{FF2B5EF4-FFF2-40B4-BE49-F238E27FC236}">
                  <a16:creationId xmlns:a16="http://schemas.microsoft.com/office/drawing/2014/main" id="{31653110-734C-48BB-BDFA-28C3D10DD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>
              <a:extLst>
                <a:ext uri="{FF2B5EF4-FFF2-40B4-BE49-F238E27FC236}">
                  <a16:creationId xmlns:a16="http://schemas.microsoft.com/office/drawing/2014/main" id="{8FDEEB0F-0916-494E-ADA4-D9655993E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>
              <a:extLst>
                <a:ext uri="{FF2B5EF4-FFF2-40B4-BE49-F238E27FC236}">
                  <a16:creationId xmlns:a16="http://schemas.microsoft.com/office/drawing/2014/main" id="{7112448F-0D6F-4793-A5C6-246D5C16B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>
              <a:extLst>
                <a:ext uri="{FF2B5EF4-FFF2-40B4-BE49-F238E27FC236}">
                  <a16:creationId xmlns:a16="http://schemas.microsoft.com/office/drawing/2014/main" id="{DC227C64-1B0D-4F23-B399-D60E56C63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>
              <a:extLst>
                <a:ext uri="{FF2B5EF4-FFF2-40B4-BE49-F238E27FC236}">
                  <a16:creationId xmlns:a16="http://schemas.microsoft.com/office/drawing/2014/main" id="{98EF89C2-CBC9-4B69-9686-162F88731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37" descr="Wide downward diagonal">
              <a:extLst>
                <a:ext uri="{FF2B5EF4-FFF2-40B4-BE49-F238E27FC236}">
                  <a16:creationId xmlns:a16="http://schemas.microsoft.com/office/drawing/2014/main" id="{AC9038D3-4681-4BE6-B0D9-127DCE3E1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" name="Rectangle 38" descr="Wide downward diagonal">
              <a:extLst>
                <a:ext uri="{FF2B5EF4-FFF2-40B4-BE49-F238E27FC236}">
                  <a16:creationId xmlns:a16="http://schemas.microsoft.com/office/drawing/2014/main" id="{4B80FF39-03F5-4D53-A722-C7E9FE397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0" name="Rectangle 39" descr="Wide downward diagonal">
              <a:extLst>
                <a:ext uri="{FF2B5EF4-FFF2-40B4-BE49-F238E27FC236}">
                  <a16:creationId xmlns:a16="http://schemas.microsoft.com/office/drawing/2014/main" id="{6A11D5E5-12FF-4EFA-8D1B-39EE72ABC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" name="Rectangle 40" descr="Wide downward diagonal">
              <a:extLst>
                <a:ext uri="{FF2B5EF4-FFF2-40B4-BE49-F238E27FC236}">
                  <a16:creationId xmlns:a16="http://schemas.microsoft.com/office/drawing/2014/main" id="{D0547AE5-9493-4FE2-9006-E3DF3CC279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2" name="Oval 41">
            <a:extLst>
              <a:ext uri="{FF2B5EF4-FFF2-40B4-BE49-F238E27FC236}">
                <a16:creationId xmlns:a16="http://schemas.microsoft.com/office/drawing/2014/main" id="{9932F18C-F563-4CB0-9E31-3F2C545B0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386" y="4672285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83" name="Text Box 42">
            <a:extLst>
              <a:ext uri="{FF2B5EF4-FFF2-40B4-BE49-F238E27FC236}">
                <a16:creationId xmlns:a16="http://schemas.microsoft.com/office/drawing/2014/main" id="{15943CFA-2582-4574-AF4A-47F639D3A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986" y="389441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84" name="Object 43">
            <a:extLst>
              <a:ext uri="{FF2B5EF4-FFF2-40B4-BE49-F238E27FC236}">
                <a16:creationId xmlns:a16="http://schemas.microsoft.com/office/drawing/2014/main" id="{D9E2C007-88E9-4FC1-966E-8FE6B2782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946085"/>
              </p:ext>
            </p:extLst>
          </p:nvPr>
        </p:nvGraphicFramePr>
        <p:xfrm>
          <a:off x="5753986" y="4519885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431733" progId="Visio.Drawing.6">
                  <p:embed/>
                </p:oleObj>
              </mc:Choice>
              <mc:Fallback>
                <p:oleObj name="Visio" r:id="rId2" imgW="7591349" imgH="3431733" progId="Visio.Drawing.6">
                  <p:embed/>
                  <p:pic>
                    <p:nvPicPr>
                      <p:cNvPr id="5736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986" y="4519885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48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2ED3-ED59-4E3B-B0CE-8E7DB2FA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184150"/>
            <a:ext cx="11579384" cy="411162"/>
          </a:xfrm>
        </p:spPr>
        <p:txBody>
          <a:bodyPr/>
          <a:lstStyle/>
          <a:p>
            <a:r>
              <a:rPr lang="en-US" altLang="zh-CN" dirty="0"/>
              <a:t>Agglomerative Clustering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90EA-4C45-46DA-A03D-7F5FA3B6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Merging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is “How do we update the proximity matrix?” 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B9D15-4027-4D7F-8408-F48AB9F6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7</a:t>
            </a:fld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89A20C4-06D6-484B-835F-1E338B3C5F11}"/>
              </a:ext>
            </a:extLst>
          </p:cNvPr>
          <p:cNvSpPr>
            <a:spLocks/>
          </p:cNvSpPr>
          <p:nvPr/>
        </p:nvSpPr>
        <p:spPr bwMode="auto">
          <a:xfrm>
            <a:off x="1676400" y="3657600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F55B7A0-801B-46C5-AC57-611C47B65322}"/>
              </a:ext>
            </a:extLst>
          </p:cNvPr>
          <p:cNvSpPr>
            <a:spLocks/>
          </p:cNvSpPr>
          <p:nvPr/>
        </p:nvSpPr>
        <p:spPr bwMode="auto">
          <a:xfrm rot="16200000">
            <a:off x="2667000" y="24384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8B497EA-63A1-4518-9309-60DC7929BC3B}"/>
              </a:ext>
            </a:extLst>
          </p:cNvPr>
          <p:cNvSpPr>
            <a:spLocks/>
          </p:cNvSpPr>
          <p:nvPr/>
        </p:nvSpPr>
        <p:spPr bwMode="auto">
          <a:xfrm rot="10800000">
            <a:off x="4419600" y="28194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E9D5E02-AEB7-47A7-B12E-68B1F35F3129}"/>
              </a:ext>
            </a:extLst>
          </p:cNvPr>
          <p:cNvSpPr>
            <a:spLocks/>
          </p:cNvSpPr>
          <p:nvPr/>
        </p:nvSpPr>
        <p:spPr bwMode="auto">
          <a:xfrm>
            <a:off x="2362200" y="4724400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8530B1A-7905-4454-B3A2-41F8E347D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06B27FC-24A2-4A63-97AB-703753CE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124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A334FC45-6DBC-4C89-B273-2574CA4C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9530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CD685535-DF73-4F62-A9BA-E83682878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743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34B339FC-1DD6-4196-AA09-17E53134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466025D6-81BC-4E81-A022-CCBE64A25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2133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FD605308-9A3E-4A45-85F0-FBDC9136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2971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49D8DDE4-7B41-4075-A21E-3AA58B9C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8425" y="3352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8AA5752C-A5BA-4CAD-9F73-24488E96D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327150"/>
            <a:ext cx="5334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CBDF9152-FA4D-453C-8E5C-323635B34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752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249F940B-E368-4C6E-BD98-89EFF5643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1752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2174F6E7-3E99-47CC-981A-D32D27F8B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057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8EE8815F-8B4E-4671-B4F8-E9C649EF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3BA6C544-E505-42E2-AE36-8952F0096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9718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C52B3259-6770-4F21-9B46-29260053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DC139F64-09BC-4ECD-B605-C9277261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90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476DF731-FAA6-465E-B57E-64036816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752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D939CD74-818C-4647-8D47-B2DF5A88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1752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29F971A2-C454-406D-9145-687CD3A3B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4384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833E6EC0-3D26-4C8A-8678-186AAE6CE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276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D2F378FF-DD3A-434F-963E-CE66BCCED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895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C1141BBF-CEBE-44AF-BC82-A179A5105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657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BE10D108-B250-47AB-A7B9-2EE5832ED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1752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A199E1CC-3079-45D0-93ED-11A7C2068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752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D22D271A-E3D2-4E9E-89C4-47D9CEDD5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1752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4623CBA9-0959-44EF-A030-F4EAA6EE9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1752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96A5F629-1BDF-45F1-BE24-148B7D903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33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36" name="Object 1024">
            <a:extLst>
              <a:ext uri="{FF2B5EF4-FFF2-40B4-BE49-F238E27FC236}">
                <a16:creationId xmlns:a16="http://schemas.microsoft.com/office/drawing/2014/main" id="{3214524B-16A4-4632-B125-474CE85B4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88491"/>
              </p:ext>
            </p:extLst>
          </p:nvPr>
        </p:nvGraphicFramePr>
        <p:xfrm>
          <a:off x="5715000" y="4206875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654718" progId="Visio.Drawing.6">
                  <p:embed/>
                </p:oleObj>
              </mc:Choice>
              <mc:Fallback>
                <p:oleObj name="Visio" r:id="rId2" imgW="7591349" imgH="3654718" progId="Visio.Drawing.6">
                  <p:embed/>
                  <p:pic>
                    <p:nvPicPr>
                      <p:cNvPr id="5840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06875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919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F9B6-7DBB-4D38-8820-424D27F5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Define Inter-Cluster Distance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6103-8679-447A-B6E5-279E9BA9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21" y="990600"/>
            <a:ext cx="11579384" cy="5181600"/>
          </a:xfrm>
        </p:spPr>
        <p:txBody>
          <a:bodyPr/>
          <a:lstStyle/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0B741-A0D3-4641-8547-7650A36C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17" name="Freeform 29" descr="5%">
            <a:extLst>
              <a:ext uri="{FF2B5EF4-FFF2-40B4-BE49-F238E27FC236}">
                <a16:creationId xmlns:a16="http://schemas.microsoft.com/office/drawing/2014/main" id="{E2AD5C20-6EFD-4BF7-B066-4DF8C27113F8}"/>
              </a:ext>
            </a:extLst>
          </p:cNvPr>
          <p:cNvSpPr>
            <a:spLocks/>
          </p:cNvSpPr>
          <p:nvPr/>
        </p:nvSpPr>
        <p:spPr bwMode="auto">
          <a:xfrm rot="-5400000">
            <a:off x="499326" y="1851687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30">
            <a:extLst>
              <a:ext uri="{FF2B5EF4-FFF2-40B4-BE49-F238E27FC236}">
                <a16:creationId xmlns:a16="http://schemas.microsoft.com/office/drawing/2014/main" id="{3CBE73AD-9F2C-4EB3-8BAA-BD61DBD30D1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89169" y="27716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9C956EDD-866D-4F26-B9A1-BC045984E02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12969" y="20096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0" name="Oval 32">
            <a:extLst>
              <a:ext uri="{FF2B5EF4-FFF2-40B4-BE49-F238E27FC236}">
                <a16:creationId xmlns:a16="http://schemas.microsoft.com/office/drawing/2014/main" id="{9B2BF800-F34C-4FBF-BE94-6270FE2F991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74769" y="24668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Oval 33">
            <a:extLst>
              <a:ext uri="{FF2B5EF4-FFF2-40B4-BE49-F238E27FC236}">
                <a16:creationId xmlns:a16="http://schemas.microsoft.com/office/drawing/2014/main" id="{B057BB6D-73FC-4BB5-AFFF-44FA34F6476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39982" y="23128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2" name="Freeform 34" descr="5%">
            <a:extLst>
              <a:ext uri="{FF2B5EF4-FFF2-40B4-BE49-F238E27FC236}">
                <a16:creationId xmlns:a16="http://schemas.microsoft.com/office/drawing/2014/main" id="{4A66FE45-AF56-47DA-8515-73016126FA43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389369" y="170484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Oval 35">
            <a:extLst>
              <a:ext uri="{FF2B5EF4-FFF2-40B4-BE49-F238E27FC236}">
                <a16:creationId xmlns:a16="http://schemas.microsoft.com/office/drawing/2014/main" id="{FE7A79E2-ACA2-425E-8A33-C1960F64A16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13369" y="21620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4" name="Oval 36">
            <a:extLst>
              <a:ext uri="{FF2B5EF4-FFF2-40B4-BE49-F238E27FC236}">
                <a16:creationId xmlns:a16="http://schemas.microsoft.com/office/drawing/2014/main" id="{F3E1E738-795F-4C5D-9B2C-A1A22B9AF2D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52882" y="21604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CC89D641-570A-4952-9063-77C2DAB03FF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75169" y="27716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C9935BB0-E9F4-4E73-90D7-11CC4147D84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75169" y="17810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7" name="Line 39">
            <a:extLst>
              <a:ext uri="{FF2B5EF4-FFF2-40B4-BE49-F238E27FC236}">
                <a16:creationId xmlns:a16="http://schemas.microsoft.com/office/drawing/2014/main" id="{14882483-43E9-49AA-87C1-13A73B3221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7769" y="2162044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9" descr="5%">
            <a:extLst>
              <a:ext uri="{FF2B5EF4-FFF2-40B4-BE49-F238E27FC236}">
                <a16:creationId xmlns:a16="http://schemas.microsoft.com/office/drawing/2014/main" id="{F87AAA3D-092F-4DF1-BAB2-C9CDE081E939}"/>
              </a:ext>
            </a:extLst>
          </p:cNvPr>
          <p:cNvSpPr>
            <a:spLocks/>
          </p:cNvSpPr>
          <p:nvPr/>
        </p:nvSpPr>
        <p:spPr bwMode="auto">
          <a:xfrm rot="-5400000">
            <a:off x="6595213" y="1902099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30">
            <a:extLst>
              <a:ext uri="{FF2B5EF4-FFF2-40B4-BE49-F238E27FC236}">
                <a16:creationId xmlns:a16="http://schemas.microsoft.com/office/drawing/2014/main" id="{268D5924-ABE8-484B-B7A7-D833346A744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885056" y="282205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6AF1CB49-9263-4155-863D-84F4E323B69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808856" y="206005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1" name="Oval 32">
            <a:extLst>
              <a:ext uri="{FF2B5EF4-FFF2-40B4-BE49-F238E27FC236}">
                <a16:creationId xmlns:a16="http://schemas.microsoft.com/office/drawing/2014/main" id="{3E0DACC8-4D96-444B-B99C-1F835BC10C4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970656" y="251725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" name="Oval 33">
            <a:extLst>
              <a:ext uri="{FF2B5EF4-FFF2-40B4-BE49-F238E27FC236}">
                <a16:creationId xmlns:a16="http://schemas.microsoft.com/office/drawing/2014/main" id="{C444A63F-E545-4CB1-A679-5594F6C86C1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35869" y="236326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Freeform 34" descr="5%">
            <a:extLst>
              <a:ext uri="{FF2B5EF4-FFF2-40B4-BE49-F238E27FC236}">
                <a16:creationId xmlns:a16="http://schemas.microsoft.com/office/drawing/2014/main" id="{E00D8391-47B9-4D0E-B056-AAF111B756E0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485256" y="1755256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5">
            <a:extLst>
              <a:ext uri="{FF2B5EF4-FFF2-40B4-BE49-F238E27FC236}">
                <a16:creationId xmlns:a16="http://schemas.microsoft.com/office/drawing/2014/main" id="{81EE8935-D12A-48E8-BF90-37A476C0EF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1009256" y="221245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Oval 36">
            <a:extLst>
              <a:ext uri="{FF2B5EF4-FFF2-40B4-BE49-F238E27FC236}">
                <a16:creationId xmlns:a16="http://schemas.microsoft.com/office/drawing/2014/main" id="{C80FC8B5-4463-4C05-BDC6-B913872E974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9648769" y="221086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6" name="Oval 37">
            <a:extLst>
              <a:ext uri="{FF2B5EF4-FFF2-40B4-BE49-F238E27FC236}">
                <a16:creationId xmlns:a16="http://schemas.microsoft.com/office/drawing/2014/main" id="{1A6BE779-2150-4A38-953D-307FA8296CD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0171056" y="282205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Oval 38">
            <a:extLst>
              <a:ext uri="{FF2B5EF4-FFF2-40B4-BE49-F238E27FC236}">
                <a16:creationId xmlns:a16="http://schemas.microsoft.com/office/drawing/2014/main" id="{759C0586-6AE4-4A26-B3D4-615FC99858C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0171056" y="183145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08F5551A-C885-434C-B7CF-048D197F3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6856" y="2288656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9" descr="5%">
            <a:extLst>
              <a:ext uri="{FF2B5EF4-FFF2-40B4-BE49-F238E27FC236}">
                <a16:creationId xmlns:a16="http://schemas.microsoft.com/office/drawing/2014/main" id="{3CFF250E-1F53-4F1E-842D-A1F6579B3F06}"/>
              </a:ext>
            </a:extLst>
          </p:cNvPr>
          <p:cNvSpPr>
            <a:spLocks/>
          </p:cNvSpPr>
          <p:nvPr/>
        </p:nvSpPr>
        <p:spPr bwMode="auto">
          <a:xfrm rot="-5400000">
            <a:off x="6704069" y="413227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30">
            <a:extLst>
              <a:ext uri="{FF2B5EF4-FFF2-40B4-BE49-F238E27FC236}">
                <a16:creationId xmlns:a16="http://schemas.microsoft.com/office/drawing/2014/main" id="{277F56B7-31E3-4751-8546-D3118E86CD3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93912" y="50522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Oval 31">
            <a:extLst>
              <a:ext uri="{FF2B5EF4-FFF2-40B4-BE49-F238E27FC236}">
                <a16:creationId xmlns:a16="http://schemas.microsoft.com/office/drawing/2014/main" id="{C559D370-CD75-4A79-8861-60DC4183CC3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17712" y="42902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F879A982-F3A1-4DDD-BBEE-36C308D2750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079512" y="47474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Oval 33">
            <a:extLst>
              <a:ext uri="{FF2B5EF4-FFF2-40B4-BE49-F238E27FC236}">
                <a16:creationId xmlns:a16="http://schemas.microsoft.com/office/drawing/2014/main" id="{4EF20BAA-DD08-43D4-9D2A-C9EA5F0B149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44725" y="45934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Freeform 34" descr="5%">
            <a:extLst>
              <a:ext uri="{FF2B5EF4-FFF2-40B4-BE49-F238E27FC236}">
                <a16:creationId xmlns:a16="http://schemas.microsoft.com/office/drawing/2014/main" id="{509C697B-AA16-483E-A68B-4DC1DEC28E0C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594112" y="3985435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Oval 35">
            <a:extLst>
              <a:ext uri="{FF2B5EF4-FFF2-40B4-BE49-F238E27FC236}">
                <a16:creationId xmlns:a16="http://schemas.microsoft.com/office/drawing/2014/main" id="{59AC2990-9BEB-4C7A-8D74-16629DC934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1118112" y="44426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36">
            <a:extLst>
              <a:ext uri="{FF2B5EF4-FFF2-40B4-BE49-F238E27FC236}">
                <a16:creationId xmlns:a16="http://schemas.microsoft.com/office/drawing/2014/main" id="{CDD2B70A-7204-4348-A99A-60A99663BD7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9757625" y="44426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6223A8DD-F051-4DA8-9DAA-0505460B564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0279912" y="50522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92899AA3-D3F3-4104-9EDD-707C5F02159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0171056" y="325533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Line 39">
            <a:extLst>
              <a:ext uri="{FF2B5EF4-FFF2-40B4-BE49-F238E27FC236}">
                <a16:creationId xmlns:a16="http://schemas.microsoft.com/office/drawing/2014/main" id="{517E4F42-2724-412C-913B-13A6DDDF2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0112" y="5052235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0">
            <a:extLst>
              <a:ext uri="{FF2B5EF4-FFF2-40B4-BE49-F238E27FC236}">
                <a16:creationId xmlns:a16="http://schemas.microsoft.com/office/drawing/2014/main" id="{FFF0B572-88B6-4F7C-AE9B-4126820AF8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0112" y="4518835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F615BC06-128B-4C1B-B494-8C74D2DC6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0112" y="4137835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42">
            <a:extLst>
              <a:ext uri="{FF2B5EF4-FFF2-40B4-BE49-F238E27FC236}">
                <a16:creationId xmlns:a16="http://schemas.microsoft.com/office/drawing/2014/main" id="{41E91E5A-89E8-4708-9011-285ADEE968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0112" y="4518835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3">
            <a:extLst>
              <a:ext uri="{FF2B5EF4-FFF2-40B4-BE49-F238E27FC236}">
                <a16:creationId xmlns:a16="http://schemas.microsoft.com/office/drawing/2014/main" id="{A4D6710F-B630-46BE-BB2D-7C5362B4A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2512" y="4671235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A85371ED-A606-4F17-883E-85CD59F256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2512" y="4518835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45">
            <a:extLst>
              <a:ext uri="{FF2B5EF4-FFF2-40B4-BE49-F238E27FC236}">
                <a16:creationId xmlns:a16="http://schemas.microsoft.com/office/drawing/2014/main" id="{F1A532F9-6672-4C65-82CA-A4EA78C47D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2512" y="4137835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46">
            <a:extLst>
              <a:ext uri="{FF2B5EF4-FFF2-40B4-BE49-F238E27FC236}">
                <a16:creationId xmlns:a16="http://schemas.microsoft.com/office/drawing/2014/main" id="{83B553A9-AC92-4A0B-A17E-4419463EF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2512" y="4518835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47">
            <a:extLst>
              <a:ext uri="{FF2B5EF4-FFF2-40B4-BE49-F238E27FC236}">
                <a16:creationId xmlns:a16="http://schemas.microsoft.com/office/drawing/2014/main" id="{1661BEA2-5E42-49AB-B924-066C50328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5712" y="4747435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48">
            <a:extLst>
              <a:ext uri="{FF2B5EF4-FFF2-40B4-BE49-F238E27FC236}">
                <a16:creationId xmlns:a16="http://schemas.microsoft.com/office/drawing/2014/main" id="{EDC732E6-9761-436C-B554-91F51D6F6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5712" y="4518835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0ABD1D6F-5C07-4805-B5C7-BB5CEB876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5712" y="4137835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0">
            <a:extLst>
              <a:ext uri="{FF2B5EF4-FFF2-40B4-BE49-F238E27FC236}">
                <a16:creationId xmlns:a16="http://schemas.microsoft.com/office/drawing/2014/main" id="{88837B2E-28AA-4256-BB7B-24E0FBA236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5712" y="4518835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51">
            <a:extLst>
              <a:ext uri="{FF2B5EF4-FFF2-40B4-BE49-F238E27FC236}">
                <a16:creationId xmlns:a16="http://schemas.microsoft.com/office/drawing/2014/main" id="{DEC7EE47-E52C-4B96-BF8F-6E7847CD5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912" y="4290235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52">
            <a:extLst>
              <a:ext uri="{FF2B5EF4-FFF2-40B4-BE49-F238E27FC236}">
                <a16:creationId xmlns:a16="http://schemas.microsoft.com/office/drawing/2014/main" id="{3C68920E-FA05-4224-8337-A1C72CB11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912" y="4290235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53">
            <a:extLst>
              <a:ext uri="{FF2B5EF4-FFF2-40B4-BE49-F238E27FC236}">
                <a16:creationId xmlns:a16="http://schemas.microsoft.com/office/drawing/2014/main" id="{D5714ED7-802B-411C-AD43-9FEFFD4455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3912" y="4137835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54">
            <a:extLst>
              <a:ext uri="{FF2B5EF4-FFF2-40B4-BE49-F238E27FC236}">
                <a16:creationId xmlns:a16="http://schemas.microsoft.com/office/drawing/2014/main" id="{7E1304DA-40C1-4CDB-A3BD-74368B58C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3912" y="4290235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2">
            <a:extLst>
              <a:ext uri="{FF2B5EF4-FFF2-40B4-BE49-F238E27FC236}">
                <a16:creationId xmlns:a16="http://schemas.microsoft.com/office/drawing/2014/main" id="{96DE2CE5-58D9-4967-909B-1076CA24E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9815" y="4659716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3" descr="5%">
            <a:extLst>
              <a:ext uri="{FF2B5EF4-FFF2-40B4-BE49-F238E27FC236}">
                <a16:creationId xmlns:a16="http://schemas.microsoft.com/office/drawing/2014/main" id="{487CF700-D9F4-4CE0-8C81-A6533841C72A}"/>
              </a:ext>
            </a:extLst>
          </p:cNvPr>
          <p:cNvSpPr>
            <a:spLocks/>
          </p:cNvSpPr>
          <p:nvPr/>
        </p:nvSpPr>
        <p:spPr bwMode="auto">
          <a:xfrm rot="-5400000">
            <a:off x="540972" y="3968359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Oval 31">
            <a:extLst>
              <a:ext uri="{FF2B5EF4-FFF2-40B4-BE49-F238E27FC236}">
                <a16:creationId xmlns:a16="http://schemas.microsoft.com/office/drawing/2014/main" id="{64A0ABF6-1B9D-4C4E-808D-1A3CDE13D56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830815" y="48883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Oval 32">
            <a:extLst>
              <a:ext uri="{FF2B5EF4-FFF2-40B4-BE49-F238E27FC236}">
                <a16:creationId xmlns:a16="http://schemas.microsoft.com/office/drawing/2014/main" id="{8B90E419-2A28-4AD8-A521-6FF26652092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754615" y="41263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9" name="Oval 33">
            <a:extLst>
              <a:ext uri="{FF2B5EF4-FFF2-40B4-BE49-F238E27FC236}">
                <a16:creationId xmlns:a16="http://schemas.microsoft.com/office/drawing/2014/main" id="{1D00DCF5-5149-43C7-AC28-7FE1C503472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16415" y="45835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0" name="Oval 34">
            <a:extLst>
              <a:ext uri="{FF2B5EF4-FFF2-40B4-BE49-F238E27FC236}">
                <a16:creationId xmlns:a16="http://schemas.microsoft.com/office/drawing/2014/main" id="{9DD07CEE-F1B6-4687-9B8D-B5BFA3EA2D5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981628" y="442952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1" name="Freeform 35" descr="5%">
            <a:extLst>
              <a:ext uri="{FF2B5EF4-FFF2-40B4-BE49-F238E27FC236}">
                <a16:creationId xmlns:a16="http://schemas.microsoft.com/office/drawing/2014/main" id="{042924F3-346C-4A74-9AB4-BB4F6AB8BC52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431015" y="3821516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Oval 36">
            <a:extLst>
              <a:ext uri="{FF2B5EF4-FFF2-40B4-BE49-F238E27FC236}">
                <a16:creationId xmlns:a16="http://schemas.microsoft.com/office/drawing/2014/main" id="{5B024E84-0E19-4222-B08C-49D067E4DB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55015" y="4278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3" name="Oval 37">
            <a:extLst>
              <a:ext uri="{FF2B5EF4-FFF2-40B4-BE49-F238E27FC236}">
                <a16:creationId xmlns:a16="http://schemas.microsoft.com/office/drawing/2014/main" id="{CBA964EB-33B7-431F-9E9C-AB137C322EE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94528" y="427712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4" name="Oval 38">
            <a:extLst>
              <a:ext uri="{FF2B5EF4-FFF2-40B4-BE49-F238E27FC236}">
                <a16:creationId xmlns:a16="http://schemas.microsoft.com/office/drawing/2014/main" id="{59E9E875-7B0E-4068-B304-EC2C6D5244E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116815" y="48883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5" name="Oval 39">
            <a:extLst>
              <a:ext uri="{FF2B5EF4-FFF2-40B4-BE49-F238E27FC236}">
                <a16:creationId xmlns:a16="http://schemas.microsoft.com/office/drawing/2014/main" id="{02376A7E-8616-46E9-83AA-C51546579A6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116815" y="3897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6" name="Text Box 42">
            <a:extLst>
              <a:ext uri="{FF2B5EF4-FFF2-40B4-BE49-F238E27FC236}">
                <a16:creationId xmlns:a16="http://schemas.microsoft.com/office/drawing/2014/main" id="{D87AB566-15DB-4160-A0E2-35C5535EA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415" y="4507316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77" name="Text Box 43">
            <a:extLst>
              <a:ext uri="{FF2B5EF4-FFF2-40B4-BE49-F238E27FC236}">
                <a16:creationId xmlns:a16="http://schemas.microsoft.com/office/drawing/2014/main" id="{A01C4155-BD7D-4979-A47A-3FBA11F7A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3015" y="4507316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36C3F2-123A-4E33-BC6C-701B4691FA6A}"/>
              </a:ext>
            </a:extLst>
          </p:cNvPr>
          <p:cNvSpPr/>
          <p:nvPr/>
        </p:nvSpPr>
        <p:spPr>
          <a:xfrm>
            <a:off x="2438446" y="125507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MIN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76FF146-C52D-49DC-B05A-90CA534319B5}"/>
              </a:ext>
            </a:extLst>
          </p:cNvPr>
          <p:cNvSpPr/>
          <p:nvPr/>
        </p:nvSpPr>
        <p:spPr>
          <a:xfrm>
            <a:off x="8753254" y="1251962"/>
            <a:ext cx="635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MAX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8D73C30-4102-48D5-968A-83F0FA188A22}"/>
              </a:ext>
            </a:extLst>
          </p:cNvPr>
          <p:cNvSpPr/>
          <p:nvPr/>
        </p:nvSpPr>
        <p:spPr>
          <a:xfrm>
            <a:off x="2397518" y="3516716"/>
            <a:ext cx="993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Centroid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CAD9199-5987-4CD1-BC0A-52594C6B03A2}"/>
              </a:ext>
            </a:extLst>
          </p:cNvPr>
          <p:cNvSpPr/>
          <p:nvPr/>
        </p:nvSpPr>
        <p:spPr>
          <a:xfrm>
            <a:off x="8385020" y="3526925"/>
            <a:ext cx="1579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</a:pPr>
            <a:r>
              <a:rPr lang="en-US" altLang="en-US" dirty="0"/>
              <a:t>Group Average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4E4B77F-B337-4516-9F82-6C83C45706CC}"/>
              </a:ext>
            </a:extLst>
          </p:cNvPr>
          <p:cNvSpPr/>
          <p:nvPr/>
        </p:nvSpPr>
        <p:spPr>
          <a:xfrm>
            <a:off x="717968" y="5966784"/>
            <a:ext cx="4868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https://en.wikipedia.org/wiki/Ward%27s_method</a:t>
            </a:r>
          </a:p>
        </p:txBody>
      </p:sp>
    </p:spTree>
    <p:extLst>
      <p:ext uri="{BB962C8B-B14F-4D97-AF65-F5344CB8AC3E}">
        <p14:creationId xmlns:p14="http://schemas.microsoft.com/office/powerpoint/2010/main" val="178909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3B3D-DDD4-43AA-8410-9DA61CDE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Agglomerative Clustering Algorithm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6C28-8FB7-4CD6-83E4-EE456E32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non-elliptical shapes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noise and outliers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susceptible to noise and outliers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Tends to break large clusters</a:t>
            </a: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towards globular clusters</a:t>
            </a:r>
          </a:p>
          <a:p>
            <a:pPr lvl="1"/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D7617-D356-469F-981F-F325605D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A61E450A-4E36-420F-AAA9-82E13042C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527" y="1835653"/>
            <a:ext cx="2893839" cy="21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CD2550A8-CBB5-4766-A40B-45F1CD2FC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004" y="2041062"/>
            <a:ext cx="2528558" cy="190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E87A936F-0265-4B4B-8228-B768F5DB7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56" y="2084439"/>
            <a:ext cx="2528558" cy="190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69EDA32-0A91-45E0-97DE-A07F93C9F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97" y="3845951"/>
            <a:ext cx="2768126" cy="208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207830E1-4BCC-42B4-8051-6401986A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754" y="3845951"/>
            <a:ext cx="2768126" cy="208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751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962&quot;&gt;&lt;property id=&quot;20148&quot; value=&quot;5&quot;/&gt;&lt;property id=&quot;20300&quot; value=&quot;Slide 1 - &amp;quot;Title Slide or Section Divider&amp;quot;&quot;/&gt;&lt;property id=&quot;20307&quot; value=&quot;280&quot;/&gt;&lt;/object&gt;&lt;object type=&quot;3&quot; unique_id=&quot;717963&quot;&gt;&lt;property id=&quot;20148&quot; value=&quot;5&quot;/&gt;&lt;property id=&quot;20300&quot; value=&quot;Slide 2 - &amp;quot;Title Slide or Section Divider&amp;quot;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Widescreen 2014">
  <a:themeElements>
    <a:clrScheme name="Adobe 2009">
      <a:dk1>
        <a:srgbClr val="000000"/>
      </a:dk1>
      <a:lt1>
        <a:sysClr val="window" lastClr="FFFFFF"/>
      </a:lt1>
      <a:dk2>
        <a:srgbClr val="6B737B"/>
      </a:dk2>
      <a:lt2>
        <a:srgbClr val="DADDE0"/>
      </a:lt2>
      <a:accent1>
        <a:srgbClr val="C1D82F"/>
      </a:accent1>
      <a:accent2>
        <a:srgbClr val="00A4E4"/>
      </a:accent2>
      <a:accent3>
        <a:srgbClr val="8348B5"/>
      </a:accent3>
      <a:accent4>
        <a:srgbClr val="FBB034"/>
      </a:accent4>
      <a:accent5>
        <a:srgbClr val="FFDD00"/>
      </a:accent5>
      <a:accent6>
        <a:srgbClr val="FF0000"/>
      </a:accent6>
      <a:hlink>
        <a:srgbClr val="000000"/>
      </a:hlink>
      <a:folHlink>
        <a:srgbClr val="3F3F3F"/>
      </a:folHlink>
    </a:clrScheme>
    <a:fontScheme name="Adobe Clean 2009">
      <a:majorFont>
        <a:latin typeface="Adobe Clean"/>
        <a:ea typeface=""/>
        <a:cs typeface=""/>
      </a:majorFont>
      <a:minorFont>
        <a:latin typeface="Adobe Clean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25973</TotalTime>
  <Words>595</Words>
  <Application>Microsoft Office PowerPoint</Application>
  <PresentationFormat>Custom</PresentationFormat>
  <Paragraphs>205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Clean</vt:lpstr>
      <vt:lpstr>ＭＳ Ｐゴシック</vt:lpstr>
      <vt:lpstr>Arial</vt:lpstr>
      <vt:lpstr>Calibri</vt:lpstr>
      <vt:lpstr>Symbol</vt:lpstr>
      <vt:lpstr>Times New Roman</vt:lpstr>
      <vt:lpstr>Wingdings</vt:lpstr>
      <vt:lpstr>Adobe Master Widescreen 2014</vt:lpstr>
      <vt:lpstr>VISIO</vt:lpstr>
      <vt:lpstr>Visio</vt:lpstr>
      <vt:lpstr>PowerPoint Presentation</vt:lpstr>
      <vt:lpstr>Hierarchical Clustering </vt:lpstr>
      <vt:lpstr>Agglomerative Clustering Algorithm</vt:lpstr>
      <vt:lpstr>Agglomerative Clustering Algorithm</vt:lpstr>
      <vt:lpstr>Agglomerative Clustering Algorithm</vt:lpstr>
      <vt:lpstr>Agglomerative Clustering Algorithm</vt:lpstr>
      <vt:lpstr>Agglomerative Clustering Algorithm</vt:lpstr>
      <vt:lpstr>How to Define Inter-Cluster Distance</vt:lpstr>
      <vt:lpstr>Agglomerative Clustering Algorithm</vt:lpstr>
      <vt:lpstr>Hierarchical Clustering: Comparison</vt:lpstr>
      <vt:lpstr>Hierarchical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Notes about the 16x9 Template</dc:title>
  <dc:creator>Adobe Systems, Inc.</dc:creator>
  <cp:lastModifiedBy>Hongfu Liu</cp:lastModifiedBy>
  <cp:revision>787</cp:revision>
  <dcterms:created xsi:type="dcterms:W3CDTF">2009-08-20T18:55:32Z</dcterms:created>
  <dcterms:modified xsi:type="dcterms:W3CDTF">2024-11-04T21:15:01Z</dcterms:modified>
</cp:coreProperties>
</file>