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1"/>
  </p:sldMasterIdLst>
  <p:notesMasterIdLst>
    <p:notesMasterId r:id="rId8"/>
  </p:notesMasterIdLst>
  <p:handoutMasterIdLst>
    <p:handoutMasterId r:id="rId9"/>
  </p:handoutMasterIdLst>
  <p:sldIdLst>
    <p:sldId id="308" r:id="rId2"/>
    <p:sldId id="310" r:id="rId3"/>
    <p:sldId id="391" r:id="rId4"/>
    <p:sldId id="392" r:id="rId5"/>
    <p:sldId id="393" r:id="rId6"/>
    <p:sldId id="390" r:id="rId7"/>
  </p:sldIdLst>
  <p:sldSz cx="12188825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3">
          <p15:clr>
            <a:srgbClr val="A4A3A4"/>
          </p15:clr>
        </p15:guide>
        <p15:guide id="2" orient="horz" pos="49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E4"/>
    <a:srgbClr val="37434D"/>
    <a:srgbClr val="9EA1A5"/>
    <a:srgbClr val="9B9EA0"/>
    <a:srgbClr val="FFFFFF"/>
    <a:srgbClr val="000000"/>
    <a:srgbClr val="FBB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15" autoAdjust="0"/>
    <p:restoredTop sz="95494" autoAdjust="0"/>
  </p:normalViewPr>
  <p:slideViewPr>
    <p:cSldViewPr snapToGrid="0" snapToObjects="1">
      <p:cViewPr varScale="1">
        <p:scale>
          <a:sx n="112" d="100"/>
          <a:sy n="112" d="100"/>
        </p:scale>
        <p:origin x="420" y="96"/>
      </p:cViewPr>
      <p:guideLst>
        <p:guide orient="horz" pos="4063"/>
        <p:guide orient="horz" pos="49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-363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EE567-80D6-42C6-844A-F0F6714FC972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C794B-268C-4A67-8C2B-68C4E4A2A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99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3B128-E09D-491C-B840-DB8C264A8EFA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2277D-4E65-471B-8FDC-312617F5E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3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4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Nat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1" t="14446" b="17862"/>
          <a:stretch/>
        </p:blipFill>
        <p:spPr>
          <a:xfrm>
            <a:off x="0" y="-2383"/>
            <a:ext cx="12188826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303020"/>
            <a:ext cx="12188825" cy="116586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83"/>
            <a:ext cx="417909" cy="6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2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- GS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" y="1303020"/>
            <a:ext cx="12188825" cy="11658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3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F78C-0077-4668-88B9-243DFB96141B}" type="datetime1">
              <a:rPr lang="en-US" smtClean="0">
                <a:solidFill>
                  <a:prstClr val="white"/>
                </a:solidFill>
              </a:rPr>
              <a:pPr/>
              <a:t>11/6/2024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88825" cy="1296988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1"/>
            <a:ext cx="12188825" cy="4003675"/>
          </a:xfrm>
          <a:prstGeom prst="rect">
            <a:avLst/>
          </a:prstGeom>
          <a:solidFill>
            <a:srgbClr val="698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609355" y="6505732"/>
            <a:ext cx="579469" cy="352269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83"/>
            <a:ext cx="417909" cy="685799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tx2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66" b="28615"/>
          <a:stretch/>
        </p:blipFill>
        <p:spPr>
          <a:xfrm>
            <a:off x="-1" y="2423885"/>
            <a:ext cx="12188825" cy="402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5283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0707-6B9C-41AD-8E71-8169BFD8CE9E}" type="datetime1">
              <a:rPr lang="en-US" smtClean="0"/>
              <a:pPr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47668-7CB5-401B-A4E5-A798FE114AAD}" type="datetime1">
              <a:rPr lang="en-US" smtClean="0"/>
              <a:pPr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42951"/>
            <a:ext cx="12188825" cy="5699124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1BD-8A37-4A4F-BD66-CA6ADEC4144E}" type="datetime1">
              <a:rPr lang="en-US" smtClean="0"/>
              <a:pPr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77875"/>
            <a:ext cx="12188825" cy="566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1BD-8A37-4A4F-BD66-CA6ADEC4144E}" type="datetime1">
              <a:rPr lang="en-US" smtClean="0"/>
              <a:pPr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12188825" cy="64420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149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-1" y="0"/>
            <a:ext cx="12188825" cy="6858000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967" y="2449523"/>
            <a:ext cx="1412888" cy="19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7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-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522" y="2447346"/>
            <a:ext cx="1414469" cy="19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0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442076"/>
            <a:ext cx="12188825" cy="415925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1"/>
            <a:ext cx="12188825" cy="779463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21" y="184150"/>
            <a:ext cx="11579384" cy="411162"/>
          </a:xfrm>
          <a:prstGeom prst="rect">
            <a:avLst/>
          </a:prstGeom>
        </p:spPr>
        <p:txBody>
          <a:bodyPr vert="horz" lIns="108829" tIns="54414" rIns="108829" bIns="544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21" y="990600"/>
            <a:ext cx="11579384" cy="5181600"/>
          </a:xfrm>
          <a:prstGeom prst="rect">
            <a:avLst/>
          </a:prstGeom>
        </p:spPr>
        <p:txBody>
          <a:bodyPr vert="horz" lIns="108829" tIns="54414" rIns="108829" bIns="5441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6545" y="66294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3AB78257-7A7E-4BBC-BB44-767E213B120F}" type="datetime1">
              <a:rPr lang="en-US" smtClean="0"/>
              <a:pPr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441" y="6629400"/>
            <a:ext cx="5203530" cy="168274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545" y="64770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  <p:sldLayoutId id="2147483658" r:id="rId3"/>
    <p:sldLayoutId id="2147483659" r:id="rId4"/>
    <p:sldLayoutId id="2147483660" r:id="rId5"/>
    <p:sldLayoutId id="2147483661" r:id="rId6"/>
    <p:sldLayoutId id="2147483672" r:id="rId7"/>
    <p:sldLayoutId id="2147483673" r:id="rId8"/>
    <p:sldLayoutId id="2147483674" r:id="rId9"/>
    <p:sldLayoutId id="2147483676" r:id="rId10"/>
  </p:sldLayoutIdLst>
  <p:hf hdr="0" ftr="0" dt="0"/>
  <p:txStyles>
    <p:titleStyle>
      <a:lvl1pPr algn="l" defTabSz="1088291" rtl="0" eaLnBrk="1" latinLnBrk="0" hangingPunct="1">
        <a:spcBef>
          <a:spcPct val="0"/>
        </a:spcBef>
        <a:buNone/>
        <a:defRPr sz="2400" b="0" i="0" u="none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5852" indent="-275852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51703" indent="-275852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1979" indent="-200276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50366" indent="-198387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8291" indent="-137926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279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944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08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235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45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29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43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58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72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87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017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16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69654" y="2558742"/>
            <a:ext cx="10918220" cy="553998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15 – DBSCAN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6F56-D5AE-4C6F-B826-C69D1BC521BB}" type="slidenum">
              <a:rPr lang="en-US" smtClean="0">
                <a:solidFill>
                  <a:prstClr val="white"/>
                </a:solidFill>
              </a:rPr>
              <a:pPr/>
              <a:t>1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4BBDD7-C2F6-4E7C-B581-7C21F3C5B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515540"/>
              </p:ext>
            </p:extLst>
          </p:nvPr>
        </p:nvGraphicFramePr>
        <p:xfrm>
          <a:off x="3267987" y="3999452"/>
          <a:ext cx="5521554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7624">
                  <a:extLst>
                    <a:ext uri="{9D8B030D-6E8A-4147-A177-3AD203B41FA5}">
                      <a16:colId xmlns:a16="http://schemas.microsoft.com/office/drawing/2014/main" val="2901037849"/>
                    </a:ext>
                  </a:extLst>
                </a:gridCol>
                <a:gridCol w="4153930">
                  <a:extLst>
                    <a:ext uri="{9D8B030D-6E8A-4147-A177-3AD203B41FA5}">
                      <a16:colId xmlns:a16="http://schemas.microsoft.com/office/drawing/2014/main" val="333295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882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Instructor: Dr. 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Hongfu Liu</a:t>
                      </a:r>
                    </a:p>
                    <a:p>
                      <a:pPr marL="0" marR="0" lvl="0" indent="0" algn="l" defTabSz="10882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Email: hongfuliu@brandeis.edu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970764"/>
                  </a:ext>
                </a:extLst>
              </a:tr>
            </a:tbl>
          </a:graphicData>
        </a:graphic>
      </p:graphicFrame>
      <p:pic>
        <p:nvPicPr>
          <p:cNvPr id="14352" name="Picture 16" descr="Image result for brandeis logo">
            <a:extLst>
              <a:ext uri="{FF2B5EF4-FFF2-40B4-BE49-F238E27FC236}">
                <a16:creationId xmlns:a16="http://schemas.microsoft.com/office/drawing/2014/main" id="{27C64C3B-2BAF-4899-88CB-72EC2ED85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22" y="21228"/>
            <a:ext cx="3774948" cy="74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5E5E05-C228-42CD-9597-E74375E28440}"/>
              </a:ext>
            </a:extLst>
          </p:cNvPr>
          <p:cNvSpPr/>
          <p:nvPr/>
        </p:nvSpPr>
        <p:spPr>
          <a:xfrm>
            <a:off x="7267492" y="6200001"/>
            <a:ext cx="50808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source: https://www-users.cs.umn.edu/~kumar001/dmbook/index.php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F82DE9-0AC3-80EB-59EB-363F33269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543808"/>
              </p:ext>
            </p:extLst>
          </p:nvPr>
        </p:nvGraphicFramePr>
        <p:xfrm>
          <a:off x="113157" y="925270"/>
          <a:ext cx="624001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40018">
                  <a:extLst>
                    <a:ext uri="{9D8B030D-6E8A-4147-A177-3AD203B41FA5}">
                      <a16:colId xmlns:a16="http://schemas.microsoft.com/office/drawing/2014/main" val="2901037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10882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COSI 104a Introduction to machine learning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970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85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906858"/>
            <a:ext cx="5281824" cy="5153700"/>
          </a:xfrm>
        </p:spPr>
        <p:txBody>
          <a:bodyPr>
            <a:noAutofit/>
          </a:bodyPr>
          <a:lstStyle/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DBSCAN is a density-based algorithm.</a:t>
            </a:r>
          </a:p>
          <a:p>
            <a:pPr lvl="1" algn="just"/>
            <a:r>
              <a:rPr lang="en-US" altLang="zh-CN" sz="1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number of points within a specified radius (Eps)</a:t>
            </a:r>
          </a:p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point is a </a:t>
            </a:r>
            <a:r>
              <a:rPr lang="en-US" altLang="zh-C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 if it has at least a specified number of points 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MinPts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within Eps </a:t>
            </a:r>
          </a:p>
          <a:p>
            <a:pPr lvl="1" algn="just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points that are at the interior of a cluster</a:t>
            </a:r>
          </a:p>
          <a:p>
            <a:pPr lvl="1" algn="just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Counts the point itself</a:t>
            </a:r>
          </a:p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 is not a core point, but is in the neighborhood of a core point</a:t>
            </a:r>
          </a:p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 is any point that is not a core point or a border point </a:t>
            </a:r>
          </a:p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Resistant to Noise</a:t>
            </a:r>
          </a:p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clusters of different shapes and sizes</a:t>
            </a:r>
          </a:p>
          <a:p>
            <a:pPr algn="just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lvl="1" indent="-231775" defTabSz="914400">
              <a:spcBef>
                <a:spcPts val="1200"/>
              </a:spcBef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lvl="1" indent="-231775" defTabSz="914400">
              <a:spcBef>
                <a:spcPts val="1200"/>
              </a:spcBef>
              <a:buClr>
                <a:srgbClr val="FBB034"/>
              </a:buClr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71C53-FC8C-4B3A-B433-033F6170C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471" y="1837547"/>
            <a:ext cx="5872313" cy="318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32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92C9-8A7F-4C01-9F6D-0BEE35CB1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DBSCAN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0C23D-5037-4948-9475-A23EC0756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lvl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noise points</a:t>
            </a:r>
          </a:p>
          <a:p>
            <a:pPr lvl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clustering on the remaining points</a:t>
            </a:r>
          </a:p>
          <a:p>
            <a:pPr lvl="1"/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6B2B8-0A39-49D3-AE69-7F96F8A76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755BC9-44D1-454C-ABF5-D110E3F5F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73264" y="2179637"/>
            <a:ext cx="7467600" cy="39925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64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E587-CBF7-4337-A2D5-FD2948DC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DBSCAN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97EFE-0B35-4F88-A5E8-868E06888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E48E4-C384-4918-8000-368ACC97B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</a:t>
            </a:fld>
            <a:endParaRPr lang="en-US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AEBA2B0C-6ADA-4992-B095-8BABF883A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327" y="1190957"/>
            <a:ext cx="4872038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183FD96F-1FC2-4FD3-9500-24BFC63AC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4819" y="4372748"/>
            <a:ext cx="45241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Point types: </a:t>
            </a:r>
            <a:r>
              <a:rPr lang="en-US" altLang="en-US" sz="1800" dirty="0">
                <a:solidFill>
                  <a:schemeClr val="hlink"/>
                </a:solidFill>
              </a:rPr>
              <a:t>core</a:t>
            </a:r>
            <a:r>
              <a:rPr lang="en-US" altLang="en-US" sz="1800" dirty="0"/>
              <a:t>, </a:t>
            </a:r>
            <a:r>
              <a:rPr lang="en-US" altLang="en-US" sz="1800" dirty="0">
                <a:solidFill>
                  <a:srgbClr val="003399"/>
                </a:solidFill>
              </a:rPr>
              <a:t>border</a:t>
            </a:r>
            <a:r>
              <a:rPr lang="en-US" altLang="en-US" sz="1800" dirty="0"/>
              <a:t> and </a:t>
            </a:r>
            <a:r>
              <a:rPr lang="en-US" altLang="en-US" sz="1800" dirty="0">
                <a:solidFill>
                  <a:srgbClr val="FF0000"/>
                </a:solidFill>
              </a:rPr>
              <a:t>noise</a:t>
            </a:r>
          </a:p>
        </p:txBody>
      </p:sp>
      <p:graphicFrame>
        <p:nvGraphicFramePr>
          <p:cNvPr id="9" name="Object 0">
            <a:extLst>
              <a:ext uri="{FF2B5EF4-FFF2-40B4-BE49-F238E27FC236}">
                <a16:creationId xmlns:a16="http://schemas.microsoft.com/office/drawing/2014/main" id="{BDE73CFA-DFDF-40BE-B973-972DD69242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012843"/>
              </p:ext>
            </p:extLst>
          </p:nvPr>
        </p:nvGraphicFramePr>
        <p:xfrm>
          <a:off x="6849987" y="1055687"/>
          <a:ext cx="3363913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686706" imgH="3177815" progId="MSPhotoEd.3">
                  <p:embed/>
                </p:oleObj>
              </mc:Choice>
              <mc:Fallback>
                <p:oleObj r:id="rId3" imgW="4686706" imgH="3177815" progId="MSPhotoEd.3">
                  <p:embed/>
                  <p:pic>
                    <p:nvPicPr>
                      <p:cNvPr id="87047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9987" y="1055687"/>
                        <a:ext cx="3363913" cy="228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>
            <a:extLst>
              <a:ext uri="{FF2B5EF4-FFF2-40B4-BE49-F238E27FC236}">
                <a16:creationId xmlns:a16="http://schemas.microsoft.com/office/drawing/2014/main" id="{99A187DA-38F7-4F82-B44A-05E02CE76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2387" y="3341687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0">
                <a:latin typeface="Times New Roman" pitchFamily="18" charset="0"/>
                <a:cs typeface="Times New Roman" pitchFamily="18" charset="0"/>
              </a:rPr>
              <a:t>(MinPts=4, Eps=9.75).</a:t>
            </a:r>
            <a:r>
              <a:rPr lang="en-US" altLang="en-US" sz="900" b="0">
                <a:latin typeface="Times New Roman" pitchFamily="18" charset="0"/>
              </a:rPr>
              <a:t> </a:t>
            </a:r>
            <a:endParaRPr lang="en-US" altLang="en-US" sz="2400" b="0">
              <a:latin typeface="Times New Roman" pitchFamily="18" charset="0"/>
            </a:endParaRPr>
          </a:p>
        </p:txBody>
      </p:sp>
      <p:graphicFrame>
        <p:nvGraphicFramePr>
          <p:cNvPr id="11" name="Object 1">
            <a:extLst>
              <a:ext uri="{FF2B5EF4-FFF2-40B4-BE49-F238E27FC236}">
                <a16:creationId xmlns:a16="http://schemas.microsoft.com/office/drawing/2014/main" id="{BD8FF203-FF77-472C-822D-F2F1DB37D0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843091"/>
              </p:ext>
            </p:extLst>
          </p:nvPr>
        </p:nvGraphicFramePr>
        <p:xfrm>
          <a:off x="6926187" y="3722687"/>
          <a:ext cx="336391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4686706" imgH="3177815" progId="MSPhotoEd.3">
                  <p:embed/>
                </p:oleObj>
              </mc:Choice>
              <mc:Fallback>
                <p:oleObj r:id="rId5" imgW="4686706" imgH="3177815" progId="MSPhotoEd.3">
                  <p:embed/>
                  <p:pic>
                    <p:nvPicPr>
                      <p:cNvPr id="8705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6187" y="3722687"/>
                        <a:ext cx="3363913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FB5C008F-1BF8-4006-9BCD-EFA96D82A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187" y="6008687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0">
                <a:latin typeface="Times New Roman" pitchFamily="18" charset="0"/>
                <a:cs typeface="Times New Roman" pitchFamily="18" charset="0"/>
              </a:rPr>
              <a:t> (MinPts=4, Eps=9.92)</a:t>
            </a:r>
          </a:p>
        </p:txBody>
      </p:sp>
    </p:spTree>
    <p:extLst>
      <p:ext uri="{BB962C8B-B14F-4D97-AF65-F5344CB8AC3E}">
        <p14:creationId xmlns:p14="http://schemas.microsoft.com/office/powerpoint/2010/main" val="2166833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C8EE5-2DFF-4D6D-AB0E-3CCE962A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DBSCAN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3C98D-4399-4C5F-BFBA-C3E3DEE87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EPS and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MinPts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is that for points in a cluster, their kth nearest neighbors are at roughly the same distance</a:t>
            </a:r>
          </a:p>
          <a:p>
            <a:pPr lvl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points have the kth nearest neighbor at farther distance</a:t>
            </a:r>
          </a:p>
          <a:p>
            <a:pPr lvl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plot sorted distance of every point to its kth nearest neighbor</a:t>
            </a:r>
          </a:p>
          <a:p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setting?</a:t>
            </a:r>
          </a:p>
          <a:p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on density?</a:t>
            </a:r>
          </a:p>
          <a:p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FCEDF-B050-4580-81B5-ED482678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</a:t>
            </a:fld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569BCFBD-8680-4B13-9472-5B77DB1B9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528" y="2773326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59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DDF9-55DB-4BA9-A64F-3BEFB9BA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FE618-0AD9-44D2-9645-E501D4EC5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B162C-954F-406F-A5D7-045A826D1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6</a:t>
            </a:fld>
            <a:endParaRPr lang="en-US" dirty="0"/>
          </a:p>
        </p:txBody>
      </p:sp>
      <p:pic>
        <p:nvPicPr>
          <p:cNvPr id="18434" name="Picture 2" descr="Image result for q&amp;a">
            <a:extLst>
              <a:ext uri="{FF2B5EF4-FFF2-40B4-BE49-F238E27FC236}">
                <a16:creationId xmlns:a16="http://schemas.microsoft.com/office/drawing/2014/main" id="{A7829C1A-2C56-4078-AA27-759B92921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913" y="2028825"/>
            <a:ext cx="57150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898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0.0&quot;&gt;&lt;object type=&quot;1&quot; unique_id=&quot;10001&quot;&gt;&lt;object type=&quot;8&quot; unique_id=&quot;717709&quot;&gt;&lt;/object&gt;&lt;object type=&quot;2&quot; unique_id=&quot;717710&quot;&gt;&lt;object type=&quot;3&quot; unique_id=&quot;717962&quot;&gt;&lt;property id=&quot;20148&quot; value=&quot;5&quot;/&gt;&lt;property id=&quot;20300&quot; value=&quot;Slide 1 - &amp;quot;Title Slide or Section Divider&amp;quot;&quot;/&gt;&lt;property id=&quot;20307&quot; value=&quot;280&quot;/&gt;&lt;/object&gt;&lt;object type=&quot;3&quot; unique_id=&quot;717963&quot;&gt;&lt;property id=&quot;20148&quot; value=&quot;5&quot;/&gt;&lt;property id=&quot;20300&quot; value=&quot;Slide 2 - &amp;quot;Title Slide or Section Divider&amp;quot;&quot;/&gt;&lt;property id=&quot;20307&quot; value=&quot;27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Adobe Master Widescreen 2014">
  <a:themeElements>
    <a:clrScheme name="Adobe 2009">
      <a:dk1>
        <a:srgbClr val="000000"/>
      </a:dk1>
      <a:lt1>
        <a:sysClr val="window" lastClr="FFFFFF"/>
      </a:lt1>
      <a:dk2>
        <a:srgbClr val="6B737B"/>
      </a:dk2>
      <a:lt2>
        <a:srgbClr val="DADDE0"/>
      </a:lt2>
      <a:accent1>
        <a:srgbClr val="C1D82F"/>
      </a:accent1>
      <a:accent2>
        <a:srgbClr val="00A4E4"/>
      </a:accent2>
      <a:accent3>
        <a:srgbClr val="8348B5"/>
      </a:accent3>
      <a:accent4>
        <a:srgbClr val="FBB034"/>
      </a:accent4>
      <a:accent5>
        <a:srgbClr val="FFDD00"/>
      </a:accent5>
      <a:accent6>
        <a:srgbClr val="FF0000"/>
      </a:accent6>
      <a:hlink>
        <a:srgbClr val="000000"/>
      </a:hlink>
      <a:folHlink>
        <a:srgbClr val="3F3F3F"/>
      </a:folHlink>
    </a:clrScheme>
    <a:fontScheme name="Adobe Clean 2009">
      <a:majorFont>
        <a:latin typeface="Adobe Clean"/>
        <a:ea typeface=""/>
        <a:cs typeface=""/>
      </a:majorFont>
      <a:minorFont>
        <a:latin typeface="Adobe Clean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25930</TotalTime>
  <Words>242</Words>
  <Application>Microsoft Office PowerPoint</Application>
  <PresentationFormat>Custom</PresentationFormat>
  <Paragraphs>41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Adobe Clean</vt:lpstr>
      <vt:lpstr>ＭＳ Ｐゴシック</vt:lpstr>
      <vt:lpstr>Arial</vt:lpstr>
      <vt:lpstr>Calibri</vt:lpstr>
      <vt:lpstr>Times New Roman</vt:lpstr>
      <vt:lpstr>Wingdings</vt:lpstr>
      <vt:lpstr>Adobe Master Widescreen 2014</vt:lpstr>
      <vt:lpstr>MSPhotoEd.3</vt:lpstr>
      <vt:lpstr>PowerPoint Presentation</vt:lpstr>
      <vt:lpstr>DBSCAN</vt:lpstr>
      <vt:lpstr>DBSCAN</vt:lpstr>
      <vt:lpstr>DBSCAN</vt:lpstr>
      <vt:lpstr>DBSCAN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 Notes about the 16x9 Template</dc:title>
  <dc:creator>Adobe Systems, Inc.</dc:creator>
  <cp:lastModifiedBy>Hongfu Liu</cp:lastModifiedBy>
  <cp:revision>788</cp:revision>
  <dcterms:created xsi:type="dcterms:W3CDTF">2009-08-20T18:55:32Z</dcterms:created>
  <dcterms:modified xsi:type="dcterms:W3CDTF">2024-11-06T21:08:39Z</dcterms:modified>
</cp:coreProperties>
</file>