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308" r:id="rId2"/>
    <p:sldId id="310" r:id="rId3"/>
    <p:sldId id="391" r:id="rId4"/>
    <p:sldId id="392" r:id="rId5"/>
    <p:sldId id="394" r:id="rId6"/>
    <p:sldId id="393" r:id="rId7"/>
    <p:sldId id="390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4"/>
    <a:srgbClr val="37434D"/>
    <a:srgbClr val="9EA1A5"/>
    <a:srgbClr val="9B9EA0"/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5494" autoAdjust="0"/>
  </p:normalViewPr>
  <p:slideViewPr>
    <p:cSldViewPr snapToGrid="0" snapToObjects="1">
      <p:cViewPr varScale="1">
        <p:scale>
          <a:sx n="112" d="100"/>
          <a:sy n="112" d="100"/>
        </p:scale>
        <p:origin x="420" y="96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11/6/2024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9654" y="2558742"/>
            <a:ext cx="1091822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16 – S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pectral clustering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BBDD7-C2F6-4E7C-B581-7C21F3C5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15540"/>
              </p:ext>
            </p:extLst>
          </p:nvPr>
        </p:nvGraphicFramePr>
        <p:xfrm>
          <a:off x="3267987" y="3999452"/>
          <a:ext cx="5521554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624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  <a:gridCol w="4153930">
                  <a:extLst>
                    <a:ext uri="{9D8B030D-6E8A-4147-A177-3AD203B41FA5}">
                      <a16:colId xmlns:a16="http://schemas.microsoft.com/office/drawing/2014/main" val="33329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Instructor: Dr.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Hongfu Liu</a:t>
                      </a:r>
                    </a:p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hongfuliu@brandeis.edu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pic>
        <p:nvPicPr>
          <p:cNvPr id="14352" name="Picture 16" descr="Image result for brandeis logo">
            <a:extLst>
              <a:ext uri="{FF2B5EF4-FFF2-40B4-BE49-F238E27FC236}">
                <a16:creationId xmlns:a16="http://schemas.microsoft.com/office/drawing/2014/main" id="{27C64C3B-2BAF-4899-88CB-72EC2ED8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" y="21228"/>
            <a:ext cx="3774948" cy="7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9BCEFD-1270-4D5E-9564-9D090CA3A461}"/>
              </a:ext>
            </a:extLst>
          </p:cNvPr>
          <p:cNvSpPr/>
          <p:nvPr/>
        </p:nvSpPr>
        <p:spPr>
          <a:xfrm>
            <a:off x="7267492" y="6200001"/>
            <a:ext cx="5080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source: https://www-users.cs.umn.edu/~kumar001/dmbook/index.php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589EAF-6FFF-7504-6CBF-EAD1DFA93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89183"/>
              </p:ext>
            </p:extLst>
          </p:nvPr>
        </p:nvGraphicFramePr>
        <p:xfrm>
          <a:off x="113157" y="925270"/>
          <a:ext cx="624001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018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 104a Introduction to machine learning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709700" cy="5153700"/>
          </a:xfrm>
        </p:spPr>
        <p:txBody>
          <a:bodyPr>
            <a:no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is a kind of group partition methods. </a:t>
            </a:r>
          </a:p>
          <a:p>
            <a:pPr lvl="1" algn="just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data are not a graph, build a graph</a:t>
            </a:r>
          </a:p>
          <a:p>
            <a:pPr lvl="2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graph</a:t>
            </a:r>
          </a:p>
          <a:p>
            <a:pPr lvl="2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graph</a:t>
            </a:r>
          </a:p>
          <a:p>
            <a:pPr lvl="2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b-match graph</a:t>
            </a:r>
          </a:p>
          <a:p>
            <a:pPr lvl="2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graph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consists of two sets</a:t>
            </a:r>
          </a:p>
          <a:p>
            <a:pPr lvl="1" algn="just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lvl="1" algn="just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  <a:p>
            <a:pPr marL="463550" lvl="1" indent="-231775" defTabSz="914400">
              <a:spcBef>
                <a:spcPts val="1200"/>
              </a:spcBef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005B1-305E-4AC2-A49A-F935C388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19" y="2094134"/>
            <a:ext cx="2033589" cy="547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3952D-0431-4D05-9201-AAD18F56CB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2" r="-1982"/>
          <a:stretch/>
        </p:blipFill>
        <p:spPr>
          <a:xfrm>
            <a:off x="5416604" y="3622337"/>
            <a:ext cx="3609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651216-864D-432C-8F50-9DFB7796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34" y="1558916"/>
            <a:ext cx="5852175" cy="1200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15BFF-0886-47EB-90A2-DF32F19A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(2 clusters)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6850-2112-49C6-948E-96159029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Partition graph into two sets A and B such that weight of edges connecting vertices in A to vertices in B is minimum.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seem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size of A and B should be similar (when is minimum?)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3E0FB-8FB2-44E6-BCCA-4A0AEF47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40316-09A9-4E68-AB32-F3B2422C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55" y="2601619"/>
            <a:ext cx="3790159" cy="145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9C305-7B4C-47FE-AC6E-7F7A23828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19" y="4857857"/>
            <a:ext cx="4027741" cy="1062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CB1C7-E965-4259-A7D1-EA61709C1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2" y="4646519"/>
            <a:ext cx="907011" cy="459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5684B-EB7B-44A6-AE60-2AB4ED249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487" y="4098639"/>
            <a:ext cx="1742398" cy="1157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31BF15-758A-4091-9F9D-610AAFA22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4037" y="5651070"/>
            <a:ext cx="1415173" cy="334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FA747-96D2-463A-A7F3-DB29B1760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4873" y="5230226"/>
            <a:ext cx="1781012" cy="11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5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0E44-8C4E-4944-ABFA-787ED409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FD36-F7E7-4F72-84C0-956F1956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ED70-78BA-47BB-8FA6-7C31A6E1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B3C2F-2A2C-4817-8F41-D050A2B0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926" y="1047584"/>
            <a:ext cx="7467600" cy="51816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AFFF99-CD1C-4C29-942B-34BBF9EF1495}"/>
              </a:ext>
            </a:extLst>
          </p:cNvPr>
          <p:cNvSpPr/>
          <p:nvPr/>
        </p:nvSpPr>
        <p:spPr>
          <a:xfrm>
            <a:off x="6602280" y="5473744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6ADF1-1749-4A72-8A5C-D981DEB0C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138" y="5387447"/>
            <a:ext cx="1533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6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8B73-33AB-4C56-AF84-B462A99A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11EA-2C58-4548-99B3-6C39F468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</a:t>
            </a:r>
          </a:p>
          <a:p>
            <a:pPr lvl="2"/>
            <a:r>
              <a:rPr lang="en-US" dirty="0"/>
              <a:t>Calculate the proximity matrix L</a:t>
            </a:r>
          </a:p>
          <a:p>
            <a:pPr lvl="2"/>
            <a:r>
              <a:rPr lang="en-US" dirty="0"/>
              <a:t>Build Laplacian matrix I – D</a:t>
            </a:r>
            <a:r>
              <a:rPr lang="en-US" baseline="30000" dirty="0"/>
              <a:t>-1/2</a:t>
            </a:r>
            <a:r>
              <a:rPr lang="en-US" dirty="0"/>
              <a:t>LD</a:t>
            </a:r>
            <a:r>
              <a:rPr lang="en-US" baseline="30000" dirty="0"/>
              <a:t>-1/2</a:t>
            </a:r>
          </a:p>
          <a:p>
            <a:pPr lvl="2"/>
            <a:r>
              <a:rPr lang="en-US" dirty="0"/>
              <a:t>Obtain k eigen vectors with the least eigen values</a:t>
            </a:r>
          </a:p>
          <a:p>
            <a:pPr lvl="2"/>
            <a:r>
              <a:rPr lang="en-US" dirty="0"/>
              <a:t>Run K-means on k eigen vectors </a:t>
            </a:r>
          </a:p>
          <a:p>
            <a:endParaRPr lang="en-US" dirty="0"/>
          </a:p>
          <a:p>
            <a:r>
              <a:rPr lang="en-US" dirty="0"/>
              <a:t>2-step</a:t>
            </a:r>
          </a:p>
          <a:p>
            <a:pPr lvl="2"/>
            <a:r>
              <a:rPr lang="en-US" dirty="0"/>
              <a:t>Data transformation (embedding)</a:t>
            </a:r>
          </a:p>
          <a:p>
            <a:pPr lvl="3"/>
            <a:r>
              <a:rPr lang="en-US" dirty="0"/>
              <a:t>Record -&gt; graph</a:t>
            </a:r>
          </a:p>
          <a:p>
            <a:pPr lvl="3"/>
            <a:r>
              <a:rPr lang="en-US" dirty="0"/>
              <a:t>Graph -&gt; spectral </a:t>
            </a:r>
          </a:p>
          <a:p>
            <a:pPr lvl="2"/>
            <a:r>
              <a:rPr lang="en-US" dirty="0"/>
              <a:t>Run K-means</a:t>
            </a:r>
          </a:p>
          <a:p>
            <a:endParaRPr lang="en-US" dirty="0"/>
          </a:p>
          <a:p>
            <a:r>
              <a:rPr lang="en-US" dirty="0"/>
              <a:t>Time complexity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Space complexity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FB4F-22D5-441A-A4E9-EA82391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41AC4-1F19-4946-8F85-3AD5D6C1A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35" y="2860332"/>
            <a:ext cx="5175319" cy="24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6E99-DCC8-4DF7-9764-BE9CA1A9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 vs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3DF3-C664-4C70-A886-8CECAAFE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Spectral clustering, actually is </a:t>
            </a:r>
            <a:r>
              <a:rPr lang="en-US" b="1" dirty="0">
                <a:solidFill>
                  <a:srgbClr val="00A4E4"/>
                </a:solidFill>
              </a:rPr>
              <a:t>theoretically</a:t>
            </a:r>
            <a:r>
              <a:rPr lang="en-US" dirty="0"/>
              <a:t> equal to weighted kernel K-means.</a:t>
            </a:r>
          </a:p>
          <a:p>
            <a:pPr lvl="1"/>
            <a:r>
              <a:rPr lang="en-US" dirty="0"/>
              <a:t>Kernel plays the role in data transformation</a:t>
            </a:r>
          </a:p>
          <a:p>
            <a:pPr lvl="1"/>
            <a:r>
              <a:rPr lang="en-US" dirty="0"/>
              <a:t>Weight can be regarded as the normalization </a:t>
            </a:r>
          </a:p>
          <a:p>
            <a:endParaRPr lang="en-US" dirty="0"/>
          </a:p>
          <a:p>
            <a:r>
              <a:rPr lang="en-US" dirty="0"/>
              <a:t>Two steps merge into one step</a:t>
            </a:r>
          </a:p>
          <a:p>
            <a:pPr lvl="1"/>
            <a:r>
              <a:rPr lang="en-US" dirty="0"/>
              <a:t>kernel K-means with time and space complexity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Can we do better? </a:t>
            </a:r>
          </a:p>
          <a:p>
            <a:pPr lvl="1"/>
            <a:r>
              <a:rPr lang="en-US" dirty="0"/>
              <a:t>Too difficult</a:t>
            </a:r>
          </a:p>
          <a:p>
            <a:pPr lvl="1"/>
            <a:r>
              <a:rPr lang="en-US" dirty="0"/>
              <a:t>In </a:t>
            </a:r>
            <a:r>
              <a:rPr lang="en-US" b="1" dirty="0">
                <a:solidFill>
                  <a:srgbClr val="00A4E4"/>
                </a:solidFill>
              </a:rPr>
              <a:t>some</a:t>
            </a:r>
            <a:r>
              <a:rPr lang="en-US" dirty="0"/>
              <a:t> cases, we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5A73-34E8-4686-9C90-65D85C05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EAC5F-B8B3-4E4B-98E0-1F97B51630E8}"/>
              </a:ext>
            </a:extLst>
          </p:cNvPr>
          <p:cNvSpPr/>
          <p:nvPr/>
        </p:nvSpPr>
        <p:spPr>
          <a:xfrm>
            <a:off x="5586545" y="3992269"/>
            <a:ext cx="6092825" cy="10041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Dhillon, I. S., Guan, Y., &amp; </a:t>
            </a:r>
            <a:r>
              <a:rPr lang="en-US" sz="14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Kulis</a:t>
            </a:r>
            <a:r>
              <a: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B. (2004, August). Kernel k-means: spectral clustering and normalized cuts. In Proceedings of the tenth ACM SIGKDD international conference on Knowledge discovery and data mining (pp. 551-556). ACM.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5424C-C3C7-4F89-8EDB-EE3DFB7D4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1555" t="-50000" r="71555" b="50000"/>
          <a:stretch/>
        </p:blipFill>
        <p:spPr>
          <a:xfrm>
            <a:off x="2999267" y="389731"/>
            <a:ext cx="7206026" cy="29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DF9-55DB-4BA9-A64F-3BEFB9B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618-0AD9-44D2-9645-E501D4EC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162C-954F-406F-A5D7-045A826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18434" name="Picture 2" descr="Image result for q&amp;a">
            <a:extLst>
              <a:ext uri="{FF2B5EF4-FFF2-40B4-BE49-F238E27FC236}">
                <a16:creationId xmlns:a16="http://schemas.microsoft.com/office/drawing/2014/main" id="{A7829C1A-2C56-4078-AA27-759B9292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028825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9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25989</TotalTime>
  <Words>313</Words>
  <Application>Microsoft Office PowerPoint</Application>
  <PresentationFormat>Custom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Clean</vt:lpstr>
      <vt:lpstr>ＭＳ Ｐゴシック</vt:lpstr>
      <vt:lpstr>Arial</vt:lpstr>
      <vt:lpstr>Calibri</vt:lpstr>
      <vt:lpstr>Times New Roman</vt:lpstr>
      <vt:lpstr>Wingdings</vt:lpstr>
      <vt:lpstr>Adobe Master Widescreen 2014</vt:lpstr>
      <vt:lpstr>PowerPoint Presentation</vt:lpstr>
      <vt:lpstr>Spectral Clustering</vt:lpstr>
      <vt:lpstr>Spectral Clustering (2 clusters)</vt:lpstr>
      <vt:lpstr>Spectral Clustering</vt:lpstr>
      <vt:lpstr>Spectral Clustering</vt:lpstr>
      <vt:lpstr>Spectral clustering vs K-means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Hongfu Liu</cp:lastModifiedBy>
  <cp:revision>798</cp:revision>
  <dcterms:created xsi:type="dcterms:W3CDTF">2009-08-20T18:55:32Z</dcterms:created>
  <dcterms:modified xsi:type="dcterms:W3CDTF">2024-11-06T21:08:27Z</dcterms:modified>
</cp:coreProperties>
</file>