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6" r:id="rId1"/>
  </p:sldMasterIdLst>
  <p:notesMasterIdLst>
    <p:notesMasterId r:id="rId23"/>
  </p:notesMasterIdLst>
  <p:handoutMasterIdLst>
    <p:handoutMasterId r:id="rId24"/>
  </p:handoutMasterIdLst>
  <p:sldIdLst>
    <p:sldId id="308" r:id="rId2"/>
    <p:sldId id="408" r:id="rId3"/>
    <p:sldId id="407" r:id="rId4"/>
    <p:sldId id="409" r:id="rId5"/>
    <p:sldId id="1268" r:id="rId6"/>
    <p:sldId id="410" r:id="rId7"/>
    <p:sldId id="411" r:id="rId8"/>
    <p:sldId id="1253" r:id="rId9"/>
    <p:sldId id="1257" r:id="rId10"/>
    <p:sldId id="412" r:id="rId11"/>
    <p:sldId id="1258" r:id="rId12"/>
    <p:sldId id="1259" r:id="rId13"/>
    <p:sldId id="1260" r:id="rId14"/>
    <p:sldId id="1261" r:id="rId15"/>
    <p:sldId id="1262" r:id="rId16"/>
    <p:sldId id="1263" r:id="rId17"/>
    <p:sldId id="1264" r:id="rId18"/>
    <p:sldId id="1265" r:id="rId19"/>
    <p:sldId id="1266" r:id="rId20"/>
    <p:sldId id="1267" r:id="rId21"/>
    <p:sldId id="390" r:id="rId22"/>
  </p:sldIdLst>
  <p:sldSz cx="12188825" cy="6858000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3">
          <p15:clr>
            <a:srgbClr val="A4A3A4"/>
          </p15:clr>
        </p15:guide>
        <p15:guide id="2" orient="horz" pos="49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E4"/>
    <a:srgbClr val="37434D"/>
    <a:srgbClr val="9EA1A5"/>
    <a:srgbClr val="9B9EA0"/>
    <a:srgbClr val="FFFFFF"/>
    <a:srgbClr val="000000"/>
    <a:srgbClr val="FBB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8" autoAdjust="0"/>
    <p:restoredTop sz="95494" autoAdjust="0"/>
  </p:normalViewPr>
  <p:slideViewPr>
    <p:cSldViewPr snapToGrid="0" snapToObjects="1">
      <p:cViewPr varScale="1">
        <p:scale>
          <a:sx n="112" d="100"/>
          <a:sy n="112" d="100"/>
        </p:scale>
        <p:origin x="438" y="96"/>
      </p:cViewPr>
      <p:guideLst>
        <p:guide orient="horz" pos="4063"/>
        <p:guide orient="horz" pos="49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5" d="100"/>
          <a:sy n="95" d="100"/>
        </p:scale>
        <p:origin x="-363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EE567-80D6-42C6-844A-F0F6714FC972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C794B-268C-4A67-8C2B-68C4E4A2A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99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3B128-E09D-491C-B840-DB8C264A8EFA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2277D-4E65-471B-8FDC-312617F5EA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36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B31E04D-5349-4215-57C8-6CAB561DD3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988D2E-E4D7-4014-9380-302DF33CB617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848322" name="Rectangle 2">
            <a:extLst>
              <a:ext uri="{FF2B5EF4-FFF2-40B4-BE49-F238E27FC236}">
                <a16:creationId xmlns:a16="http://schemas.microsoft.com/office/drawing/2014/main" id="{B9E129FD-A9D7-6F85-79D3-0D57F8D8AB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46788" cy="3403600"/>
          </a:xfrm>
          <a:ln/>
        </p:spPr>
      </p:sp>
      <p:sp>
        <p:nvSpPr>
          <p:cNvPr id="1848323" name="Rectangle 3">
            <a:extLst>
              <a:ext uri="{FF2B5EF4-FFF2-40B4-BE49-F238E27FC236}">
                <a16:creationId xmlns:a16="http://schemas.microsoft.com/office/drawing/2014/main" id="{26A7406E-76DE-DB89-71F6-3426F31342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8050" y="4330700"/>
            <a:ext cx="5013325" cy="4100513"/>
          </a:xfrm>
        </p:spPr>
        <p:txBody>
          <a:bodyPr/>
          <a:lstStyle/>
          <a:p>
            <a:pPr defTabSz="963613"/>
            <a:endParaRPr lang="el-G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3D30DC0-47F7-6CC8-35F0-C624864397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089601-2389-47E0-AF52-52C96179BC68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856514" name="Rectangle 2">
            <a:extLst>
              <a:ext uri="{FF2B5EF4-FFF2-40B4-BE49-F238E27FC236}">
                <a16:creationId xmlns:a16="http://schemas.microsoft.com/office/drawing/2014/main" id="{70ECD237-F529-46B7-8812-0503FC7BD6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46788" cy="3403600"/>
          </a:xfrm>
          <a:ln/>
        </p:spPr>
      </p:sp>
      <p:sp>
        <p:nvSpPr>
          <p:cNvPr id="1856515" name="Rectangle 3">
            <a:extLst>
              <a:ext uri="{FF2B5EF4-FFF2-40B4-BE49-F238E27FC236}">
                <a16:creationId xmlns:a16="http://schemas.microsoft.com/office/drawing/2014/main" id="{5F99188C-AB42-53FF-F62B-A0C5A5F157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8050" y="4330700"/>
            <a:ext cx="5013325" cy="4100513"/>
          </a:xfrm>
        </p:spPr>
        <p:txBody>
          <a:bodyPr/>
          <a:lstStyle/>
          <a:p>
            <a:pPr defTabSz="963613"/>
            <a:endParaRPr lang="el-G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Nat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1" t="14446" b="17862"/>
          <a:stretch/>
        </p:blipFill>
        <p:spPr>
          <a:xfrm>
            <a:off x="0" y="-2383"/>
            <a:ext cx="12188826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1303020"/>
            <a:ext cx="12188825" cy="1165860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41182" y="1525530"/>
            <a:ext cx="10918220" cy="369332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641182" y="1890011"/>
            <a:ext cx="10918220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544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2" y="-2383"/>
            <a:ext cx="417909" cy="68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27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- GS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" y="1303020"/>
            <a:ext cx="12188825" cy="116586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182" y="1525530"/>
            <a:ext cx="10918220" cy="369332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182" y="1890011"/>
            <a:ext cx="10918220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3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7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1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5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19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3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7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1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F78C-0077-4668-88B9-243DFB96141B}" type="datetime1">
              <a:rPr lang="en-US" smtClean="0">
                <a:solidFill>
                  <a:prstClr val="white"/>
                </a:solidFill>
              </a:rPr>
              <a:pPr/>
              <a:t>11/13/2024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0156F56-D5AE-4C6F-B826-C69D1BC521B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62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88825" cy="1296988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438401"/>
            <a:ext cx="12188825" cy="4003675"/>
          </a:xfrm>
          <a:prstGeom prst="rect">
            <a:avLst/>
          </a:prstGeom>
          <a:solidFill>
            <a:srgbClr val="698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609355" y="6505732"/>
            <a:ext cx="579469" cy="352269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2" y="-2383"/>
            <a:ext cx="417909" cy="685799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641182" y="1525530"/>
            <a:ext cx="10918220" cy="369332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641182" y="1890011"/>
            <a:ext cx="10918220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100">
                <a:solidFill>
                  <a:schemeClr val="tx2"/>
                </a:solidFill>
              </a:defRPr>
            </a:lvl1pPr>
            <a:lvl2pPr marL="544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66" b="28615"/>
          <a:stretch/>
        </p:blipFill>
        <p:spPr>
          <a:xfrm>
            <a:off x="-1" y="2423885"/>
            <a:ext cx="12188825" cy="402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5283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D6CA-D4AF-4FDC-9641-A8569C957DEB}" type="datetime1">
              <a:rPr lang="en-US" smtClean="0"/>
              <a:pPr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0707-6B9C-41AD-8E71-8169BFD8CE9E}" type="datetime1">
              <a:rPr lang="en-US" smtClean="0"/>
              <a:pPr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47668-7CB5-401B-A4E5-A798FE114AAD}" type="datetime1">
              <a:rPr lang="en-US" smtClean="0"/>
              <a:pPr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742951"/>
            <a:ext cx="12188825" cy="5699124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51BD-8A37-4A4F-BD66-CA6ADEC4144E}" type="datetime1">
              <a:rPr lang="en-US" smtClean="0"/>
              <a:pPr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777875"/>
            <a:ext cx="12188825" cy="5664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51BD-8A37-4A4F-BD66-CA6ADEC4144E}" type="datetime1">
              <a:rPr lang="en-US" smtClean="0"/>
              <a:pPr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0"/>
            <a:ext cx="12188825" cy="64420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1494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-1" y="0"/>
            <a:ext cx="12188825" cy="6858000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967" y="2449523"/>
            <a:ext cx="1412888" cy="194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79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-1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522" y="2447346"/>
            <a:ext cx="1414469" cy="194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50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442076"/>
            <a:ext cx="12188825" cy="415925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1"/>
            <a:ext cx="12188825" cy="779463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 dirty="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721" y="184150"/>
            <a:ext cx="11579384" cy="411162"/>
          </a:xfrm>
          <a:prstGeom prst="rect">
            <a:avLst/>
          </a:prstGeom>
        </p:spPr>
        <p:txBody>
          <a:bodyPr vert="horz" lIns="108829" tIns="54414" rIns="108829" bIns="54414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721" y="990600"/>
            <a:ext cx="11579384" cy="5181600"/>
          </a:xfrm>
          <a:prstGeom prst="rect">
            <a:avLst/>
          </a:prstGeom>
        </p:spPr>
        <p:txBody>
          <a:bodyPr vert="horz" lIns="108829" tIns="54414" rIns="108829" bIns="5441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86545" y="6629400"/>
            <a:ext cx="1015735" cy="168274"/>
          </a:xfrm>
          <a:prstGeom prst="rect">
            <a:avLst/>
          </a:prstGeom>
        </p:spPr>
        <p:txBody>
          <a:bodyPr vert="horz" lIns="108829" tIns="54414" rIns="108829" bIns="54414" rtlCol="0"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fld id="{3AB78257-7A7E-4BBC-BB44-767E213B120F}" type="datetime1">
              <a:rPr lang="en-US" smtClean="0"/>
              <a:pPr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441" y="6629400"/>
            <a:ext cx="5203530" cy="168274"/>
          </a:xfrm>
          <a:prstGeom prst="rect">
            <a:avLst/>
          </a:prstGeom>
        </p:spPr>
        <p:txBody>
          <a:bodyPr vert="horz" lIns="0" tIns="54414" rIns="108829" bIns="54414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545" y="6477000"/>
            <a:ext cx="1015735" cy="168274"/>
          </a:xfrm>
          <a:prstGeom prst="rect">
            <a:avLst/>
          </a:prstGeom>
        </p:spPr>
        <p:txBody>
          <a:bodyPr vert="horz" lIns="108829" tIns="54414" rIns="108829" bIns="54414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5" r:id="rId2"/>
    <p:sldLayoutId id="2147483658" r:id="rId3"/>
    <p:sldLayoutId id="2147483659" r:id="rId4"/>
    <p:sldLayoutId id="2147483660" r:id="rId5"/>
    <p:sldLayoutId id="2147483661" r:id="rId6"/>
    <p:sldLayoutId id="2147483672" r:id="rId7"/>
    <p:sldLayoutId id="2147483673" r:id="rId8"/>
    <p:sldLayoutId id="2147483674" r:id="rId9"/>
    <p:sldLayoutId id="2147483676" r:id="rId10"/>
  </p:sldLayoutIdLst>
  <p:hf hdr="0" ftr="0" dt="0"/>
  <p:txStyles>
    <p:titleStyle>
      <a:lvl1pPr algn="l" defTabSz="1088291" rtl="0" eaLnBrk="1" latinLnBrk="0" hangingPunct="1">
        <a:spcBef>
          <a:spcPct val="0"/>
        </a:spcBef>
        <a:buNone/>
        <a:defRPr sz="2400" b="0" i="0" u="none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5852" indent="-275852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51703" indent="-275852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51979" indent="-200276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50366" indent="-198387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8291" indent="-137926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2799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6944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089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235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45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291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436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581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726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4872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017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3162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69654" y="2558742"/>
            <a:ext cx="10918220" cy="553998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18 – O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utlier Detection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6F56-D5AE-4C6F-B826-C69D1BC521BB}" type="slidenum">
              <a:rPr lang="en-US" smtClean="0">
                <a:solidFill>
                  <a:prstClr val="white"/>
                </a:solidFill>
              </a:rPr>
              <a:pPr/>
              <a:t>1</a:t>
            </a:fld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64BBDD7-C2F6-4E7C-B581-7C21F3C5B5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515540"/>
              </p:ext>
            </p:extLst>
          </p:nvPr>
        </p:nvGraphicFramePr>
        <p:xfrm>
          <a:off x="3267987" y="3999452"/>
          <a:ext cx="5521554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7624">
                  <a:extLst>
                    <a:ext uri="{9D8B030D-6E8A-4147-A177-3AD203B41FA5}">
                      <a16:colId xmlns:a16="http://schemas.microsoft.com/office/drawing/2014/main" val="2901037849"/>
                    </a:ext>
                  </a:extLst>
                </a:gridCol>
                <a:gridCol w="4153930">
                  <a:extLst>
                    <a:ext uri="{9D8B030D-6E8A-4147-A177-3AD203B41FA5}">
                      <a16:colId xmlns:a16="http://schemas.microsoft.com/office/drawing/2014/main" val="333295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882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Instructor: Dr. 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Hongfu Liu</a:t>
                      </a:r>
                    </a:p>
                    <a:p>
                      <a:pPr marL="0" marR="0" lvl="0" indent="0" algn="l" defTabSz="10882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Email: hongfuliu@brandeis.edu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970764"/>
                  </a:ext>
                </a:extLst>
              </a:tr>
            </a:tbl>
          </a:graphicData>
        </a:graphic>
      </p:graphicFrame>
      <p:pic>
        <p:nvPicPr>
          <p:cNvPr id="14352" name="Picture 16" descr="Image result for brandeis logo">
            <a:extLst>
              <a:ext uri="{FF2B5EF4-FFF2-40B4-BE49-F238E27FC236}">
                <a16:creationId xmlns:a16="http://schemas.microsoft.com/office/drawing/2014/main" id="{27C64C3B-2BAF-4899-88CB-72EC2ED85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22" y="21228"/>
            <a:ext cx="3774948" cy="74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48085E6-74BC-4C72-AFA4-2DC0BE444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68731"/>
              </p:ext>
            </p:extLst>
          </p:nvPr>
        </p:nvGraphicFramePr>
        <p:xfrm>
          <a:off x="113157" y="925270"/>
          <a:ext cx="624001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40018">
                  <a:extLst>
                    <a:ext uri="{9D8B030D-6E8A-4147-A177-3AD203B41FA5}">
                      <a16:colId xmlns:a16="http://schemas.microsoft.com/office/drawing/2014/main" val="29010378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10882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COSI 104a Introduction to Machine Learning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97076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ACFA3085-DA41-42AA-9ABE-0DE345F7EC5C}"/>
              </a:ext>
            </a:extLst>
          </p:cNvPr>
          <p:cNvSpPr/>
          <p:nvPr/>
        </p:nvSpPr>
        <p:spPr>
          <a:xfrm>
            <a:off x="7267492" y="5998943"/>
            <a:ext cx="50808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200" dirty="0"/>
              <a:t>The class notes are a compilation and edition from many sources. The instructor does not claim intellectual property or ownership of the lecture notes.</a:t>
            </a:r>
          </a:p>
        </p:txBody>
      </p:sp>
    </p:spTree>
    <p:extLst>
      <p:ext uri="{BB962C8B-B14F-4D97-AF65-F5344CB8AC3E}">
        <p14:creationId xmlns:p14="http://schemas.microsoft.com/office/powerpoint/2010/main" val="2071851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F19D7-A5FE-B2C8-938B-390441DB5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Distance-based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9E3C1-7D5F-99B2-07D8-416B8C040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Outlier Factor (LOF)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76B50-67DD-D31F-BFE8-70AD0ADB5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03663-C7D1-E10D-D8AE-FED526E38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040" y="1473785"/>
            <a:ext cx="4714743" cy="439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76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96DE-8F7B-E0AD-17F0-E80990EC6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Distance-based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32F9B-226D-954B-CE6B-17DEA0D3F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local reachability density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9859EC-9F95-B011-9F26-3AE083329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11</a:t>
            </a:fld>
            <a:endParaRPr lang="en-US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C1F92724-1268-629D-346B-6EE430D73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7" y="1288327"/>
            <a:ext cx="3487737" cy="365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39D2F3-0AD6-44D6-87DC-64C4819C2C66}"/>
              </a:ext>
            </a:extLst>
          </p:cNvPr>
          <p:cNvSpPr txBox="1"/>
          <p:nvPr/>
        </p:nvSpPr>
        <p:spPr>
          <a:xfrm>
            <a:off x="1112838" y="19965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Nimbus Roman No9 L"/>
              </a:rPr>
              <a:t>reachability-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Nimbus Roman No9 L"/>
              </a:rPr>
              <a:t>distance</a:t>
            </a:r>
            <a:r>
              <a:rPr lang="en-US" b="0" i="1" baseline="-25000" dirty="0" err="1">
                <a:solidFill>
                  <a:srgbClr val="202122"/>
                </a:solidFill>
                <a:effectLst/>
                <a:latin typeface="Nimbus Roman No9 L"/>
              </a:rPr>
              <a:t>k</a:t>
            </a:r>
            <a:r>
              <a:rPr lang="en-US" b="0" i="0" dirty="0">
                <a:solidFill>
                  <a:srgbClr val="202122"/>
                </a:solidFill>
                <a:effectLst/>
                <a:latin typeface="Nimbus Roman No9 L"/>
              </a:rPr>
              <a:t>(</a:t>
            </a:r>
            <a:r>
              <a:rPr lang="en-US" b="0" i="1" dirty="0">
                <a:solidFill>
                  <a:srgbClr val="202122"/>
                </a:solidFill>
                <a:effectLst/>
                <a:latin typeface="Nimbus Roman No9 L"/>
              </a:rPr>
              <a:t>A</a:t>
            </a:r>
            <a:r>
              <a:rPr lang="en-US" b="0" i="0" dirty="0">
                <a:solidFill>
                  <a:srgbClr val="202122"/>
                </a:solidFill>
                <a:effectLst/>
                <a:latin typeface="Nimbus Roman No9 L"/>
              </a:rPr>
              <a:t>,</a:t>
            </a:r>
            <a:r>
              <a:rPr lang="en-US" b="0" i="1" dirty="0">
                <a:solidFill>
                  <a:srgbClr val="202122"/>
                </a:solidFill>
                <a:effectLst/>
                <a:latin typeface="Nimbus Roman No9 L"/>
              </a:rPr>
              <a:t>B</a:t>
            </a:r>
            <a:r>
              <a:rPr lang="en-US" b="0" i="0" dirty="0">
                <a:solidFill>
                  <a:srgbClr val="202122"/>
                </a:solidFill>
                <a:effectLst/>
                <a:latin typeface="Nimbus Roman No9 L"/>
              </a:rPr>
              <a:t>)=max{</a:t>
            </a:r>
            <a:r>
              <a:rPr lang="en-US" b="0" i="1" dirty="0">
                <a:solidFill>
                  <a:srgbClr val="202122"/>
                </a:solidFill>
                <a:effectLst/>
                <a:latin typeface="Nimbus Roman No9 L"/>
              </a:rPr>
              <a:t>k</a:t>
            </a:r>
            <a:r>
              <a:rPr lang="en-US" b="0" i="0" dirty="0">
                <a:solidFill>
                  <a:srgbClr val="202122"/>
                </a:solidFill>
                <a:effectLst/>
                <a:latin typeface="Nimbus Roman No9 L"/>
              </a:rPr>
              <a:t>-distance(</a:t>
            </a:r>
            <a:r>
              <a:rPr lang="en-US" b="0" i="1" dirty="0">
                <a:solidFill>
                  <a:srgbClr val="202122"/>
                </a:solidFill>
                <a:effectLst/>
                <a:latin typeface="Nimbus Roman No9 L"/>
              </a:rPr>
              <a:t>B</a:t>
            </a:r>
            <a:r>
              <a:rPr lang="en-US" b="0" i="0" dirty="0">
                <a:solidFill>
                  <a:srgbClr val="202122"/>
                </a:solidFill>
                <a:effectLst/>
                <a:latin typeface="Nimbus Roman No9 L"/>
              </a:rPr>
              <a:t>), d(</a:t>
            </a:r>
            <a:r>
              <a:rPr lang="en-US" b="0" i="1" dirty="0">
                <a:solidFill>
                  <a:srgbClr val="202122"/>
                </a:solidFill>
                <a:effectLst/>
                <a:latin typeface="Nimbus Roman No9 L"/>
              </a:rPr>
              <a:t>A</a:t>
            </a:r>
            <a:r>
              <a:rPr lang="en-US" b="0" i="0" dirty="0">
                <a:solidFill>
                  <a:srgbClr val="202122"/>
                </a:solidFill>
                <a:effectLst/>
                <a:latin typeface="Nimbus Roman No9 L"/>
              </a:rPr>
              <a:t>,</a:t>
            </a:r>
            <a:r>
              <a:rPr lang="en-US" b="0" i="1" dirty="0">
                <a:solidFill>
                  <a:srgbClr val="202122"/>
                </a:solidFill>
                <a:effectLst/>
                <a:latin typeface="Nimbus Roman No9 L"/>
              </a:rPr>
              <a:t>B</a:t>
            </a:r>
            <a:r>
              <a:rPr lang="en-US" b="0" i="0" dirty="0">
                <a:solidFill>
                  <a:srgbClr val="202122"/>
                </a:solidFill>
                <a:effectLst/>
                <a:latin typeface="Nimbus Roman No9 L"/>
              </a:rPr>
              <a:t>)}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5B55F3-19CB-03E0-9C9F-DE0228F1E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425" y="3581400"/>
            <a:ext cx="5578475" cy="9671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AEEB7C-7072-DF32-B58C-42FA5D4C3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8887" y="5135852"/>
            <a:ext cx="5443804" cy="109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015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DE100-4A9F-913C-EE27-4569F4EFD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Distance-based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B288D-81C2-0752-747C-E4DD48C1B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LOF</a:t>
            </a:r>
          </a:p>
          <a:p>
            <a:endParaRPr lang="en-US" dirty="0"/>
          </a:p>
          <a:p>
            <a:r>
              <a:rPr lang="en-US" dirty="0"/>
              <a:t>Pros: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Due to the </a:t>
            </a:r>
            <a:r>
              <a:rPr lang="en-US" b="1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local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approach, LOF is able to identify outliers in a data set that would not be outliers in another area of the data set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High computation cost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B5A89-1F9A-916E-D9E2-61C10195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897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CC0F-8F88-845E-582A-BE2954E0A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Distance-based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5ABD7-A8EA-8CAA-62BE-73985020B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Cluster-based method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K-means--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B6AE7-BCFC-CEEF-2596-2D7B1C709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497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9B89A-F697-2006-F1A5-66898259B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D7ADC-7383-73B3-AFFE-2FE443DE4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Lucida Grande"/>
              </a:rPr>
              <a:t>Clustering with Outlier Removal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Liu, H., Li, J., Wu, Y., &amp; Fu, Y. (2019). </a:t>
            </a:r>
          </a:p>
          <a:p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IEEE transactions on knowledge and data engineering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33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(6), 2369-2379.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BCC927-28C9-54F0-EE2F-A3B275A70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973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40D25-CDBF-3EA6-768C-6C29D1F16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with Outlier Removal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22573-AB94-DB29-E1DF-59BF8E781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EE9C8-5DF1-A187-7211-FE94F8C7A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9E22B2-8892-5541-789D-3F2B23A5E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509" y="2457450"/>
            <a:ext cx="700980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79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40D25-CDBF-3EA6-768C-6C29D1F16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with Outlier Removal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22573-AB94-DB29-E1DF-59BF8E781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Cluster-based objective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original space is transformed into the binary space via generating basic partitions in order to define clusters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EE9C8-5DF1-A187-7211-FE94F8C7A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6B9516-D49D-F20A-89AF-5ECB0C365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119" y="1619250"/>
            <a:ext cx="2811461" cy="13096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FD9DDA-D1E3-5E52-3149-DB1DE7808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874" y="3557587"/>
            <a:ext cx="7219565" cy="26583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F70ADB4-DE2E-E083-D126-82E5AD78F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21" y="4629568"/>
            <a:ext cx="30003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75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038B7-D8F8-8149-1350-C47EFA958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with Outlier Removal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245E2-98A8-3483-ECDA-AC49FBC23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F8CA5-A5B4-3B03-97C6-0D5D113A6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605115-BBF7-FD30-76BB-7B75CE2A2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869" y="1352550"/>
            <a:ext cx="2811461" cy="1309687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436043C6-4C3A-041E-E101-71F1146A5241}"/>
              </a:ext>
            </a:extLst>
          </p:cNvPr>
          <p:cNvSpPr/>
          <p:nvPr/>
        </p:nvSpPr>
        <p:spPr>
          <a:xfrm>
            <a:off x="5639810" y="2633662"/>
            <a:ext cx="484632" cy="3619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528B81-976A-F720-0020-CA0F85B9E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105" y="3255170"/>
            <a:ext cx="6578613" cy="155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24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5E488-A839-D0DA-6249-6A7A11200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with Outlier Removal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A242B-9D25-5CA0-EAA6-E209FFBAF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AC493-8201-39CF-8F43-95131176B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6C31F9-072B-04B3-7104-9B6A8EC15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1525" y="990600"/>
            <a:ext cx="3573468" cy="8472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D4CF22-890A-1543-1EB8-D820624BC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798" y="2085481"/>
            <a:ext cx="6671227" cy="30908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05308E7-571E-FEF5-023C-084B136CE29A}"/>
              </a:ext>
            </a:extLst>
          </p:cNvPr>
          <p:cNvSpPr/>
          <p:nvPr/>
        </p:nvSpPr>
        <p:spPr>
          <a:xfrm>
            <a:off x="11001375" y="1514475"/>
            <a:ext cx="1047750" cy="3233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05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C09E9-E8DA-A26D-FFE8-6461CB5B3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with Outlier Removal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40CBE-198E-6DF7-3C90-E229B0999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introduce another binary matrix as follows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F13E1-AA96-B287-A4A0-E96934E1D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21B9A4-54A7-C456-876A-00433C25E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636" y="1800225"/>
            <a:ext cx="3563529" cy="12906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D0D4E5-B1C4-82F7-E68D-F556C7C5C34C}"/>
              </a:ext>
            </a:extLst>
          </p:cNvPr>
          <p:cNvSpPr txBox="1"/>
          <p:nvPr/>
        </p:nvSpPr>
        <p:spPr>
          <a:xfrm>
            <a:off x="9610725" y="1924050"/>
            <a:ext cx="1710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Binary Flip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A73BF3-337A-707E-8103-6F616AC64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362" y="3900487"/>
            <a:ext cx="44577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26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3ABC-B973-AAD1-8BA3-35E4C5111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outlier detection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3A485-5657-9F03-83F4-F4C4B45D0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samples that </a:t>
            </a:r>
            <a:r>
              <a:rPr lang="en-US" b="1" dirty="0">
                <a:solidFill>
                  <a:srgbClr val="FF0000"/>
                </a:solidFill>
              </a:rPr>
              <a:t>deviated from </a:t>
            </a:r>
            <a:r>
              <a:rPr lang="en-US" dirty="0"/>
              <a:t>others are regarded as outlier candidates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5B2FB-92B7-7514-AB71-3C1265CBF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2</a:t>
            </a:fld>
            <a:endParaRPr lang="en-US" dirty="0"/>
          </a:p>
        </p:txBody>
      </p:sp>
      <p:pic>
        <p:nvPicPr>
          <p:cNvPr id="5" name="Picture 2" descr="Outlier Detection Archives - Analytics Vidhya">
            <a:extLst>
              <a:ext uri="{FF2B5EF4-FFF2-40B4-BE49-F238E27FC236}">
                <a16:creationId xmlns:a16="http://schemas.microsoft.com/office/drawing/2014/main" id="{2E151698-0D96-9324-DCB1-2634E0DCF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300" y="1788737"/>
            <a:ext cx="5426075" cy="361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672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746E7-DB15-51D8-41A5-AC740A02A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with Outlier Removal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9308B-69F5-06F7-A845-65BAD0EAF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23A25-775B-A70F-63A4-950EAE2FC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9B0AD7-54D9-9C1F-AD6C-3FD85AE3F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2247900"/>
            <a:ext cx="90392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949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2DDF9-55DB-4BA9-A64F-3BEFB9BA0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FE618-0AD9-44D2-9645-E501D4EC5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B162C-954F-406F-A5D7-045A826D1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21</a:t>
            </a:fld>
            <a:endParaRPr lang="en-US" dirty="0"/>
          </a:p>
        </p:txBody>
      </p:sp>
      <p:pic>
        <p:nvPicPr>
          <p:cNvPr id="18434" name="Picture 2" descr="Image result for q&amp;a">
            <a:extLst>
              <a:ext uri="{FF2B5EF4-FFF2-40B4-BE49-F238E27FC236}">
                <a16:creationId xmlns:a16="http://schemas.microsoft.com/office/drawing/2014/main" id="{A7829C1A-2C56-4078-AA27-759B92921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913" y="2028825"/>
            <a:ext cx="57150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89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F1B2D-F2BF-1F9F-8260-8C63B74A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altLang="zh-CN" dirty="0"/>
              <a:t>pplication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A5D0E-7A90-BB6C-0039-A01B88C8A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Fraud detection (credit card, telecommunications, criminal activities)</a:t>
            </a:r>
          </a:p>
          <a:p>
            <a:endParaRPr lang="en-US" dirty="0"/>
          </a:p>
          <a:p>
            <a:r>
              <a:rPr lang="en-US" dirty="0"/>
              <a:t>Medical Treatments</a:t>
            </a:r>
          </a:p>
          <a:p>
            <a:endParaRPr lang="en-US" dirty="0"/>
          </a:p>
          <a:p>
            <a:r>
              <a:rPr lang="en-US" dirty="0"/>
              <a:t>Financial Applications (loan approval, stock tracking)</a:t>
            </a:r>
          </a:p>
          <a:p>
            <a:endParaRPr lang="en-US" dirty="0"/>
          </a:p>
          <a:p>
            <a:r>
              <a:rPr lang="en-US" dirty="0"/>
              <a:t>Alarm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15D58-A9D7-CC47-CBE9-FA57DA1A2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919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4F3D3-7849-A4C7-F713-A0C16DA85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Causes of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A6C75-3D9A-B4FA-3C89-5CB5E0379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Collection (wrong data, failure of sensors)</a:t>
            </a:r>
          </a:p>
          <a:p>
            <a:endParaRPr lang="en-US" dirty="0"/>
          </a:p>
          <a:p>
            <a:r>
              <a:rPr lang="en-US" dirty="0"/>
              <a:t>Low quality measurements</a:t>
            </a:r>
          </a:p>
          <a:p>
            <a:endParaRPr lang="en-US" dirty="0"/>
          </a:p>
          <a:p>
            <a:r>
              <a:rPr lang="en-US" dirty="0"/>
              <a:t>Correct but exceptional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96BC9-1E91-FC84-7DF0-3493C5821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860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8BF3-961F-4505-9DD6-C1EB7DFB9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altLang="zh-CN" dirty="0"/>
              <a:t>ype of Outlier Detection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54007-43C5-A743-35F0-FE4716752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 vs Hard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Evaluation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0C760-4E2A-E1F9-ADC0-7A07069C1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5</a:t>
            </a:fld>
            <a:endParaRPr lang="en-US" dirty="0"/>
          </a:p>
        </p:txBody>
      </p:sp>
      <p:pic>
        <p:nvPicPr>
          <p:cNvPr id="1026" name="Picture 2" descr="Understanding AUC - ROC Curve | by Sarang Narkhede | Towards Data Science">
            <a:extLst>
              <a:ext uri="{FF2B5EF4-FFF2-40B4-BE49-F238E27FC236}">
                <a16:creationId xmlns:a16="http://schemas.microsoft.com/office/drawing/2014/main" id="{77EBBD31-1418-C4C5-57B1-408DC4A6F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575" y="2486025"/>
            <a:ext cx="343852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523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233B7-01A1-ED90-1924-0CD12A67B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Detection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6FFBD-0D88-E81F-E9DF-43FBF21E7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Statistical-based Methods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Distance-based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7638A-15B0-09E9-E89E-17C1FD6DE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128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89A12-88F7-B7D0-ECF1-89DFB491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Statistical-based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3F165-B738-A61B-2DD4-F9EC3EB30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Low dimension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45E84-68F9-6866-037B-DFBC7AFAA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7</a:t>
            </a:fld>
            <a:endParaRPr lang="en-US" dirty="0"/>
          </a:p>
        </p:txBody>
      </p:sp>
      <p:pic>
        <p:nvPicPr>
          <p:cNvPr id="2050" name="Picture 2" descr="Handbook of Anomaly Detection: with Python Outlier Detection — (2) HBOS |  by Chris Kuo/Dr. Dataman | Dataman in AI | Medium">
            <a:extLst>
              <a:ext uri="{FF2B5EF4-FFF2-40B4-BE49-F238E27FC236}">
                <a16:creationId xmlns:a16="http://schemas.microsoft.com/office/drawing/2014/main" id="{CE587E25-2484-7260-606F-DB5D8362F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900112"/>
            <a:ext cx="5229225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555424-824C-F6DF-7316-61296BC59B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08"/>
          <a:stretch/>
        </p:blipFill>
        <p:spPr>
          <a:xfrm>
            <a:off x="7221537" y="1231163"/>
            <a:ext cx="4073525" cy="2483221"/>
          </a:xfrm>
          <a:prstGeom prst="rect">
            <a:avLst/>
          </a:prstGeom>
        </p:spPr>
      </p:pic>
      <p:pic>
        <p:nvPicPr>
          <p:cNvPr id="2056" name="Picture 8" descr="Multivariate Outlier Detection in Python | by Sergen Cansiz | Towards Data  Science">
            <a:extLst>
              <a:ext uri="{FF2B5EF4-FFF2-40B4-BE49-F238E27FC236}">
                <a16:creationId xmlns:a16="http://schemas.microsoft.com/office/drawing/2014/main" id="{E9A68085-860F-96DF-6575-B216DA610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007" y="3700462"/>
            <a:ext cx="5586545" cy="308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606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4992B12-341E-19E0-CE27-2DE4DAB64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182A-F649-43D6-A031-E42964E14FA3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847298" name="Rectangle 2">
            <a:extLst>
              <a:ext uri="{FF2B5EF4-FFF2-40B4-BE49-F238E27FC236}">
                <a16:creationId xmlns:a16="http://schemas.microsoft.com/office/drawing/2014/main" id="{9FF010C6-AFEE-3CFD-0938-DCAA4772B6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Statistical Approaches</a:t>
            </a:r>
          </a:p>
        </p:txBody>
      </p:sp>
      <p:sp>
        <p:nvSpPr>
          <p:cNvPr id="1847299" name="Rectangle 3">
            <a:extLst>
              <a:ext uri="{FF2B5EF4-FFF2-40B4-BE49-F238E27FC236}">
                <a16:creationId xmlns:a16="http://schemas.microsoft.com/office/drawing/2014/main" id="{90D8811D-44A4-D2ED-C3F6-B1513C40CF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/>
              <a:t>Assume a parametric model describing the distribution of the data (e.g., normal distribution) </a:t>
            </a:r>
          </a:p>
          <a:p>
            <a:pPr lvl="4">
              <a:lnSpc>
                <a:spcPct val="90000"/>
              </a:lnSpc>
            </a:pPr>
            <a:endParaRPr lang="en-US" altLang="en-US" sz="1800"/>
          </a:p>
          <a:p>
            <a:pPr>
              <a:lnSpc>
                <a:spcPct val="90000"/>
              </a:lnSpc>
            </a:pPr>
            <a:r>
              <a:rPr lang="en-US" altLang="en-US" sz="1800"/>
              <a:t>Apply a statistical test that depends on 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Data distribution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Parameter of distribution (e.g., mean, variance)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Number of expected outliers (confidence limit)</a:t>
            </a:r>
          </a:p>
        </p:txBody>
      </p:sp>
      <p:pic>
        <p:nvPicPr>
          <p:cNvPr id="1847300" name="Picture 4">
            <a:extLst>
              <a:ext uri="{FF2B5EF4-FFF2-40B4-BE49-F238E27FC236}">
                <a16:creationId xmlns:a16="http://schemas.microsoft.com/office/drawing/2014/main" id="{9B8314E9-AE46-A4AB-A1F4-FC0CAD0F41B2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12" y="3733800"/>
            <a:ext cx="3733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strips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419844B-1E18-1DD7-0CBB-D3DBEED68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E109-7E43-4E29-993C-AF34F622FC8B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855490" name="Rectangle 2">
            <a:extLst>
              <a:ext uri="{FF2B5EF4-FFF2-40B4-BE49-F238E27FC236}">
                <a16:creationId xmlns:a16="http://schemas.microsoft.com/office/drawing/2014/main" id="{27136E51-8E75-5559-206B-1EF780BAD0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Limitations of Statistical Approaches </a:t>
            </a:r>
          </a:p>
        </p:txBody>
      </p:sp>
      <p:sp>
        <p:nvSpPr>
          <p:cNvPr id="1855491" name="Rectangle 3">
            <a:extLst>
              <a:ext uri="{FF2B5EF4-FFF2-40B4-BE49-F238E27FC236}">
                <a16:creationId xmlns:a16="http://schemas.microsoft.com/office/drawing/2014/main" id="{AD7E7A3A-7DC5-34C2-84D5-2331FBE8B3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92100" indent="-292100"/>
            <a:r>
              <a:rPr lang="en-US" altLang="en-US"/>
              <a:t>Most of the tests are for a single attribute</a:t>
            </a:r>
          </a:p>
          <a:p>
            <a:pPr lvl="3"/>
            <a:endParaRPr lang="en-US" altLang="en-US"/>
          </a:p>
          <a:p>
            <a:pPr marL="292100" indent="-292100"/>
            <a:r>
              <a:rPr lang="en-US" altLang="en-US"/>
              <a:t>In many cases, data distribution may not be known</a:t>
            </a:r>
          </a:p>
          <a:p>
            <a:pPr lvl="3"/>
            <a:endParaRPr lang="en-US" altLang="en-US"/>
          </a:p>
          <a:p>
            <a:pPr marL="292100" indent="-292100"/>
            <a:r>
              <a:rPr lang="en-US" altLang="en-US"/>
              <a:t>For multi-dimensional data, it may be difficult to estimate the true distribution</a:t>
            </a:r>
          </a:p>
        </p:txBody>
      </p:sp>
    </p:spTree>
  </p:cSld>
  <p:clrMapOvr>
    <a:masterClrMapping/>
  </p:clrMapOvr>
  <p:transition>
    <p:strips dir="r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10.0&quot;&gt;&lt;object type=&quot;1&quot; unique_id=&quot;10001&quot;&gt;&lt;object type=&quot;8&quot; unique_id=&quot;717709&quot;&gt;&lt;/object&gt;&lt;object type=&quot;2&quot; unique_id=&quot;717710&quot;&gt;&lt;object type=&quot;3&quot; unique_id=&quot;717962&quot;&gt;&lt;property id=&quot;20148&quot; value=&quot;5&quot;/&gt;&lt;property id=&quot;20300&quot; value=&quot;Slide 1 - &amp;quot;Title Slide or Section Divider&amp;quot;&quot;/&gt;&lt;property id=&quot;20307&quot; value=&quot;280&quot;/&gt;&lt;/object&gt;&lt;object type=&quot;3&quot; unique_id=&quot;717963&quot;&gt;&lt;property id=&quot;20148&quot; value=&quot;5&quot;/&gt;&lt;property id=&quot;20300&quot; value=&quot;Slide 2 - &amp;quot;Title Slide or Section Divider&amp;quot;&quot;/&gt;&lt;property id=&quot;20307&quot; value=&quot;27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Adobe Master Widescreen 2014">
  <a:themeElements>
    <a:clrScheme name="Adobe 2009">
      <a:dk1>
        <a:srgbClr val="000000"/>
      </a:dk1>
      <a:lt1>
        <a:sysClr val="window" lastClr="FFFFFF"/>
      </a:lt1>
      <a:dk2>
        <a:srgbClr val="6B737B"/>
      </a:dk2>
      <a:lt2>
        <a:srgbClr val="DADDE0"/>
      </a:lt2>
      <a:accent1>
        <a:srgbClr val="C1D82F"/>
      </a:accent1>
      <a:accent2>
        <a:srgbClr val="00A4E4"/>
      </a:accent2>
      <a:accent3>
        <a:srgbClr val="8348B5"/>
      </a:accent3>
      <a:accent4>
        <a:srgbClr val="FBB034"/>
      </a:accent4>
      <a:accent5>
        <a:srgbClr val="FFDD00"/>
      </a:accent5>
      <a:accent6>
        <a:srgbClr val="FF0000"/>
      </a:accent6>
      <a:hlink>
        <a:srgbClr val="000000"/>
      </a:hlink>
      <a:folHlink>
        <a:srgbClr val="3F3F3F"/>
      </a:folHlink>
    </a:clrScheme>
    <a:fontScheme name="Adobe Clean 2009">
      <a:majorFont>
        <a:latin typeface="Adobe Clean"/>
        <a:ea typeface=""/>
        <a:cs typeface=""/>
      </a:majorFont>
      <a:minorFont>
        <a:latin typeface="Adobe Clean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25920</TotalTime>
  <Words>404</Words>
  <Application>Microsoft Office PowerPoint</Application>
  <PresentationFormat>Custom</PresentationFormat>
  <Paragraphs>124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Adobe Clean</vt:lpstr>
      <vt:lpstr>Lucida Grande</vt:lpstr>
      <vt:lpstr>ＭＳ Ｐゴシック</vt:lpstr>
      <vt:lpstr>Nimbus Roman No9 L</vt:lpstr>
      <vt:lpstr>Arial</vt:lpstr>
      <vt:lpstr>Calibri</vt:lpstr>
      <vt:lpstr>Times New Roman</vt:lpstr>
      <vt:lpstr>Wingdings</vt:lpstr>
      <vt:lpstr>Adobe Master Widescreen 2014</vt:lpstr>
      <vt:lpstr>PowerPoint Presentation</vt:lpstr>
      <vt:lpstr>What is outlier detection</vt:lpstr>
      <vt:lpstr>Application </vt:lpstr>
      <vt:lpstr>Causes of Outliers</vt:lpstr>
      <vt:lpstr>Type of Outlier Detection Methods</vt:lpstr>
      <vt:lpstr>Outlier Detection Approaches</vt:lpstr>
      <vt:lpstr>Statistical-based Methods</vt:lpstr>
      <vt:lpstr>Statistical Approaches</vt:lpstr>
      <vt:lpstr>Limitations of Statistical Approaches </vt:lpstr>
      <vt:lpstr>Distance-based Methods</vt:lpstr>
      <vt:lpstr>Distance-based Methods</vt:lpstr>
      <vt:lpstr>Distance-based Methods</vt:lpstr>
      <vt:lpstr>Distance-based Methods</vt:lpstr>
      <vt:lpstr>PowerPoint Presentation</vt:lpstr>
      <vt:lpstr>Clustering with Outlier Removal</vt:lpstr>
      <vt:lpstr>Clustering with Outlier Removal</vt:lpstr>
      <vt:lpstr>Clustering with Outlier Removal</vt:lpstr>
      <vt:lpstr>Clustering with Outlier Removal</vt:lpstr>
      <vt:lpstr>Clustering with Outlier Removal</vt:lpstr>
      <vt:lpstr>Clustering with Outlier Removal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Important Notes about the 16x9 Template</dc:title>
  <dc:creator>Adobe Systems, Inc.</dc:creator>
  <cp:lastModifiedBy>Hongfu Liu</cp:lastModifiedBy>
  <cp:revision>775</cp:revision>
  <dcterms:created xsi:type="dcterms:W3CDTF">2009-08-20T18:55:32Z</dcterms:created>
  <dcterms:modified xsi:type="dcterms:W3CDTF">2024-11-13T17:45:02Z</dcterms:modified>
</cp:coreProperties>
</file>