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3"/>
  </p:notesMasterIdLst>
  <p:handoutMasterIdLst>
    <p:handoutMasterId r:id="rId14"/>
  </p:handoutMasterIdLst>
  <p:sldIdLst>
    <p:sldId id="308" r:id="rId2"/>
    <p:sldId id="391" r:id="rId3"/>
    <p:sldId id="392" r:id="rId4"/>
    <p:sldId id="395" r:id="rId5"/>
    <p:sldId id="396" r:id="rId6"/>
    <p:sldId id="393" r:id="rId7"/>
    <p:sldId id="399" r:id="rId8"/>
    <p:sldId id="400" r:id="rId9"/>
    <p:sldId id="398" r:id="rId10"/>
    <p:sldId id="397" r:id="rId11"/>
    <p:sldId id="390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892B75-1011-4F67-8EBD-3F6232FF4164}">
          <p14:sldIdLst>
            <p14:sldId id="308"/>
            <p14:sldId id="391"/>
            <p14:sldId id="392"/>
            <p14:sldId id="395"/>
            <p14:sldId id="396"/>
            <p14:sldId id="393"/>
            <p14:sldId id="399"/>
            <p14:sldId id="400"/>
            <p14:sldId id="398"/>
            <p14:sldId id="397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4E4"/>
    <a:srgbClr val="37434D"/>
    <a:srgbClr val="9EA1A5"/>
    <a:srgbClr val="9B9EA0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8" autoAdjust="0"/>
    <p:restoredTop sz="95494" autoAdjust="0"/>
  </p:normalViewPr>
  <p:slideViewPr>
    <p:cSldViewPr snapToGrid="0" snapToObjects="1">
      <p:cViewPr varScale="1">
        <p:scale>
          <a:sx n="64" d="100"/>
          <a:sy n="64" d="100"/>
        </p:scale>
        <p:origin x="676" y="48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10/9/2024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X – D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Centric Learning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48085E6-74BC-4C72-AFA4-2DC0BE44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75548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D96-84F0-937A-FA0A-4896279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 -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69BA-6DFA-8065-4CD6-50AAF8D1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384B7-355C-152C-706D-4D8D000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4916C-DEBC-13F1-F2B3-92F519FE9B78}"/>
              </a:ext>
            </a:extLst>
          </p:cNvPr>
          <p:cNvSpPr txBox="1"/>
          <p:nvPr/>
        </p:nvSpPr>
        <p:spPr>
          <a:xfrm>
            <a:off x="235009" y="6077297"/>
            <a:ext cx="609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https://shap.readthedocs.io/en/latest/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99DED-A9BA-ADFE-A16C-E90088FB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876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3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A22C-A080-066F-D187-2F6B782B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8531-2DAF-96AF-C378-B4593D41B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Tools</a:t>
            </a:r>
          </a:p>
          <a:p>
            <a:pPr lvl="1"/>
            <a:r>
              <a:rPr lang="en-US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Bar, scatter plot, line, histograms, pie, box plots, bubble chart</a:t>
            </a:r>
          </a:p>
          <a:p>
            <a:pPr lvl="1"/>
            <a:r>
              <a:rPr lang="en-US" dirty="0"/>
              <a:t>2D plot, not 3D</a:t>
            </a:r>
          </a:p>
          <a:p>
            <a:pPr lvl="1"/>
            <a:endParaRPr lang="en-US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r>
              <a:rPr lang="en-US" dirty="0"/>
              <a:t>Check samples or features</a:t>
            </a:r>
          </a:p>
          <a:p>
            <a:endParaRPr lang="en-US" dirty="0"/>
          </a:p>
          <a:p>
            <a:r>
              <a:rPr lang="en-US" dirty="0"/>
              <a:t>The key is to understand the intrinsic structure or the predictive power (linear or non-linear correlation).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B3C7-4EBE-C39D-A9AE-FF9A3ADA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024B8-81CD-B0A4-54B9-03C197BB60F6}"/>
              </a:ext>
            </a:extLst>
          </p:cNvPr>
          <p:cNvSpPr txBox="1"/>
          <p:nvPr/>
        </p:nvSpPr>
        <p:spPr>
          <a:xfrm>
            <a:off x="696483" y="5955268"/>
            <a:ext cx="609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https://www.youtube.com/watch?v=csXmVBw8cdo</a:t>
            </a:r>
          </a:p>
        </p:txBody>
      </p:sp>
    </p:spTree>
    <p:extLst>
      <p:ext uri="{BB962C8B-B14F-4D97-AF65-F5344CB8AC3E}">
        <p14:creationId xmlns:p14="http://schemas.microsoft.com/office/powerpoint/2010/main" val="16161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0EF9-523D-A248-8FD9-62827F9D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7EE5-1634-1382-6771-A669686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Type</a:t>
            </a:r>
          </a:p>
          <a:p>
            <a:pPr lvl="1"/>
            <a:r>
              <a:rPr lang="en-US" dirty="0"/>
              <a:t>Zero-mean</a:t>
            </a:r>
          </a:p>
          <a:p>
            <a:pPr lvl="1"/>
            <a:r>
              <a:rPr lang="en-US" dirty="0"/>
              <a:t>Min-max</a:t>
            </a:r>
          </a:p>
          <a:p>
            <a:pPr lvl="1"/>
            <a:r>
              <a:rPr lang="en-US" dirty="0"/>
              <a:t>TF-IDF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to normalize?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B761-AFD6-6987-91B5-1F44D6FA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026" name="Picture 2" descr="Demonstrating Calculation of TF-IDF From Sklearn | by Shubham Chouksey |  Analytics Vidhya | Medium">
            <a:extLst>
              <a:ext uri="{FF2B5EF4-FFF2-40B4-BE49-F238E27FC236}">
                <a16:creationId xmlns:a16="http://schemas.microsoft.com/office/drawing/2014/main" id="{0A705C4D-E081-E33B-9376-88B7E1FB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31" y="1517951"/>
            <a:ext cx="5728723" cy="38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A2C6C2-CC65-69ED-154B-FF8CD1F91B7C}"/>
              </a:ext>
            </a:extLst>
          </p:cNvPr>
          <p:cNvSpPr txBox="1"/>
          <p:nvPr/>
        </p:nvSpPr>
        <p:spPr>
          <a:xfrm>
            <a:off x="5259937" y="6105958"/>
            <a:ext cx="7498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https://medium.com/analytics-vidhya/demonstrating-calculation-of-tf-idf-from-sklearn-4f9526e7e78b</a:t>
            </a:r>
          </a:p>
        </p:txBody>
      </p:sp>
    </p:spTree>
    <p:extLst>
      <p:ext uri="{BB962C8B-B14F-4D97-AF65-F5344CB8AC3E}">
        <p14:creationId xmlns:p14="http://schemas.microsoft.com/office/powerpoint/2010/main" val="219634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Data-Centric Architecture in Artificial Intelligence?">
            <a:extLst>
              <a:ext uri="{FF2B5EF4-FFF2-40B4-BE49-F238E27FC236}">
                <a16:creationId xmlns:a16="http://schemas.microsoft.com/office/drawing/2014/main" id="{5E305ED4-074D-AD67-D1B3-EBF27F04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50" y="2222093"/>
            <a:ext cx="4472892" cy="29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61C5E-29D2-2D11-2CF6-697392C9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ata-Centric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CBACD-83A2-2441-BC7D-72B7FF1E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248029"/>
            <a:ext cx="11350843" cy="5326613"/>
          </a:xfrm>
        </p:spPr>
        <p:txBody>
          <a:bodyPr>
            <a:normAutofit/>
          </a:bodyPr>
          <a:lstStyle/>
          <a:p>
            <a:r>
              <a:rPr lang="en-US" sz="2999" dirty="0"/>
              <a:t>One man's trash is another man's treasure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assessment of data valuation cannot be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isolated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from the overarching goal.</a:t>
            </a: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endParaRPr lang="en-US" dirty="0">
              <a:solidFill>
                <a:srgbClr val="374151"/>
              </a:solidFill>
              <a:latin typeface="+mj-lt"/>
            </a:endParaRPr>
          </a:p>
          <a:p>
            <a:r>
              <a:rPr lang="en-US" dirty="0">
                <a:solidFill>
                  <a:srgbClr val="374151"/>
                </a:solidFill>
                <a:latin typeface="+mj-lt"/>
              </a:rPr>
              <a:t>Some techniques that also focus on data, including outlier detection, data augmentation and so on, do not belong to data-centric learning.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215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AB49-CFFE-756C-49DC-6B546A8C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ata-Centric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88B23-F2C8-2A47-192D-5A008575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248029"/>
            <a:ext cx="10512862" cy="5161620"/>
          </a:xfrm>
        </p:spPr>
        <p:txBody>
          <a:bodyPr>
            <a:normAutofit/>
          </a:bodyPr>
          <a:lstStyle/>
          <a:p>
            <a:r>
              <a:rPr lang="en-US" dirty="0"/>
              <a:t>The fundamental question in data-centric learning is how to assess the data valuation.</a:t>
            </a:r>
          </a:p>
          <a:p>
            <a:r>
              <a:rPr lang="en-US" dirty="0"/>
              <a:t>One naïve way is the famous </a:t>
            </a:r>
            <a:r>
              <a:rPr lang="en-US" i="1" dirty="0">
                <a:solidFill>
                  <a:srgbClr val="00B0F0"/>
                </a:solidFill>
              </a:rPr>
              <a:t>leave-one-out</a:t>
            </a:r>
            <a:r>
              <a:rPr lang="en-US" dirty="0"/>
              <a:t> influence.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altLang="zh-CN" dirty="0"/>
              <a:t>e measure the </a:t>
            </a:r>
            <a:r>
              <a:rPr lang="en-US" altLang="zh-CN" i="1" dirty="0">
                <a:solidFill>
                  <a:srgbClr val="00B0F0"/>
                </a:solidFill>
              </a:rPr>
              <a:t>performance change on the validation set </a:t>
            </a:r>
            <a:r>
              <a:rPr lang="en-US" altLang="zh-CN" dirty="0"/>
              <a:t>with one data sample</a:t>
            </a:r>
            <a:r>
              <a:rPr lang="en-US" dirty="0"/>
              <a:t> removed from the training set.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A3E014-F43B-1994-DDC4-229962FBFD28}"/>
              </a:ext>
            </a:extLst>
          </p:cNvPr>
          <p:cNvSpPr/>
          <p:nvPr/>
        </p:nvSpPr>
        <p:spPr>
          <a:xfrm>
            <a:off x="1963043" y="3303170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C0B0BC-A410-E11C-1F4C-A320D1346605}"/>
              </a:ext>
            </a:extLst>
          </p:cNvPr>
          <p:cNvSpPr/>
          <p:nvPr/>
        </p:nvSpPr>
        <p:spPr>
          <a:xfrm>
            <a:off x="3097726" y="3322416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4A1B97-6D14-C79D-CE78-ECC185635C63}"/>
              </a:ext>
            </a:extLst>
          </p:cNvPr>
          <p:cNvSpPr/>
          <p:nvPr/>
        </p:nvSpPr>
        <p:spPr>
          <a:xfrm>
            <a:off x="2186125" y="4381907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9B3D9F-F0CF-F344-E7EB-FCC152AC3CD3}"/>
              </a:ext>
            </a:extLst>
          </p:cNvPr>
          <p:cNvSpPr/>
          <p:nvPr/>
        </p:nvSpPr>
        <p:spPr>
          <a:xfrm>
            <a:off x="3119131" y="3933018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F4F2CB-E7AE-43AF-D413-0F7968B42C64}"/>
              </a:ext>
            </a:extLst>
          </p:cNvPr>
          <p:cNvSpPr/>
          <p:nvPr/>
        </p:nvSpPr>
        <p:spPr>
          <a:xfrm>
            <a:off x="2521650" y="3605122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02D989-86BF-59B2-2A41-5FDDE37E501E}"/>
              </a:ext>
            </a:extLst>
          </p:cNvPr>
          <p:cNvSpPr/>
          <p:nvPr/>
        </p:nvSpPr>
        <p:spPr>
          <a:xfrm>
            <a:off x="1578133" y="3985221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52B6E-4FCF-30CC-87CC-962E945A900C}"/>
              </a:ext>
            </a:extLst>
          </p:cNvPr>
          <p:cNvSpPr txBox="1"/>
          <p:nvPr/>
        </p:nvSpPr>
        <p:spPr>
          <a:xfrm>
            <a:off x="1963043" y="4844533"/>
            <a:ext cx="127655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T</a:t>
            </a:r>
            <a:r>
              <a:rPr lang="en-US" altLang="zh-CN" sz="1799" dirty="0"/>
              <a:t>raining Set</a:t>
            </a:r>
            <a:endParaRPr lang="en-US" sz="179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769D97-560B-9E48-6940-0076EE728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83" y="3437211"/>
            <a:ext cx="1483508" cy="1483508"/>
          </a:xfrm>
          <a:prstGeom prst="rect">
            <a:avLst/>
          </a:prstGeom>
        </p:spPr>
      </p:pic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F14385F6-5576-AA10-2B2C-25E7C4EB3349}"/>
              </a:ext>
            </a:extLst>
          </p:cNvPr>
          <p:cNvSpPr/>
          <p:nvPr/>
        </p:nvSpPr>
        <p:spPr>
          <a:xfrm>
            <a:off x="3798738" y="3880814"/>
            <a:ext cx="484506" cy="48450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BCE8F-67E1-02AD-00B5-B1AC4219B604}"/>
              </a:ext>
            </a:extLst>
          </p:cNvPr>
          <p:cNvSpPr txBox="1"/>
          <p:nvPr/>
        </p:nvSpPr>
        <p:spPr>
          <a:xfrm>
            <a:off x="4638725" y="4803384"/>
            <a:ext cx="79360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M</a:t>
            </a:r>
            <a:r>
              <a:rPr lang="en-US" altLang="zh-CN" sz="1799" dirty="0"/>
              <a:t>odel</a:t>
            </a:r>
            <a:endParaRPr lang="en-US" sz="1799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C5344A-7E2D-BE73-FD2D-B81DF43CD444}"/>
              </a:ext>
            </a:extLst>
          </p:cNvPr>
          <p:cNvSpPr/>
          <p:nvPr/>
        </p:nvSpPr>
        <p:spPr>
          <a:xfrm>
            <a:off x="6859180" y="3226985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16B3E8-F060-5E9D-6E33-EF49F3121CBB}"/>
              </a:ext>
            </a:extLst>
          </p:cNvPr>
          <p:cNvSpPr/>
          <p:nvPr/>
        </p:nvSpPr>
        <p:spPr>
          <a:xfrm>
            <a:off x="7993863" y="3246231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A1B275-4DB4-D903-EFDD-06FB12FD96B8}"/>
              </a:ext>
            </a:extLst>
          </p:cNvPr>
          <p:cNvSpPr/>
          <p:nvPr/>
        </p:nvSpPr>
        <p:spPr>
          <a:xfrm>
            <a:off x="7082262" y="4305722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7E7A16-5BB8-5D04-1691-E246CF42DAC6}"/>
              </a:ext>
            </a:extLst>
          </p:cNvPr>
          <p:cNvSpPr/>
          <p:nvPr/>
        </p:nvSpPr>
        <p:spPr>
          <a:xfrm>
            <a:off x="8015268" y="3856833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FA9155-CC79-D0AE-D03E-9932C5A6DE58}"/>
              </a:ext>
            </a:extLst>
          </p:cNvPr>
          <p:cNvSpPr/>
          <p:nvPr/>
        </p:nvSpPr>
        <p:spPr>
          <a:xfrm>
            <a:off x="7417786" y="3528937"/>
            <a:ext cx="384910" cy="38009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758EA8-CCA4-BEAC-8350-1982C3E42E3D}"/>
              </a:ext>
            </a:extLst>
          </p:cNvPr>
          <p:cNvSpPr/>
          <p:nvPr/>
        </p:nvSpPr>
        <p:spPr>
          <a:xfrm>
            <a:off x="6474270" y="3909036"/>
            <a:ext cx="384910" cy="3800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4BE3-1F71-244C-A12C-DB7CC8B826F6}"/>
              </a:ext>
            </a:extLst>
          </p:cNvPr>
          <p:cNvSpPr txBox="1"/>
          <p:nvPr/>
        </p:nvSpPr>
        <p:spPr>
          <a:xfrm>
            <a:off x="6859180" y="4768348"/>
            <a:ext cx="127655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T</a:t>
            </a:r>
            <a:r>
              <a:rPr lang="en-US" altLang="zh-CN" sz="1799" dirty="0"/>
              <a:t>raining Set</a:t>
            </a:r>
            <a:endParaRPr lang="en-US" sz="1799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8D1532-E477-198F-3979-503AA98D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220" y="3361025"/>
            <a:ext cx="1483508" cy="1483508"/>
          </a:xfrm>
          <a:prstGeom prst="rect">
            <a:avLst/>
          </a:prstGeom>
        </p:spPr>
      </p:pic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09C66DD1-4454-8B55-B0D7-200C09573804}"/>
              </a:ext>
            </a:extLst>
          </p:cNvPr>
          <p:cNvSpPr/>
          <p:nvPr/>
        </p:nvSpPr>
        <p:spPr>
          <a:xfrm>
            <a:off x="8694875" y="3804629"/>
            <a:ext cx="484506" cy="484506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DD9A3-870A-00DA-8AF2-0B336A41CFF1}"/>
              </a:ext>
            </a:extLst>
          </p:cNvPr>
          <p:cNvSpPr txBox="1"/>
          <p:nvPr/>
        </p:nvSpPr>
        <p:spPr>
          <a:xfrm>
            <a:off x="9534861" y="4727199"/>
            <a:ext cx="793600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dirty="0"/>
              <a:t>M</a:t>
            </a:r>
            <a:r>
              <a:rPr lang="en-US" altLang="zh-CN" sz="1799" dirty="0"/>
              <a:t>odel</a:t>
            </a:r>
            <a:endParaRPr lang="en-US" sz="1799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5D0701-0A1C-D276-29AD-976D5DFC92D1}"/>
              </a:ext>
            </a:extLst>
          </p:cNvPr>
          <p:cNvCxnSpPr/>
          <p:nvPr/>
        </p:nvCxnSpPr>
        <p:spPr>
          <a:xfrm>
            <a:off x="6094412" y="3099421"/>
            <a:ext cx="0" cy="21143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7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AFD5-6A6E-A38A-7929-21B1231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hapley - 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B5B4-2A82-E02C-51EB-D28A158E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C0BB4-29A8-C981-8AEC-5EF7EFE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3394-F9C6-89BD-1356-6C6875DC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82"/>
          <a:stretch/>
        </p:blipFill>
        <p:spPr>
          <a:xfrm>
            <a:off x="3493197" y="2606466"/>
            <a:ext cx="4552950" cy="12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8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D9B3-4F60-2386-205B-294D0EA9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hapley - 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8A73-19B4-9F7B-C9A4-4D5AF751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01C9-2037-6ECE-4CD1-AB31A19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F7A4C-D344-1299-C211-38655567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5" y="1223962"/>
            <a:ext cx="7953375" cy="4410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D3F232-3A98-4042-C483-EE47640E606F}"/>
              </a:ext>
            </a:extLst>
          </p:cNvPr>
          <p:cNvSpPr txBox="1"/>
          <p:nvPr/>
        </p:nvSpPr>
        <p:spPr>
          <a:xfrm>
            <a:off x="952855" y="5921111"/>
            <a:ext cx="970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https://www.slideshare.net/slideshow/shap-144149270/144149270#19</a:t>
            </a:r>
          </a:p>
        </p:txBody>
      </p:sp>
    </p:spTree>
    <p:extLst>
      <p:ext uri="{BB962C8B-B14F-4D97-AF65-F5344CB8AC3E}">
        <p14:creationId xmlns:p14="http://schemas.microsoft.com/office/powerpoint/2010/main" val="348130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52D2-91F2-9137-075F-E2C72891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hapley - 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D74A-C3C3-F2F5-8503-5C55F13D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F590A-188F-CABD-337C-C3BCA507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44A5A-E406-8C99-E32A-5C06A082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266825"/>
            <a:ext cx="7896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6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9F8D-E484-263C-A19F-3656B91B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hapley - Sample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76AB2-E7DF-D182-E221-32F008FA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KNN-Shapley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E39C0-45F5-2C32-04FB-55BCD0E9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AA2A4-E353-3395-40AD-F41E3153847C}"/>
              </a:ext>
            </a:extLst>
          </p:cNvPr>
          <p:cNvSpPr txBox="1"/>
          <p:nvPr/>
        </p:nvSpPr>
        <p:spPr>
          <a:xfrm>
            <a:off x="790485" y="5743718"/>
            <a:ext cx="978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https://pydvl.org/stable/examples/shapley_knn_flowers/#building-a-dataset-and-a-utility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4DBEB-7E0E-8EC7-EECB-AE6504F7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794" y="2846590"/>
            <a:ext cx="4505531" cy="10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3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26092</TotalTime>
  <Words>265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Adobe Clean</vt:lpstr>
      <vt:lpstr>ＭＳ Ｐゴシック</vt:lpstr>
      <vt:lpstr>Arial</vt:lpstr>
      <vt:lpstr>Calibri</vt:lpstr>
      <vt:lpstr>Roboto</vt:lpstr>
      <vt:lpstr>Times New Roman</vt:lpstr>
      <vt:lpstr>Wingdings</vt:lpstr>
      <vt:lpstr>Adobe Master Widescreen 2014</vt:lpstr>
      <vt:lpstr>PowerPoint Presentation</vt:lpstr>
      <vt:lpstr>Data Visualization</vt:lpstr>
      <vt:lpstr>Normalization</vt:lpstr>
      <vt:lpstr>Data-Centric Learning</vt:lpstr>
      <vt:lpstr>Data-Centric Learning</vt:lpstr>
      <vt:lpstr>Shapley - Sample</vt:lpstr>
      <vt:lpstr>Shapley - Sample</vt:lpstr>
      <vt:lpstr>Shapley - Sample</vt:lpstr>
      <vt:lpstr>Shapley - Sample</vt:lpstr>
      <vt:lpstr>Shapley - Feature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790</cp:revision>
  <dcterms:created xsi:type="dcterms:W3CDTF">2009-08-20T18:55:32Z</dcterms:created>
  <dcterms:modified xsi:type="dcterms:W3CDTF">2024-10-09T21:50:53Z</dcterms:modified>
</cp:coreProperties>
</file>