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64" r:id="rId8"/>
    <p:sldId id="273" r:id="rId9"/>
    <p:sldId id="275" r:id="rId10"/>
    <p:sldId id="293" r:id="rId11"/>
    <p:sldId id="294" r:id="rId12"/>
    <p:sldId id="271"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70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B56F32FC-4BD9-442A-A8C6-51598C909FE3}" type="datetimeFigureOut">
              <a:rPr lang="en-US" smtClean="0"/>
              <a:t>1/24/2024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56371FA-A98D-41E8-93F4-09945841298A}" type="datetimeFigureOut">
              <a:rPr lang="en-US" smtClean="0"/>
              <a:t>1/24/2024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63635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160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56654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73774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11302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43079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557091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107C3-FC13-2FFC-CBBB-0E9EE2F8C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7B3A47-6083-7293-BC11-E76DAA5170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60AAE0-7FFC-4D8B-DAEB-FF7B1068627E}"/>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95871E1C-8ED5-B9D5-012D-667252CF548E}"/>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416684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019737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2023</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A Personal Success Project</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2023</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A Personal Success Project</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A Personal Success Project</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A Personal Success Project</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2023</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A Personal Success Project</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2023</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A Personal Success Project</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2023</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A Personal Success Project</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2023</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A Personal Success Project</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2023</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A Personal Success Project</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2023</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A Personal Success Project</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2023</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A Personal Success Project</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A Personal Success Project</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A Personal Success Project</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2023</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 Personal Success Project</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853651" y="3429000"/>
            <a:ext cx="4506682" cy="1300441"/>
          </a:xfrm>
        </p:spPr>
        <p:txBody>
          <a:bodyPr/>
          <a:lstStyle/>
          <a:p>
            <a:r>
              <a:rPr lang="en-US" sz="4800" dirty="0"/>
              <a:t>Thales Stock </a:t>
            </a:r>
            <a:br>
              <a:rPr lang="en-US" sz="4800" dirty="0"/>
            </a:br>
            <a:r>
              <a:rPr lang="en-US" sz="4800" dirty="0"/>
              <a:t>Predictor</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477795" y="4729441"/>
            <a:ext cx="2882538" cy="1300441"/>
          </a:xfrm>
        </p:spPr>
        <p:txBody>
          <a:bodyPr>
            <a:normAutofit/>
          </a:bodyPr>
          <a:lstStyle/>
          <a:p>
            <a:r>
              <a:rPr lang="en-US" sz="1800" dirty="0"/>
              <a:t>DBAS3090</a:t>
            </a:r>
          </a:p>
          <a:p>
            <a:r>
              <a:rPr lang="en-US" dirty="0"/>
              <a:t>Applied Data Analytics Project</a:t>
            </a:r>
          </a:p>
          <a:p>
            <a:r>
              <a:rPr lang="en-US" dirty="0"/>
              <a:t>James Laurence – W0211593</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629592" y="680811"/>
            <a:ext cx="2895600" cy="1325563"/>
          </a:xfrm>
        </p:spPr>
        <p:txBody>
          <a:bodyPr>
            <a:normAutofit/>
          </a:bodyPr>
          <a:lstStyle/>
          <a:p>
            <a:r>
              <a:rPr lang="en-US" sz="3600" dirty="0"/>
              <a:t>AGENDA</a:t>
            </a:r>
            <a:endParaRPr lang="en-US" sz="3200"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629591" y="2166529"/>
            <a:ext cx="2985951" cy="3415665"/>
          </a:xfrm>
        </p:spPr>
        <p:txBody>
          <a:bodyPr>
            <a:normAutofit/>
          </a:bodyPr>
          <a:lstStyle/>
          <a:p>
            <a:r>
              <a:rPr lang="en-US" sz="1800" dirty="0"/>
              <a:t>Introduction</a:t>
            </a:r>
          </a:p>
          <a:p>
            <a:r>
              <a:rPr lang="en-US" sz="1800" dirty="0"/>
              <a:t>Data Sources</a:t>
            </a:r>
          </a:p>
          <a:p>
            <a:r>
              <a:rPr lang="en-US" sz="1800" dirty="0"/>
              <a:t>Tools and Software</a:t>
            </a:r>
          </a:p>
          <a:p>
            <a:r>
              <a:rPr lang="en-US" sz="1800" dirty="0"/>
              <a:t>Project Schedule</a:t>
            </a:r>
          </a:p>
          <a:p>
            <a:r>
              <a:rPr lang="en-US" sz="1800" dirty="0"/>
              <a:t>Key Performance Indicators</a:t>
            </a:r>
          </a:p>
          <a:p>
            <a:r>
              <a:rPr lang="en-US" sz="1800" dirty="0"/>
              <a:t>Conclusion</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1131026" cy="365125"/>
          </a:xfrm>
        </p:spPr>
        <p:txBody>
          <a:bodyPr/>
          <a:lstStyle/>
          <a:p>
            <a:r>
              <a:rPr lang="en-US" dirty="0"/>
              <a:t>DBAS3090 - 2024</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Thales Stock Predictor</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10970454" y="6346732"/>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91339" y="1408157"/>
            <a:ext cx="3957094" cy="499111"/>
          </a:xfrm>
        </p:spPr>
        <p:txBody>
          <a:bodyPr>
            <a:normAutofit fontScale="90000"/>
          </a:bodyPr>
          <a:lstStyle/>
          <a:p>
            <a:r>
              <a:rPr lang="en-US" sz="3600" dirty="0"/>
              <a:t>INTRODUCTION</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26719" y="2116183"/>
            <a:ext cx="7123612" cy="2908663"/>
          </a:xfrm>
        </p:spPr>
        <p:txBody>
          <a:bodyPr>
            <a:normAutofit/>
          </a:bodyPr>
          <a:lstStyle/>
          <a:p>
            <a:r>
              <a:rPr lang="en-US" sz="2400" dirty="0">
                <a:effectLst/>
                <a:ea typeface="Times New Roman" panose="02020603050405020304" pitchFamily="18" charset="0"/>
              </a:rPr>
              <a:t>The Thales Stock Price Prediction project aims to provide valuable insights to both current Thales stockholders and prospective investors. By leveraging predictive modeling techniques, this project will forecast Thales’ stock prices, enabling informed investment decisions.</a:t>
            </a:r>
            <a:endParaRPr lang="en-CA" sz="2400" dirty="0">
              <a:effectLst/>
              <a:ea typeface="Times New Roman" panose="02020603050405020304" pitchFamily="18"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11721736" y="6356348"/>
            <a:ext cx="302623" cy="365125"/>
          </a:xfrm>
        </p:spPr>
        <p:txBody>
          <a:bodyPr/>
          <a:lstStyle/>
          <a:p>
            <a:fld id="{A49DFD55-3C28-40EF-9E31-A92D2E4017FF}" type="slidenum">
              <a:rPr lang="en-US" smtClean="0"/>
              <a:pPr/>
              <a:t>3</a:t>
            </a:fld>
            <a:endParaRPr lang="en-US" dirty="0"/>
          </a:p>
        </p:txBody>
      </p:sp>
      <p:sp>
        <p:nvSpPr>
          <p:cNvPr id="9" name="Date Placeholder 4">
            <a:extLst>
              <a:ext uri="{FF2B5EF4-FFF2-40B4-BE49-F238E27FC236}">
                <a16:creationId xmlns:a16="http://schemas.microsoft.com/office/drawing/2014/main" id="{5581F6E3-4BC0-8BEC-8776-0B50CC65E569}"/>
              </a:ext>
            </a:extLst>
          </p:cNvPr>
          <p:cNvSpPr>
            <a:spLocks noGrp="1"/>
          </p:cNvSpPr>
          <p:nvPr>
            <p:ph type="dt" sz="half" idx="10"/>
          </p:nvPr>
        </p:nvSpPr>
        <p:spPr>
          <a:xfrm>
            <a:off x="1333500" y="6356350"/>
            <a:ext cx="1131026" cy="365125"/>
          </a:xfrm>
        </p:spPr>
        <p:txBody>
          <a:bodyPr/>
          <a:lstStyle/>
          <a:p>
            <a:r>
              <a:rPr lang="en-US" dirty="0"/>
              <a:t>DBAS3090 - 2024</a:t>
            </a:r>
          </a:p>
        </p:txBody>
      </p:sp>
      <p:sp>
        <p:nvSpPr>
          <p:cNvPr id="10" name="Footer Placeholder 3">
            <a:extLst>
              <a:ext uri="{FF2B5EF4-FFF2-40B4-BE49-F238E27FC236}">
                <a16:creationId xmlns:a16="http://schemas.microsoft.com/office/drawing/2014/main" id="{7BA18AB3-7B89-E986-8BE4-6B3F595FBD5E}"/>
              </a:ext>
            </a:extLst>
          </p:cNvPr>
          <p:cNvSpPr>
            <a:spLocks noGrp="1"/>
          </p:cNvSpPr>
          <p:nvPr>
            <p:ph type="ftr" sz="quarter" idx="11"/>
          </p:nvPr>
        </p:nvSpPr>
        <p:spPr>
          <a:xfrm>
            <a:off x="2669886" y="6356349"/>
            <a:ext cx="2482842" cy="365125"/>
          </a:xfrm>
        </p:spPr>
        <p:txBody>
          <a:bodyPr/>
          <a:lstStyle/>
          <a:p>
            <a:r>
              <a:rPr lang="en-US" dirty="0"/>
              <a:t>Thales Stock Predictor</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4" name="Title 1">
            <a:extLst>
              <a:ext uri="{FF2B5EF4-FFF2-40B4-BE49-F238E27FC236}">
                <a16:creationId xmlns:a16="http://schemas.microsoft.com/office/drawing/2014/main" id="{4705EF24-FC5D-D7F5-2835-E2F527095DF4}"/>
              </a:ext>
            </a:extLst>
          </p:cNvPr>
          <p:cNvSpPr txBox="1">
            <a:spLocks/>
          </p:cNvSpPr>
          <p:nvPr/>
        </p:nvSpPr>
        <p:spPr>
          <a:xfrm>
            <a:off x="687977" y="501649"/>
            <a:ext cx="3196046" cy="621757"/>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CA" sz="3300" dirty="0"/>
              <a:t>Data</a:t>
            </a:r>
            <a:r>
              <a:rPr lang="en-CA" sz="3600" dirty="0"/>
              <a:t> </a:t>
            </a:r>
            <a:r>
              <a:rPr lang="en-CA" sz="3300" dirty="0"/>
              <a:t>sources</a:t>
            </a:r>
            <a:endParaRPr lang="en-CA" sz="3600" dirty="0"/>
          </a:p>
        </p:txBody>
      </p:sp>
      <p:sp>
        <p:nvSpPr>
          <p:cNvPr id="5" name="TextBox 4">
            <a:extLst>
              <a:ext uri="{FF2B5EF4-FFF2-40B4-BE49-F238E27FC236}">
                <a16:creationId xmlns:a16="http://schemas.microsoft.com/office/drawing/2014/main" id="{460B4AC5-68F0-C4BF-E8C8-A311A836E025}"/>
              </a:ext>
            </a:extLst>
          </p:cNvPr>
          <p:cNvSpPr txBox="1"/>
          <p:nvPr/>
        </p:nvSpPr>
        <p:spPr>
          <a:xfrm>
            <a:off x="98811" y="1505107"/>
            <a:ext cx="5997189" cy="2031325"/>
          </a:xfrm>
          <a:prstGeom prst="rect">
            <a:avLst/>
          </a:prstGeom>
          <a:noFill/>
        </p:spPr>
        <p:txBody>
          <a:bodyPr wrap="square" rtlCol="0">
            <a:spAutoFit/>
          </a:bodyPr>
          <a:lstStyle/>
          <a:p>
            <a:r>
              <a:rPr lang="en-US" sz="1800" b="1" dirty="0">
                <a:effectLst/>
                <a:ea typeface="Times New Roman" panose="02020603050405020304" pitchFamily="18" charset="0"/>
                <a:cs typeface="Arial" panose="020B0604020202020204" pitchFamily="34" charset="0"/>
              </a:rPr>
              <a:t>Thales Stock (HO.PA)</a:t>
            </a:r>
          </a:p>
          <a:p>
            <a:r>
              <a:rPr lang="en-US" sz="1800" b="1" dirty="0">
                <a:effectLst/>
                <a:ea typeface="Times New Roman" panose="02020603050405020304" pitchFamily="18" charset="0"/>
                <a:cs typeface="Arial" panose="020B0604020202020204" pitchFamily="34" charset="0"/>
              </a:rPr>
              <a:t>France Based Security Company (Euro)</a:t>
            </a:r>
          </a:p>
          <a:p>
            <a:r>
              <a:rPr lang="en-US" sz="1800" dirty="0">
                <a:effectLst/>
                <a:ea typeface="Times New Roman" panose="02020603050405020304" pitchFamily="18" charset="0"/>
                <a:cs typeface="Arial" panose="020B0604020202020204" pitchFamily="34" charset="0"/>
              </a:rPr>
              <a:t>https://ca.finance.yahoo.com/quote/HO.PA/?p=HO.PA</a:t>
            </a:r>
          </a:p>
          <a:p>
            <a:endParaRPr lang="en-US" sz="1800" b="1" dirty="0">
              <a:effectLst/>
              <a:ea typeface="Times New Roman" panose="02020603050405020304" pitchFamily="18" charset="0"/>
              <a:cs typeface="Arial" panose="020B0604020202020204" pitchFamily="34" charset="0"/>
            </a:endParaRPr>
          </a:p>
          <a:p>
            <a:r>
              <a:rPr lang="en-US" sz="1800" b="1" dirty="0">
                <a:effectLst/>
                <a:ea typeface="Times New Roman" panose="02020603050405020304" pitchFamily="18" charset="0"/>
                <a:cs typeface="Arial" panose="020B0604020202020204" pitchFamily="34" charset="0"/>
              </a:rPr>
              <a:t>Standard &amp; Poor 500</a:t>
            </a:r>
          </a:p>
          <a:p>
            <a:r>
              <a:rPr lang="en-US" sz="1800" b="1" dirty="0">
                <a:effectLst/>
                <a:ea typeface="Times New Roman" panose="02020603050405020304" pitchFamily="18" charset="0"/>
                <a:cs typeface="Arial" panose="020B0604020202020204" pitchFamily="34" charset="0"/>
              </a:rPr>
              <a:t>Quarterly Dividend Index (USD)</a:t>
            </a:r>
          </a:p>
          <a:p>
            <a:r>
              <a:rPr lang="en-CA" dirty="0">
                <a:cs typeface="Arial" panose="020B0604020202020204" pitchFamily="34" charset="0"/>
              </a:rPr>
              <a:t>https://ca.finance.yahoo.com/quote/SDI%3DF/?p=SDI%3DF</a:t>
            </a:r>
          </a:p>
        </p:txBody>
      </p:sp>
      <p:sp>
        <p:nvSpPr>
          <p:cNvPr id="7" name="TextBox 6">
            <a:extLst>
              <a:ext uri="{FF2B5EF4-FFF2-40B4-BE49-F238E27FC236}">
                <a16:creationId xmlns:a16="http://schemas.microsoft.com/office/drawing/2014/main" id="{DE46B71F-927B-0B44-310A-A164F4A74238}"/>
              </a:ext>
            </a:extLst>
          </p:cNvPr>
          <p:cNvSpPr txBox="1"/>
          <p:nvPr/>
        </p:nvSpPr>
        <p:spPr>
          <a:xfrm>
            <a:off x="3982835" y="627861"/>
            <a:ext cx="4226330" cy="369332"/>
          </a:xfrm>
          <a:prstGeom prst="rect">
            <a:avLst/>
          </a:prstGeom>
          <a:noFill/>
        </p:spPr>
        <p:txBody>
          <a:bodyPr wrap="square">
            <a:spAutoFit/>
          </a:bodyPr>
          <a:lstStyle/>
          <a:p>
            <a:pPr algn="l"/>
            <a:r>
              <a:rPr lang="en-CA" sz="1800" dirty="0"/>
              <a:t>Yahoo Finance – Daily Historical Dataset</a:t>
            </a:r>
            <a:endParaRPr lang="en-CA" sz="1400" dirty="0"/>
          </a:p>
        </p:txBody>
      </p:sp>
      <p:pic>
        <p:nvPicPr>
          <p:cNvPr id="9" name="Picture 8">
            <a:extLst>
              <a:ext uri="{FF2B5EF4-FFF2-40B4-BE49-F238E27FC236}">
                <a16:creationId xmlns:a16="http://schemas.microsoft.com/office/drawing/2014/main" id="{CD01F8AB-903D-DB1E-D387-77DA2C20289D}"/>
              </a:ext>
            </a:extLst>
          </p:cNvPr>
          <p:cNvPicPr>
            <a:picLocks noChangeAspect="1"/>
          </p:cNvPicPr>
          <p:nvPr/>
        </p:nvPicPr>
        <p:blipFill>
          <a:blip r:embed="rId3"/>
          <a:stretch>
            <a:fillRect/>
          </a:stretch>
        </p:blipFill>
        <p:spPr>
          <a:xfrm>
            <a:off x="2086543" y="3805181"/>
            <a:ext cx="7871266" cy="2180368"/>
          </a:xfrm>
          <a:prstGeom prst="rect">
            <a:avLst/>
          </a:prstGeom>
        </p:spPr>
      </p:pic>
      <p:sp>
        <p:nvSpPr>
          <p:cNvPr id="10" name="TextBox 9">
            <a:extLst>
              <a:ext uri="{FF2B5EF4-FFF2-40B4-BE49-F238E27FC236}">
                <a16:creationId xmlns:a16="http://schemas.microsoft.com/office/drawing/2014/main" id="{17F27C43-AD6A-F1E0-04A6-E190CEA066DF}"/>
              </a:ext>
            </a:extLst>
          </p:cNvPr>
          <p:cNvSpPr txBox="1"/>
          <p:nvPr/>
        </p:nvSpPr>
        <p:spPr>
          <a:xfrm>
            <a:off x="6022176" y="1505106"/>
            <a:ext cx="6455725" cy="2031325"/>
          </a:xfrm>
          <a:prstGeom prst="rect">
            <a:avLst/>
          </a:prstGeom>
          <a:noFill/>
        </p:spPr>
        <p:txBody>
          <a:bodyPr wrap="square" rtlCol="0">
            <a:spAutoFit/>
          </a:bodyPr>
          <a:lstStyle/>
          <a:p>
            <a:r>
              <a:rPr lang="en-US" sz="1800" b="1" dirty="0">
                <a:effectLst/>
                <a:ea typeface="Times New Roman" panose="02020603050405020304" pitchFamily="18" charset="0"/>
                <a:cs typeface="Arial" panose="020B0604020202020204" pitchFamily="34" charset="0"/>
              </a:rPr>
              <a:t>CAC 40 (FCHI)</a:t>
            </a:r>
          </a:p>
          <a:p>
            <a:r>
              <a:rPr lang="en-US" sz="1800" b="1" dirty="0">
                <a:effectLst/>
                <a:ea typeface="Times New Roman" panose="02020603050405020304" pitchFamily="18" charset="0"/>
                <a:cs typeface="Arial" panose="020B0604020202020204" pitchFamily="34" charset="0"/>
              </a:rPr>
              <a:t>France Market Index (Euro)</a:t>
            </a:r>
          </a:p>
          <a:p>
            <a:r>
              <a:rPr lang="en-CA" dirty="0">
                <a:cs typeface="Arial" panose="020B0604020202020204" pitchFamily="34" charset="0"/>
              </a:rPr>
              <a:t>https://ca.finance.yahoo.com/quote/%5EFCHI/?p=%5EFCHI</a:t>
            </a:r>
          </a:p>
          <a:p>
            <a:endParaRPr lang="en-CA" dirty="0">
              <a:cs typeface="Arial" panose="020B0604020202020204" pitchFamily="34" charset="0"/>
            </a:endParaRPr>
          </a:p>
          <a:p>
            <a:r>
              <a:rPr lang="en-US" sz="1800" b="1" dirty="0">
                <a:effectLst/>
                <a:ea typeface="Times New Roman" panose="02020603050405020304" pitchFamily="18" charset="0"/>
                <a:cs typeface="Arial" panose="020B0604020202020204" pitchFamily="34" charset="0"/>
              </a:rPr>
              <a:t>Dax Performance (GDAXI)</a:t>
            </a:r>
          </a:p>
          <a:p>
            <a:r>
              <a:rPr lang="en-US" sz="1800" b="1" dirty="0">
                <a:effectLst/>
                <a:ea typeface="Times New Roman" panose="02020603050405020304" pitchFamily="18" charset="0"/>
                <a:cs typeface="Arial" panose="020B0604020202020204" pitchFamily="34" charset="0"/>
              </a:rPr>
              <a:t>European Market Index (Euro)</a:t>
            </a:r>
          </a:p>
          <a:p>
            <a:r>
              <a:rPr lang="en-CA" dirty="0">
                <a:cs typeface="Arial" panose="020B0604020202020204" pitchFamily="34" charset="0"/>
              </a:rPr>
              <a:t>https://ca.finance.yahoo.com/quote/%5EGDAXI/?p=%5EGDAXI</a:t>
            </a:r>
          </a:p>
        </p:txBody>
      </p:sp>
      <p:sp>
        <p:nvSpPr>
          <p:cNvPr id="11" name="Date Placeholder 4">
            <a:extLst>
              <a:ext uri="{FF2B5EF4-FFF2-40B4-BE49-F238E27FC236}">
                <a16:creationId xmlns:a16="http://schemas.microsoft.com/office/drawing/2014/main" id="{EAE86CF6-FF5C-E700-9A48-670D687C7861}"/>
              </a:ext>
            </a:extLst>
          </p:cNvPr>
          <p:cNvSpPr>
            <a:spLocks noGrp="1"/>
          </p:cNvSpPr>
          <p:nvPr>
            <p:ph type="dt" sz="half" idx="10"/>
          </p:nvPr>
        </p:nvSpPr>
        <p:spPr>
          <a:xfrm>
            <a:off x="1333500" y="6356350"/>
            <a:ext cx="1131026" cy="365125"/>
          </a:xfrm>
        </p:spPr>
        <p:txBody>
          <a:bodyPr/>
          <a:lstStyle/>
          <a:p>
            <a:r>
              <a:rPr lang="en-US" dirty="0"/>
              <a:t>DBAS3090 - 2024</a:t>
            </a:r>
          </a:p>
        </p:txBody>
      </p:sp>
      <p:sp>
        <p:nvSpPr>
          <p:cNvPr id="12" name="Footer Placeholder 3">
            <a:extLst>
              <a:ext uri="{FF2B5EF4-FFF2-40B4-BE49-F238E27FC236}">
                <a16:creationId xmlns:a16="http://schemas.microsoft.com/office/drawing/2014/main" id="{46865792-3AA7-0226-38D9-5ABA8E9B0C5E}"/>
              </a:ext>
            </a:extLst>
          </p:cNvPr>
          <p:cNvSpPr>
            <a:spLocks noGrp="1"/>
          </p:cNvSpPr>
          <p:nvPr>
            <p:ph type="ftr" sz="quarter" idx="11"/>
          </p:nvPr>
        </p:nvSpPr>
        <p:spPr>
          <a:xfrm>
            <a:off x="2669886" y="6356349"/>
            <a:ext cx="2482842" cy="365125"/>
          </a:xfrm>
        </p:spPr>
        <p:txBody>
          <a:bodyPr/>
          <a:lstStyle/>
          <a:p>
            <a:r>
              <a:rPr lang="en-US" dirty="0"/>
              <a:t>Thales Stock Predictor</a:t>
            </a:r>
          </a:p>
        </p:txBody>
      </p:sp>
    </p:spTree>
    <p:extLst>
      <p:ext uri="{BB962C8B-B14F-4D97-AF65-F5344CB8AC3E}">
        <p14:creationId xmlns:p14="http://schemas.microsoft.com/office/powerpoint/2010/main" val="261930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3" name="Date Placeholder 4">
            <a:extLst>
              <a:ext uri="{FF2B5EF4-FFF2-40B4-BE49-F238E27FC236}">
                <a16:creationId xmlns:a16="http://schemas.microsoft.com/office/drawing/2014/main" id="{6F2E0971-AED0-81EE-3848-78492D6F21A2}"/>
              </a:ext>
            </a:extLst>
          </p:cNvPr>
          <p:cNvSpPr>
            <a:spLocks noGrp="1"/>
          </p:cNvSpPr>
          <p:nvPr>
            <p:ph type="dt" sz="half" idx="10"/>
          </p:nvPr>
        </p:nvSpPr>
        <p:spPr>
          <a:xfrm>
            <a:off x="1333500" y="6356350"/>
            <a:ext cx="1131026" cy="365125"/>
          </a:xfrm>
        </p:spPr>
        <p:txBody>
          <a:bodyPr/>
          <a:lstStyle/>
          <a:p>
            <a:r>
              <a:rPr lang="en-US" dirty="0"/>
              <a:t>DBAS3090 - 2024</a:t>
            </a:r>
          </a:p>
        </p:txBody>
      </p:sp>
      <p:sp>
        <p:nvSpPr>
          <p:cNvPr id="7" name="Footer Placeholder 3">
            <a:extLst>
              <a:ext uri="{FF2B5EF4-FFF2-40B4-BE49-F238E27FC236}">
                <a16:creationId xmlns:a16="http://schemas.microsoft.com/office/drawing/2014/main" id="{76889513-7239-3DA5-1751-53252EF5ED9B}"/>
              </a:ext>
            </a:extLst>
          </p:cNvPr>
          <p:cNvSpPr>
            <a:spLocks noGrp="1"/>
          </p:cNvSpPr>
          <p:nvPr>
            <p:ph type="ftr" sz="quarter" idx="11"/>
          </p:nvPr>
        </p:nvSpPr>
        <p:spPr>
          <a:xfrm>
            <a:off x="2669886" y="6356349"/>
            <a:ext cx="2482842" cy="365125"/>
          </a:xfrm>
        </p:spPr>
        <p:txBody>
          <a:bodyPr/>
          <a:lstStyle/>
          <a:p>
            <a:r>
              <a:rPr lang="en-US" dirty="0"/>
              <a:t>Thales Stock Predictor</a:t>
            </a:r>
          </a:p>
        </p:txBody>
      </p:sp>
      <p:sp>
        <p:nvSpPr>
          <p:cNvPr id="37" name="Title 1">
            <a:extLst>
              <a:ext uri="{FF2B5EF4-FFF2-40B4-BE49-F238E27FC236}">
                <a16:creationId xmlns:a16="http://schemas.microsoft.com/office/drawing/2014/main" id="{B0B92268-1CCA-1308-3620-05D338698A1D}"/>
              </a:ext>
            </a:extLst>
          </p:cNvPr>
          <p:cNvSpPr txBox="1">
            <a:spLocks/>
          </p:cNvSpPr>
          <p:nvPr/>
        </p:nvSpPr>
        <p:spPr>
          <a:xfrm>
            <a:off x="359228" y="352246"/>
            <a:ext cx="4855278" cy="5534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CA" dirty="0"/>
              <a:t>Tools and software</a:t>
            </a:r>
          </a:p>
        </p:txBody>
      </p:sp>
      <p:sp>
        <p:nvSpPr>
          <p:cNvPr id="15" name="TextBox 14">
            <a:extLst>
              <a:ext uri="{FF2B5EF4-FFF2-40B4-BE49-F238E27FC236}">
                <a16:creationId xmlns:a16="http://schemas.microsoft.com/office/drawing/2014/main" id="{B46790DF-6CFD-923B-77D3-339F841C8125}"/>
              </a:ext>
            </a:extLst>
          </p:cNvPr>
          <p:cNvSpPr txBox="1"/>
          <p:nvPr/>
        </p:nvSpPr>
        <p:spPr>
          <a:xfrm>
            <a:off x="359228" y="1166842"/>
            <a:ext cx="8038324" cy="4524315"/>
          </a:xfrm>
          <a:prstGeom prst="rect">
            <a:avLst/>
          </a:prstGeom>
          <a:noFill/>
        </p:spPr>
        <p:txBody>
          <a:bodyPr wrap="square">
            <a:spAutoFit/>
          </a:bodyPr>
          <a:lstStyle/>
          <a:p>
            <a:r>
              <a:rPr lang="en-US" sz="1800" b="1" dirty="0">
                <a:effectLst/>
                <a:ea typeface="Times New Roman" panose="02020603050405020304" pitchFamily="18" charset="0"/>
                <a:cs typeface="Arial" panose="020B0604020202020204" pitchFamily="34" charset="0"/>
              </a:rPr>
              <a:t>Documentation:</a:t>
            </a:r>
          </a:p>
          <a:p>
            <a:r>
              <a:rPr lang="en-US" sz="1800" dirty="0">
                <a:effectLst/>
                <a:ea typeface="Times New Roman" panose="02020603050405020304" pitchFamily="18" charset="0"/>
                <a:cs typeface="Arial" panose="020B0604020202020204" pitchFamily="34" charset="0"/>
              </a:rPr>
              <a:t>Microsoft Office </a:t>
            </a:r>
            <a:r>
              <a:rPr lang="en-US" dirty="0">
                <a:ea typeface="Times New Roman" panose="02020603050405020304" pitchFamily="18" charset="0"/>
                <a:cs typeface="Arial" panose="020B0604020202020204" pitchFamily="34" charset="0"/>
              </a:rPr>
              <a:t>365, Microsoft Project</a:t>
            </a:r>
            <a:endParaRPr lang="en-US" sz="1800" dirty="0">
              <a:effectLst/>
              <a:ea typeface="Times New Roman" panose="02020603050405020304" pitchFamily="18" charset="0"/>
              <a:cs typeface="Arial" panose="020B0604020202020204" pitchFamily="34" charset="0"/>
            </a:endParaRPr>
          </a:p>
          <a:p>
            <a:endParaRPr lang="en-US" sz="1800" dirty="0">
              <a:effectLst/>
              <a:ea typeface="Times New Roman" panose="02020603050405020304" pitchFamily="18" charset="0"/>
              <a:cs typeface="Arial" panose="020B0604020202020204" pitchFamily="34" charset="0"/>
            </a:endParaRPr>
          </a:p>
          <a:p>
            <a:r>
              <a:rPr lang="en-US" sz="1800" b="1" dirty="0">
                <a:effectLst/>
                <a:ea typeface="Times New Roman" panose="02020603050405020304" pitchFamily="18" charset="0"/>
                <a:cs typeface="Arial" panose="020B0604020202020204" pitchFamily="34" charset="0"/>
              </a:rPr>
              <a:t>Database Development:</a:t>
            </a:r>
          </a:p>
          <a:p>
            <a:r>
              <a:rPr lang="en-US" sz="1800" dirty="0">
                <a:effectLst/>
                <a:ea typeface="Times New Roman" panose="02020603050405020304" pitchFamily="18" charset="0"/>
                <a:cs typeface="Arial" panose="020B0604020202020204" pitchFamily="34" charset="0"/>
              </a:rPr>
              <a:t>Visual Paradigm, Microsoft Visio, Microsoft SQL Server</a:t>
            </a:r>
          </a:p>
          <a:p>
            <a:endParaRPr lang="en-US" dirty="0">
              <a:ea typeface="Times New Roman" panose="02020603050405020304" pitchFamily="18" charset="0"/>
              <a:cs typeface="Arial" panose="020B0604020202020204" pitchFamily="34" charset="0"/>
            </a:endParaRPr>
          </a:p>
          <a:p>
            <a:r>
              <a:rPr lang="en-US" sz="1800" b="1" dirty="0">
                <a:effectLst/>
                <a:ea typeface="Times New Roman" panose="02020603050405020304" pitchFamily="18" charset="0"/>
                <a:cs typeface="Arial" panose="020B0604020202020204" pitchFamily="34" charset="0"/>
              </a:rPr>
              <a:t>Data Processing (ETL):</a:t>
            </a:r>
          </a:p>
          <a:p>
            <a:r>
              <a:rPr lang="en-US" sz="1800" dirty="0">
                <a:effectLst/>
                <a:ea typeface="Times New Roman" panose="02020603050405020304" pitchFamily="18" charset="0"/>
                <a:cs typeface="Arial" panose="020B0604020202020204" pitchFamily="34" charset="0"/>
              </a:rPr>
              <a:t>PowerShell, Microsoft Visual Studio, Microsoft SQL Server Integration Services, </a:t>
            </a:r>
          </a:p>
          <a:p>
            <a:r>
              <a:rPr lang="en-US" sz="1800" dirty="0">
                <a:effectLst/>
                <a:ea typeface="Times New Roman" panose="02020603050405020304" pitchFamily="18" charset="0"/>
                <a:cs typeface="Arial" panose="020B0604020202020204" pitchFamily="34" charset="0"/>
              </a:rPr>
              <a:t>Python (Pandas, </a:t>
            </a:r>
            <a:r>
              <a:rPr lang="en-US" sz="1800" dirty="0" err="1">
                <a:effectLst/>
                <a:ea typeface="Times New Roman" panose="02020603050405020304" pitchFamily="18" charset="0"/>
                <a:cs typeface="Arial" panose="020B0604020202020204" pitchFamily="34" charset="0"/>
              </a:rPr>
              <a:t>Numpy</a:t>
            </a:r>
            <a:r>
              <a:rPr lang="en-US" sz="1800" dirty="0">
                <a:effectLst/>
                <a:ea typeface="Times New Roman" panose="02020603050405020304" pitchFamily="18" charset="0"/>
                <a:cs typeface="Arial" panose="020B0604020202020204" pitchFamily="34" charset="0"/>
              </a:rPr>
              <a:t>, Scikit-learn, </a:t>
            </a:r>
            <a:r>
              <a:rPr lang="en-US" sz="1800" dirty="0" err="1">
                <a:effectLst/>
                <a:ea typeface="Times New Roman" panose="02020603050405020304" pitchFamily="18" charset="0"/>
                <a:cs typeface="Arial" panose="020B0604020202020204" pitchFamily="34" charset="0"/>
              </a:rPr>
              <a:t>Tensorflow</a:t>
            </a:r>
            <a:r>
              <a:rPr lang="en-US" sz="1800" dirty="0">
                <a:effectLst/>
                <a:ea typeface="Times New Roman" panose="02020603050405020304" pitchFamily="18" charset="0"/>
                <a:cs typeface="Arial" panose="020B0604020202020204" pitchFamily="34" charset="0"/>
              </a:rPr>
              <a:t>), R</a:t>
            </a:r>
          </a:p>
          <a:p>
            <a:endParaRPr lang="en-US" sz="1800" dirty="0">
              <a:effectLst/>
              <a:ea typeface="Times New Roman" panose="02020603050405020304" pitchFamily="18" charset="0"/>
              <a:cs typeface="Arial" panose="020B0604020202020204" pitchFamily="34" charset="0"/>
            </a:endParaRPr>
          </a:p>
          <a:p>
            <a:r>
              <a:rPr lang="en-US" sz="1800" b="1" dirty="0">
                <a:effectLst/>
                <a:ea typeface="Times New Roman" panose="02020603050405020304" pitchFamily="18" charset="0"/>
                <a:cs typeface="Arial" panose="020B0604020202020204" pitchFamily="34" charset="0"/>
              </a:rPr>
              <a:t>Visualization</a:t>
            </a:r>
          </a:p>
          <a:p>
            <a:r>
              <a:rPr lang="en-US" sz="1800" dirty="0">
                <a:effectLst/>
                <a:ea typeface="Times New Roman" panose="02020603050405020304" pitchFamily="18" charset="0"/>
                <a:cs typeface="Arial" panose="020B0604020202020204" pitchFamily="34" charset="0"/>
              </a:rPr>
              <a:t>Microsoft Power BI, Python (Matplotlib, Seaborn)</a:t>
            </a:r>
          </a:p>
          <a:p>
            <a:endParaRPr lang="en-US" dirty="0">
              <a:ea typeface="Times New Roman" panose="02020603050405020304" pitchFamily="18" charset="0"/>
              <a:cs typeface="Arial" panose="020B0604020202020204" pitchFamily="34" charset="0"/>
            </a:endParaRPr>
          </a:p>
          <a:p>
            <a:r>
              <a:rPr lang="en-US" sz="1800" b="1" dirty="0">
                <a:effectLst/>
                <a:ea typeface="Times New Roman" panose="02020603050405020304" pitchFamily="18" charset="0"/>
                <a:cs typeface="Arial" panose="020B0604020202020204" pitchFamily="34" charset="0"/>
              </a:rPr>
              <a:t>Reporting:</a:t>
            </a:r>
          </a:p>
          <a:p>
            <a:r>
              <a:rPr lang="en-US" dirty="0">
                <a:ea typeface="Times New Roman" panose="02020603050405020304" pitchFamily="18" charset="0"/>
                <a:cs typeface="Arial" panose="020B0604020202020204" pitchFamily="34" charset="0"/>
              </a:rPr>
              <a:t>Microsoft Power BI, Report Builder, Report Server</a:t>
            </a:r>
            <a:endParaRPr lang="en-US" sz="1800" dirty="0">
              <a:effectLst/>
              <a:ea typeface="Times New Roman" panose="02020603050405020304" pitchFamily="18" charset="0"/>
              <a:cs typeface="Arial" panose="020B0604020202020204" pitchFamily="34" charset="0"/>
            </a:endParaRPr>
          </a:p>
          <a:p>
            <a:endParaRPr lang="en-US" sz="1800" dirty="0">
              <a:effectLs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429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0" name="Title 1">
            <a:extLst>
              <a:ext uri="{FF2B5EF4-FFF2-40B4-BE49-F238E27FC236}">
                <a16:creationId xmlns:a16="http://schemas.microsoft.com/office/drawing/2014/main" id="{B6C96A81-DBCB-8FD5-C867-E93071844FA5}"/>
              </a:ext>
            </a:extLst>
          </p:cNvPr>
          <p:cNvSpPr>
            <a:spLocks noGrp="1"/>
          </p:cNvSpPr>
          <p:nvPr>
            <p:ph type="title"/>
          </p:nvPr>
        </p:nvSpPr>
        <p:spPr>
          <a:xfrm>
            <a:off x="396486" y="298888"/>
            <a:ext cx="4756242" cy="530815"/>
          </a:xfrm>
        </p:spPr>
        <p:txBody>
          <a:bodyPr>
            <a:normAutofit/>
          </a:bodyPr>
          <a:lstStyle/>
          <a:p>
            <a:r>
              <a:rPr lang="en-US" dirty="0"/>
              <a:t>Project schedule</a:t>
            </a:r>
          </a:p>
        </p:txBody>
      </p:sp>
      <p:sp>
        <p:nvSpPr>
          <p:cNvPr id="2" name="Date Placeholder 4">
            <a:extLst>
              <a:ext uri="{FF2B5EF4-FFF2-40B4-BE49-F238E27FC236}">
                <a16:creationId xmlns:a16="http://schemas.microsoft.com/office/drawing/2014/main" id="{0981474E-A35E-C494-21D2-3C729E6F6B05}"/>
              </a:ext>
            </a:extLst>
          </p:cNvPr>
          <p:cNvSpPr>
            <a:spLocks noGrp="1"/>
          </p:cNvSpPr>
          <p:nvPr>
            <p:ph type="dt" sz="half" idx="10"/>
          </p:nvPr>
        </p:nvSpPr>
        <p:spPr>
          <a:xfrm>
            <a:off x="1333500" y="6356350"/>
            <a:ext cx="1131026" cy="365125"/>
          </a:xfrm>
        </p:spPr>
        <p:txBody>
          <a:bodyPr/>
          <a:lstStyle/>
          <a:p>
            <a:r>
              <a:rPr lang="en-US" dirty="0"/>
              <a:t>DBAS3090 - 2024</a:t>
            </a:r>
          </a:p>
        </p:txBody>
      </p:sp>
      <p:sp>
        <p:nvSpPr>
          <p:cNvPr id="3" name="Footer Placeholder 3">
            <a:extLst>
              <a:ext uri="{FF2B5EF4-FFF2-40B4-BE49-F238E27FC236}">
                <a16:creationId xmlns:a16="http://schemas.microsoft.com/office/drawing/2014/main" id="{E8A88AC6-25F8-709E-9423-B02771C23823}"/>
              </a:ext>
            </a:extLst>
          </p:cNvPr>
          <p:cNvSpPr>
            <a:spLocks noGrp="1"/>
          </p:cNvSpPr>
          <p:nvPr>
            <p:ph type="ftr" sz="quarter" idx="11"/>
          </p:nvPr>
        </p:nvSpPr>
        <p:spPr>
          <a:xfrm>
            <a:off x="2669886" y="6356349"/>
            <a:ext cx="2482842" cy="365125"/>
          </a:xfrm>
        </p:spPr>
        <p:txBody>
          <a:bodyPr/>
          <a:lstStyle/>
          <a:p>
            <a:r>
              <a:rPr lang="en-US" dirty="0"/>
              <a:t>Thales Stock Predictor</a:t>
            </a:r>
          </a:p>
        </p:txBody>
      </p:sp>
      <p:pic>
        <p:nvPicPr>
          <p:cNvPr id="5" name="Picture 4" descr="A screen shot of a graph&#10;&#10;Description automatically generated">
            <a:extLst>
              <a:ext uri="{FF2B5EF4-FFF2-40B4-BE49-F238E27FC236}">
                <a16:creationId xmlns:a16="http://schemas.microsoft.com/office/drawing/2014/main" id="{2872F859-609F-27FB-070C-B9EE5A26A7B5}"/>
              </a:ext>
            </a:extLst>
          </p:cNvPr>
          <p:cNvPicPr>
            <a:picLocks noChangeAspect="1"/>
          </p:cNvPicPr>
          <p:nvPr/>
        </p:nvPicPr>
        <p:blipFill>
          <a:blip r:embed="rId3"/>
          <a:stretch>
            <a:fillRect/>
          </a:stretch>
        </p:blipFill>
        <p:spPr>
          <a:xfrm>
            <a:off x="152400" y="1055914"/>
            <a:ext cx="11887200" cy="4746171"/>
          </a:xfrm>
          <a:prstGeom prst="rect">
            <a:avLst/>
          </a:prstGeom>
        </p:spPr>
      </p:pic>
    </p:spTree>
    <p:extLst>
      <p:ext uri="{BB962C8B-B14F-4D97-AF65-F5344CB8AC3E}">
        <p14:creationId xmlns:p14="http://schemas.microsoft.com/office/powerpoint/2010/main" val="35868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sp>
        <p:nvSpPr>
          <p:cNvPr id="7" name="Text Placeholder 2">
            <a:extLst>
              <a:ext uri="{FF2B5EF4-FFF2-40B4-BE49-F238E27FC236}">
                <a16:creationId xmlns:a16="http://schemas.microsoft.com/office/drawing/2014/main" id="{767B3E11-C2FA-0E19-407E-834736F369D7}"/>
              </a:ext>
            </a:extLst>
          </p:cNvPr>
          <p:cNvSpPr txBox="1">
            <a:spLocks/>
          </p:cNvSpPr>
          <p:nvPr/>
        </p:nvSpPr>
        <p:spPr>
          <a:xfrm>
            <a:off x="4417424" y="2943496"/>
            <a:ext cx="6520543" cy="293811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7000"/>
              </a:lnSpc>
              <a:spcBef>
                <a:spcPts val="200"/>
              </a:spcBef>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4">
            <a:extLst>
              <a:ext uri="{FF2B5EF4-FFF2-40B4-BE49-F238E27FC236}">
                <a16:creationId xmlns:a16="http://schemas.microsoft.com/office/drawing/2014/main" id="{133C6CCA-BA58-2497-A14F-97F48C6E10F0}"/>
              </a:ext>
            </a:extLst>
          </p:cNvPr>
          <p:cNvSpPr>
            <a:spLocks noGrp="1"/>
          </p:cNvSpPr>
          <p:nvPr>
            <p:ph type="dt" sz="half" idx="10"/>
          </p:nvPr>
        </p:nvSpPr>
        <p:spPr>
          <a:xfrm>
            <a:off x="1333500" y="6356350"/>
            <a:ext cx="1131026" cy="365125"/>
          </a:xfrm>
        </p:spPr>
        <p:txBody>
          <a:bodyPr/>
          <a:lstStyle/>
          <a:p>
            <a:r>
              <a:rPr lang="en-US" dirty="0"/>
              <a:t>DBAS3090 - 2024</a:t>
            </a:r>
          </a:p>
        </p:txBody>
      </p:sp>
      <p:sp>
        <p:nvSpPr>
          <p:cNvPr id="3" name="Footer Placeholder 3">
            <a:extLst>
              <a:ext uri="{FF2B5EF4-FFF2-40B4-BE49-F238E27FC236}">
                <a16:creationId xmlns:a16="http://schemas.microsoft.com/office/drawing/2014/main" id="{D35990D7-1CCF-1C61-49AA-5BC047E88E63}"/>
              </a:ext>
            </a:extLst>
          </p:cNvPr>
          <p:cNvSpPr>
            <a:spLocks noGrp="1"/>
          </p:cNvSpPr>
          <p:nvPr>
            <p:ph type="ftr" sz="quarter" idx="11"/>
          </p:nvPr>
        </p:nvSpPr>
        <p:spPr>
          <a:xfrm>
            <a:off x="2669886" y="6356349"/>
            <a:ext cx="2482842" cy="365125"/>
          </a:xfrm>
        </p:spPr>
        <p:txBody>
          <a:bodyPr/>
          <a:lstStyle/>
          <a:p>
            <a:r>
              <a:rPr lang="en-US" dirty="0"/>
              <a:t>Thales Stock Predictor</a:t>
            </a:r>
          </a:p>
        </p:txBody>
      </p:sp>
      <p:sp>
        <p:nvSpPr>
          <p:cNvPr id="8" name="Title 1">
            <a:extLst>
              <a:ext uri="{FF2B5EF4-FFF2-40B4-BE49-F238E27FC236}">
                <a16:creationId xmlns:a16="http://schemas.microsoft.com/office/drawing/2014/main" id="{0A32731C-311B-46F7-A865-6C3AF6B09A47}"/>
              </a:ext>
            </a:extLst>
          </p:cNvPr>
          <p:cNvSpPr txBox="1">
            <a:spLocks/>
          </p:cNvSpPr>
          <p:nvPr/>
        </p:nvSpPr>
        <p:spPr>
          <a:xfrm>
            <a:off x="2887980" y="326164"/>
            <a:ext cx="6416040" cy="54904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CA" dirty="0"/>
              <a:t>Key Performance Indicators</a:t>
            </a:r>
          </a:p>
        </p:txBody>
      </p:sp>
      <p:sp>
        <p:nvSpPr>
          <p:cNvPr id="9" name="TextBox 8">
            <a:extLst>
              <a:ext uri="{FF2B5EF4-FFF2-40B4-BE49-F238E27FC236}">
                <a16:creationId xmlns:a16="http://schemas.microsoft.com/office/drawing/2014/main" id="{E00A1425-3D6B-A2CD-43AD-30A30CB414DE}"/>
              </a:ext>
            </a:extLst>
          </p:cNvPr>
          <p:cNvSpPr txBox="1"/>
          <p:nvPr/>
        </p:nvSpPr>
        <p:spPr>
          <a:xfrm>
            <a:off x="1045029" y="875211"/>
            <a:ext cx="10537371" cy="2308324"/>
          </a:xfrm>
          <a:prstGeom prst="rect">
            <a:avLst/>
          </a:prstGeom>
          <a:noFill/>
        </p:spPr>
        <p:txBody>
          <a:bodyPr wrap="square" rtlCol="0">
            <a:spAutoFit/>
          </a:bodyPr>
          <a:lstStyle/>
          <a:p>
            <a:r>
              <a:rPr lang="en-US" sz="1800" b="1" dirty="0">
                <a:effectLst/>
                <a:ea typeface="Times New Roman" panose="02020603050405020304" pitchFamily="18" charset="0"/>
                <a:cs typeface="Arial" panose="020B0604020202020204" pitchFamily="34" charset="0"/>
              </a:rPr>
              <a:t>Descriptive Statistics:</a:t>
            </a:r>
          </a:p>
          <a:p>
            <a:r>
              <a:rPr lang="en-US" sz="1800" dirty="0">
                <a:effectLst/>
                <a:ea typeface="Times New Roman" panose="02020603050405020304" pitchFamily="18" charset="0"/>
                <a:cs typeface="Arial" panose="020B0604020202020204" pitchFamily="34" charset="0"/>
              </a:rPr>
              <a:t>Dynamically summarize key dataset features each the dataset has been updated.</a:t>
            </a:r>
          </a:p>
          <a:p>
            <a:r>
              <a:rPr lang="en-US" sz="1800" dirty="0">
                <a:effectLst/>
                <a:ea typeface="Times New Roman" panose="02020603050405020304" pitchFamily="18" charset="0"/>
                <a:cs typeface="Arial" panose="020B0604020202020204" pitchFamily="34" charset="0"/>
              </a:rPr>
              <a:t>Target: Display Descriptive Statistics in interactive dashboard and report.</a:t>
            </a:r>
          </a:p>
          <a:p>
            <a:endParaRPr lang="en-US" sz="1800" b="1" dirty="0">
              <a:effectLst/>
              <a:ea typeface="Times New Roman" panose="02020603050405020304" pitchFamily="18" charset="0"/>
              <a:cs typeface="Arial" panose="020B0604020202020204" pitchFamily="34" charset="0"/>
            </a:endParaRPr>
          </a:p>
          <a:p>
            <a:r>
              <a:rPr lang="en-US" sz="1800" b="1" dirty="0">
                <a:effectLst/>
                <a:ea typeface="Times New Roman" panose="02020603050405020304" pitchFamily="18" charset="0"/>
                <a:cs typeface="Arial" panose="020B0604020202020204" pitchFamily="34" charset="0"/>
              </a:rPr>
              <a:t>Predictive Model Accuracy:</a:t>
            </a:r>
          </a:p>
          <a:p>
            <a:r>
              <a:rPr lang="en-US" dirty="0">
                <a:cs typeface="Arial" panose="020B0604020202020204" pitchFamily="34" charset="0"/>
              </a:rPr>
              <a:t>Measure the accuracy of the predictive model against current market values using Mean Absolute Error (MAE), Root Mean Squared Error (RMSE), or R-squared value.</a:t>
            </a:r>
          </a:p>
          <a:p>
            <a:r>
              <a:rPr lang="en-US" dirty="0">
                <a:cs typeface="Arial" panose="020B0604020202020204" pitchFamily="34" charset="0"/>
              </a:rPr>
              <a:t>Target: Achieve a prediction accuracy rate of at least 80% over the specified time-period.</a:t>
            </a:r>
            <a:endParaRPr lang="en-CA" dirty="0">
              <a:cs typeface="Arial" panose="020B0604020202020204" pitchFamily="34" charset="0"/>
            </a:endParaRPr>
          </a:p>
        </p:txBody>
      </p:sp>
      <p:sp>
        <p:nvSpPr>
          <p:cNvPr id="12" name="TextBox 11">
            <a:extLst>
              <a:ext uri="{FF2B5EF4-FFF2-40B4-BE49-F238E27FC236}">
                <a16:creationId xmlns:a16="http://schemas.microsoft.com/office/drawing/2014/main" id="{C253C954-37E8-9666-8814-29330A2E7B33}"/>
              </a:ext>
            </a:extLst>
          </p:cNvPr>
          <p:cNvSpPr txBox="1"/>
          <p:nvPr/>
        </p:nvSpPr>
        <p:spPr>
          <a:xfrm>
            <a:off x="1045030" y="3198775"/>
            <a:ext cx="10537370" cy="3139321"/>
          </a:xfrm>
          <a:prstGeom prst="rect">
            <a:avLst/>
          </a:prstGeom>
          <a:noFill/>
        </p:spPr>
        <p:txBody>
          <a:bodyPr wrap="square" rtlCol="0">
            <a:spAutoFit/>
          </a:bodyPr>
          <a:lstStyle/>
          <a:p>
            <a:r>
              <a:rPr lang="en-US" sz="1800" b="1" dirty="0">
                <a:effectLst/>
                <a:ea typeface="Times New Roman" panose="02020603050405020304" pitchFamily="18" charset="0"/>
                <a:cs typeface="Arial" panose="020B0604020202020204" pitchFamily="34" charset="0"/>
              </a:rPr>
              <a:t>Return on Investment:</a:t>
            </a:r>
          </a:p>
          <a:p>
            <a:r>
              <a:rPr lang="en-US" sz="1800" dirty="0">
                <a:effectLst/>
                <a:ea typeface="Times New Roman" panose="02020603050405020304" pitchFamily="18" charset="0"/>
                <a:cs typeface="Arial" panose="020B0604020202020204" pitchFamily="34" charset="0"/>
              </a:rPr>
              <a:t>Based on the predictions of the model, relative to the amount of money invested. It is usually expressed as a percentage.</a:t>
            </a:r>
          </a:p>
          <a:p>
            <a:r>
              <a:rPr lang="en-US" sz="1800" dirty="0">
                <a:effectLst/>
                <a:ea typeface="Times New Roman" panose="02020603050405020304" pitchFamily="18" charset="0"/>
                <a:cs typeface="Arial" panose="020B0604020202020204" pitchFamily="34" charset="0"/>
              </a:rPr>
              <a:t>Target: Achieve a positive ROI, indicating that the gains made on the stock, based on model predictions, outweigh the initial cost of investment with a minimum ROI of 10%.</a:t>
            </a:r>
          </a:p>
          <a:p>
            <a:endParaRPr lang="en-US" sz="1800" b="1" dirty="0">
              <a:effectLst/>
              <a:ea typeface="Times New Roman" panose="02020603050405020304" pitchFamily="18" charset="0"/>
              <a:cs typeface="Arial" panose="020B0604020202020204" pitchFamily="34" charset="0"/>
            </a:endParaRPr>
          </a:p>
          <a:p>
            <a:r>
              <a:rPr lang="en-US" sz="1800" b="1" dirty="0">
                <a:effectLst/>
                <a:ea typeface="Times New Roman" panose="02020603050405020304" pitchFamily="18" charset="0"/>
                <a:cs typeface="Arial" panose="020B0604020202020204" pitchFamily="34" charset="0"/>
              </a:rPr>
              <a:t>Compound Annual Growth Rate:</a:t>
            </a:r>
          </a:p>
          <a:p>
            <a:r>
              <a:rPr lang="en-US" dirty="0">
                <a:cs typeface="Arial" panose="020B0604020202020204" pitchFamily="34" charset="0"/>
              </a:rPr>
              <a:t>Provides a normalized view of the investment's growth, smoothing out the effects of volatility and providing a compounded annual rate of return.</a:t>
            </a:r>
          </a:p>
          <a:p>
            <a:r>
              <a:rPr lang="en-US" dirty="0">
                <a:cs typeface="Arial" panose="020B0604020202020204" pitchFamily="34" charset="0"/>
              </a:rPr>
              <a:t>Target: Conservative Growth – Achieve a specific CAGR of 5% minimum.</a:t>
            </a:r>
          </a:p>
          <a:p>
            <a:r>
              <a:rPr lang="en-US" dirty="0">
                <a:cs typeface="Arial" panose="020B0604020202020204" pitchFamily="34" charset="0"/>
              </a:rPr>
              <a:t>Target: Moderate Growth – Achieve a specific CAGR of 8% to 10% minimum.</a:t>
            </a:r>
          </a:p>
        </p:txBody>
      </p:sp>
    </p:spTree>
    <p:extLst>
      <p:ext uri="{BB962C8B-B14F-4D97-AF65-F5344CB8AC3E}">
        <p14:creationId xmlns:p14="http://schemas.microsoft.com/office/powerpoint/2010/main" val="48240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882F4-4673-97FB-6FA2-3E3E339868B4}"/>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8DF0974-FAAF-4FE0-3BC6-5AD8672DA669}"/>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2" name="Date Placeholder 4">
            <a:extLst>
              <a:ext uri="{FF2B5EF4-FFF2-40B4-BE49-F238E27FC236}">
                <a16:creationId xmlns:a16="http://schemas.microsoft.com/office/drawing/2014/main" id="{1374BE92-B1A5-4EE5-CE60-FC1540354140}"/>
              </a:ext>
            </a:extLst>
          </p:cNvPr>
          <p:cNvSpPr>
            <a:spLocks noGrp="1"/>
          </p:cNvSpPr>
          <p:nvPr>
            <p:ph type="dt" sz="half" idx="10"/>
          </p:nvPr>
        </p:nvSpPr>
        <p:spPr>
          <a:xfrm>
            <a:off x="1333500" y="6356350"/>
            <a:ext cx="1131026" cy="365125"/>
          </a:xfrm>
        </p:spPr>
        <p:txBody>
          <a:bodyPr/>
          <a:lstStyle/>
          <a:p>
            <a:r>
              <a:rPr lang="en-US" dirty="0"/>
              <a:t>DBAS3090 - 2024</a:t>
            </a:r>
          </a:p>
        </p:txBody>
      </p:sp>
      <p:sp>
        <p:nvSpPr>
          <p:cNvPr id="3" name="Footer Placeholder 3">
            <a:extLst>
              <a:ext uri="{FF2B5EF4-FFF2-40B4-BE49-F238E27FC236}">
                <a16:creationId xmlns:a16="http://schemas.microsoft.com/office/drawing/2014/main" id="{129520DC-4524-D3A4-618C-0F93DB37F404}"/>
              </a:ext>
            </a:extLst>
          </p:cNvPr>
          <p:cNvSpPr>
            <a:spLocks noGrp="1"/>
          </p:cNvSpPr>
          <p:nvPr>
            <p:ph type="ftr" sz="quarter" idx="11"/>
          </p:nvPr>
        </p:nvSpPr>
        <p:spPr>
          <a:xfrm>
            <a:off x="2669886" y="6356349"/>
            <a:ext cx="2482842" cy="365125"/>
          </a:xfrm>
        </p:spPr>
        <p:txBody>
          <a:bodyPr/>
          <a:lstStyle/>
          <a:p>
            <a:r>
              <a:rPr lang="en-US" dirty="0"/>
              <a:t>Thales Stock Predictor</a:t>
            </a:r>
          </a:p>
        </p:txBody>
      </p:sp>
      <p:sp>
        <p:nvSpPr>
          <p:cNvPr id="4" name="Title 1">
            <a:extLst>
              <a:ext uri="{FF2B5EF4-FFF2-40B4-BE49-F238E27FC236}">
                <a16:creationId xmlns:a16="http://schemas.microsoft.com/office/drawing/2014/main" id="{7E0876F9-7C46-1CF1-6CDE-EAF6DB7032C6}"/>
              </a:ext>
            </a:extLst>
          </p:cNvPr>
          <p:cNvSpPr txBox="1">
            <a:spLocks/>
          </p:cNvSpPr>
          <p:nvPr/>
        </p:nvSpPr>
        <p:spPr>
          <a:xfrm>
            <a:off x="2887980" y="326164"/>
            <a:ext cx="6416040" cy="54904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CA" dirty="0"/>
              <a:t>Key Performance Indicators</a:t>
            </a:r>
          </a:p>
        </p:txBody>
      </p:sp>
      <p:sp>
        <p:nvSpPr>
          <p:cNvPr id="9" name="TextBox 8">
            <a:extLst>
              <a:ext uri="{FF2B5EF4-FFF2-40B4-BE49-F238E27FC236}">
                <a16:creationId xmlns:a16="http://schemas.microsoft.com/office/drawing/2014/main" id="{D2196D4D-0137-48E6-EC65-2F57F3B20ECC}"/>
              </a:ext>
            </a:extLst>
          </p:cNvPr>
          <p:cNvSpPr txBox="1"/>
          <p:nvPr/>
        </p:nvSpPr>
        <p:spPr>
          <a:xfrm>
            <a:off x="792481" y="875211"/>
            <a:ext cx="10789920" cy="2585323"/>
          </a:xfrm>
          <a:prstGeom prst="rect">
            <a:avLst/>
          </a:prstGeom>
          <a:noFill/>
        </p:spPr>
        <p:txBody>
          <a:bodyPr wrap="square" rtlCol="0">
            <a:spAutoFit/>
          </a:bodyPr>
          <a:lstStyle/>
          <a:p>
            <a:r>
              <a:rPr lang="en-US" sz="1800" b="1" dirty="0">
                <a:effectLst/>
                <a:ea typeface="Times New Roman" panose="02020603050405020304" pitchFamily="18" charset="0"/>
                <a:cs typeface="Arial" panose="020B0604020202020204" pitchFamily="34" charset="0"/>
              </a:rPr>
              <a:t>Moving Average Crossing:</a:t>
            </a:r>
          </a:p>
          <a:p>
            <a:r>
              <a:rPr lang="en-US" dirty="0">
                <a:cs typeface="Arial" panose="020B0604020202020204" pitchFamily="34" charset="0"/>
              </a:rPr>
              <a:t>Integration: Utilize moving averages as features in your predictive model.</a:t>
            </a:r>
          </a:p>
          <a:p>
            <a:r>
              <a:rPr lang="en-US" dirty="0">
                <a:cs typeface="Arial" panose="020B0604020202020204" pitchFamily="34" charset="0"/>
              </a:rPr>
              <a:t>Target Alignment: Track the frequency and accuracy of stock prices crossing the moving average. Higher accuracy indicates better prediction of price movements.</a:t>
            </a:r>
          </a:p>
          <a:p>
            <a:endParaRPr lang="en-US" dirty="0">
              <a:cs typeface="Arial" panose="020B0604020202020204" pitchFamily="34" charset="0"/>
            </a:endParaRPr>
          </a:p>
          <a:p>
            <a:r>
              <a:rPr lang="en-US" b="1" dirty="0">
                <a:cs typeface="Arial" panose="020B0604020202020204" pitchFamily="34" charset="0"/>
              </a:rPr>
              <a:t>Bollinger Bands Width:</a:t>
            </a:r>
          </a:p>
          <a:p>
            <a:r>
              <a:rPr lang="en-US" dirty="0">
                <a:cs typeface="Arial" panose="020B0604020202020204" pitchFamily="34" charset="0"/>
              </a:rPr>
              <a:t>Integration: Include Bollinger Bands width as a feature in your predictive model.</a:t>
            </a:r>
          </a:p>
          <a:p>
            <a:r>
              <a:rPr lang="en-US" dirty="0">
                <a:cs typeface="Arial" panose="020B0604020202020204" pitchFamily="34" charset="0"/>
              </a:rPr>
              <a:t>Target Alignment: Assess the width of Bollinger Bands to identify periods of volatility. A wider width during market fluctuations can indicate increased volatility.</a:t>
            </a:r>
          </a:p>
        </p:txBody>
      </p:sp>
      <p:sp>
        <p:nvSpPr>
          <p:cNvPr id="12" name="TextBox 11">
            <a:extLst>
              <a:ext uri="{FF2B5EF4-FFF2-40B4-BE49-F238E27FC236}">
                <a16:creationId xmlns:a16="http://schemas.microsoft.com/office/drawing/2014/main" id="{B10403F5-2A00-0C6F-5707-614470BF93E0}"/>
              </a:ext>
            </a:extLst>
          </p:cNvPr>
          <p:cNvSpPr txBox="1"/>
          <p:nvPr/>
        </p:nvSpPr>
        <p:spPr>
          <a:xfrm>
            <a:off x="792481" y="3475774"/>
            <a:ext cx="10789920" cy="2585323"/>
          </a:xfrm>
          <a:prstGeom prst="rect">
            <a:avLst/>
          </a:prstGeom>
          <a:noFill/>
        </p:spPr>
        <p:txBody>
          <a:bodyPr wrap="square" rtlCol="0">
            <a:spAutoFit/>
          </a:bodyPr>
          <a:lstStyle/>
          <a:p>
            <a:r>
              <a:rPr lang="en-US" b="1" dirty="0">
                <a:ea typeface="Times New Roman" panose="02020603050405020304" pitchFamily="18" charset="0"/>
                <a:cs typeface="Arial" panose="020B0604020202020204" pitchFamily="34" charset="0"/>
              </a:rPr>
              <a:t>On-Balance Volume </a:t>
            </a:r>
            <a:r>
              <a:rPr lang="en-US" sz="1800" b="1" dirty="0">
                <a:effectLst/>
                <a:ea typeface="Times New Roman" panose="02020603050405020304" pitchFamily="18" charset="0"/>
                <a:cs typeface="Arial" panose="020B0604020202020204" pitchFamily="34" charset="0"/>
              </a:rPr>
              <a:t>Trend Confirmation:</a:t>
            </a:r>
          </a:p>
          <a:p>
            <a:r>
              <a:rPr lang="en-US" sz="1800" dirty="0">
                <a:effectLst/>
                <a:ea typeface="Times New Roman" panose="02020603050405020304" pitchFamily="18" charset="0"/>
                <a:cs typeface="Arial" panose="020B0604020202020204" pitchFamily="34" charset="0"/>
              </a:rPr>
              <a:t>Integration: Incorporate On-Balance Volume (OBV) as a feature in your predictive model.</a:t>
            </a:r>
          </a:p>
          <a:p>
            <a:r>
              <a:rPr lang="en-US" sz="1800" dirty="0">
                <a:effectLst/>
                <a:ea typeface="Times New Roman" panose="02020603050405020304" pitchFamily="18" charset="0"/>
                <a:cs typeface="Arial" panose="020B0604020202020204" pitchFamily="34" charset="0"/>
              </a:rPr>
              <a:t>Target Alignment: Confirm the trend direction using OBV and aim for a high correlation between OBV trends and subsequent stock price movements.</a:t>
            </a:r>
          </a:p>
          <a:p>
            <a:endParaRPr lang="en-US" sz="1800" b="1" dirty="0">
              <a:effectLst/>
              <a:ea typeface="Times New Roman" panose="02020603050405020304" pitchFamily="18" charset="0"/>
              <a:cs typeface="Arial" panose="020B0604020202020204" pitchFamily="34" charset="0"/>
            </a:endParaRPr>
          </a:p>
          <a:p>
            <a:r>
              <a:rPr lang="en-US" sz="1800" b="1" dirty="0">
                <a:effectLst/>
                <a:ea typeface="Times New Roman" panose="02020603050405020304" pitchFamily="18" charset="0"/>
                <a:cs typeface="Arial" panose="020B0604020202020204" pitchFamily="34" charset="0"/>
              </a:rPr>
              <a:t>Relative </a:t>
            </a:r>
            <a:r>
              <a:rPr lang="en-US" b="1" dirty="0">
                <a:ea typeface="Times New Roman" panose="02020603050405020304" pitchFamily="18" charset="0"/>
                <a:cs typeface="Arial" panose="020B0604020202020204" pitchFamily="34" charset="0"/>
              </a:rPr>
              <a:t>S</a:t>
            </a:r>
            <a:r>
              <a:rPr lang="en-US" sz="1800" b="1" dirty="0">
                <a:effectLst/>
                <a:ea typeface="Times New Roman" panose="02020603050405020304" pitchFamily="18" charset="0"/>
                <a:cs typeface="Arial" panose="020B0604020202020204" pitchFamily="34" charset="0"/>
              </a:rPr>
              <a:t>trength </a:t>
            </a:r>
            <a:r>
              <a:rPr lang="en-US" b="1" dirty="0">
                <a:ea typeface="Times New Roman" panose="02020603050405020304" pitchFamily="18" charset="0"/>
                <a:cs typeface="Arial" panose="020B0604020202020204" pitchFamily="34" charset="0"/>
              </a:rPr>
              <a:t>I</a:t>
            </a:r>
            <a:r>
              <a:rPr lang="en-US" sz="1800" b="1" dirty="0">
                <a:effectLst/>
                <a:ea typeface="Times New Roman" panose="02020603050405020304" pitchFamily="18" charset="0"/>
                <a:cs typeface="Arial" panose="020B0604020202020204" pitchFamily="34" charset="0"/>
              </a:rPr>
              <a:t>ndex:</a:t>
            </a:r>
          </a:p>
          <a:p>
            <a:r>
              <a:rPr lang="en-US" dirty="0">
                <a:cs typeface="Arial" panose="020B0604020202020204" pitchFamily="34" charset="0"/>
              </a:rPr>
              <a:t>Integration: Integrate RSI values as features in your predictive model.</a:t>
            </a:r>
          </a:p>
          <a:p>
            <a:r>
              <a:rPr lang="en-US" dirty="0">
                <a:cs typeface="Arial" panose="020B0604020202020204" pitchFamily="34" charset="0"/>
              </a:rPr>
              <a:t>Target Alignment: Measure the accuracy of RSI in identifying overbought or oversold conditions. A higher accuracy rate indicates better prediction of price reversals.</a:t>
            </a:r>
          </a:p>
        </p:txBody>
      </p:sp>
    </p:spTree>
    <p:extLst>
      <p:ext uri="{BB962C8B-B14F-4D97-AF65-F5344CB8AC3E}">
        <p14:creationId xmlns:p14="http://schemas.microsoft.com/office/powerpoint/2010/main" val="267313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988526" y="2050353"/>
            <a:ext cx="4214948" cy="2757294"/>
          </a:xfrm>
        </p:spPr>
        <p:txBody>
          <a:bodyPr/>
          <a:lstStyle/>
          <a:p>
            <a:r>
              <a:rPr lang="en-US" sz="5400" dirty="0"/>
              <a:t>Thank you.</a:t>
            </a:r>
            <a:br>
              <a:rPr lang="en-US" sz="5400" dirty="0"/>
            </a:br>
            <a:br>
              <a:rPr lang="en-US" sz="5400" dirty="0"/>
            </a:br>
            <a:r>
              <a:rPr lang="en-US" sz="5400" dirty="0"/>
              <a:t>Questions?</a:t>
            </a:r>
          </a:p>
        </p:txBody>
      </p:sp>
      <p:sp>
        <p:nvSpPr>
          <p:cNvPr id="3" name="Date Placeholder 4">
            <a:extLst>
              <a:ext uri="{FF2B5EF4-FFF2-40B4-BE49-F238E27FC236}">
                <a16:creationId xmlns:a16="http://schemas.microsoft.com/office/drawing/2014/main" id="{461C44F7-1EFD-76E9-FBE2-A86C348BD02B}"/>
              </a:ext>
            </a:extLst>
          </p:cNvPr>
          <p:cNvSpPr>
            <a:spLocks noGrp="1"/>
          </p:cNvSpPr>
          <p:nvPr>
            <p:ph type="dt" sz="half" idx="10"/>
          </p:nvPr>
        </p:nvSpPr>
        <p:spPr>
          <a:xfrm>
            <a:off x="1333500" y="6356350"/>
            <a:ext cx="1131026" cy="365125"/>
          </a:xfrm>
        </p:spPr>
        <p:txBody>
          <a:bodyPr/>
          <a:lstStyle/>
          <a:p>
            <a:r>
              <a:rPr lang="en-US" dirty="0"/>
              <a:t>DBAS3090 - 2024</a:t>
            </a:r>
          </a:p>
        </p:txBody>
      </p:sp>
      <p:sp>
        <p:nvSpPr>
          <p:cNvPr id="4" name="Footer Placeholder 3">
            <a:extLst>
              <a:ext uri="{FF2B5EF4-FFF2-40B4-BE49-F238E27FC236}">
                <a16:creationId xmlns:a16="http://schemas.microsoft.com/office/drawing/2014/main" id="{1A648259-76A4-10CA-23FF-56B27495E9BF}"/>
              </a:ext>
            </a:extLst>
          </p:cNvPr>
          <p:cNvSpPr>
            <a:spLocks noGrp="1"/>
          </p:cNvSpPr>
          <p:nvPr>
            <p:ph type="ftr" sz="quarter" idx="11"/>
          </p:nvPr>
        </p:nvSpPr>
        <p:spPr>
          <a:xfrm>
            <a:off x="2669886" y="6356349"/>
            <a:ext cx="2482842" cy="365125"/>
          </a:xfrm>
        </p:spPr>
        <p:txBody>
          <a:bodyPr/>
          <a:lstStyle/>
          <a:p>
            <a:r>
              <a:rPr lang="en-US" dirty="0"/>
              <a:t>Thales Stock Predictor</a:t>
            </a:r>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purl.org/dc/dcmitype/"/>
    <ds:schemaRef ds:uri="http://purl.org/dc/terms/"/>
    <ds:schemaRef ds:uri="http://purl.org/dc/elements/1.1/"/>
    <ds:schemaRef ds:uri="230e9df3-be65-4c73-a93b-d1236ebd677e"/>
    <ds:schemaRef ds:uri="http://schemas.openxmlformats.org/package/2006/metadata/core-properties"/>
    <ds:schemaRef ds:uri="http://schemas.microsoft.com/office/2006/documentManagement/types"/>
    <ds:schemaRef ds:uri="http://schemas.microsoft.com/sharepoint/v3"/>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{A900ACED-B1EB-42EB-A874-8F1B86ED3AC4}tf67328976_win32</Template>
  <TotalTime>65</TotalTime>
  <Words>719</Words>
  <Application>Microsoft Office PowerPoint</Application>
  <PresentationFormat>Widescreen</PresentationFormat>
  <Paragraphs>110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Tenorite</vt:lpstr>
      <vt:lpstr>Times New Roman</vt:lpstr>
      <vt:lpstr>Office Theme</vt:lpstr>
      <vt:lpstr>Thales Stock  Predictor</vt:lpstr>
      <vt:lpstr>AGENDA</vt:lpstr>
      <vt:lpstr>INTRODUCTION</vt:lpstr>
      <vt:lpstr>PowerPoint Presentation</vt:lpstr>
      <vt:lpstr>PowerPoint Presentation</vt:lpstr>
      <vt:lpstr>Project schedule</vt:lpstr>
      <vt:lpstr>PowerPoint Presentation</vt:lpstr>
      <vt:lpstr>PowerPoint Presentation</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Habits</dc:title>
  <dc:creator>James Laurence</dc:creator>
  <cp:lastModifiedBy>Laurence,James</cp:lastModifiedBy>
  <cp:revision>16</cp:revision>
  <cp:lastPrinted>2022-11-27T17:05:26Z</cp:lastPrinted>
  <dcterms:created xsi:type="dcterms:W3CDTF">2022-11-27T14:52:21Z</dcterms:created>
  <dcterms:modified xsi:type="dcterms:W3CDTF">2024-01-24T12:56:35Z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