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549C1F-FC2E-484D-9027-88DD5946983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D16B9E-97A3-4222-8DB3-90F04064F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1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lg.eng.cam.ac.uk/zoubin/papers/nips05nested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Cliqu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5AE8-E6D4-402E-B766-02CAEFEFF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Markov Random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37301-9F63-44DA-BF57-68239540D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Leiner</a:t>
            </a:r>
          </a:p>
        </p:txBody>
      </p:sp>
    </p:spTree>
    <p:extLst>
      <p:ext uri="{BB962C8B-B14F-4D97-AF65-F5344CB8AC3E}">
        <p14:creationId xmlns:p14="http://schemas.microsoft.com/office/powerpoint/2010/main" val="139614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3BD3-C710-4BE6-8009-3BC43A94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procedures for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FF26-E05B-4676-B235-C99A2A4D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theory, calculating Z(J) requires 2</a:t>
            </a:r>
            <a:r>
              <a:rPr lang="en-US" baseline="30000" dirty="0"/>
              <a:t>D </a:t>
            </a:r>
            <a:r>
              <a:rPr lang="en-US" dirty="0"/>
              <a:t>different states. If D is large, we can use some sampling algorithms.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common ones to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Metropolis-Hastings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Gibbs sampling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9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9F21-BD8E-4CB5-A115-7627484A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Metropolis-Hastings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B5F5B-9583-454D-A9D2-756C821CE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Pick a random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from the lattice and consider flipping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Label the initial lattice state x and the updated state x’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We will accept this move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the proposal distribution that tells us how to generate the next sample x given x’. In this particular case,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because the proposed cell to flip is selected randomly.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𝑥𝑛</m:t>
                        </m:r>
                      </m:sub>
                    </m:sSub>
                  </m:oMath>
                </a14:m>
                <a:r>
                  <a:rPr lang="en-US" dirty="0"/>
                  <a:t> is the number of disagreeing edges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𝑥𝑛</m:t>
                        </m:r>
                      </m:sub>
                    </m:sSub>
                  </m:oMath>
                </a14:m>
                <a:r>
                  <a:rPr lang="en-US" dirty="0"/>
                  <a:t> is the number of agreeing edges.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B5F5B-9583-454D-A9D2-756C821CE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7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F27A-367E-4979-9FFC-AB77C750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CB34E-9BB4-4852-85F9-B71BE905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7480" y="2061634"/>
                <a:ext cx="10058400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Pick a random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then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However, the Markov properties of </a:t>
                </a:r>
                <a:r>
                  <a:rPr lang="en-US" dirty="0" err="1"/>
                  <a:t>Ising</a:t>
                </a:r>
                <a:r>
                  <a:rPr lang="en-US" dirty="0"/>
                  <a:t> model imply we only need to condition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’s neighbors.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For the </a:t>
                </a:r>
                <a:r>
                  <a:rPr lang="en-US" dirty="0" err="1"/>
                  <a:t>Ising</a:t>
                </a:r>
                <a:r>
                  <a:rPr lang="en-US" dirty="0"/>
                  <a:t> model, we can simplify this to: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Biggest difference: Metropolis-Hastings will always flip to the proposed distribution if its higher probability and simulate a draw from the distribution if not. Gibbs algorithm always samples.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CB34E-9BB4-4852-85F9-B71BE905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7480" y="2061634"/>
                <a:ext cx="10058400" cy="4023360"/>
              </a:xfrm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1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C3B3EC-FF10-4150-B576-44912E11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45" y="2535318"/>
            <a:ext cx="3024732" cy="714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FFABC-DF6A-49C9-80AB-2FF7B28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E396-1084-42E8-BEF3-7ADEDD85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Potts model generalizes the </a:t>
            </a:r>
            <a:r>
              <a:rPr lang="en-US" dirty="0" err="1"/>
              <a:t>Ising</a:t>
            </a:r>
            <a:r>
              <a:rPr lang="en-US" dirty="0"/>
              <a:t> model to multiple discrete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Define  the potential function as: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can be written in log form: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require computation of K</a:t>
            </a:r>
            <a:r>
              <a:rPr lang="en-US" baseline="30000" dirty="0"/>
              <a:t>D </a:t>
            </a:r>
            <a:r>
              <a:rPr lang="en-US" dirty="0"/>
              <a:t>to calculate the normalization factor Z(J). Sampling options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Swendsen</a:t>
            </a:r>
            <a:r>
              <a:rPr lang="en-US" dirty="0"/>
              <a:t>–Wang sampling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Nested Sampling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http://mlg.eng.cam.ac.uk/zoubin/papers/nips05nested.pdf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53C54-BD79-4240-A5AE-9D13E664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573" y="1845734"/>
            <a:ext cx="1984466" cy="363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1F714-B4F5-40DC-AB89-8ECAC21DD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2" y="3425542"/>
            <a:ext cx="7299115" cy="8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EB17-2208-4C74-A697-9EBF30A5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151E-E628-4DFD-86A2-4557C15E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Gaussian MRFs are pairwise MRFs with the following form: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Essentially this reduces to a multivariate Gaussian with the form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DC159-E149-4140-811B-A495F88D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08" y="2228640"/>
            <a:ext cx="5951834" cy="1431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7F4E7-4FF2-4696-BBC6-586FEE18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08" y="4043000"/>
            <a:ext cx="3752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7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736D-CD72-43F6-8CF0-37D05273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7564-A222-42CE-A31E-37D398EB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Image denoising using </a:t>
            </a:r>
            <a:r>
              <a:rPr lang="en-US" dirty="0" err="1"/>
              <a:t>Ising</a:t>
            </a:r>
            <a:r>
              <a:rPr lang="en-US" dirty="0"/>
              <a:t> or Potts model (</a:t>
            </a:r>
            <a:r>
              <a:rPr lang="en-US" dirty="0" err="1"/>
              <a:t>Jupyter</a:t>
            </a:r>
            <a:r>
              <a:rPr lang="en-US" dirty="0"/>
              <a:t> notebook example)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Gaussian MRFs often used to model vector autoregressions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Hopfield networks are a special of </a:t>
            </a:r>
            <a:r>
              <a:rPr lang="en-US" dirty="0" err="1"/>
              <a:t>Ising</a:t>
            </a:r>
            <a:r>
              <a:rPr lang="en-US" dirty="0"/>
              <a:t> model used for associative memory 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8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E58C31-7F22-4AC9-8BFE-ACBAB3C8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75" y="2463086"/>
            <a:ext cx="1962150" cy="3714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6CBCF89-847A-412B-83C8-70045F5D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on graph theory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4822A-FD3F-4763-884B-5F1AC310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99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(undirected) graph is an ordered pair of G = (V,E) comprising: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 a set of vertices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 a set of edges: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directed graph keeps the same structure as above but also induces a direction for each edge based on the ordering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denotes that x is the parent and y is the child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y,x</a:t>
            </a:r>
            <a:r>
              <a:rPr lang="en-US" dirty="0"/>
              <a:t>) denotes that y is the parent and x is the child node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55C87C-3024-4C2E-92E0-A4F4ECAB5094}"/>
              </a:ext>
            </a:extLst>
          </p:cNvPr>
          <p:cNvGrpSpPr/>
          <p:nvPr/>
        </p:nvGrpSpPr>
        <p:grpSpPr>
          <a:xfrm>
            <a:off x="8545866" y="1845734"/>
            <a:ext cx="2697340" cy="880951"/>
            <a:chOff x="1493241" y="4697727"/>
            <a:chExt cx="2697340" cy="88095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CBA93F-1451-4A3F-8AE0-5A6D7E73E89B}"/>
                </a:ext>
              </a:extLst>
            </p:cNvPr>
            <p:cNvSpPr/>
            <p:nvPr/>
          </p:nvSpPr>
          <p:spPr>
            <a:xfrm>
              <a:off x="1493241" y="5134062"/>
              <a:ext cx="478172" cy="444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C847A4-0C0F-4110-9B86-4BCCF319811F}"/>
                </a:ext>
              </a:extLst>
            </p:cNvPr>
            <p:cNvSpPr/>
            <p:nvPr/>
          </p:nvSpPr>
          <p:spPr>
            <a:xfrm>
              <a:off x="2573883" y="5134062"/>
              <a:ext cx="478172" cy="444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DF6972-454E-4AFD-80BA-A5625CC55C77}"/>
                </a:ext>
              </a:extLst>
            </p:cNvPr>
            <p:cNvSpPr/>
            <p:nvPr/>
          </p:nvSpPr>
          <p:spPr>
            <a:xfrm>
              <a:off x="3712409" y="5134062"/>
              <a:ext cx="478172" cy="444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C6BBF0-ECD8-4EB4-8EE5-53F5DB93419C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971413" y="5356370"/>
              <a:ext cx="602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5D6A7D-936E-4A75-873A-9C3247D0F36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3052055" y="5356370"/>
              <a:ext cx="6603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A6DCCA-9CC9-466C-B88E-83DBD32CBA3F}"/>
                </a:ext>
              </a:extLst>
            </p:cNvPr>
            <p:cNvSpPr txBox="1"/>
            <p:nvPr/>
          </p:nvSpPr>
          <p:spPr>
            <a:xfrm>
              <a:off x="1705622" y="4697727"/>
              <a:ext cx="231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Undirected Graph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082EF7-0750-40E8-BCFA-A438412025D9}"/>
              </a:ext>
            </a:extLst>
          </p:cNvPr>
          <p:cNvGrpSpPr/>
          <p:nvPr/>
        </p:nvGrpSpPr>
        <p:grpSpPr>
          <a:xfrm>
            <a:off x="8565344" y="3271394"/>
            <a:ext cx="2697340" cy="880951"/>
            <a:chOff x="6341518" y="4693586"/>
            <a:chExt cx="2697340" cy="88095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EAA77D-8A32-4B09-BA46-0FA2A67A6619}"/>
                </a:ext>
              </a:extLst>
            </p:cNvPr>
            <p:cNvGrpSpPr/>
            <p:nvPr/>
          </p:nvGrpSpPr>
          <p:grpSpPr>
            <a:xfrm>
              <a:off x="6341518" y="4693586"/>
              <a:ext cx="2697340" cy="880951"/>
              <a:chOff x="1493241" y="4697727"/>
              <a:chExt cx="2697340" cy="88095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9ABD5CE-6ED5-4440-B7D5-179AC4A15047}"/>
                  </a:ext>
                </a:extLst>
              </p:cNvPr>
              <p:cNvSpPr/>
              <p:nvPr/>
            </p:nvSpPr>
            <p:spPr>
              <a:xfrm>
                <a:off x="1493241" y="5134062"/>
                <a:ext cx="478172" cy="444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61FA2FF-7F48-4653-8E2E-731AEA099267}"/>
                  </a:ext>
                </a:extLst>
              </p:cNvPr>
              <p:cNvSpPr/>
              <p:nvPr/>
            </p:nvSpPr>
            <p:spPr>
              <a:xfrm>
                <a:off x="2573883" y="5134062"/>
                <a:ext cx="478172" cy="444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4CA0FAA-9464-4C1F-8667-C5EEA426E4FD}"/>
                  </a:ext>
                </a:extLst>
              </p:cNvPr>
              <p:cNvSpPr/>
              <p:nvPr/>
            </p:nvSpPr>
            <p:spPr>
              <a:xfrm>
                <a:off x="3712409" y="5134062"/>
                <a:ext cx="478172" cy="444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BBF5DF-5A60-4907-A6BB-8DAFC6A33B0F}"/>
                  </a:ext>
                </a:extLst>
              </p:cNvPr>
              <p:cNvSpPr txBox="1"/>
              <p:nvPr/>
            </p:nvSpPr>
            <p:spPr>
              <a:xfrm>
                <a:off x="1705622" y="4697727"/>
                <a:ext cx="231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Directed Graph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D560EB-5225-4B23-ACBD-9AA4F48CD375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6819690" y="5352229"/>
              <a:ext cx="60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AE0497-05CE-4F54-A6C3-9F3646B257A1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7900332" y="5352229"/>
              <a:ext cx="660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1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CDF48-4E86-4FF8-8633-B5276C4E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43" y="3314701"/>
            <a:ext cx="6185396" cy="4252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059C-8A27-4B41-B2D3-769EC5E5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assume each node on a graph takes on values probabilistically. How do we assign a joint probability distribution to the entire graph?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DGMs are simpler because the induced ordering allows us to define the joint distributions by assuming a relationship between child and parent nodes and using chain rule.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instance: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Natural way to represent certain types of data—for instance, time series/econometric. See AR models.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UGMs assume no ordering between nodes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natural for image data or anything spatiotemporal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Downside is that it is harder to express the dependence relationship between different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distributions can be modeled either as an DGM or UGM. These resulting graphs are called </a:t>
            </a:r>
            <a:r>
              <a:rPr lang="en-US" b="1" i="1" dirty="0"/>
              <a:t>chordal</a:t>
            </a:r>
            <a:r>
              <a:rPr lang="en-US" dirty="0"/>
              <a:t>. However, there are certain distributions that can only be modeled as one or the other.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95308-09C8-46C3-A964-C8ACC7B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picture—DGMs and UGM</a:t>
            </a:r>
          </a:p>
        </p:txBody>
      </p:sp>
    </p:spTree>
    <p:extLst>
      <p:ext uri="{BB962C8B-B14F-4D97-AF65-F5344CB8AC3E}">
        <p14:creationId xmlns:p14="http://schemas.microsoft.com/office/powerpoint/2010/main" val="280084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8A7-4B64-4A03-AEF5-49846937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MRFs / UGMs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9EF47-7ADE-4E63-9330-5C1E3D97D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An undirected graph G = (V,E) and a set of random variables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that is indexed by V is a UGM if it satisfies the </a:t>
                </a:r>
                <a:r>
                  <a:rPr lang="en-US" b="1" dirty="0"/>
                  <a:t>global Markov property</a:t>
                </a:r>
                <a:r>
                  <a:rPr lang="en-US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Given two sets of nodes A and B. If every path from node A and B passes through S then: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global Markov property implies two less strong statements (screengrab from Wikipedia):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Intuitively—a graph can be broken up into ‘chunks’ that are conditionally independent from each other—making the probability distribution easier to work with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9EF47-7ADE-4E63-9330-5C1E3D97D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21" r="-1152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6B892-41B0-4BB1-A308-FB9BE677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64" y="2724325"/>
            <a:ext cx="197167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CDB0D-7BFB-4A6D-99C3-94E5DBAAD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71" y="3529668"/>
            <a:ext cx="8438058" cy="16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36F1-0ED5-4177-96F5-A445915E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Cliques, maximal cliques (i.e. ‘chunks’)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B99B-CEF1-46EB-87E3-E937D889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clique of an undirected graph is a subset of the vertices such that any two distinct vertices are adjacent (i.e. they share an edge)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maximal</a:t>
            </a:r>
            <a:r>
              <a:rPr lang="en-US" dirty="0"/>
              <a:t> clique is a clique that cannot be extended by including additional vertices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Example—each of the red triangles  below is a maximal clique of the larger triangle: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323E3-0FC8-45F6-95C9-6CA70007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84" y="3429000"/>
            <a:ext cx="5295900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74166B-48BA-4810-9C33-A59A2DA22539}"/>
              </a:ext>
            </a:extLst>
          </p:cNvPr>
          <p:cNvSpPr txBox="1"/>
          <p:nvPr/>
        </p:nvSpPr>
        <p:spPr>
          <a:xfrm>
            <a:off x="3531422" y="4638675"/>
            <a:ext cx="692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for image: </a:t>
            </a:r>
            <a:r>
              <a:rPr lang="en-US" sz="1400" dirty="0">
                <a:hlinkClick r:id="rId3"/>
              </a:rPr>
              <a:t>http://mathworld.wolfram.com/Clique.html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219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0DD-4259-4481-AEBB-983B00A4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Hammersley-Clifford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C56-0048-4494-A4F2-79F78CD5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result—we can describe the probability distribution of any UGM simply by considering its maximal cliques separately.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FE36A-198D-4CE4-AB86-F1559D03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42" y="2631917"/>
            <a:ext cx="8185002" cy="2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2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252559-D353-4741-97C6-A68946E8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72" y="3105150"/>
            <a:ext cx="3876675" cy="64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6BBE7-8C06-4363-91C1-8A4BF4E6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Hammersley-Clifford </a:t>
            </a:r>
            <a:r>
              <a:rPr lang="en-US" dirty="0" err="1"/>
              <a:t>thereom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FA54-1E44-43F0-A382-544BA08F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Suppose we define the log potential function as a linear function of parameters: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allows us to define the equation more compactly using logarithms: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important special case consists of maximal cliques which consist only of the graph’s edges. This is called the </a:t>
            </a:r>
            <a:r>
              <a:rPr lang="en-US" b="1" dirty="0"/>
              <a:t>pairwise MRF: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39454-8DFC-4317-BEC2-CBB1AD37C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37" y="2233045"/>
            <a:ext cx="23907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A9467-B080-4301-A8AF-B6C9266F3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37" y="4372822"/>
            <a:ext cx="6886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8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3539-4DAF-437F-A7D3-F977285A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50B-CD15-4586-AACF-0C97A68B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Consider the arrangement of three electrons with two edges, as shown below. Each can take on positive or negative spin, represented by {+1,-1}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potential function is defined 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can then explicitly calculate the probability of each state occurring for b = 0, J = 1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D5BEC-9375-4ACD-BCD6-AD2BB911A3E9}"/>
              </a:ext>
            </a:extLst>
          </p:cNvPr>
          <p:cNvSpPr/>
          <p:nvPr/>
        </p:nvSpPr>
        <p:spPr>
          <a:xfrm>
            <a:off x="6031854" y="2588144"/>
            <a:ext cx="318782" cy="2936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A923E7-B2DB-446F-BD41-13D6572D22FB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5777982" y="2734951"/>
            <a:ext cx="253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4AA200-E81B-4392-AE2A-B09CEA42C99C}"/>
              </a:ext>
            </a:extLst>
          </p:cNvPr>
          <p:cNvSpPr/>
          <p:nvPr/>
        </p:nvSpPr>
        <p:spPr>
          <a:xfrm>
            <a:off x="5459200" y="2588144"/>
            <a:ext cx="318782" cy="2936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2F702F-79E8-4412-B5E8-5539AF466EA8}"/>
              </a:ext>
            </a:extLst>
          </p:cNvPr>
          <p:cNvSpPr/>
          <p:nvPr/>
        </p:nvSpPr>
        <p:spPr>
          <a:xfrm>
            <a:off x="6593138" y="2588144"/>
            <a:ext cx="318782" cy="2936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80AB70-A902-447A-87F9-6F87B92A883A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6350636" y="2734951"/>
            <a:ext cx="242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6895DC3A-A50A-4575-9A1C-A392C1A3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76524"/>
              </p:ext>
            </p:extLst>
          </p:nvPr>
        </p:nvGraphicFramePr>
        <p:xfrm>
          <a:off x="1432560" y="3935358"/>
          <a:ext cx="9326880" cy="225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5115808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58791816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97213002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08742398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23130355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948492056"/>
                    </a:ext>
                  </a:extLst>
                </a:gridCol>
              </a:tblGrid>
              <a:tr h="2497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/>
                        <a:t>ψ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71340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213093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2882999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9026282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919528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7768278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70655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284001"/>
                  </a:ext>
                </a:extLst>
              </a:tr>
              <a:tr h="24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889471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2B871F1D-8894-4D65-82E5-95A20850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74" y="3002083"/>
            <a:ext cx="5700159" cy="4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4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40B97-F727-4063-BD48-31B90A7A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87" y="2618510"/>
            <a:ext cx="6000750" cy="7715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9B88-22A0-4F63-BE95-4CB2D73D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5742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generalize the above to an n-dimensional lattice, we have the </a:t>
            </a:r>
            <a:r>
              <a:rPr lang="en-US" dirty="0" err="1"/>
              <a:t>Ising</a:t>
            </a:r>
            <a:r>
              <a:rPr lang="en-US" dirty="0"/>
              <a:t> model. Here, the potential function is defined for each edge (i.e. pairs of adjacent electrons):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Typically, a constant term  J =</a:t>
            </a:r>
            <a:r>
              <a:rPr lang="en-US" dirty="0" err="1"/>
              <a:t>w</a:t>
            </a:r>
            <a:r>
              <a:rPr lang="en-US" baseline="-25000" dirty="0" err="1"/>
              <a:t>st</a:t>
            </a:r>
            <a:r>
              <a:rPr lang="en-US" dirty="0"/>
              <a:t> is assumed.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Negative values for J are indicative of “anti-ferromagnets”—i.e. opposite signed electrons are attracted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Positive values for J are indicative of “ferro-magnets”—i.e. like charges attract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b vector is typically termed the </a:t>
            </a:r>
            <a:r>
              <a:rPr lang="en-US" b="1" dirty="0"/>
              <a:t>bias. </a:t>
            </a:r>
            <a:r>
              <a:rPr lang="en-US" dirty="0"/>
              <a:t>Intuitively, can be thought of as some outside disturbance that wants to “force” electrons in a certain direction regardless of adjacent neighbors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C43E4-E986-4DAB-9441-2C2FDDAC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D7617-4CFE-4D4F-8686-BCD280DF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004" y="2331965"/>
            <a:ext cx="3077852" cy="21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1298</TotalTime>
  <Words>1173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Retrospect</vt:lpstr>
      <vt:lpstr>Markov Random Fields</vt:lpstr>
      <vt:lpstr>Quick recap on graph theory</vt:lpstr>
      <vt:lpstr>Big picture—DGMs and UGM</vt:lpstr>
      <vt:lpstr>Definition of MRFs / UGMs</vt:lpstr>
      <vt:lpstr>Cliques, maximal cliques (i.e. ‘chunks’)</vt:lpstr>
      <vt:lpstr>Hammersley-Clifford theorem</vt:lpstr>
      <vt:lpstr>Hammersley-Clifford thereom (cont.)</vt:lpstr>
      <vt:lpstr>Simple Example</vt:lpstr>
      <vt:lpstr>Ising Model</vt:lpstr>
      <vt:lpstr>Sampling procedures for Ising model</vt:lpstr>
      <vt:lpstr>Metropolis-Hastings sampler</vt:lpstr>
      <vt:lpstr>Gibbs sampler</vt:lpstr>
      <vt:lpstr>Potts model</vt:lpstr>
      <vt:lpstr>Gaussian MRFs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Random Fields</dc:title>
  <dc:creator>James Leiner</dc:creator>
  <cp:lastModifiedBy>James Leiner</cp:lastModifiedBy>
  <cp:revision>42</cp:revision>
  <dcterms:created xsi:type="dcterms:W3CDTF">2020-01-20T03:34:21Z</dcterms:created>
  <dcterms:modified xsi:type="dcterms:W3CDTF">2020-01-23T09:37:18Z</dcterms:modified>
</cp:coreProperties>
</file>