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70" r:id="rId3"/>
    <p:sldId id="257" r:id="rId4"/>
    <p:sldId id="268" r:id="rId5"/>
    <p:sldId id="269" r:id="rId6"/>
    <p:sldId id="260" r:id="rId7"/>
    <p:sldId id="263" r:id="rId8"/>
    <p:sldId id="261" r:id="rId9"/>
    <p:sldId id="262" r:id="rId10"/>
    <p:sldId id="264" r:id="rId11"/>
    <p:sldId id="266"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9" autoAdjust="0"/>
    <p:restoredTop sz="94660"/>
  </p:normalViewPr>
  <p:slideViewPr>
    <p:cSldViewPr snapToGrid="0">
      <p:cViewPr varScale="1">
        <p:scale>
          <a:sx n="116" d="100"/>
          <a:sy n="116"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2D Simplex Illustration </a:t>
            </a:r>
          </a:p>
        </c:rich>
      </c:tx>
      <c:layout>
        <c:manualLayout>
          <c:xMode val="edge"/>
          <c:yMode val="edge"/>
          <c:x val="0.24291545266031447"/>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6525948902619429E-2"/>
          <c:y val="3.1681260836870541E-2"/>
          <c:w val="0.88441497443134065"/>
          <c:h val="0.87768962581334775"/>
        </c:manualLayout>
      </c:layout>
      <c:areaChart>
        <c:grouping val="standard"/>
        <c:varyColors val="0"/>
        <c:ser>
          <c:idx val="0"/>
          <c:order val="0"/>
          <c:tx>
            <c:strRef>
              <c:f>Sheet1!$B$1</c:f>
              <c:strCache>
                <c:ptCount val="1"/>
                <c:pt idx="0">
                  <c:v>Y-Values</c:v>
                </c:pt>
              </c:strCache>
            </c:strRef>
          </c:tx>
          <c:spPr>
            <a:solidFill>
              <a:srgbClr val="002060">
                <a:alpha val="60000"/>
              </a:srgbClr>
            </a:solidFill>
            <a:ln w="38100">
              <a:solidFill>
                <a:schemeClr val="bg1"/>
              </a:solidFill>
            </a:ln>
            <a:effectLst/>
          </c:spPr>
          <c:cat>
            <c:numRef>
              <c:f>Sheet1!$A$2:$A$12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Sheet1!$B$2:$B$12</c:f>
              <c:numCache>
                <c:formatCode>General</c:formatCode>
                <c:ptCount val="11"/>
                <c:pt idx="0">
                  <c:v>1</c:v>
                </c:pt>
                <c:pt idx="1">
                  <c:v>0.9</c:v>
                </c:pt>
                <c:pt idx="2">
                  <c:v>0.8</c:v>
                </c:pt>
                <c:pt idx="3">
                  <c:v>0.7</c:v>
                </c:pt>
                <c:pt idx="4">
                  <c:v>0.6</c:v>
                </c:pt>
                <c:pt idx="5">
                  <c:v>0.5</c:v>
                </c:pt>
                <c:pt idx="6">
                  <c:v>0.4</c:v>
                </c:pt>
                <c:pt idx="7">
                  <c:v>0.30000000000000004</c:v>
                </c:pt>
                <c:pt idx="8">
                  <c:v>0.19999999999999996</c:v>
                </c:pt>
                <c:pt idx="9">
                  <c:v>9.9999999999999978E-2</c:v>
                </c:pt>
                <c:pt idx="10">
                  <c:v>0</c:v>
                </c:pt>
              </c:numCache>
            </c:numRef>
          </c:val>
          <c:extLst>
            <c:ext xmlns:c16="http://schemas.microsoft.com/office/drawing/2014/chart" uri="{C3380CC4-5D6E-409C-BE32-E72D297353CC}">
              <c16:uniqueId val="{00000000-3043-40B8-8CEA-95C3EC403581}"/>
            </c:ext>
          </c:extLst>
        </c:ser>
        <c:dLbls>
          <c:showLegendKey val="0"/>
          <c:showVal val="0"/>
          <c:showCatName val="0"/>
          <c:showSerName val="0"/>
          <c:showPercent val="0"/>
          <c:showBubbleSize val="0"/>
        </c:dLbls>
        <c:axId val="722756432"/>
        <c:axId val="558743008"/>
      </c:areaChart>
      <c:lineChart>
        <c:grouping val="standard"/>
        <c:varyColors val="0"/>
        <c:ser>
          <c:idx val="1"/>
          <c:order val="1"/>
          <c:tx>
            <c:strRef>
              <c:f>Sheet1!$C$1</c:f>
              <c:strCache>
                <c:ptCount val="1"/>
                <c:pt idx="0">
                  <c:v>Column1</c:v>
                </c:pt>
              </c:strCache>
            </c:strRef>
          </c:tx>
          <c:spPr>
            <a:ln w="19050" cap="rnd">
              <a:solidFill>
                <a:schemeClr val="tx1"/>
              </a:solidFill>
              <a:prstDash val="sysDot"/>
              <a:round/>
            </a:ln>
            <a:effectLst/>
          </c:spPr>
          <c:marker>
            <c:symbol val="none"/>
          </c:marker>
          <c:cat>
            <c:numRef>
              <c:f>Sheet1!$A$2:$A$12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Sheet1!$C$2:$C$12</c:f>
              <c:numCache>
                <c:formatCode>General</c:formatCode>
                <c:ptCount val="11"/>
                <c:pt idx="0">
                  <c:v>1</c:v>
                </c:pt>
                <c:pt idx="1">
                  <c:v>0.9</c:v>
                </c:pt>
                <c:pt idx="2">
                  <c:v>0.8</c:v>
                </c:pt>
                <c:pt idx="3">
                  <c:v>0.7</c:v>
                </c:pt>
                <c:pt idx="4">
                  <c:v>0.6</c:v>
                </c:pt>
                <c:pt idx="5">
                  <c:v>0.5</c:v>
                </c:pt>
                <c:pt idx="6">
                  <c:v>0.4</c:v>
                </c:pt>
                <c:pt idx="7">
                  <c:v>0.30000000000000004</c:v>
                </c:pt>
                <c:pt idx="8">
                  <c:v>0.19999999999999996</c:v>
                </c:pt>
                <c:pt idx="9">
                  <c:v>9.9999999999999978E-2</c:v>
                </c:pt>
                <c:pt idx="10">
                  <c:v>0</c:v>
                </c:pt>
              </c:numCache>
            </c:numRef>
          </c:val>
          <c:smooth val="0"/>
          <c:extLst>
            <c:ext xmlns:c16="http://schemas.microsoft.com/office/drawing/2014/chart" uri="{C3380CC4-5D6E-409C-BE32-E72D297353CC}">
              <c16:uniqueId val="{00000001-3043-40B8-8CEA-95C3EC403581}"/>
            </c:ext>
          </c:extLst>
        </c:ser>
        <c:dLbls>
          <c:showLegendKey val="0"/>
          <c:showVal val="0"/>
          <c:showCatName val="0"/>
          <c:showSerName val="0"/>
          <c:showPercent val="0"/>
          <c:showBubbleSize val="0"/>
        </c:dLbls>
        <c:marker val="1"/>
        <c:smooth val="0"/>
        <c:axId val="722756432"/>
        <c:axId val="558743008"/>
      </c:lineChart>
      <c:catAx>
        <c:axId val="72275643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8743008"/>
        <c:crosses val="autoZero"/>
        <c:auto val="1"/>
        <c:lblAlgn val="ctr"/>
        <c:lblOffset val="100"/>
        <c:tickMarkSkip val="1"/>
        <c:noMultiLvlLbl val="0"/>
      </c:catAx>
      <c:valAx>
        <c:axId val="558743008"/>
        <c:scaling>
          <c:orientation val="minMax"/>
          <c:max val="1.5"/>
          <c:min val="0"/>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22756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dirty="0"/>
              <a:t>Sigmoid/</a:t>
            </a:r>
            <a:r>
              <a:rPr lang="en-US" b="1" dirty="0" err="1"/>
              <a:t>Softmax</a:t>
            </a:r>
            <a:r>
              <a:rPr lang="en-US" b="1" baseline="0" dirty="0"/>
              <a:t> Example</a:t>
            </a:r>
            <a:endParaRPr lang="en-US" b="1" dirty="0"/>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914190289058064"/>
          <c:y val="9.5674946709009445E-2"/>
          <c:w val="0.84431745229815069"/>
          <c:h val="0.74108346953868331"/>
        </c:manualLayout>
      </c:layout>
      <c:scatterChart>
        <c:scatterStyle val="lineMarker"/>
        <c:varyColors val="0"/>
        <c:ser>
          <c:idx val="0"/>
          <c:order val="0"/>
          <c:tx>
            <c:strRef>
              <c:f>Sheet1!$B$1</c:f>
              <c:strCache>
                <c:ptCount val="1"/>
                <c:pt idx="0">
                  <c:v>Sigmoid</c:v>
                </c:pt>
              </c:strCache>
            </c:strRef>
          </c:tx>
          <c:spPr>
            <a:ln w="38100" cap="rnd">
              <a:solidFill>
                <a:schemeClr val="tx1"/>
              </a:solidFill>
              <a:prstDash val="sysDash"/>
              <a:round/>
            </a:ln>
            <a:effectLst/>
          </c:spPr>
          <c:marker>
            <c:symbol val="none"/>
          </c:marker>
          <c:xVal>
            <c:numRef>
              <c:f>Sheet1!$A$2:$A$62</c:f>
              <c:numCache>
                <c:formatCode>General</c:formatCode>
                <c:ptCount val="61"/>
                <c:pt idx="0">
                  <c:v>-3</c:v>
                </c:pt>
                <c:pt idx="1">
                  <c:v>-2.9</c:v>
                </c:pt>
                <c:pt idx="2">
                  <c:v>-2.8</c:v>
                </c:pt>
                <c:pt idx="3">
                  <c:v>-2.7</c:v>
                </c:pt>
                <c:pt idx="4">
                  <c:v>-2.6</c:v>
                </c:pt>
                <c:pt idx="5">
                  <c:v>-2.5</c:v>
                </c:pt>
                <c:pt idx="6">
                  <c:v>-2.4</c:v>
                </c:pt>
                <c:pt idx="7">
                  <c:v>-2.2999999999999998</c:v>
                </c:pt>
                <c:pt idx="8">
                  <c:v>-2.2000000000000002</c:v>
                </c:pt>
                <c:pt idx="9">
                  <c:v>-2.1</c:v>
                </c:pt>
                <c:pt idx="10">
                  <c:v>-2</c:v>
                </c:pt>
                <c:pt idx="11">
                  <c:v>-1.9</c:v>
                </c:pt>
                <c:pt idx="12">
                  <c:v>-1.8</c:v>
                </c:pt>
                <c:pt idx="13">
                  <c:v>-1.7</c:v>
                </c:pt>
                <c:pt idx="14">
                  <c:v>-1.6</c:v>
                </c:pt>
                <c:pt idx="15">
                  <c:v>-1.5</c:v>
                </c:pt>
                <c:pt idx="16">
                  <c:v>-1.4</c:v>
                </c:pt>
                <c:pt idx="17">
                  <c:v>-1.3</c:v>
                </c:pt>
                <c:pt idx="18">
                  <c:v>-1.2</c:v>
                </c:pt>
                <c:pt idx="19">
                  <c:v>-1.1000000000000001</c:v>
                </c:pt>
                <c:pt idx="20">
                  <c:v>-1</c:v>
                </c:pt>
                <c:pt idx="21">
                  <c:v>-0.9</c:v>
                </c:pt>
                <c:pt idx="22">
                  <c:v>-0.8</c:v>
                </c:pt>
                <c:pt idx="23">
                  <c:v>-0.7</c:v>
                </c:pt>
                <c:pt idx="24">
                  <c:v>-0.6</c:v>
                </c:pt>
                <c:pt idx="25">
                  <c:v>-0.5</c:v>
                </c:pt>
                <c:pt idx="26">
                  <c:v>-0.4</c:v>
                </c:pt>
                <c:pt idx="27">
                  <c:v>-0.3</c:v>
                </c:pt>
                <c:pt idx="28">
                  <c:v>-0.2</c:v>
                </c:pt>
                <c:pt idx="29">
                  <c:v>-0.1</c:v>
                </c:pt>
                <c:pt idx="30">
                  <c:v>0</c:v>
                </c:pt>
                <c:pt idx="31">
                  <c:v>0.1</c:v>
                </c:pt>
                <c:pt idx="32">
                  <c:v>0.2</c:v>
                </c:pt>
                <c:pt idx="33">
                  <c:v>0.3</c:v>
                </c:pt>
                <c:pt idx="34">
                  <c:v>0.4</c:v>
                </c:pt>
                <c:pt idx="35">
                  <c:v>0.5</c:v>
                </c:pt>
                <c:pt idx="36">
                  <c:v>0.6</c:v>
                </c:pt>
                <c:pt idx="37">
                  <c:v>0.7</c:v>
                </c:pt>
                <c:pt idx="38">
                  <c:v>0.8</c:v>
                </c:pt>
                <c:pt idx="39">
                  <c:v>0.9</c:v>
                </c:pt>
                <c:pt idx="40">
                  <c:v>1</c:v>
                </c:pt>
                <c:pt idx="41">
                  <c:v>1.1000000000000001</c:v>
                </c:pt>
                <c:pt idx="42">
                  <c:v>1.2</c:v>
                </c:pt>
                <c:pt idx="43">
                  <c:v>1.3</c:v>
                </c:pt>
                <c:pt idx="44">
                  <c:v>1.4</c:v>
                </c:pt>
                <c:pt idx="45">
                  <c:v>1.5</c:v>
                </c:pt>
                <c:pt idx="46">
                  <c:v>1.6</c:v>
                </c:pt>
                <c:pt idx="47">
                  <c:v>1.7</c:v>
                </c:pt>
                <c:pt idx="48">
                  <c:v>1.8</c:v>
                </c:pt>
                <c:pt idx="49">
                  <c:v>1.9</c:v>
                </c:pt>
                <c:pt idx="50">
                  <c:v>2</c:v>
                </c:pt>
                <c:pt idx="51">
                  <c:v>2.1</c:v>
                </c:pt>
                <c:pt idx="52">
                  <c:v>2.2000000000000002</c:v>
                </c:pt>
                <c:pt idx="53">
                  <c:v>2.2999999999999998</c:v>
                </c:pt>
                <c:pt idx="54">
                  <c:v>2.4</c:v>
                </c:pt>
                <c:pt idx="55">
                  <c:v>2.5000000000000102</c:v>
                </c:pt>
                <c:pt idx="56">
                  <c:v>2.6</c:v>
                </c:pt>
                <c:pt idx="57">
                  <c:v>2.7</c:v>
                </c:pt>
                <c:pt idx="58">
                  <c:v>2.80000000000001</c:v>
                </c:pt>
                <c:pt idx="59">
                  <c:v>2.9000000000000101</c:v>
                </c:pt>
                <c:pt idx="60">
                  <c:v>3.0000000000000102</c:v>
                </c:pt>
              </c:numCache>
            </c:numRef>
          </c:xVal>
          <c:yVal>
            <c:numRef>
              <c:f>Sheet1!$B$2:$B$62</c:f>
              <c:numCache>
                <c:formatCode>General</c:formatCode>
                <c:ptCount val="61"/>
                <c:pt idx="0">
                  <c:v>4.7425873177566788E-2</c:v>
                </c:pt>
                <c:pt idx="1">
                  <c:v>5.2153563078417738E-2</c:v>
                </c:pt>
                <c:pt idx="2">
                  <c:v>5.7324175898868755E-2</c:v>
                </c:pt>
                <c:pt idx="3">
                  <c:v>6.2973356056996485E-2</c:v>
                </c:pt>
                <c:pt idx="4">
                  <c:v>6.9138420343346815E-2</c:v>
                </c:pt>
                <c:pt idx="5">
                  <c:v>7.585818002124356E-2</c:v>
                </c:pt>
                <c:pt idx="6">
                  <c:v>8.317269649392238E-2</c:v>
                </c:pt>
                <c:pt idx="7">
                  <c:v>9.1122961014856146E-2</c:v>
                </c:pt>
                <c:pt idx="8">
                  <c:v>9.9750489119685135E-2</c:v>
                </c:pt>
                <c:pt idx="9">
                  <c:v>0.10909682119561294</c:v>
                </c:pt>
                <c:pt idx="10">
                  <c:v>0.11920292202211755</c:v>
                </c:pt>
                <c:pt idx="11">
                  <c:v>0.13010847436299786</c:v>
                </c:pt>
                <c:pt idx="12">
                  <c:v>0.14185106490048779</c:v>
                </c:pt>
                <c:pt idx="13">
                  <c:v>0.1544652650835347</c:v>
                </c:pt>
                <c:pt idx="14">
                  <c:v>0.16798161486607549</c:v>
                </c:pt>
                <c:pt idx="15">
                  <c:v>0.18242552380635632</c:v>
                </c:pt>
                <c:pt idx="16">
                  <c:v>0.19781611144141825</c:v>
                </c:pt>
                <c:pt idx="17">
                  <c:v>0.21416501695744139</c:v>
                </c:pt>
                <c:pt idx="18">
                  <c:v>0.23147521650098238</c:v>
                </c:pt>
                <c:pt idx="19">
                  <c:v>0.2497398944048824</c:v>
                </c:pt>
                <c:pt idx="20">
                  <c:v>0.2689414213699951</c:v>
                </c:pt>
                <c:pt idx="21">
                  <c:v>0.289050497374996</c:v>
                </c:pt>
                <c:pt idx="22">
                  <c:v>0.31002551887238755</c:v>
                </c:pt>
                <c:pt idx="23">
                  <c:v>0.33181222783183395</c:v>
                </c:pt>
                <c:pt idx="24">
                  <c:v>0.35434369377420449</c:v>
                </c:pt>
                <c:pt idx="25">
                  <c:v>0.37754066879814546</c:v>
                </c:pt>
                <c:pt idx="26">
                  <c:v>0.401312339887548</c:v>
                </c:pt>
                <c:pt idx="27">
                  <c:v>0.42555748318834102</c:v>
                </c:pt>
                <c:pt idx="28">
                  <c:v>0.4501660026875221</c:v>
                </c:pt>
                <c:pt idx="29">
                  <c:v>0.47502081252105999</c:v>
                </c:pt>
                <c:pt idx="30">
                  <c:v>0.5</c:v>
                </c:pt>
                <c:pt idx="31">
                  <c:v>0.52497918747894001</c:v>
                </c:pt>
                <c:pt idx="32">
                  <c:v>0.54983399731247795</c:v>
                </c:pt>
                <c:pt idx="33">
                  <c:v>0.57444251681165903</c:v>
                </c:pt>
                <c:pt idx="34">
                  <c:v>0.598687660112452</c:v>
                </c:pt>
                <c:pt idx="35">
                  <c:v>0.62245933120185459</c:v>
                </c:pt>
                <c:pt idx="36">
                  <c:v>0.6456563062257954</c:v>
                </c:pt>
                <c:pt idx="37">
                  <c:v>0.66818777216816616</c:v>
                </c:pt>
                <c:pt idx="38">
                  <c:v>0.6899744811276125</c:v>
                </c:pt>
                <c:pt idx="39">
                  <c:v>0.710949502625004</c:v>
                </c:pt>
                <c:pt idx="40">
                  <c:v>0.7310585786300049</c:v>
                </c:pt>
                <c:pt idx="41">
                  <c:v>0.75026010559511758</c:v>
                </c:pt>
                <c:pt idx="42">
                  <c:v>0.76852478349901765</c:v>
                </c:pt>
                <c:pt idx="43">
                  <c:v>0.78583498304255861</c:v>
                </c:pt>
                <c:pt idx="44">
                  <c:v>0.80218388855858169</c:v>
                </c:pt>
                <c:pt idx="45">
                  <c:v>0.81757447619364365</c:v>
                </c:pt>
                <c:pt idx="46">
                  <c:v>0.83201838513392445</c:v>
                </c:pt>
                <c:pt idx="47">
                  <c:v>0.84553473491646525</c:v>
                </c:pt>
                <c:pt idx="48">
                  <c:v>0.85814893509951218</c:v>
                </c:pt>
                <c:pt idx="49">
                  <c:v>0.86989152563700212</c:v>
                </c:pt>
                <c:pt idx="50">
                  <c:v>0.88079707797788243</c:v>
                </c:pt>
                <c:pt idx="51">
                  <c:v>0.89090317880438707</c:v>
                </c:pt>
                <c:pt idx="52">
                  <c:v>0.90024951088031491</c:v>
                </c:pt>
                <c:pt idx="53">
                  <c:v>0.90887703898514383</c:v>
                </c:pt>
                <c:pt idx="54">
                  <c:v>0.91682730350607766</c:v>
                </c:pt>
                <c:pt idx="55">
                  <c:v>0.92414181997875722</c:v>
                </c:pt>
                <c:pt idx="56">
                  <c:v>0.93086157965665317</c:v>
                </c:pt>
                <c:pt idx="57">
                  <c:v>0.9370266439430035</c:v>
                </c:pt>
                <c:pt idx="58">
                  <c:v>0.94267582410113182</c:v>
                </c:pt>
                <c:pt idx="59">
                  <c:v>0.94784643692158277</c:v>
                </c:pt>
                <c:pt idx="60">
                  <c:v>0.9525741268224337</c:v>
                </c:pt>
              </c:numCache>
            </c:numRef>
          </c:yVal>
          <c:smooth val="0"/>
          <c:extLst>
            <c:ext xmlns:c16="http://schemas.microsoft.com/office/drawing/2014/chart" uri="{C3380CC4-5D6E-409C-BE32-E72D297353CC}">
              <c16:uniqueId val="{00000000-D6F0-4E61-B757-45A04A66A1D5}"/>
            </c:ext>
          </c:extLst>
        </c:ser>
        <c:ser>
          <c:idx val="1"/>
          <c:order val="1"/>
          <c:tx>
            <c:strRef>
              <c:f>Sheet1!$C$1</c:f>
              <c:strCache>
                <c:ptCount val="1"/>
                <c:pt idx="0">
                  <c:v>Sparsemax</c:v>
                </c:pt>
              </c:strCache>
            </c:strRef>
          </c:tx>
          <c:spPr>
            <a:ln w="38100" cap="rnd">
              <a:solidFill>
                <a:schemeClr val="tx1"/>
              </a:solidFill>
              <a:round/>
            </a:ln>
            <a:effectLst/>
          </c:spPr>
          <c:marker>
            <c:symbol val="none"/>
          </c:marker>
          <c:xVal>
            <c:numRef>
              <c:f>Sheet1!$A$2:$A$62</c:f>
              <c:numCache>
                <c:formatCode>General</c:formatCode>
                <c:ptCount val="61"/>
                <c:pt idx="0">
                  <c:v>-3</c:v>
                </c:pt>
                <c:pt idx="1">
                  <c:v>-2.9</c:v>
                </c:pt>
                <c:pt idx="2">
                  <c:v>-2.8</c:v>
                </c:pt>
                <c:pt idx="3">
                  <c:v>-2.7</c:v>
                </c:pt>
                <c:pt idx="4">
                  <c:v>-2.6</c:v>
                </c:pt>
                <c:pt idx="5">
                  <c:v>-2.5</c:v>
                </c:pt>
                <c:pt idx="6">
                  <c:v>-2.4</c:v>
                </c:pt>
                <c:pt idx="7">
                  <c:v>-2.2999999999999998</c:v>
                </c:pt>
                <c:pt idx="8">
                  <c:v>-2.2000000000000002</c:v>
                </c:pt>
                <c:pt idx="9">
                  <c:v>-2.1</c:v>
                </c:pt>
                <c:pt idx="10">
                  <c:v>-2</c:v>
                </c:pt>
                <c:pt idx="11">
                  <c:v>-1.9</c:v>
                </c:pt>
                <c:pt idx="12">
                  <c:v>-1.8</c:v>
                </c:pt>
                <c:pt idx="13">
                  <c:v>-1.7</c:v>
                </c:pt>
                <c:pt idx="14">
                  <c:v>-1.6</c:v>
                </c:pt>
                <c:pt idx="15">
                  <c:v>-1.5</c:v>
                </c:pt>
                <c:pt idx="16">
                  <c:v>-1.4</c:v>
                </c:pt>
                <c:pt idx="17">
                  <c:v>-1.3</c:v>
                </c:pt>
                <c:pt idx="18">
                  <c:v>-1.2</c:v>
                </c:pt>
                <c:pt idx="19">
                  <c:v>-1.1000000000000001</c:v>
                </c:pt>
                <c:pt idx="20">
                  <c:v>-1</c:v>
                </c:pt>
                <c:pt idx="21">
                  <c:v>-0.9</c:v>
                </c:pt>
                <c:pt idx="22">
                  <c:v>-0.8</c:v>
                </c:pt>
                <c:pt idx="23">
                  <c:v>-0.7</c:v>
                </c:pt>
                <c:pt idx="24">
                  <c:v>-0.6</c:v>
                </c:pt>
                <c:pt idx="25">
                  <c:v>-0.5</c:v>
                </c:pt>
                <c:pt idx="26">
                  <c:v>-0.4</c:v>
                </c:pt>
                <c:pt idx="27">
                  <c:v>-0.3</c:v>
                </c:pt>
                <c:pt idx="28">
                  <c:v>-0.2</c:v>
                </c:pt>
                <c:pt idx="29">
                  <c:v>-0.1</c:v>
                </c:pt>
                <c:pt idx="30">
                  <c:v>0</c:v>
                </c:pt>
                <c:pt idx="31">
                  <c:v>0.1</c:v>
                </c:pt>
                <c:pt idx="32">
                  <c:v>0.2</c:v>
                </c:pt>
                <c:pt idx="33">
                  <c:v>0.3</c:v>
                </c:pt>
                <c:pt idx="34">
                  <c:v>0.4</c:v>
                </c:pt>
                <c:pt idx="35">
                  <c:v>0.5</c:v>
                </c:pt>
                <c:pt idx="36">
                  <c:v>0.6</c:v>
                </c:pt>
                <c:pt idx="37">
                  <c:v>0.7</c:v>
                </c:pt>
                <c:pt idx="38">
                  <c:v>0.8</c:v>
                </c:pt>
                <c:pt idx="39">
                  <c:v>0.9</c:v>
                </c:pt>
                <c:pt idx="40">
                  <c:v>1</c:v>
                </c:pt>
                <c:pt idx="41">
                  <c:v>1.1000000000000001</c:v>
                </c:pt>
                <c:pt idx="42">
                  <c:v>1.2</c:v>
                </c:pt>
                <c:pt idx="43">
                  <c:v>1.3</c:v>
                </c:pt>
                <c:pt idx="44">
                  <c:v>1.4</c:v>
                </c:pt>
                <c:pt idx="45">
                  <c:v>1.5</c:v>
                </c:pt>
                <c:pt idx="46">
                  <c:v>1.6</c:v>
                </c:pt>
                <c:pt idx="47">
                  <c:v>1.7</c:v>
                </c:pt>
                <c:pt idx="48">
                  <c:v>1.8</c:v>
                </c:pt>
                <c:pt idx="49">
                  <c:v>1.9</c:v>
                </c:pt>
                <c:pt idx="50">
                  <c:v>2</c:v>
                </c:pt>
                <c:pt idx="51">
                  <c:v>2.1</c:v>
                </c:pt>
                <c:pt idx="52">
                  <c:v>2.2000000000000002</c:v>
                </c:pt>
                <c:pt idx="53">
                  <c:v>2.2999999999999998</c:v>
                </c:pt>
                <c:pt idx="54">
                  <c:v>2.4</c:v>
                </c:pt>
                <c:pt idx="55">
                  <c:v>2.5000000000000102</c:v>
                </c:pt>
                <c:pt idx="56">
                  <c:v>2.6</c:v>
                </c:pt>
                <c:pt idx="57">
                  <c:v>2.7</c:v>
                </c:pt>
                <c:pt idx="58">
                  <c:v>2.80000000000001</c:v>
                </c:pt>
                <c:pt idx="59">
                  <c:v>2.9000000000000101</c:v>
                </c:pt>
                <c:pt idx="60">
                  <c:v>3.0000000000000102</c:v>
                </c:pt>
              </c:numCache>
            </c:numRef>
          </c:xVal>
          <c:yVal>
            <c:numRef>
              <c:f>Sheet1!$C$2:$C$62</c:f>
              <c:numCache>
                <c:formatCode>General</c:formatCode>
                <c:ptCount val="6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4.9999999999999989E-2</c:v>
                </c:pt>
                <c:pt idx="22">
                  <c:v>9.9999999999999978E-2</c:v>
                </c:pt>
                <c:pt idx="23">
                  <c:v>0.15000000000000002</c:v>
                </c:pt>
                <c:pt idx="24">
                  <c:v>0.2</c:v>
                </c:pt>
                <c:pt idx="25">
                  <c:v>0.25</c:v>
                </c:pt>
                <c:pt idx="26">
                  <c:v>0.3</c:v>
                </c:pt>
                <c:pt idx="27">
                  <c:v>0.35</c:v>
                </c:pt>
                <c:pt idx="28">
                  <c:v>0.4</c:v>
                </c:pt>
                <c:pt idx="29">
                  <c:v>0.45</c:v>
                </c:pt>
                <c:pt idx="30">
                  <c:v>0.5</c:v>
                </c:pt>
                <c:pt idx="31">
                  <c:v>0.55000000000000004</c:v>
                </c:pt>
                <c:pt idx="32">
                  <c:v>0.6</c:v>
                </c:pt>
                <c:pt idx="33">
                  <c:v>0.65</c:v>
                </c:pt>
                <c:pt idx="34">
                  <c:v>0.7</c:v>
                </c:pt>
                <c:pt idx="35">
                  <c:v>0.75</c:v>
                </c:pt>
                <c:pt idx="36">
                  <c:v>0.8</c:v>
                </c:pt>
                <c:pt idx="37">
                  <c:v>0.85</c:v>
                </c:pt>
                <c:pt idx="38">
                  <c:v>0.9</c:v>
                </c:pt>
                <c:pt idx="39">
                  <c:v>0.95</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numCache>
            </c:numRef>
          </c:yVal>
          <c:smooth val="0"/>
          <c:extLst>
            <c:ext xmlns:c16="http://schemas.microsoft.com/office/drawing/2014/chart" uri="{C3380CC4-5D6E-409C-BE32-E72D297353CC}">
              <c16:uniqueId val="{00000001-D6F0-4E61-B757-45A04A66A1D5}"/>
            </c:ext>
          </c:extLst>
        </c:ser>
        <c:dLbls>
          <c:showLegendKey val="0"/>
          <c:showVal val="0"/>
          <c:showCatName val="0"/>
          <c:showSerName val="0"/>
          <c:showPercent val="0"/>
          <c:showBubbleSize val="0"/>
        </c:dLbls>
        <c:axId val="687146928"/>
        <c:axId val="687174752"/>
      </c:scatterChart>
      <c:valAx>
        <c:axId val="687146928"/>
        <c:scaling>
          <c:orientation val="minMax"/>
          <c:max val="3"/>
          <c:min val="-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t>z</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7174752"/>
        <c:crossesAt val="-3"/>
        <c:crossBetween val="midCat"/>
      </c:valAx>
      <c:valAx>
        <c:axId val="68717475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en-US" b="1" dirty="0"/>
                  <a:t>Probability</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7146928"/>
        <c:crossesAt val="-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549C1F-FC2E-484D-9027-88DD59469835}"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16B9E-97A3-4222-8DB3-90F04064F98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31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49C1F-FC2E-484D-9027-88DD59469835}"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16B9E-97A3-4222-8DB3-90F04064F988}" type="slidenum">
              <a:rPr lang="en-US" smtClean="0"/>
              <a:t>‹#›</a:t>
            </a:fld>
            <a:endParaRPr lang="en-US"/>
          </a:p>
        </p:txBody>
      </p:sp>
    </p:spTree>
    <p:extLst>
      <p:ext uri="{BB962C8B-B14F-4D97-AF65-F5344CB8AC3E}">
        <p14:creationId xmlns:p14="http://schemas.microsoft.com/office/powerpoint/2010/main" val="401686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49C1F-FC2E-484D-9027-88DD59469835}"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16B9E-97A3-4222-8DB3-90F04064F988}" type="slidenum">
              <a:rPr lang="en-US" smtClean="0"/>
              <a:t>‹#›</a:t>
            </a:fld>
            <a:endParaRPr lang="en-US"/>
          </a:p>
        </p:txBody>
      </p:sp>
    </p:spTree>
    <p:extLst>
      <p:ext uri="{BB962C8B-B14F-4D97-AF65-F5344CB8AC3E}">
        <p14:creationId xmlns:p14="http://schemas.microsoft.com/office/powerpoint/2010/main" val="277039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49C1F-FC2E-484D-9027-88DD59469835}"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16B9E-97A3-4222-8DB3-90F04064F988}" type="slidenum">
              <a:rPr lang="en-US" smtClean="0"/>
              <a:t>‹#›</a:t>
            </a:fld>
            <a:endParaRPr lang="en-US"/>
          </a:p>
        </p:txBody>
      </p:sp>
    </p:spTree>
    <p:extLst>
      <p:ext uri="{BB962C8B-B14F-4D97-AF65-F5344CB8AC3E}">
        <p14:creationId xmlns:p14="http://schemas.microsoft.com/office/powerpoint/2010/main" val="322596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49C1F-FC2E-484D-9027-88DD59469835}"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16B9E-97A3-4222-8DB3-90F04064F98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68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49C1F-FC2E-484D-9027-88DD59469835}" type="datetimeFigureOut">
              <a:rPr lang="en-US" smtClean="0"/>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16B9E-97A3-4222-8DB3-90F04064F988}" type="slidenum">
              <a:rPr lang="en-US" smtClean="0"/>
              <a:t>‹#›</a:t>
            </a:fld>
            <a:endParaRPr lang="en-US"/>
          </a:p>
        </p:txBody>
      </p:sp>
    </p:spTree>
    <p:extLst>
      <p:ext uri="{BB962C8B-B14F-4D97-AF65-F5344CB8AC3E}">
        <p14:creationId xmlns:p14="http://schemas.microsoft.com/office/powerpoint/2010/main" val="4000014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549C1F-FC2E-484D-9027-88DD59469835}" type="datetimeFigureOut">
              <a:rPr lang="en-US" smtClean="0"/>
              <a:t>3/3/20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D16B9E-97A3-4222-8DB3-90F04064F988}" type="slidenum">
              <a:rPr lang="en-US" smtClean="0"/>
              <a:t>‹#›</a:t>
            </a:fld>
            <a:endParaRPr lang="en-US"/>
          </a:p>
        </p:txBody>
      </p:sp>
    </p:spTree>
    <p:extLst>
      <p:ext uri="{BB962C8B-B14F-4D97-AF65-F5344CB8AC3E}">
        <p14:creationId xmlns:p14="http://schemas.microsoft.com/office/powerpoint/2010/main" val="237954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549C1F-FC2E-484D-9027-88DD59469835}" type="datetimeFigureOut">
              <a:rPr lang="en-US" smtClean="0"/>
              <a:t>3/3/20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D16B9E-97A3-4222-8DB3-90F04064F988}" type="slidenum">
              <a:rPr lang="en-US" smtClean="0"/>
              <a:t>‹#›</a:t>
            </a:fld>
            <a:endParaRPr lang="en-US"/>
          </a:p>
        </p:txBody>
      </p:sp>
    </p:spTree>
    <p:extLst>
      <p:ext uri="{BB962C8B-B14F-4D97-AF65-F5344CB8AC3E}">
        <p14:creationId xmlns:p14="http://schemas.microsoft.com/office/powerpoint/2010/main" val="348624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6549C1F-FC2E-484D-9027-88DD59469835}" type="datetimeFigureOut">
              <a:rPr lang="en-US" smtClean="0"/>
              <a:t>3/3/20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5D16B9E-97A3-4222-8DB3-90F04064F988}" type="slidenum">
              <a:rPr lang="en-US" smtClean="0"/>
              <a:t>‹#›</a:t>
            </a:fld>
            <a:endParaRPr lang="en-US"/>
          </a:p>
        </p:txBody>
      </p:sp>
    </p:spTree>
    <p:extLst>
      <p:ext uri="{BB962C8B-B14F-4D97-AF65-F5344CB8AC3E}">
        <p14:creationId xmlns:p14="http://schemas.microsoft.com/office/powerpoint/2010/main" val="239044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6549C1F-FC2E-484D-9027-88DD59469835}" type="datetimeFigureOut">
              <a:rPr lang="en-US" smtClean="0"/>
              <a:t>3/3/20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D16B9E-97A3-4222-8DB3-90F04064F988}" type="slidenum">
              <a:rPr lang="en-US" smtClean="0"/>
              <a:t>‹#›</a:t>
            </a:fld>
            <a:endParaRPr lang="en-US"/>
          </a:p>
        </p:txBody>
      </p:sp>
    </p:spTree>
    <p:extLst>
      <p:ext uri="{BB962C8B-B14F-4D97-AF65-F5344CB8AC3E}">
        <p14:creationId xmlns:p14="http://schemas.microsoft.com/office/powerpoint/2010/main" val="334073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49C1F-FC2E-484D-9027-88DD59469835}" type="datetimeFigureOut">
              <a:rPr lang="en-US" smtClean="0"/>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16B9E-97A3-4222-8DB3-90F04064F988}" type="slidenum">
              <a:rPr lang="en-US" smtClean="0"/>
              <a:t>‹#›</a:t>
            </a:fld>
            <a:endParaRPr lang="en-US"/>
          </a:p>
        </p:txBody>
      </p:sp>
    </p:spTree>
    <p:extLst>
      <p:ext uri="{BB962C8B-B14F-4D97-AF65-F5344CB8AC3E}">
        <p14:creationId xmlns:p14="http://schemas.microsoft.com/office/powerpoint/2010/main" val="66699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6549C1F-FC2E-484D-9027-88DD59469835}" type="datetimeFigureOut">
              <a:rPr lang="en-US" smtClean="0"/>
              <a:t>3/3/20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D16B9E-97A3-4222-8DB3-90F04064F98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13412"/>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5AE8-E6D4-402E-B766-02CAEFEFFA78}"/>
              </a:ext>
            </a:extLst>
          </p:cNvPr>
          <p:cNvSpPr>
            <a:spLocks noGrp="1"/>
          </p:cNvSpPr>
          <p:nvPr>
            <p:ph type="ctrTitle"/>
          </p:nvPr>
        </p:nvSpPr>
        <p:spPr/>
        <p:txBody>
          <a:bodyPr>
            <a:noAutofit/>
          </a:bodyPr>
          <a:lstStyle/>
          <a:p>
            <a:r>
              <a:rPr lang="en-US" sz="5400" dirty="0"/>
              <a:t>From </a:t>
            </a:r>
            <a:r>
              <a:rPr lang="en-US" sz="5400" dirty="0" err="1"/>
              <a:t>Softmax</a:t>
            </a:r>
            <a:r>
              <a:rPr lang="en-US" sz="5400" dirty="0"/>
              <a:t> to </a:t>
            </a:r>
            <a:r>
              <a:rPr lang="en-US" sz="5400" dirty="0" err="1"/>
              <a:t>Sparsemax</a:t>
            </a:r>
            <a:r>
              <a:rPr lang="en-US" sz="5400" dirty="0"/>
              <a:t>: </a:t>
            </a:r>
            <a:br>
              <a:rPr lang="en-US" sz="5400" dirty="0"/>
            </a:br>
            <a:r>
              <a:rPr lang="en-US" sz="3200" dirty="0"/>
              <a:t>A Sparse Model of Attention and Multi-Label Classification</a:t>
            </a:r>
          </a:p>
        </p:txBody>
      </p:sp>
      <p:sp>
        <p:nvSpPr>
          <p:cNvPr id="3" name="Subtitle 2">
            <a:extLst>
              <a:ext uri="{FF2B5EF4-FFF2-40B4-BE49-F238E27FC236}">
                <a16:creationId xmlns:a16="http://schemas.microsoft.com/office/drawing/2014/main" id="{62D37301-9F63-44DA-BF57-68239540DFF1}"/>
              </a:ext>
            </a:extLst>
          </p:cNvPr>
          <p:cNvSpPr>
            <a:spLocks noGrp="1"/>
          </p:cNvSpPr>
          <p:nvPr>
            <p:ph type="subTitle" idx="1"/>
          </p:nvPr>
        </p:nvSpPr>
        <p:spPr/>
        <p:txBody>
          <a:bodyPr/>
          <a:lstStyle/>
          <a:p>
            <a:r>
              <a:rPr lang="en-US" dirty="0"/>
              <a:t>James Leiner</a:t>
            </a:r>
          </a:p>
        </p:txBody>
      </p:sp>
    </p:spTree>
    <p:extLst>
      <p:ext uri="{BB962C8B-B14F-4D97-AF65-F5344CB8AC3E}">
        <p14:creationId xmlns:p14="http://schemas.microsoft.com/office/powerpoint/2010/main" val="139614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5326-FA29-414A-8716-E96CE1E6175C}"/>
              </a:ext>
            </a:extLst>
          </p:cNvPr>
          <p:cNvSpPr>
            <a:spLocks noGrp="1"/>
          </p:cNvSpPr>
          <p:nvPr>
            <p:ph type="title"/>
          </p:nvPr>
        </p:nvSpPr>
        <p:spPr/>
        <p:txBody>
          <a:bodyPr/>
          <a:lstStyle/>
          <a:p>
            <a:r>
              <a:rPr lang="en-US" dirty="0"/>
              <a:t>Advantages of </a:t>
            </a:r>
            <a:r>
              <a:rPr lang="en-US" dirty="0" err="1"/>
              <a:t>sparsemax</a:t>
            </a:r>
            <a:r>
              <a:rPr lang="en-US" dirty="0"/>
              <a:t> over </a:t>
            </a:r>
            <a:r>
              <a:rPr lang="en-US" dirty="0" err="1"/>
              <a:t>softmax</a:t>
            </a:r>
            <a:endParaRPr lang="en-US" dirty="0"/>
          </a:p>
        </p:txBody>
      </p:sp>
      <mc:AlternateContent xmlns:mc="http://schemas.openxmlformats.org/markup-compatibility/2006" xmlns:a14="http://schemas.microsoft.com/office/drawing/2010/main">
        <mc:Choice Requires="a14">
          <p:sp>
            <p:nvSpPr>
              <p:cNvPr id="4" name="Content Placeholder 5">
                <a:extLst>
                  <a:ext uri="{FF2B5EF4-FFF2-40B4-BE49-F238E27FC236}">
                    <a16:creationId xmlns:a16="http://schemas.microsoft.com/office/drawing/2014/main" id="{EA041D30-22DC-4E55-B3EA-9AE5238543EA}"/>
                  </a:ext>
                </a:extLst>
              </p:cNvPr>
              <p:cNvSpPr>
                <a:spLocks noGrp="1"/>
              </p:cNvSpPr>
              <p:nvPr>
                <p:ph idx="1"/>
              </p:nvPr>
            </p:nvSpPr>
            <p:spPr>
              <a:xfrm>
                <a:off x="864326" y="1873568"/>
                <a:ext cx="10291354" cy="3828732"/>
              </a:xfrm>
            </p:spPr>
            <p:txBody>
              <a:bodyPr>
                <a:normAutofit/>
              </a:bodyPr>
              <a:lstStyle/>
              <a:p>
                <a:pPr lvl="1">
                  <a:buFont typeface="Arial" panose="020B0604020202020204" pitchFamily="34" charset="0"/>
                  <a:buChar char="•"/>
                </a:pPr>
                <a:r>
                  <a:rPr lang="en-US" dirty="0"/>
                  <a:t>Jacobian matrix of </a:t>
                </a:r>
                <a:r>
                  <a:rPr lang="en-US" dirty="0" err="1"/>
                  <a:t>sparsemax</a:t>
                </a:r>
                <a:r>
                  <a:rPr lang="en-US" dirty="0"/>
                  <a:t> is the Laplacian of a graph whose elements of S(z) are fully connected. </a:t>
                </a:r>
              </a:p>
              <a:p>
                <a:pPr lvl="1">
                  <a:buFont typeface="Arial" panose="020B0604020202020204" pitchFamily="34" charset="0"/>
                  <a:buChar char="•"/>
                </a:pPr>
                <a:r>
                  <a:rPr lang="en-US" dirty="0"/>
                  <a:t>To compute this, we only need to find S(z), which can be evaluated in O(K) time with the same algorithm that evaluates the </a:t>
                </a:r>
                <a:r>
                  <a:rPr lang="en-US" dirty="0" err="1"/>
                  <a:t>sparsemax</a:t>
                </a:r>
                <a:r>
                  <a:rPr lang="en-US" dirty="0"/>
                  <a:t>. </a:t>
                </a:r>
              </a:p>
              <a:p>
                <a:pPr lvl="1">
                  <a:buFont typeface="Arial" panose="020B0604020202020204" pitchFamily="34" charset="0"/>
                  <a:buChar char="•"/>
                </a:pPr>
                <a:r>
                  <a:rPr lang="en-US" dirty="0"/>
                  <a:t>Oftentimes, for gradient backpropagation, we only need to compute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b="0" i="1" smtClean="0">
                            <a:latin typeface="Cambria Math" panose="02040503050406030204" pitchFamily="18" charset="0"/>
                          </a:rPr>
                          <m:t>𝑠𝑝𝑎𝑟𝑠𝑒𝑚𝑎𝑥</m:t>
                        </m:r>
                      </m:sub>
                    </m:sSub>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oMath>
                </a14:m>
                <a:r>
                  <a:rPr lang="en-US" dirty="0"/>
                  <a:t>. If S(z) has already been compute (i.e. to evaluate the loss function), then this evaluation can be done in O(|S(z)|) time. </a:t>
                </a:r>
              </a:p>
              <a:p>
                <a:pPr lvl="1">
                  <a:buFont typeface="Arial" panose="020B0604020202020204" pitchFamily="34" charset="0"/>
                  <a:buChar char="•"/>
                </a:pPr>
                <a:r>
                  <a:rPr lang="en-US" dirty="0"/>
                  <a:t>If the number of labels is large, this can make the </a:t>
                </a:r>
                <a:r>
                  <a:rPr lang="en-US" dirty="0" err="1"/>
                  <a:t>sparsemax</a:t>
                </a:r>
                <a:r>
                  <a:rPr lang="en-US" dirty="0"/>
                  <a:t> transformation significantly less costly to compute. </a:t>
                </a:r>
              </a:p>
              <a:p>
                <a:pPr lvl="1">
                  <a:buFont typeface="Arial" panose="020B0604020202020204" pitchFamily="34" charset="0"/>
                  <a:buChar char="•"/>
                </a:pPr>
                <a:endParaRPr lang="en-US" dirty="0"/>
              </a:p>
              <a:p>
                <a:pPr lvl="1">
                  <a:buFont typeface="Courier New" panose="02070309020205020404" pitchFamily="49" charset="0"/>
                  <a:buChar char="o"/>
                </a:pPr>
                <a:endParaRPr lang="en-US" dirty="0"/>
              </a:p>
              <a:p>
                <a:pPr marL="0" indent="0">
                  <a:buNone/>
                </a:pPr>
                <a:endParaRPr lang="en-US" dirty="0"/>
              </a:p>
              <a:p>
                <a:pPr marL="0" indent="0">
                  <a:buNone/>
                </a:pPr>
                <a:endParaRPr lang="en-US" dirty="0"/>
              </a:p>
            </p:txBody>
          </p:sp>
        </mc:Choice>
        <mc:Fallback xmlns="">
          <p:sp>
            <p:nvSpPr>
              <p:cNvPr id="4" name="Content Placeholder 5">
                <a:extLst>
                  <a:ext uri="{FF2B5EF4-FFF2-40B4-BE49-F238E27FC236}">
                    <a16:creationId xmlns:a16="http://schemas.microsoft.com/office/drawing/2014/main" id="{EA041D30-22DC-4E55-B3EA-9AE5238543EA}"/>
                  </a:ext>
                </a:extLst>
              </p:cNvPr>
              <p:cNvSpPr>
                <a:spLocks noGrp="1" noRot="1" noChangeAspect="1" noMove="1" noResize="1" noEditPoints="1" noAdjustHandles="1" noChangeArrowheads="1" noChangeShapeType="1" noTextEdit="1"/>
              </p:cNvSpPr>
              <p:nvPr>
                <p:ph idx="1"/>
              </p:nvPr>
            </p:nvSpPr>
            <p:spPr>
              <a:xfrm>
                <a:off x="864326" y="1873568"/>
                <a:ext cx="10291354" cy="3828732"/>
              </a:xfrm>
              <a:blipFill>
                <a:blip r:embed="rId2"/>
                <a:stretch>
                  <a:fillRect t="-1433" r="-59"/>
                </a:stretch>
              </a:blipFill>
            </p:spPr>
            <p:txBody>
              <a:bodyPr/>
              <a:lstStyle/>
              <a:p>
                <a:r>
                  <a:rPr lang="en-US">
                    <a:noFill/>
                  </a:rPr>
                  <a:t> </a:t>
                </a:r>
              </a:p>
            </p:txBody>
          </p:sp>
        </mc:Fallback>
      </mc:AlternateContent>
    </p:spTree>
    <p:extLst>
      <p:ext uri="{BB962C8B-B14F-4D97-AF65-F5344CB8AC3E}">
        <p14:creationId xmlns:p14="http://schemas.microsoft.com/office/powerpoint/2010/main" val="1704629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F2DB-7FD1-4F4E-8532-99CA5B40FCBC}"/>
              </a:ext>
            </a:extLst>
          </p:cNvPr>
          <p:cNvSpPr>
            <a:spLocks noGrp="1"/>
          </p:cNvSpPr>
          <p:nvPr>
            <p:ph type="title"/>
          </p:nvPr>
        </p:nvSpPr>
        <p:spPr/>
        <p:txBody>
          <a:bodyPr/>
          <a:lstStyle/>
          <a:p>
            <a:r>
              <a:rPr lang="en-US" dirty="0"/>
              <a:t>Empirical results—multilabel classification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2EC6CFF-74F9-46C5-B335-71F89D3435D7}"/>
                  </a:ext>
                </a:extLst>
              </p:cNvPr>
              <p:cNvSpPr>
                <a:spLocks noGrp="1"/>
              </p:cNvSpPr>
              <p:nvPr>
                <p:ph idx="1"/>
              </p:nvPr>
            </p:nvSpPr>
            <p:spPr>
              <a:xfrm>
                <a:off x="1097280" y="1845734"/>
                <a:ext cx="10058400" cy="4023360"/>
              </a:xfrm>
            </p:spPr>
            <p:txBody>
              <a:bodyPr>
                <a:normAutofit lnSpcReduction="10000"/>
              </a:bodyPr>
              <a:lstStyle/>
              <a:p>
                <a:pPr>
                  <a:buFont typeface="Arial" panose="020B0604020202020204" pitchFamily="34" charset="0"/>
                  <a:buChar char="•"/>
                </a:pPr>
                <a:r>
                  <a:rPr lang="en-US" dirty="0"/>
                  <a:t> The paper assesses the performance of the </a:t>
                </a:r>
                <a:r>
                  <a:rPr lang="en-US" dirty="0" err="1"/>
                  <a:t>sparsemax</a:t>
                </a:r>
                <a:r>
                  <a:rPr lang="en-US" dirty="0"/>
                  <a:t> transformation across several benchmark datasets including image, audio, and text datasets.  </a:t>
                </a:r>
              </a:p>
              <a:p>
                <a:pPr>
                  <a:buFont typeface="Arial" panose="020B0604020202020204" pitchFamily="34" charset="0"/>
                  <a:buChar char="•"/>
                </a:pPr>
                <a:r>
                  <a:rPr lang="en-US" dirty="0"/>
                  <a:t> Logistic regression was used as a baseline for evaluation. In particular:</a:t>
                </a:r>
              </a:p>
              <a:p>
                <a:pPr lvl="1">
                  <a:buFont typeface="Courier New" panose="02070309020205020404" pitchFamily="49" charset="0"/>
                  <a:buChar char="o"/>
                </a:pPr>
                <a:r>
                  <a:rPr lang="en-US" dirty="0"/>
                  <a:t>K separate logistic regressions were estimated for each of the K labels. </a:t>
                </a:r>
              </a:p>
              <a:p>
                <a:pPr lvl="1">
                  <a:buFont typeface="Courier New" panose="02070309020205020404" pitchFamily="49" charset="0"/>
                  <a:buChar char="o"/>
                </a:pPr>
                <a:r>
                  <a:rPr lang="en-US" dirty="0"/>
                  <a:t>The following hyper-parameters were tuned on the testing dataset using 5-fold cross validation</a:t>
                </a:r>
              </a:p>
              <a:p>
                <a:pPr lvl="2">
                  <a:buFont typeface="Courier New" panose="02070309020205020404" pitchFamily="49" charset="0"/>
                  <a:buChar char="o"/>
                </a:pPr>
                <a:r>
                  <a:rPr lang="en-US" dirty="0"/>
                  <a:t>A probability threshold </a:t>
                </a:r>
                <a14:m>
                  <m:oMath xmlns:m="http://schemas.openxmlformats.org/officeDocument/2006/math">
                    <m:r>
                      <a:rPr lang="en-US" i="1" smtClean="0">
                        <a:latin typeface="Cambria Math" panose="02040503050406030204" pitchFamily="18" charset="0"/>
                        <a:ea typeface="Cambria Math" panose="02040503050406030204" pitchFamily="18" charset="0"/>
                      </a:rPr>
                      <m:t>𝛿</m:t>
                    </m:r>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0.05</m:t>
                        </m:r>
                        <m:r>
                          <a:rPr lang="en-US" b="0" i="1" smtClean="0">
                            <a:latin typeface="Cambria Math" panose="02040503050406030204" pitchFamily="18" charset="0"/>
                            <a:ea typeface="Cambria Math" panose="02040503050406030204" pitchFamily="18" charset="0"/>
                          </a:rPr>
                          <m:t>𝑛</m:t>
                        </m:r>
                      </m:e>
                    </m:d>
                  </m:oMath>
                </a14:m>
                <a:r>
                  <a:rPr lang="en-US" dirty="0"/>
                  <a:t> with n=1,…,10 used to turn continuous probability into binary {0,1} indicator</a:t>
                </a:r>
              </a:p>
              <a:p>
                <a:pPr lvl="2">
                  <a:buFont typeface="Courier New" panose="02070309020205020404" pitchFamily="49" charset="0"/>
                  <a:buChar char="o"/>
                </a:pPr>
                <a:r>
                  <a:rPr lang="en-US" dirty="0"/>
                  <a:t>A regularization constant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𝑗</m:t>
                            </m:r>
                          </m:sup>
                        </m:sSup>
                      </m:e>
                    </m:d>
                  </m:oMath>
                </a14:m>
                <a:r>
                  <a:rPr lang="en-US" dirty="0"/>
                  <a:t> with j = -8,..2</a:t>
                </a:r>
              </a:p>
              <a:p>
                <a:pPr>
                  <a:buFont typeface="Arial" panose="020B0604020202020204" pitchFamily="34" charset="0"/>
                  <a:buChar char="•"/>
                </a:pPr>
                <a:r>
                  <a:rPr lang="en-US" dirty="0"/>
                  <a:t> Multinomial regression (</a:t>
                </a:r>
                <a:r>
                  <a:rPr lang="en-US" dirty="0" err="1"/>
                  <a:t>softmax</a:t>
                </a:r>
                <a:r>
                  <a:rPr lang="en-US" dirty="0"/>
                  <a:t>) was used as a second baseline for evaluation</a:t>
                </a:r>
              </a:p>
              <a:p>
                <a:pPr lvl="1">
                  <a:buFont typeface="Courier New" panose="02070309020205020404" pitchFamily="49" charset="0"/>
                  <a:buChar char="o"/>
                </a:pPr>
                <a:r>
                  <a:rPr lang="en-US" dirty="0"/>
                  <a:t>The following hyper-parameters were tuned on the testing dataset using 5-fold cross validation</a:t>
                </a:r>
              </a:p>
              <a:p>
                <a:pPr lvl="2">
                  <a:buFont typeface="Courier New" panose="02070309020205020404" pitchFamily="49" charset="0"/>
                  <a:buChar char="o"/>
                </a:pPr>
                <a:r>
                  <a:rPr lang="en-US" dirty="0"/>
                  <a:t>A probability threshold </a:t>
                </a:r>
                <a14:m>
                  <m:oMath xmlns:m="http://schemas.openxmlformats.org/officeDocument/2006/math">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e>
                    </m:d>
                  </m:oMath>
                </a14:m>
                <a:r>
                  <a:rPr lang="en-US" dirty="0"/>
                  <a:t> with n=1,…,10 used to turn continuous probability into binary {0,1} indicator</a:t>
                </a:r>
              </a:p>
              <a:p>
                <a:pPr>
                  <a:buFont typeface="Arial" panose="020B0604020202020204" pitchFamily="34" charset="0"/>
                  <a:buChar char="•"/>
                </a:pPr>
                <a:r>
                  <a:rPr lang="en-US" dirty="0"/>
                  <a:t> In the paper, </a:t>
                </a:r>
                <a:r>
                  <a:rPr lang="en-US" dirty="0" err="1"/>
                  <a:t>sparsemax</a:t>
                </a:r>
                <a:r>
                  <a:rPr lang="en-US" dirty="0"/>
                  <a:t> regression was computed with an additional regularization constant </a:t>
                </a:r>
                <a14:m>
                  <m:oMath xmlns:m="http://schemas.openxmlformats.org/officeDocument/2006/math">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0.5</m:t>
                        </m:r>
                        <m:r>
                          <a:rPr lang="en-US" b="0" i="1" smtClean="0">
                            <a:latin typeface="Cambria Math" panose="02040503050406030204" pitchFamily="18" charset="0"/>
                            <a:ea typeface="Cambria Math" panose="02040503050406030204" pitchFamily="18" charset="0"/>
                          </a:rPr>
                          <m:t>𝑛</m:t>
                        </m:r>
                      </m:e>
                    </m:d>
                  </m:oMath>
                </a14:m>
                <a:r>
                  <a:rPr lang="en-US" dirty="0"/>
                  <a:t> with n = 1,…10. When implementing this methodology on my toy dataset, I found that this constant had no particular impact on model performance so I excluded this step. </a:t>
                </a:r>
              </a:p>
            </p:txBody>
          </p:sp>
        </mc:Choice>
        <mc:Fallback xmlns="">
          <p:sp>
            <p:nvSpPr>
              <p:cNvPr id="5" name="Content Placeholder 4">
                <a:extLst>
                  <a:ext uri="{FF2B5EF4-FFF2-40B4-BE49-F238E27FC236}">
                    <a16:creationId xmlns:a16="http://schemas.microsoft.com/office/drawing/2014/main" id="{92EC6CFF-74F9-46C5-B335-71F89D3435D7}"/>
                  </a:ext>
                </a:extLst>
              </p:cNvPr>
              <p:cNvSpPr>
                <a:spLocks noGrp="1" noRot="1" noChangeAspect="1" noMove="1" noResize="1" noEditPoints="1" noAdjustHandles="1" noChangeArrowheads="1" noChangeShapeType="1" noTextEdit="1"/>
              </p:cNvSpPr>
              <p:nvPr>
                <p:ph idx="1"/>
              </p:nvPr>
            </p:nvSpPr>
            <p:spPr>
              <a:xfrm>
                <a:off x="1097280" y="1845734"/>
                <a:ext cx="10058400" cy="4023360"/>
              </a:xfrm>
              <a:blipFill>
                <a:blip r:embed="rId2"/>
                <a:stretch>
                  <a:fillRect l="-1455" t="-2273" r="-606" b="-1818"/>
                </a:stretch>
              </a:blipFill>
            </p:spPr>
            <p:txBody>
              <a:bodyPr/>
              <a:lstStyle/>
              <a:p>
                <a:r>
                  <a:rPr lang="en-US">
                    <a:noFill/>
                  </a:rPr>
                  <a:t> </a:t>
                </a:r>
              </a:p>
            </p:txBody>
          </p:sp>
        </mc:Fallback>
      </mc:AlternateContent>
    </p:spTree>
    <p:extLst>
      <p:ext uri="{BB962C8B-B14F-4D97-AF65-F5344CB8AC3E}">
        <p14:creationId xmlns:p14="http://schemas.microsoft.com/office/powerpoint/2010/main" val="827540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F2DB-7FD1-4F4E-8532-99CA5B40FCBC}"/>
              </a:ext>
            </a:extLst>
          </p:cNvPr>
          <p:cNvSpPr>
            <a:spLocks noGrp="1"/>
          </p:cNvSpPr>
          <p:nvPr>
            <p:ph type="title"/>
          </p:nvPr>
        </p:nvSpPr>
        <p:spPr/>
        <p:txBody>
          <a:bodyPr/>
          <a:lstStyle/>
          <a:p>
            <a:r>
              <a:rPr lang="en-US" dirty="0"/>
              <a:t>Empirical results—multilabel classification</a:t>
            </a:r>
          </a:p>
        </p:txBody>
      </p:sp>
      <p:pic>
        <p:nvPicPr>
          <p:cNvPr id="3" name="Content Placeholder 2">
            <a:extLst>
              <a:ext uri="{FF2B5EF4-FFF2-40B4-BE49-F238E27FC236}">
                <a16:creationId xmlns:a16="http://schemas.microsoft.com/office/drawing/2014/main" id="{322DBA8A-2F20-4C9C-A525-E8B9B93F4836}"/>
              </a:ext>
            </a:extLst>
          </p:cNvPr>
          <p:cNvPicPr>
            <a:picLocks noGrp="1" noChangeAspect="1"/>
          </p:cNvPicPr>
          <p:nvPr>
            <p:ph idx="1"/>
          </p:nvPr>
        </p:nvPicPr>
        <p:blipFill>
          <a:blip r:embed="rId2"/>
          <a:stretch>
            <a:fillRect/>
          </a:stretch>
        </p:blipFill>
        <p:spPr>
          <a:xfrm>
            <a:off x="7454768" y="1909331"/>
            <a:ext cx="4180184" cy="4054205"/>
          </a:xfrm>
          <a:prstGeom prst="rect">
            <a:avLst/>
          </a:prstGeom>
        </p:spPr>
      </p:pic>
      <p:sp>
        <p:nvSpPr>
          <p:cNvPr id="7" name="Content Placeholder 5">
            <a:extLst>
              <a:ext uri="{FF2B5EF4-FFF2-40B4-BE49-F238E27FC236}">
                <a16:creationId xmlns:a16="http://schemas.microsoft.com/office/drawing/2014/main" id="{DDC34990-F99F-4C36-BC68-18BD89199644}"/>
              </a:ext>
            </a:extLst>
          </p:cNvPr>
          <p:cNvSpPr txBox="1">
            <a:spLocks/>
          </p:cNvSpPr>
          <p:nvPr/>
        </p:nvSpPr>
        <p:spPr>
          <a:xfrm>
            <a:off x="1097281" y="1909330"/>
            <a:ext cx="6020212" cy="405420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dirty="0"/>
              <a:t>Performance was relatively comparable across datasets for each methodology, although </a:t>
            </a:r>
            <a:r>
              <a:rPr lang="en-US" dirty="0" err="1"/>
              <a:t>sparsemax</a:t>
            </a:r>
            <a:r>
              <a:rPr lang="en-US" dirty="0"/>
              <a:t> seemed to have a slight advantage for datasets with large numbers of labels.</a:t>
            </a:r>
          </a:p>
          <a:p>
            <a:pPr lvl="1">
              <a:buFont typeface="Arial" panose="020B0604020202020204" pitchFamily="34" charset="0"/>
              <a:buChar char="•"/>
            </a:pPr>
            <a:r>
              <a:rPr lang="en-US" dirty="0"/>
              <a:t>Overall take-away: </a:t>
            </a:r>
          </a:p>
          <a:p>
            <a:pPr lvl="2">
              <a:buFont typeface="Courier New" panose="02070309020205020404" pitchFamily="49" charset="0"/>
              <a:buChar char="o"/>
            </a:pPr>
            <a:r>
              <a:rPr lang="en-US" dirty="0" err="1"/>
              <a:t>Sparsemax</a:t>
            </a:r>
            <a:r>
              <a:rPr lang="en-US" dirty="0"/>
              <a:t> seems to be a reasonable transformation to apply, especially for cases where sparsity is desirable. However, it’s not a “slam dunk” relative to existing transformations</a:t>
            </a:r>
          </a:p>
          <a:p>
            <a:pPr lvl="2">
              <a:buFont typeface="Courier New" panose="02070309020205020404" pitchFamily="49" charset="0"/>
              <a:buChar char="o"/>
            </a:pPr>
            <a:r>
              <a:rPr lang="en-US" dirty="0"/>
              <a:t>Has the advantage of not needing to tune an additional hyperparameter for the probability threshold in classification problems. </a:t>
            </a:r>
          </a:p>
          <a:p>
            <a:pPr lvl="2">
              <a:buFont typeface="Courier New" panose="02070309020205020404" pitchFamily="49" charset="0"/>
              <a:buChar char="o"/>
            </a:pPr>
            <a:r>
              <a:rPr lang="en-US" dirty="0"/>
              <a:t>In certain cases involving heavy computation, may be faster to minimize </a:t>
            </a:r>
            <a:r>
              <a:rPr lang="en-US" dirty="0" err="1"/>
              <a:t>Sparsemax</a:t>
            </a:r>
            <a:r>
              <a:rPr lang="en-US" dirty="0"/>
              <a:t> over </a:t>
            </a:r>
            <a:r>
              <a:rPr lang="en-US" dirty="0" err="1"/>
              <a:t>Softmax</a:t>
            </a:r>
            <a:r>
              <a:rPr lang="en-US" dirty="0"/>
              <a:t> loss function. </a:t>
            </a:r>
          </a:p>
          <a:p>
            <a:pPr marL="201168" lvl="1" indent="0">
              <a:buFont typeface="Calibri" pitchFamily="34" charset="0"/>
              <a:buNone/>
            </a:pPr>
            <a:endParaRPr lang="en-US" b="1" i="1" dirty="0"/>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3477210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C597-96CD-418B-A270-CC62455F06B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7914AF0-B2CC-4550-936A-4CBA480312D7}"/>
              </a:ext>
            </a:extLst>
          </p:cNvPr>
          <p:cNvSpPr>
            <a:spLocks noGrp="1"/>
          </p:cNvSpPr>
          <p:nvPr>
            <p:ph idx="1"/>
          </p:nvPr>
        </p:nvSpPr>
        <p:spPr/>
        <p:txBody>
          <a:bodyPr/>
          <a:lstStyle/>
          <a:p>
            <a:pPr>
              <a:buFont typeface="Arial" panose="020B0604020202020204" pitchFamily="34" charset="0"/>
              <a:buChar char="•"/>
            </a:pPr>
            <a:r>
              <a:rPr lang="en-US" dirty="0"/>
              <a:t> Review of common activation functions—sigmoid, </a:t>
            </a:r>
            <a:r>
              <a:rPr lang="en-US" dirty="0" err="1"/>
              <a:t>softmax</a:t>
            </a:r>
            <a:endParaRPr lang="en-US" dirty="0"/>
          </a:p>
          <a:p>
            <a:pPr>
              <a:buFont typeface="Arial" panose="020B0604020202020204" pitchFamily="34" charset="0"/>
              <a:buChar char="•"/>
            </a:pPr>
            <a:r>
              <a:rPr lang="en-US" dirty="0"/>
              <a:t> Define </a:t>
            </a:r>
            <a:r>
              <a:rPr lang="en-US" dirty="0" err="1"/>
              <a:t>sparsemax</a:t>
            </a:r>
            <a:r>
              <a:rPr lang="en-US" dirty="0"/>
              <a:t> transformation</a:t>
            </a:r>
          </a:p>
          <a:p>
            <a:pPr>
              <a:buFont typeface="Arial" panose="020B0604020202020204" pitchFamily="34" charset="0"/>
              <a:buChar char="•"/>
            </a:pPr>
            <a:r>
              <a:rPr lang="en-US" dirty="0"/>
              <a:t> Show key properties of </a:t>
            </a:r>
            <a:r>
              <a:rPr lang="en-US" dirty="0" err="1"/>
              <a:t>sparsemax</a:t>
            </a:r>
            <a:r>
              <a:rPr lang="en-US" dirty="0"/>
              <a:t>—loss function, gradient, Jacobian</a:t>
            </a:r>
          </a:p>
          <a:p>
            <a:pPr>
              <a:buFont typeface="Arial" panose="020B0604020202020204" pitchFamily="34" charset="0"/>
              <a:buChar char="•"/>
            </a:pPr>
            <a:r>
              <a:rPr lang="en-US" dirty="0"/>
              <a:t> Note advantages and disadvantages relative to </a:t>
            </a:r>
            <a:r>
              <a:rPr lang="en-US" dirty="0" err="1"/>
              <a:t>softmax</a:t>
            </a:r>
            <a:endParaRPr lang="en-US" dirty="0"/>
          </a:p>
          <a:p>
            <a:pPr>
              <a:buFont typeface="Arial" panose="020B0604020202020204" pitchFamily="34" charset="0"/>
              <a:buChar char="•"/>
            </a:pPr>
            <a:r>
              <a:rPr lang="en-US" dirty="0"/>
              <a:t> Discuss empirical results </a:t>
            </a:r>
          </a:p>
        </p:txBody>
      </p:sp>
    </p:spTree>
    <p:extLst>
      <p:ext uri="{BB962C8B-B14F-4D97-AF65-F5344CB8AC3E}">
        <p14:creationId xmlns:p14="http://schemas.microsoft.com/office/powerpoint/2010/main" val="377528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CBCF89-847A-412B-83C8-70045F5D2846}"/>
              </a:ext>
            </a:extLst>
          </p:cNvPr>
          <p:cNvSpPr>
            <a:spLocks noGrp="1"/>
          </p:cNvSpPr>
          <p:nvPr>
            <p:ph type="title"/>
          </p:nvPr>
        </p:nvSpPr>
        <p:spPr/>
        <p:txBody>
          <a:bodyPr/>
          <a:lstStyle/>
          <a:p>
            <a:r>
              <a:rPr lang="en-US" dirty="0"/>
              <a:t>Activation functions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F24822A-FD3F-4763-884B-5F1AC3100D68}"/>
                  </a:ext>
                </a:extLst>
              </p:cNvPr>
              <p:cNvSpPr>
                <a:spLocks noGrp="1"/>
              </p:cNvSpPr>
              <p:nvPr>
                <p:ph idx="1"/>
              </p:nvPr>
            </p:nvSpPr>
            <p:spPr>
              <a:xfrm>
                <a:off x="864326" y="1873568"/>
                <a:ext cx="10058400" cy="3828732"/>
              </a:xfrm>
            </p:spPr>
            <p:txBody>
              <a:bodyPr>
                <a:normAutofit/>
              </a:bodyPr>
              <a:lstStyle/>
              <a:p>
                <a:pPr lvl="1">
                  <a:buFont typeface="Arial" panose="020B0604020202020204" pitchFamily="34" charset="0"/>
                  <a:buChar char="•"/>
                </a:pPr>
                <a:r>
                  <a:rPr lang="en-US" dirty="0"/>
                  <a:t>An activation function is a mapping from input values to outputs in a neural net or regression. In the context of ordinary linear regressions (GLMs), this is also sometime referred to as the inverse link function. </a:t>
                </a:r>
              </a:p>
              <a:p>
                <a:pPr lvl="1">
                  <a:buFont typeface="Arial" panose="020B0604020202020204" pitchFamily="34" charset="0"/>
                  <a:buChar char="•"/>
                </a:pPr>
                <a:r>
                  <a:rPr lang="en-US" dirty="0"/>
                  <a:t>In the context of binary or multi-class classification, the function will often be a mapping from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𝑅</m:t>
                        </m:r>
                      </m:e>
                      <m:sup>
                        <m:r>
                          <a:rPr lang="en-US" b="0" i="1" dirty="0" smtClean="0">
                            <a:latin typeface="Cambria Math" panose="02040503050406030204" pitchFamily="18" charset="0"/>
                          </a:rPr>
                          <m:t>𝑑</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[0,1]</m:t>
                        </m:r>
                      </m:e>
                      <m:sup>
                        <m:r>
                          <a:rPr lang="en-US" b="0" i="1" dirty="0" smtClean="0">
                            <a:latin typeface="Cambria Math" panose="02040503050406030204" pitchFamily="18" charset="0"/>
                            <a:ea typeface="Cambria Math" panose="02040503050406030204" pitchFamily="18" charset="0"/>
                          </a:rPr>
                          <m:t>𝑑</m:t>
                        </m:r>
                      </m:sup>
                    </m:sSup>
                  </m:oMath>
                </a14:m>
                <a:r>
                  <a:rPr lang="en-US" dirty="0"/>
                  <a:t>. The output of this function is often interpreted as a distribution of </a:t>
                </a:r>
                <a:r>
                  <a:rPr lang="en-US" i="1" dirty="0"/>
                  <a:t>probabilities </a:t>
                </a:r>
                <a:r>
                  <a:rPr lang="en-US" dirty="0"/>
                  <a:t>that an event will occur. </a:t>
                </a:r>
              </a:p>
              <a:p>
                <a:pPr lvl="1">
                  <a:buFont typeface="Arial" panose="020B0604020202020204" pitchFamily="34" charset="0"/>
                  <a:buChar char="•"/>
                </a:pPr>
                <a:r>
                  <a:rPr lang="en-US" dirty="0"/>
                  <a:t>For binary classification problems, the logistic (sigmoid) transformation is often used. This function is conceptually appealing, because it maps the so called ‘natural parameter’ of a binomial distribution to the distribution’s mean value. </a:t>
                </a:r>
              </a:p>
              <a:p>
                <a:pPr lvl="2">
                  <a:buFont typeface="Arial" panose="020B0604020202020204" pitchFamily="34" charset="0"/>
                  <a:buChar char="•"/>
                </a:pPr>
                <a:r>
                  <a:rPr lang="en-US" dirty="0"/>
                  <a:t>Recall that the exponential family form of a distribution is written as: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e>
                        <m:r>
                          <a:rPr lang="en-US" i="1">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m:rPr>
                        <m:sty m:val="p"/>
                      </m:rPr>
                      <a:rPr lang="en-US" b="0" i="0" smtClean="0">
                        <a:latin typeface="Cambria Math" panose="02040503050406030204" pitchFamily="18" charset="0"/>
                      </a:rPr>
                      <m:t>exp</m:t>
                    </m:r>
                    <m:r>
                      <a:rPr lang="en-US" b="0" i="1" smtClean="0">
                        <a:latin typeface="Cambria Math" panose="02040503050406030204" pitchFamily="18" charset="0"/>
                      </a:rPr>
                      <m:t>⁡</m:t>
                    </m:r>
                    <m:d>
                      <m:dPr>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nary>
                      </m:e>
                    </m:d>
                  </m:oMath>
                </a14:m>
                <a:r>
                  <a:rPr lang="en-US" dirty="0"/>
                  <a:t> </a:t>
                </a:r>
              </a:p>
              <a:p>
                <a:pPr lvl="2">
                  <a:buFont typeface="Arial" panose="020B0604020202020204" pitchFamily="34" charset="0"/>
                  <a:buChar char="•"/>
                </a:pPr>
                <a:r>
                  <a:rPr lang="en-US" b="0" dirty="0"/>
                  <a:t>For binomial distribution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𝑝</m:t>
                        </m:r>
                      </m:e>
                    </m:d>
                    <m:r>
                      <a:rPr lang="en-US" b="0" i="0" smtClean="0">
                        <a:latin typeface="Cambria Math" panose="02040503050406030204" pitchFamily="18" charset="0"/>
                      </a:rPr>
                      <m:t>= </m:t>
                    </m:r>
                    <m:d>
                      <m:dPr>
                        <m:ctrlPr>
                          <a:rPr lang="en-US" b="0" i="1" dirty="0"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𝑘</m:t>
                            </m:r>
                          </m:den>
                        </m:f>
                      </m:e>
                    </m:d>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𝑥</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𝑥</m:t>
                        </m:r>
                      </m:sup>
                    </m:sSup>
                    <m:r>
                      <a:rPr lang="en-US" b="0" i="0" smtClean="0">
                        <a:latin typeface="Cambria Math" panose="02040503050406030204" pitchFamily="18" charset="0"/>
                      </a:rPr>
                      <m:t> = </m:t>
                    </m:r>
                    <m:d>
                      <m:dPr>
                        <m:ctrlPr>
                          <a:rPr lang="en-US" i="1" dirty="0">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𝑘</m:t>
                            </m:r>
                          </m:den>
                        </m:f>
                      </m:e>
                    </m:d>
                    <m:r>
                      <a:rPr lang="en-US">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rPr>
                          <m:t>𝑝</m:t>
                        </m:r>
                        <m:r>
                          <a:rPr lang="en-US" i="1">
                            <a:latin typeface="Cambria Math" panose="02040503050406030204" pitchFamily="18" charset="0"/>
                          </a:rPr>
                          <m:t>)</m:t>
                        </m:r>
                      </m:e>
                      <m:sup>
                        <m:r>
                          <a:rPr lang="en-US" i="1">
                            <a:latin typeface="Cambria Math" panose="02040503050406030204" pitchFamily="18" charset="0"/>
                          </a:rPr>
                          <m:t>𝑛</m:t>
                        </m:r>
                      </m:sup>
                    </m:sSup>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r>
                          <m:rPr>
                            <m:sty m:val="p"/>
                          </m:rPr>
                          <a:rPr lang="en-US" i="0">
                            <a:latin typeface="Cambria Math" panose="02040503050406030204" pitchFamily="18" charset="0"/>
                          </a:rPr>
                          <m:t>log</m:t>
                        </m:r>
                        <m:d>
                          <m:dPr>
                            <m:ctrlPr>
                              <a:rPr lang="en-US" i="1">
                                <a:latin typeface="Cambria Math" panose="02040503050406030204" pitchFamily="18" charset="0"/>
                              </a:rPr>
                            </m:ctrlPr>
                          </m:dPr>
                          <m:e>
                            <m:f>
                              <m:fPr>
                                <m:ctrlPr>
                                  <a:rPr lang="en-US" i="1">
                                    <a:latin typeface="Cambria Math" panose="02040503050406030204" pitchFamily="18" charset="0"/>
                                  </a:rPr>
                                </m:ctrlPr>
                              </m:fPr>
                              <m:num>
                                <m:r>
                                  <m:rPr>
                                    <m:sty m:val="p"/>
                                  </m:rPr>
                                  <a:rPr lang="en-US" i="0">
                                    <a:latin typeface="Cambria Math" panose="02040503050406030204" pitchFamily="18" charset="0"/>
                                  </a:rPr>
                                  <m:t>p</m:t>
                                </m:r>
                              </m:num>
                              <m:den>
                                <m:r>
                                  <a:rPr lang="en-US" i="0">
                                    <a:latin typeface="Cambria Math" panose="02040503050406030204" pitchFamily="18" charset="0"/>
                                  </a:rPr>
                                  <m:t>1−</m:t>
                                </m:r>
                                <m:r>
                                  <m:rPr>
                                    <m:sty m:val="p"/>
                                  </m:rPr>
                                  <a:rPr lang="en-US" i="0">
                                    <a:latin typeface="Cambria Math" panose="02040503050406030204" pitchFamily="18" charset="0"/>
                                  </a:rPr>
                                  <m:t>p</m:t>
                                </m:r>
                              </m:den>
                            </m:f>
                          </m:e>
                        </m:d>
                        <m:r>
                          <a:rPr lang="en-US" b="0" i="1" smtClean="0">
                            <a:latin typeface="Cambria Math" panose="02040503050406030204" pitchFamily="18" charset="0"/>
                          </a:rPr>
                          <m:t>𝑥</m:t>
                        </m:r>
                      </m:e>
                    </m:d>
                  </m:oMath>
                </a14:m>
                <a:endParaRPr lang="en-US" dirty="0"/>
              </a:p>
              <a:p>
                <a:pPr lvl="2">
                  <a:buFont typeface="Arial" panose="020B0604020202020204" pitchFamily="34" charset="0"/>
                  <a:buChar char="•"/>
                </a:pPr>
                <a:r>
                  <a:rPr lang="en-US" dirty="0"/>
                  <a:t>In above context, </a:t>
                </a:r>
                <a14:m>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𝑝</m:t>
                                </m:r>
                              </m:num>
                              <m:den>
                                <m:r>
                                  <a:rPr lang="en-US" i="1">
                                    <a:latin typeface="Cambria Math" panose="02040503050406030204" pitchFamily="18" charset="0"/>
                                  </a:rPr>
                                  <m:t>1−</m:t>
                                </m:r>
                                <m:r>
                                  <a:rPr lang="en-US" i="1">
                                    <a:latin typeface="Cambria Math" panose="02040503050406030204" pitchFamily="18" charset="0"/>
                                  </a:rPr>
                                  <m:t>𝑝</m:t>
                                </m:r>
                              </m:den>
                            </m:f>
                          </m:e>
                        </m:d>
                      </m:e>
                    </m:func>
                  </m:oMath>
                </a14:m>
                <a:r>
                  <a:rPr lang="en-US" dirty="0"/>
                  <a:t> is the natural parameter for the binomial distribution. The sigmoid transformation backs out the value of p from this. </a:t>
                </a:r>
              </a:p>
              <a:p>
                <a:pPr>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Courier New" panose="02070309020205020404" pitchFamily="49" charset="0"/>
                  <a:buChar char="o"/>
                </a:pPr>
                <a:endParaRPr lang="en-US" dirty="0"/>
              </a:p>
              <a:p>
                <a:pPr marL="0" indent="0">
                  <a:buNone/>
                </a:pPr>
                <a:endParaRPr lang="en-US" dirty="0"/>
              </a:p>
              <a:p>
                <a:pPr marL="0" indent="0">
                  <a:buNone/>
                </a:pPr>
                <a:endParaRPr lang="en-US" dirty="0"/>
              </a:p>
            </p:txBody>
          </p:sp>
        </mc:Choice>
        <mc:Fallback xmlns="">
          <p:sp>
            <p:nvSpPr>
              <p:cNvPr id="6" name="Content Placeholder 5">
                <a:extLst>
                  <a:ext uri="{FF2B5EF4-FFF2-40B4-BE49-F238E27FC236}">
                    <a16:creationId xmlns:a16="http://schemas.microsoft.com/office/drawing/2014/main" id="{CF24822A-FD3F-4763-884B-5F1AC3100D68}"/>
                  </a:ext>
                </a:extLst>
              </p:cNvPr>
              <p:cNvSpPr>
                <a:spLocks noGrp="1" noRot="1" noChangeAspect="1" noMove="1" noResize="1" noEditPoints="1" noAdjustHandles="1" noChangeArrowheads="1" noChangeShapeType="1" noTextEdit="1"/>
              </p:cNvSpPr>
              <p:nvPr>
                <p:ph idx="1"/>
              </p:nvPr>
            </p:nvSpPr>
            <p:spPr>
              <a:xfrm>
                <a:off x="864326" y="1873568"/>
                <a:ext cx="10058400" cy="3828732"/>
              </a:xfrm>
              <a:blipFill>
                <a:blip r:embed="rId2"/>
                <a:stretch>
                  <a:fillRect t="-1433" r="-242"/>
                </a:stretch>
              </a:blipFill>
            </p:spPr>
            <p:txBody>
              <a:bodyPr/>
              <a:lstStyle/>
              <a:p>
                <a:r>
                  <a:rPr lang="en-US">
                    <a:noFill/>
                  </a:rPr>
                  <a:t> </a:t>
                </a:r>
              </a:p>
            </p:txBody>
          </p:sp>
        </mc:Fallback>
      </mc:AlternateContent>
    </p:spTree>
    <p:extLst>
      <p:ext uri="{BB962C8B-B14F-4D97-AF65-F5344CB8AC3E}">
        <p14:creationId xmlns:p14="http://schemas.microsoft.com/office/powerpoint/2010/main" val="2195119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CBCF89-847A-412B-83C8-70045F5D2846}"/>
              </a:ext>
            </a:extLst>
          </p:cNvPr>
          <p:cNvSpPr>
            <a:spLocks noGrp="1"/>
          </p:cNvSpPr>
          <p:nvPr>
            <p:ph type="title"/>
          </p:nvPr>
        </p:nvSpPr>
        <p:spPr/>
        <p:txBody>
          <a:bodyPr/>
          <a:lstStyle/>
          <a:p>
            <a:r>
              <a:rPr lang="en-US" dirty="0" err="1"/>
              <a:t>Softmax</a:t>
            </a:r>
            <a:r>
              <a:rPr lang="en-US" dirty="0"/>
              <a:t> activation function</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CF24822A-FD3F-4763-884B-5F1AC3100D68}"/>
                  </a:ext>
                </a:extLst>
              </p:cNvPr>
              <p:cNvSpPr>
                <a:spLocks noGrp="1"/>
              </p:cNvSpPr>
              <p:nvPr>
                <p:ph idx="1"/>
              </p:nvPr>
            </p:nvSpPr>
            <p:spPr>
              <a:xfrm>
                <a:off x="864326" y="1873568"/>
                <a:ext cx="10058400" cy="3828732"/>
              </a:xfrm>
            </p:spPr>
            <p:txBody>
              <a:bodyPr>
                <a:normAutofit/>
              </a:bodyPr>
              <a:lstStyle/>
              <a:p>
                <a:pPr lvl="1">
                  <a:buFont typeface="Arial" panose="020B0604020202020204" pitchFamily="34" charset="0"/>
                  <a:buChar char="•"/>
                </a:pPr>
                <a:r>
                  <a:rPr lang="en-US" dirty="0"/>
                  <a:t>The sigmoid function generalizes to the multiclass case as the </a:t>
                </a:r>
                <a:r>
                  <a:rPr lang="en-US" dirty="0" err="1"/>
                  <a:t>softmax</a:t>
                </a:r>
                <a:r>
                  <a:rPr lang="en-US" dirty="0"/>
                  <a:t> activation </a:t>
                </a:r>
              </a:p>
              <a:p>
                <a:pPr lvl="1">
                  <a:buFont typeface="Arial" panose="020B0604020202020204" pitchFamily="34" charset="0"/>
                  <a:buChar char="•"/>
                </a:pPr>
                <a:r>
                  <a:rPr lang="en-US" dirty="0"/>
                  <a:t>The </a:t>
                </a:r>
                <a:r>
                  <a:rPr lang="en-US" dirty="0" err="1"/>
                  <a:t>softmax</a:t>
                </a:r>
                <a:r>
                  <a:rPr lang="en-US" dirty="0"/>
                  <a:t> activation function is defined component-wise as: </a:t>
                </a:r>
                <a:endParaRPr lang="en-US" i="1" dirty="0">
                  <a:latin typeface="Cambria Math" panose="02040503050406030204" pitchFamily="18" charset="0"/>
                </a:endParaRPr>
              </a:p>
              <a:p>
                <a:pPr marL="201168" lvl="1"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𝑠𝑜𝑓𝑡𝑚𝑎𝑥</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e>
                      </m:d>
                      <m:r>
                        <a:rPr lang="en-US" i="1">
                          <a:latin typeface="Cambria Math" panose="02040503050406030204" pitchFamily="18" charset="0"/>
                        </a:rPr>
                        <m:t>=</m:t>
                      </m:r>
                      <m:f>
                        <m:fPr>
                          <m:ctrlPr>
                            <a:rPr lang="en-US" i="1">
                              <a:latin typeface="Cambria Math" panose="02040503050406030204" pitchFamily="18" charset="0"/>
                            </a:rPr>
                          </m:ctrlPr>
                        </m:fPr>
                        <m:num>
                          <m:r>
                            <m:rPr>
                              <m:sty m:val="p"/>
                            </m:rPr>
                            <a:rPr lang="en-US">
                              <a:latin typeface="Cambria Math" panose="02040503050406030204" pitchFamily="18" charset="0"/>
                            </a:rPr>
                            <m:t>exp</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num>
                        <m:den>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sub>
                            <m:sup/>
                            <m:e>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exp</m:t>
                                  </m:r>
                                  <m:r>
                                    <a:rPr lang="en-US" b="0" i="1" smtClean="0">
                                      <a:latin typeface="Cambria Math" panose="02040503050406030204" pitchFamily="18" charset="0"/>
                                    </a:rPr>
                                    <m:t>⁡(</m:t>
                                  </m:r>
                                  <m:r>
                                    <a:rPr lang="en-US" i="1">
                                      <a:latin typeface="Cambria Math" panose="02040503050406030204" pitchFamily="18" charset="0"/>
                                    </a:rPr>
                                    <m:t>𝑧</m:t>
                                  </m:r>
                                </m:e>
                                <m:sub>
                                  <m:r>
                                    <a:rPr lang="en-US" i="1">
                                      <a:latin typeface="Cambria Math" panose="02040503050406030204" pitchFamily="18" charset="0"/>
                                    </a:rPr>
                                    <m:t>𝑗</m:t>
                                  </m:r>
                                </m:sub>
                              </m:sSub>
                              <m:r>
                                <a:rPr lang="en-US" b="0" i="1" smtClean="0">
                                  <a:latin typeface="Cambria Math" panose="02040503050406030204" pitchFamily="18" charset="0"/>
                                </a:rPr>
                                <m:t>)</m:t>
                              </m:r>
                            </m:e>
                          </m:nary>
                        </m:den>
                      </m:f>
                    </m:oMath>
                  </m:oMathPara>
                </a14:m>
                <a:endParaRPr lang="en-US" dirty="0"/>
              </a:p>
              <a:p>
                <a:pPr lvl="1">
                  <a:buFont typeface="Arial" panose="020B0604020202020204" pitchFamily="34" charset="0"/>
                  <a:buChar char="•"/>
                </a:pPr>
                <a:r>
                  <a:rPr lang="en-US" dirty="0"/>
                  <a:t>This is a popular option for multi-class prediction problems, but has some key drawbacks:</a:t>
                </a:r>
              </a:p>
              <a:p>
                <a:pPr lvl="2">
                  <a:buFont typeface="Courier New" panose="02070309020205020404" pitchFamily="49" charset="0"/>
                  <a:buChar char="o"/>
                </a:pPr>
                <a:r>
                  <a:rPr lang="en-US" dirty="0"/>
                  <a:t>Exponentiation can be computationally expensive as x grows large. </a:t>
                </a:r>
              </a:p>
              <a:p>
                <a:pPr lvl="2">
                  <a:buFont typeface="Courier New" panose="02070309020205020404" pitchFamily="49" charset="0"/>
                  <a:buChar char="o"/>
                </a:pPr>
                <a:r>
                  <a:rPr lang="en-US" dirty="0"/>
                  <a:t>Will never output exactly zero probability. Using this transformation for classification exercises typically requires the tuning of an additional hyperparameter to establish the correct probability threshold to transform output to binary 0/1 vectors. </a:t>
                </a:r>
              </a:p>
              <a:p>
                <a:pPr>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Courier New" panose="02070309020205020404" pitchFamily="49" charset="0"/>
                  <a:buChar char="o"/>
                </a:pPr>
                <a:endParaRPr lang="en-US" dirty="0"/>
              </a:p>
              <a:p>
                <a:pPr marL="0" indent="0">
                  <a:buNone/>
                </a:pPr>
                <a:endParaRPr lang="en-US" dirty="0"/>
              </a:p>
              <a:p>
                <a:pPr marL="0" indent="0">
                  <a:buNone/>
                </a:pPr>
                <a:endParaRPr lang="en-US" dirty="0"/>
              </a:p>
            </p:txBody>
          </p:sp>
        </mc:Choice>
        <mc:Fallback>
          <p:sp>
            <p:nvSpPr>
              <p:cNvPr id="6" name="Content Placeholder 5">
                <a:extLst>
                  <a:ext uri="{FF2B5EF4-FFF2-40B4-BE49-F238E27FC236}">
                    <a16:creationId xmlns:a16="http://schemas.microsoft.com/office/drawing/2014/main" id="{CF24822A-FD3F-4763-884B-5F1AC3100D68}"/>
                  </a:ext>
                </a:extLst>
              </p:cNvPr>
              <p:cNvSpPr>
                <a:spLocks noGrp="1" noRot="1" noChangeAspect="1" noMove="1" noResize="1" noEditPoints="1" noAdjustHandles="1" noChangeArrowheads="1" noChangeShapeType="1" noTextEdit="1"/>
              </p:cNvSpPr>
              <p:nvPr>
                <p:ph idx="1"/>
              </p:nvPr>
            </p:nvSpPr>
            <p:spPr>
              <a:xfrm>
                <a:off x="864326" y="1873568"/>
                <a:ext cx="10058400" cy="3828732"/>
              </a:xfrm>
              <a:blipFill>
                <a:blip r:embed="rId2"/>
                <a:stretch>
                  <a:fillRect t="-1325"/>
                </a:stretch>
              </a:blipFill>
            </p:spPr>
            <p:txBody>
              <a:bodyPr/>
              <a:lstStyle/>
              <a:p>
                <a:r>
                  <a:rPr lang="en-US">
                    <a:noFill/>
                  </a:rPr>
                  <a:t> </a:t>
                </a:r>
              </a:p>
            </p:txBody>
          </p:sp>
        </mc:Fallback>
      </mc:AlternateContent>
    </p:spTree>
    <p:extLst>
      <p:ext uri="{BB962C8B-B14F-4D97-AF65-F5344CB8AC3E}">
        <p14:creationId xmlns:p14="http://schemas.microsoft.com/office/powerpoint/2010/main" val="158068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CBCF89-847A-412B-83C8-70045F5D2846}"/>
              </a:ext>
            </a:extLst>
          </p:cNvPr>
          <p:cNvSpPr>
            <a:spLocks noGrp="1"/>
          </p:cNvSpPr>
          <p:nvPr>
            <p:ph type="title"/>
          </p:nvPr>
        </p:nvSpPr>
        <p:spPr/>
        <p:txBody>
          <a:bodyPr/>
          <a:lstStyle/>
          <a:p>
            <a:r>
              <a:rPr lang="en-US" dirty="0" err="1"/>
              <a:t>Sparsemax</a:t>
            </a:r>
            <a:r>
              <a:rPr lang="en-US" dirty="0"/>
              <a:t> activation function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F24822A-FD3F-4763-884B-5F1AC3100D68}"/>
                  </a:ext>
                </a:extLst>
              </p:cNvPr>
              <p:cNvSpPr>
                <a:spLocks noGrp="1"/>
              </p:cNvSpPr>
              <p:nvPr>
                <p:ph idx="1"/>
              </p:nvPr>
            </p:nvSpPr>
            <p:spPr>
              <a:xfrm>
                <a:off x="864326" y="1873568"/>
                <a:ext cx="6853210" cy="3828732"/>
              </a:xfrm>
            </p:spPr>
            <p:txBody>
              <a:bodyPr>
                <a:normAutofit/>
              </a:bodyPr>
              <a:lstStyle/>
              <a:p>
                <a:pPr lvl="1">
                  <a:buFont typeface="Arial" panose="020B0604020202020204" pitchFamily="34" charset="0"/>
                  <a:buChar char="•"/>
                </a:pPr>
                <a:r>
                  <a:rPr lang="en-US" dirty="0"/>
                  <a:t>The </a:t>
                </a:r>
                <a:r>
                  <a:rPr lang="en-US" dirty="0" err="1"/>
                  <a:t>sparsemax</a:t>
                </a:r>
                <a:r>
                  <a:rPr lang="en-US" dirty="0"/>
                  <a:t> activation function also is a mapping from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𝑅</m:t>
                        </m:r>
                      </m:e>
                      <m:sup>
                        <m:r>
                          <a:rPr lang="en-US" i="1" dirty="0">
                            <a:latin typeface="Cambria Math" panose="02040503050406030204" pitchFamily="18" charset="0"/>
                          </a:rPr>
                          <m:t>𝑑</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[0,1]</m:t>
                        </m:r>
                      </m:e>
                      <m:sup>
                        <m:r>
                          <a:rPr lang="en-US" i="1" dirty="0">
                            <a:latin typeface="Cambria Math" panose="02040503050406030204" pitchFamily="18" charset="0"/>
                            <a:ea typeface="Cambria Math" panose="02040503050406030204" pitchFamily="18" charset="0"/>
                          </a:rPr>
                          <m:t>𝑑</m:t>
                        </m:r>
                      </m:sup>
                    </m:sSup>
                    <m:r>
                      <a:rPr lang="en-US" b="0" i="0" dirty="0" smtClean="0">
                        <a:latin typeface="Cambria Math" panose="02040503050406030204" pitchFamily="18" charset="0"/>
                        <a:ea typeface="Cambria Math" panose="02040503050406030204" pitchFamily="18" charset="0"/>
                      </a:rPr>
                      <m:t> </m:t>
                    </m:r>
                  </m:oMath>
                </a14:m>
                <a:r>
                  <a:rPr lang="en-US" dirty="0"/>
                  <a:t>but has the advantage of outputting sparse probabilities.</a:t>
                </a:r>
              </a:p>
              <a:p>
                <a:pPr lvl="1">
                  <a:buFont typeface="Arial" panose="020B0604020202020204" pitchFamily="34" charset="0"/>
                  <a:buChar char="•"/>
                </a:pPr>
                <a:r>
                  <a:rPr lang="en-US" dirty="0"/>
                  <a:t>The (K-1) dimensional simplex is defined as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𝑘</m:t>
                            </m:r>
                          </m:sup>
                        </m:sSup>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≥0</m:t>
                        </m:r>
                      </m:e>
                    </m:d>
                  </m:oMath>
                </a14:m>
                <a:r>
                  <a:rPr lang="en-US" dirty="0"/>
                  <a:t>. </a:t>
                </a:r>
              </a:p>
              <a:p>
                <a:pPr lvl="1">
                  <a:buFont typeface="Arial" panose="020B0604020202020204" pitchFamily="34" charset="0"/>
                  <a:buChar char="•"/>
                </a:pPr>
                <a:r>
                  <a:rPr lang="en-US" dirty="0"/>
                  <a:t>The </a:t>
                </a:r>
                <a:r>
                  <a:rPr lang="en-US" dirty="0" err="1"/>
                  <a:t>sparsemax</a:t>
                </a:r>
                <a:r>
                  <a:rPr lang="en-US" dirty="0"/>
                  <a:t> transformation is simply the Euclidean projection of an input vector z onto the simplex: </a:t>
                </a:r>
              </a:p>
              <a:p>
                <a:pPr marL="201168" lvl="1" indent="0">
                  <a:buNone/>
                </a:pPr>
                <a:endParaRPr lang="en-US" dirty="0"/>
              </a:p>
              <a:p>
                <a:pPr lvl="1">
                  <a:buFont typeface="Arial" panose="020B0604020202020204" pitchFamily="34" charset="0"/>
                  <a:buChar char="•"/>
                </a:pPr>
                <a:r>
                  <a:rPr lang="en-US" dirty="0"/>
                  <a:t>This reduces to finding a thresholding function </a:t>
                </a:r>
                <a14:m>
                  <m:oMath xmlns:m="http://schemas.openxmlformats.org/officeDocument/2006/math">
                    <m:r>
                      <a:rPr lang="en-US"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r>
                  <a:rPr lang="en-US" dirty="0"/>
                  <a:t> such that </a:t>
                </a:r>
                <a14:m>
                  <m:oMath xmlns:m="http://schemas.openxmlformats.org/officeDocument/2006/math">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e>
                            </m:d>
                          </m:e>
                          <m:sub>
                            <m:r>
                              <a:rPr lang="en-US" b="0" i="1" smtClean="0">
                                <a:latin typeface="Cambria Math" panose="02040503050406030204" pitchFamily="18" charset="0"/>
                              </a:rPr>
                              <m:t>+</m:t>
                            </m:r>
                          </m:sub>
                        </m:sSub>
                      </m:e>
                    </m:nary>
                  </m:oMath>
                </a14:m>
                <a:r>
                  <a:rPr lang="en-US" dirty="0"/>
                  <a:t>=1. Then:</a:t>
                </a:r>
              </a:p>
              <a:p>
                <a:pPr marL="201168" lvl="1" indent="0">
                  <a:buNone/>
                </a:pPr>
                <a:endParaRPr lang="en-US" dirty="0"/>
              </a:p>
              <a:p>
                <a:pPr lvl="1">
                  <a:buFont typeface="Arial" panose="020B0604020202020204" pitchFamily="34" charset="0"/>
                  <a:buChar char="•"/>
                </a:pPr>
                <a:r>
                  <a:rPr lang="en-US" dirty="0"/>
                  <a:t>In practice, the Euclidean projection will hit the edge of the simplex, leading to sparsity </a:t>
                </a:r>
              </a:p>
              <a:p>
                <a:pPr>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Courier New" panose="02070309020205020404" pitchFamily="49" charset="0"/>
                  <a:buChar char="o"/>
                </a:pPr>
                <a:endParaRPr lang="en-US" dirty="0"/>
              </a:p>
              <a:p>
                <a:pPr marL="0" indent="0">
                  <a:buNone/>
                </a:pPr>
                <a:endParaRPr lang="en-US" dirty="0"/>
              </a:p>
              <a:p>
                <a:pPr marL="0" indent="0">
                  <a:buNone/>
                </a:pPr>
                <a:endParaRPr lang="en-US" dirty="0"/>
              </a:p>
            </p:txBody>
          </p:sp>
        </mc:Choice>
        <mc:Fallback xmlns="">
          <p:sp>
            <p:nvSpPr>
              <p:cNvPr id="6" name="Content Placeholder 5">
                <a:extLst>
                  <a:ext uri="{FF2B5EF4-FFF2-40B4-BE49-F238E27FC236}">
                    <a16:creationId xmlns:a16="http://schemas.microsoft.com/office/drawing/2014/main" id="{CF24822A-FD3F-4763-884B-5F1AC3100D68}"/>
                  </a:ext>
                </a:extLst>
              </p:cNvPr>
              <p:cNvSpPr>
                <a:spLocks noGrp="1" noRot="1" noChangeAspect="1" noMove="1" noResize="1" noEditPoints="1" noAdjustHandles="1" noChangeArrowheads="1" noChangeShapeType="1" noTextEdit="1"/>
              </p:cNvSpPr>
              <p:nvPr>
                <p:ph idx="1"/>
              </p:nvPr>
            </p:nvSpPr>
            <p:spPr>
              <a:xfrm>
                <a:off x="864326" y="1873568"/>
                <a:ext cx="6853210" cy="3828732"/>
              </a:xfrm>
              <a:blipFill>
                <a:blip r:embed="rId2"/>
                <a:stretch>
                  <a:fillRect l="-712" t="-1274" r="-623"/>
                </a:stretch>
              </a:blipFill>
            </p:spPr>
            <p:txBody>
              <a:bodyPr/>
              <a:lstStyle/>
              <a:p>
                <a:r>
                  <a:rPr lang="en-US">
                    <a:noFill/>
                  </a:rPr>
                  <a:t> </a:t>
                </a:r>
              </a:p>
            </p:txBody>
          </p:sp>
        </mc:Fallback>
      </mc:AlternateContent>
      <p:graphicFrame>
        <p:nvGraphicFramePr>
          <p:cNvPr id="4" name="Content Placeholder 10">
            <a:extLst>
              <a:ext uri="{FF2B5EF4-FFF2-40B4-BE49-F238E27FC236}">
                <a16:creationId xmlns:a16="http://schemas.microsoft.com/office/drawing/2014/main" id="{90189B76-5C99-4803-9649-CD3EAAED63D7}"/>
              </a:ext>
            </a:extLst>
          </p:cNvPr>
          <p:cNvGraphicFramePr>
            <a:graphicFrameLocks/>
          </p:cNvGraphicFramePr>
          <p:nvPr>
            <p:extLst>
              <p:ext uri="{D42A27DB-BD31-4B8C-83A1-F6EECF244321}">
                <p14:modId xmlns:p14="http://schemas.microsoft.com/office/powerpoint/2010/main" val="3624195155"/>
              </p:ext>
            </p:extLst>
          </p:nvPr>
        </p:nvGraphicFramePr>
        <p:xfrm>
          <a:off x="7869936" y="2239328"/>
          <a:ext cx="3809700" cy="3344608"/>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F6F551D-C482-49F9-AD37-548C4F021835}"/>
                  </a:ext>
                </a:extLst>
              </p:cNvPr>
              <p:cNvSpPr txBox="1"/>
              <p:nvPr/>
            </p:nvSpPr>
            <p:spPr>
              <a:xfrm>
                <a:off x="8449231" y="4931339"/>
                <a:ext cx="13255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𝒑</m:t>
                          </m:r>
                        </m:e>
                        <m:sub>
                          <m:r>
                            <a:rPr lang="en-US" b="1" i="1" smtClean="0">
                              <a:solidFill>
                                <a:schemeClr val="bg1"/>
                              </a:solidFill>
                              <a:latin typeface="Cambria Math" panose="02040503050406030204" pitchFamily="18" charset="0"/>
                            </a:rPr>
                            <m:t>𝟏</m:t>
                          </m:r>
                        </m:sub>
                      </m:sSub>
                      <m:r>
                        <a:rPr lang="en-US" b="1" i="1" smtClean="0">
                          <a:solidFill>
                            <a:schemeClr val="bg1"/>
                          </a:solidFill>
                          <a:latin typeface="Cambria Math" panose="02040503050406030204" pitchFamily="18" charset="0"/>
                        </a:rPr>
                        <m:t>+ </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𝒑</m:t>
                          </m:r>
                        </m:e>
                        <m:sub>
                          <m:r>
                            <a:rPr lang="en-US" b="1" i="1" smtClean="0">
                              <a:solidFill>
                                <a:schemeClr val="bg1"/>
                              </a:solidFill>
                              <a:latin typeface="Cambria Math" panose="02040503050406030204" pitchFamily="18" charset="0"/>
                            </a:rPr>
                            <m:t>𝟐</m:t>
                          </m:r>
                        </m:sub>
                      </m:sSub>
                      <m:r>
                        <a:rPr lang="en-US" b="1" i="1">
                          <a:solidFill>
                            <a:schemeClr val="bg1"/>
                          </a:solidFill>
                          <a:latin typeface="Cambria Math" panose="02040503050406030204" pitchFamily="18" charset="0"/>
                          <a:ea typeface="Cambria Math" panose="02040503050406030204" pitchFamily="18" charset="0"/>
                        </a:rPr>
                        <m:t>≤</m:t>
                      </m:r>
                      <m:r>
                        <a:rPr lang="en-US" b="1" i="1" smtClean="0">
                          <a:solidFill>
                            <a:schemeClr val="bg1"/>
                          </a:solidFill>
                          <a:latin typeface="Cambria Math" panose="02040503050406030204" pitchFamily="18" charset="0"/>
                        </a:rPr>
                        <m:t>𝟏</m:t>
                      </m:r>
                    </m:oMath>
                  </m:oMathPara>
                </a14:m>
                <a:endParaRPr lang="en-US" b="1" dirty="0"/>
              </a:p>
            </p:txBody>
          </p:sp>
        </mc:Choice>
        <mc:Fallback xmlns="">
          <p:sp>
            <p:nvSpPr>
              <p:cNvPr id="2" name="TextBox 1">
                <a:extLst>
                  <a:ext uri="{FF2B5EF4-FFF2-40B4-BE49-F238E27FC236}">
                    <a16:creationId xmlns:a16="http://schemas.microsoft.com/office/drawing/2014/main" id="{FF6F551D-C482-49F9-AD37-548C4F021835}"/>
                  </a:ext>
                </a:extLst>
              </p:cNvPr>
              <p:cNvSpPr txBox="1">
                <a:spLocks noRot="1" noChangeAspect="1" noMove="1" noResize="1" noEditPoints="1" noAdjustHandles="1" noChangeArrowheads="1" noChangeShapeType="1" noTextEdit="1"/>
              </p:cNvSpPr>
              <p:nvPr/>
            </p:nvSpPr>
            <p:spPr>
              <a:xfrm>
                <a:off x="8449231" y="4931339"/>
                <a:ext cx="1325555" cy="276999"/>
              </a:xfrm>
              <a:prstGeom prst="rect">
                <a:avLst/>
              </a:prstGeom>
              <a:blipFill>
                <a:blip r:embed="rId4"/>
                <a:stretch>
                  <a:fillRect l="-4147" r="-460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58C488B-2CCD-4898-BC61-E2375116E49B}"/>
                  </a:ext>
                </a:extLst>
              </p:cNvPr>
              <p:cNvSpPr txBox="1"/>
              <p:nvPr/>
            </p:nvSpPr>
            <p:spPr>
              <a:xfrm>
                <a:off x="2322576" y="3581477"/>
                <a:ext cx="4248912" cy="3301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𝑠𝑝𝑎𝑟𝑠𝑒𝑚𝑎𝑥</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𝑧</m:t>
                              </m:r>
                            </m:e>
                          </m:d>
                          <m:r>
                            <a:rPr lang="en-US" b="0" i="1" dirty="0" smtClean="0">
                              <a:latin typeface="Cambria Math" panose="02040503050406030204" pitchFamily="18" charset="0"/>
                            </a:rPr>
                            <m:t>= </m:t>
                          </m:r>
                          <m:r>
                            <a:rPr lang="en-US" b="0" i="1" dirty="0" smtClean="0">
                              <a:latin typeface="Cambria Math" panose="02040503050406030204" pitchFamily="18" charset="0"/>
                            </a:rPr>
                            <m:t>𝑎𝑟𝑔𝑚𝑖𝑛</m:t>
                          </m:r>
                        </m:e>
                        <m:sub>
                          <m:r>
                            <a:rPr lang="en-US" b="0" i="1" dirty="0" smtClean="0">
                              <a:latin typeface="Cambria Math" panose="02040503050406030204" pitchFamily="18" charset="0"/>
                            </a:rPr>
                            <m:t>𝑝</m:t>
                          </m:r>
                          <m:r>
                            <a:rPr lang="en-US" b="0" i="1" dirty="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−1</m:t>
                              </m:r>
                            </m:sup>
                          </m:sSup>
                        </m:sub>
                      </m:sSub>
                      <m:sSup>
                        <m:sSupPr>
                          <m:ctrlPr>
                            <a:rPr lang="en-US" i="1" dirty="0" smtClean="0">
                              <a:latin typeface="Cambria Math" panose="02040503050406030204" pitchFamily="18" charset="0"/>
                            </a:rPr>
                          </m:ctrlPr>
                        </m:s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𝑝</m:t>
                              </m:r>
                              <m:r>
                                <a:rPr lang="en-US" i="1" dirty="0">
                                  <a:latin typeface="Cambria Math" panose="02040503050406030204" pitchFamily="18" charset="0"/>
                                </a:rPr>
                                <m:t>−</m:t>
                              </m:r>
                              <m:r>
                                <a:rPr lang="en-US" i="1" dirty="0">
                                  <a:latin typeface="Cambria Math" panose="02040503050406030204" pitchFamily="18" charset="0"/>
                                </a:rPr>
                                <m:t>𝑧</m:t>
                              </m:r>
                            </m:e>
                          </m:d>
                        </m:e>
                        <m:sup>
                          <m:r>
                            <a:rPr lang="en-US" b="0" i="1" dirty="0" smtClean="0">
                              <a:latin typeface="Cambria Math" panose="02040503050406030204" pitchFamily="18" charset="0"/>
                            </a:rPr>
                            <m:t>2</m:t>
                          </m:r>
                        </m:sup>
                      </m:sSup>
                    </m:oMath>
                  </m:oMathPara>
                </a14:m>
                <a:endParaRPr lang="en-US" dirty="0"/>
              </a:p>
            </p:txBody>
          </p:sp>
        </mc:Choice>
        <mc:Fallback xmlns="">
          <p:sp>
            <p:nvSpPr>
              <p:cNvPr id="3" name="TextBox 2">
                <a:extLst>
                  <a:ext uri="{FF2B5EF4-FFF2-40B4-BE49-F238E27FC236}">
                    <a16:creationId xmlns:a16="http://schemas.microsoft.com/office/drawing/2014/main" id="{958C488B-2CCD-4898-BC61-E2375116E49B}"/>
                  </a:ext>
                </a:extLst>
              </p:cNvPr>
              <p:cNvSpPr txBox="1">
                <a:spLocks noRot="1" noChangeAspect="1" noMove="1" noResize="1" noEditPoints="1" noAdjustHandles="1" noChangeArrowheads="1" noChangeShapeType="1" noTextEdit="1"/>
              </p:cNvSpPr>
              <p:nvPr/>
            </p:nvSpPr>
            <p:spPr>
              <a:xfrm>
                <a:off x="2322576" y="3581477"/>
                <a:ext cx="4248912" cy="330155"/>
              </a:xfrm>
              <a:prstGeom prst="rect">
                <a:avLst/>
              </a:prstGeom>
              <a:blipFill>
                <a:blip r:embed="rId5"/>
                <a:stretch>
                  <a:fillRect b="-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C45994-73F9-4717-8284-42B2FEA766C7}"/>
                  </a:ext>
                </a:extLst>
              </p:cNvPr>
              <p:cNvSpPr txBox="1"/>
              <p:nvPr/>
            </p:nvSpPr>
            <p:spPr>
              <a:xfrm>
                <a:off x="2322576" y="4607074"/>
                <a:ext cx="424891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𝑠𝑝𝑎𝑟𝑠𝑒𝑚𝑎𝑥</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e>
                          </m:d>
                        </m:e>
                        <m:sub>
                          <m:r>
                            <a:rPr lang="en-US" i="1">
                              <a:latin typeface="Cambria Math" panose="02040503050406030204" pitchFamily="18" charset="0"/>
                            </a:rPr>
                            <m:t>+</m:t>
                          </m:r>
                        </m:sub>
                      </m:sSub>
                    </m:oMath>
                  </m:oMathPara>
                </a14:m>
                <a:endParaRPr lang="en-US" dirty="0"/>
              </a:p>
            </p:txBody>
          </p:sp>
        </mc:Choice>
        <mc:Fallback xmlns="">
          <p:sp>
            <p:nvSpPr>
              <p:cNvPr id="7" name="TextBox 6">
                <a:extLst>
                  <a:ext uri="{FF2B5EF4-FFF2-40B4-BE49-F238E27FC236}">
                    <a16:creationId xmlns:a16="http://schemas.microsoft.com/office/drawing/2014/main" id="{E8C45994-73F9-4717-8284-42B2FEA766C7}"/>
                  </a:ext>
                </a:extLst>
              </p:cNvPr>
              <p:cNvSpPr txBox="1">
                <a:spLocks noRot="1" noChangeAspect="1" noMove="1" noResize="1" noEditPoints="1" noAdjustHandles="1" noChangeArrowheads="1" noChangeShapeType="1" noTextEdit="1"/>
              </p:cNvSpPr>
              <p:nvPr/>
            </p:nvSpPr>
            <p:spPr>
              <a:xfrm>
                <a:off x="2322576" y="4607074"/>
                <a:ext cx="4248912" cy="276999"/>
              </a:xfrm>
              <a:prstGeom prst="rect">
                <a:avLst/>
              </a:prstGeom>
              <a:blipFill>
                <a:blip r:embed="rId6"/>
                <a:stretch>
                  <a:fillRect t="-2222" b="-35556"/>
                </a:stretch>
              </a:blipFill>
            </p:spPr>
            <p:txBody>
              <a:bodyPr/>
              <a:lstStyle/>
              <a:p>
                <a:r>
                  <a:rPr lang="en-US">
                    <a:noFill/>
                  </a:rPr>
                  <a:t> </a:t>
                </a:r>
              </a:p>
            </p:txBody>
          </p:sp>
        </mc:Fallback>
      </mc:AlternateContent>
    </p:spTree>
    <p:extLst>
      <p:ext uri="{BB962C8B-B14F-4D97-AF65-F5344CB8AC3E}">
        <p14:creationId xmlns:p14="http://schemas.microsoft.com/office/powerpoint/2010/main" val="88920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6EFA-F22D-44F4-A097-AFCEB2CE8460}"/>
              </a:ext>
            </a:extLst>
          </p:cNvPr>
          <p:cNvSpPr>
            <a:spLocks noGrp="1"/>
          </p:cNvSpPr>
          <p:nvPr>
            <p:ph type="title"/>
          </p:nvPr>
        </p:nvSpPr>
        <p:spPr/>
        <p:txBody>
          <a:bodyPr/>
          <a:lstStyle/>
          <a:p>
            <a:r>
              <a:rPr lang="en-US" dirty="0" err="1"/>
              <a:t>Sparsemax</a:t>
            </a:r>
            <a:r>
              <a:rPr lang="en-US" dirty="0"/>
              <a:t> evaluation algorithm </a:t>
            </a:r>
          </a:p>
        </p:txBody>
      </p:sp>
      <p:pic>
        <p:nvPicPr>
          <p:cNvPr id="4" name="Picture 3">
            <a:extLst>
              <a:ext uri="{FF2B5EF4-FFF2-40B4-BE49-F238E27FC236}">
                <a16:creationId xmlns:a16="http://schemas.microsoft.com/office/drawing/2014/main" id="{3BF5E22B-5758-4084-8363-DF016FA756DE}"/>
              </a:ext>
            </a:extLst>
          </p:cNvPr>
          <p:cNvPicPr>
            <a:picLocks noChangeAspect="1"/>
          </p:cNvPicPr>
          <p:nvPr/>
        </p:nvPicPr>
        <p:blipFill>
          <a:blip r:embed="rId2"/>
          <a:stretch>
            <a:fillRect/>
          </a:stretch>
        </p:blipFill>
        <p:spPr>
          <a:xfrm>
            <a:off x="865633" y="2006346"/>
            <a:ext cx="4169664" cy="1846326"/>
          </a:xfrm>
          <a:prstGeom prst="rect">
            <a:avLst/>
          </a:prstGeom>
        </p:spPr>
      </p:pic>
      <p:sp>
        <p:nvSpPr>
          <p:cNvPr id="6" name="TextBox 5">
            <a:extLst>
              <a:ext uri="{FF2B5EF4-FFF2-40B4-BE49-F238E27FC236}">
                <a16:creationId xmlns:a16="http://schemas.microsoft.com/office/drawing/2014/main" id="{38604803-D4A1-46F9-9854-F57F373E8598}"/>
              </a:ext>
            </a:extLst>
          </p:cNvPr>
          <p:cNvSpPr txBox="1"/>
          <p:nvPr/>
        </p:nvSpPr>
        <p:spPr>
          <a:xfrm>
            <a:off x="5620512" y="1877568"/>
            <a:ext cx="5157216" cy="369332"/>
          </a:xfrm>
          <a:prstGeom prst="rect">
            <a:avLst/>
          </a:prstGeom>
          <a:noFill/>
        </p:spPr>
        <p:txBody>
          <a:bodyPr wrap="square" rtlCol="0">
            <a:spAutoFit/>
          </a:bodyPr>
          <a:lstStyle/>
          <a:p>
            <a:pPr algn="ctr"/>
            <a:r>
              <a:rPr lang="en-US" b="1" dirty="0"/>
              <a:t>Simple Illustration: </a:t>
            </a:r>
          </a:p>
        </p:txBody>
      </p:sp>
      <mc:AlternateContent xmlns:mc="http://schemas.openxmlformats.org/markup-compatibility/2006" xmlns:a14="http://schemas.microsoft.com/office/drawing/2010/main">
        <mc:Choice Requires="a14">
          <p:sp>
            <p:nvSpPr>
              <p:cNvPr id="9" name="Content Placeholder 5">
                <a:extLst>
                  <a:ext uri="{FF2B5EF4-FFF2-40B4-BE49-F238E27FC236}">
                    <a16:creationId xmlns:a16="http://schemas.microsoft.com/office/drawing/2014/main" id="{9B4C7C32-4D05-4194-A916-C461A9293165}"/>
                  </a:ext>
                </a:extLst>
              </p:cNvPr>
              <p:cNvSpPr>
                <a:spLocks noGrp="1"/>
              </p:cNvSpPr>
              <p:nvPr>
                <p:ph idx="1"/>
              </p:nvPr>
            </p:nvSpPr>
            <p:spPr>
              <a:xfrm>
                <a:off x="5035297" y="2246900"/>
                <a:ext cx="6473951" cy="2703052"/>
              </a:xfrm>
            </p:spPr>
            <p:txBody>
              <a:bodyPr>
                <a:normAutofit/>
              </a:bodyPr>
              <a:lstStyle/>
              <a:p>
                <a:pPr lvl="1">
                  <a:buFont typeface="Arial" panose="020B0604020202020204" pitchFamily="34" charset="0"/>
                  <a:buChar char="•"/>
                </a:pPr>
                <a:r>
                  <a:rPr lang="en-US" b="1" dirty="0"/>
                  <a:t>Step 1: </a:t>
                </a:r>
                <a:r>
                  <a:rPr lang="en-US" dirty="0"/>
                  <a:t>Consider vector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=(5.1, 4.6, 3.2 , 5.0, 3.0, 4.7) </m:t>
                    </m:r>
                  </m:oMath>
                </a14:m>
                <a:endParaRPr lang="en-US" dirty="0"/>
              </a:p>
              <a:p>
                <a:pPr lvl="1">
                  <a:buFont typeface="Arial" panose="020B0604020202020204" pitchFamily="34" charset="0"/>
                  <a:buChar char="•"/>
                </a:pPr>
                <a:r>
                  <a:rPr lang="en-US" b="1" dirty="0"/>
                  <a:t>Step 2: </a:t>
                </a:r>
                <a:r>
                  <a:rPr lang="en-US" dirty="0"/>
                  <a:t>Compute order statistics: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Sub>
                    <m:r>
                      <a:rPr lang="en-US" b="0" i="1" smtClean="0">
                        <a:latin typeface="Cambria Math" panose="02040503050406030204" pitchFamily="18" charset="0"/>
                      </a:rPr>
                      <m:t>)=(5.1,5,4.7,4.6,3.2,3.0)</m:t>
                    </m:r>
                  </m:oMath>
                </a14:m>
                <a:endParaRPr lang="en-US" b="0" dirty="0"/>
              </a:p>
              <a:p>
                <a:pPr lvl="1">
                  <a:buFont typeface="Arial" panose="020B0604020202020204" pitchFamily="34" charset="0"/>
                  <a:buChar char="•"/>
                </a:pPr>
                <a:r>
                  <a:rPr lang="en-US" b="1" dirty="0"/>
                  <a:t>Step 3: </a:t>
                </a:r>
                <a:r>
                  <a:rPr lang="en-US" dirty="0"/>
                  <a:t>Compute </a:t>
                </a:r>
                <a14:m>
                  <m:oMath xmlns:m="http://schemas.openxmlformats.org/officeDocument/2006/math">
                    <m:f>
                      <m:fPr>
                        <m:ctrlPr>
                          <a:rPr lang="en-US" i="1" smtClean="0">
                            <a:latin typeface="Cambria Math" panose="02040503050406030204" pitchFamily="18" charset="0"/>
                          </a:rPr>
                        </m:ctrlPr>
                      </m:fPr>
                      <m:num>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sub>
                            </m:sSub>
                          </m:e>
                        </m:nary>
                        <m:r>
                          <a:rPr lang="en-US" i="1">
                            <a:latin typeface="Cambria Math" panose="02040503050406030204" pitchFamily="18" charset="0"/>
                          </a:rPr>
                          <m:t>−1</m:t>
                        </m:r>
                        <m:r>
                          <m:rPr>
                            <m:nor/>
                          </m:rPr>
                          <a:rPr lang="en-US" b="1" dirty="0"/>
                          <m:t> </m:t>
                        </m:r>
                      </m:num>
                      <m:den>
                        <m:r>
                          <a:rPr lang="en-US" b="0" i="1" smtClean="0">
                            <a:latin typeface="Cambria Math" panose="02040503050406030204" pitchFamily="18" charset="0"/>
                          </a:rPr>
                          <m:t>𝑘</m:t>
                        </m:r>
                      </m:den>
                    </m:f>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4.1,4.55,4.6,4.6,4.32,4.1</m:t>
                        </m:r>
                      </m:e>
                    </m:d>
                  </m:oMath>
                </a14:m>
                <a:endParaRPr lang="en-US" dirty="0"/>
              </a:p>
              <a:p>
                <a:pPr lvl="1">
                  <a:buFont typeface="Arial" panose="020B0604020202020204" pitchFamily="34" charset="0"/>
                  <a:buChar char="•"/>
                </a:pPr>
                <a:r>
                  <a:rPr lang="en-US" b="1" dirty="0"/>
                  <a:t>Step 4: </a:t>
                </a:r>
                <a:r>
                  <a:rPr lang="en-US" dirty="0"/>
                  <a:t>From above, we see </a:t>
                </a:r>
                <a14:m>
                  <m:oMath xmlns:m="http://schemas.openxmlformats.org/officeDocument/2006/math">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=3</m:t>
                    </m:r>
                  </m:oMath>
                </a14:m>
                <a:endParaRPr lang="en-US" dirty="0"/>
              </a:p>
              <a:p>
                <a:pPr lvl="1">
                  <a:buFont typeface="Arial" panose="020B0604020202020204" pitchFamily="34" charset="0"/>
                  <a:buChar char="•"/>
                </a:pPr>
                <a:r>
                  <a:rPr lang="en-US" b="1" dirty="0"/>
                  <a:t>Step 5: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τ</m:t>
                    </m:r>
                    <m:d>
                      <m:dPr>
                        <m:ctrlPr>
                          <a:rPr lang="en-US"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z</m:t>
                        </m:r>
                      </m:e>
                    </m:d>
                    <m:r>
                      <a:rPr lang="en-US" b="0" i="0"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14.8−1</m:t>
                        </m:r>
                      </m:num>
                      <m:den>
                        <m:r>
                          <a:rPr lang="en-US" b="0" i="1" smtClean="0">
                            <a:latin typeface="Cambria Math" panose="02040503050406030204" pitchFamily="18" charset="0"/>
                            <a:ea typeface="Cambria Math" panose="02040503050406030204" pitchFamily="18" charset="0"/>
                          </a:rPr>
                          <m:t>3</m:t>
                        </m:r>
                      </m:den>
                    </m:f>
                    <m:r>
                      <a:rPr lang="en-US" b="0" i="1" smtClean="0">
                        <a:latin typeface="Cambria Math" panose="02040503050406030204" pitchFamily="18" charset="0"/>
                        <a:ea typeface="Cambria Math" panose="02040503050406030204" pitchFamily="18" charset="0"/>
                      </a:rPr>
                      <m:t>=4.6</m:t>
                    </m:r>
                  </m:oMath>
                </a14:m>
                <a:endParaRPr lang="en-US" dirty="0"/>
              </a:p>
              <a:p>
                <a:pPr lvl="1">
                  <a:buFont typeface="Arial" panose="020B0604020202020204" pitchFamily="34" charset="0"/>
                  <a:buChar char="•"/>
                </a:pPr>
                <a:r>
                  <a:rPr lang="en-US" b="1" dirty="0"/>
                  <a:t>Step 6: </a:t>
                </a:r>
                <a:r>
                  <a:rPr lang="en-US" dirty="0"/>
                  <a:t>Now we can compute:</a:t>
                </a:r>
                <a:r>
                  <a:rPr lang="en-US" b="1" dirty="0"/>
                  <a:t> </a:t>
                </a:r>
                <a14:m>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m:t>
                    </m:r>
                    <m:r>
                      <a:rPr lang="en-US" b="0" i="1" smtClean="0">
                        <a:latin typeface="Cambria Math" panose="02040503050406030204" pitchFamily="18" charset="0"/>
                      </a:rPr>
                      <m:t>0.5</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0,0.4,0,0.1</m:t>
                    </m:r>
                    <m:r>
                      <a:rPr lang="en-US" i="1">
                        <a:latin typeface="Cambria Math" panose="02040503050406030204" pitchFamily="18" charset="0"/>
                      </a:rPr>
                      <m:t>) </m:t>
                    </m:r>
                  </m:oMath>
                </a14:m>
                <a:endParaRPr lang="en-US" b="1" i="1" dirty="0"/>
              </a:p>
              <a:p>
                <a:pPr marL="201168" lvl="1" indent="0">
                  <a:buNone/>
                </a:pPr>
                <a:endParaRPr lang="en-US" b="1" i="1" dirty="0"/>
              </a:p>
              <a:p>
                <a:pPr marL="0" indent="0">
                  <a:buNone/>
                </a:pPr>
                <a:endParaRPr lang="en-US" dirty="0"/>
              </a:p>
            </p:txBody>
          </p:sp>
        </mc:Choice>
        <mc:Fallback xmlns="">
          <p:sp>
            <p:nvSpPr>
              <p:cNvPr id="9" name="Content Placeholder 5">
                <a:extLst>
                  <a:ext uri="{FF2B5EF4-FFF2-40B4-BE49-F238E27FC236}">
                    <a16:creationId xmlns:a16="http://schemas.microsoft.com/office/drawing/2014/main" id="{9B4C7C32-4D05-4194-A916-C461A9293165}"/>
                  </a:ext>
                </a:extLst>
              </p:cNvPr>
              <p:cNvSpPr>
                <a:spLocks noGrp="1" noRot="1" noChangeAspect="1" noMove="1" noResize="1" noEditPoints="1" noAdjustHandles="1" noChangeArrowheads="1" noChangeShapeType="1" noTextEdit="1"/>
              </p:cNvSpPr>
              <p:nvPr>
                <p:ph idx="1"/>
              </p:nvPr>
            </p:nvSpPr>
            <p:spPr>
              <a:xfrm>
                <a:off x="5035297" y="2246900"/>
                <a:ext cx="6473951" cy="2703052"/>
              </a:xfrm>
              <a:blipFill>
                <a:blip r:embed="rId3"/>
                <a:stretch>
                  <a:fillRect t="-2257"/>
                </a:stretch>
              </a:blipFill>
            </p:spPr>
            <p:txBody>
              <a:bodyPr/>
              <a:lstStyle/>
              <a:p>
                <a:r>
                  <a:rPr lang="en-US">
                    <a:noFill/>
                  </a:rPr>
                  <a:t> </a:t>
                </a:r>
              </a:p>
            </p:txBody>
          </p:sp>
        </mc:Fallback>
      </mc:AlternateContent>
    </p:spTree>
    <p:extLst>
      <p:ext uri="{BB962C8B-B14F-4D97-AF65-F5344CB8AC3E}">
        <p14:creationId xmlns:p14="http://schemas.microsoft.com/office/powerpoint/2010/main" val="1643613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941E-A304-4C5B-A0DD-62E5BC6F123B}"/>
              </a:ext>
            </a:extLst>
          </p:cNvPr>
          <p:cNvSpPr>
            <a:spLocks noGrp="1"/>
          </p:cNvSpPr>
          <p:nvPr>
            <p:ph type="title"/>
          </p:nvPr>
        </p:nvSpPr>
        <p:spPr/>
        <p:txBody>
          <a:bodyPr/>
          <a:lstStyle/>
          <a:p>
            <a:r>
              <a:rPr lang="en-US" dirty="0"/>
              <a:t>2 dimensional case</a:t>
            </a:r>
          </a:p>
        </p:txBody>
      </p:sp>
      <p:graphicFrame>
        <p:nvGraphicFramePr>
          <p:cNvPr id="6" name="Content Placeholder 5">
            <a:extLst>
              <a:ext uri="{FF2B5EF4-FFF2-40B4-BE49-F238E27FC236}">
                <a16:creationId xmlns:a16="http://schemas.microsoft.com/office/drawing/2014/main" id="{BD82EF58-D8E0-4BD6-8F37-1A679DF557E3}"/>
              </a:ext>
            </a:extLst>
          </p:cNvPr>
          <p:cNvGraphicFramePr>
            <a:graphicFrameLocks noGrp="1"/>
          </p:cNvGraphicFramePr>
          <p:nvPr>
            <p:ph idx="1"/>
            <p:extLst>
              <p:ext uri="{D42A27DB-BD31-4B8C-83A1-F6EECF244321}">
                <p14:modId xmlns:p14="http://schemas.microsoft.com/office/powerpoint/2010/main" val="2618216261"/>
              </p:ext>
            </p:extLst>
          </p:nvPr>
        </p:nvGraphicFramePr>
        <p:xfrm>
          <a:off x="6412675" y="1858455"/>
          <a:ext cx="4877117" cy="4022725"/>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a:extLst>
              <a:ext uri="{FF2B5EF4-FFF2-40B4-BE49-F238E27FC236}">
                <a16:creationId xmlns:a16="http://schemas.microsoft.com/office/drawing/2014/main" id="{A6447EF0-B1BB-48DA-AD13-A76DB3EC5596}"/>
              </a:ext>
            </a:extLst>
          </p:cNvPr>
          <p:cNvPicPr>
            <a:picLocks noChangeAspect="1"/>
          </p:cNvPicPr>
          <p:nvPr/>
        </p:nvPicPr>
        <p:blipFill>
          <a:blip r:embed="rId3"/>
          <a:stretch>
            <a:fillRect/>
          </a:stretch>
        </p:blipFill>
        <p:spPr>
          <a:xfrm>
            <a:off x="1279742" y="3930300"/>
            <a:ext cx="4846738" cy="854393"/>
          </a:xfrm>
          <a:prstGeom prst="rect">
            <a:avLst/>
          </a:prstGeom>
        </p:spPr>
      </p:pic>
      <p:pic>
        <p:nvPicPr>
          <p:cNvPr id="11" name="Picture 10">
            <a:extLst>
              <a:ext uri="{FF2B5EF4-FFF2-40B4-BE49-F238E27FC236}">
                <a16:creationId xmlns:a16="http://schemas.microsoft.com/office/drawing/2014/main" id="{DD1E9D76-17F4-4BD1-AD01-D07B8B7E7D92}"/>
              </a:ext>
            </a:extLst>
          </p:cNvPr>
          <p:cNvPicPr>
            <a:picLocks noChangeAspect="1"/>
          </p:cNvPicPr>
          <p:nvPr/>
        </p:nvPicPr>
        <p:blipFill>
          <a:blip r:embed="rId4"/>
          <a:stretch>
            <a:fillRect/>
          </a:stretch>
        </p:blipFill>
        <p:spPr>
          <a:xfrm>
            <a:off x="1944451" y="2927700"/>
            <a:ext cx="4182029" cy="854393"/>
          </a:xfrm>
          <a:prstGeom prst="rect">
            <a:avLst/>
          </a:prstGeom>
        </p:spPr>
      </p:pic>
      <p:sp>
        <p:nvSpPr>
          <p:cNvPr id="13" name="TextBox 12">
            <a:extLst>
              <a:ext uri="{FF2B5EF4-FFF2-40B4-BE49-F238E27FC236}">
                <a16:creationId xmlns:a16="http://schemas.microsoft.com/office/drawing/2014/main" id="{3F80481C-A8D9-42A3-97F8-E25AAEFE1407}"/>
              </a:ext>
            </a:extLst>
          </p:cNvPr>
          <p:cNvSpPr txBox="1"/>
          <p:nvPr/>
        </p:nvSpPr>
        <p:spPr>
          <a:xfrm>
            <a:off x="1127760" y="2465595"/>
            <a:ext cx="4029456" cy="369332"/>
          </a:xfrm>
          <a:prstGeom prst="rect">
            <a:avLst/>
          </a:prstGeom>
          <a:noFill/>
        </p:spPr>
        <p:txBody>
          <a:bodyPr wrap="square" rtlCol="0">
            <a:spAutoFit/>
          </a:bodyPr>
          <a:lstStyle/>
          <a:p>
            <a:r>
              <a:rPr lang="en-US" b="1" dirty="0" err="1"/>
              <a:t>Sparsemax</a:t>
            </a:r>
            <a:r>
              <a:rPr lang="en-US" b="1" dirty="0"/>
              <a:t>  Simplification – 2D case</a:t>
            </a:r>
          </a:p>
        </p:txBody>
      </p:sp>
    </p:spTree>
    <p:extLst>
      <p:ext uri="{BB962C8B-B14F-4D97-AF65-F5344CB8AC3E}">
        <p14:creationId xmlns:p14="http://schemas.microsoft.com/office/powerpoint/2010/main" val="1529614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B650-5C2E-43F6-8306-7CE262947619}"/>
              </a:ext>
            </a:extLst>
          </p:cNvPr>
          <p:cNvSpPr>
            <a:spLocks noGrp="1"/>
          </p:cNvSpPr>
          <p:nvPr>
            <p:ph type="title"/>
          </p:nvPr>
        </p:nvSpPr>
        <p:spPr/>
        <p:txBody>
          <a:bodyPr/>
          <a:lstStyle/>
          <a:p>
            <a:r>
              <a:rPr lang="en-US" dirty="0"/>
              <a:t>Properties of </a:t>
            </a:r>
            <a:r>
              <a:rPr lang="en-US" dirty="0" err="1"/>
              <a:t>Sparsemax</a:t>
            </a:r>
            <a:endParaRPr lang="en-US" dirty="0"/>
          </a:p>
        </p:txBody>
      </p:sp>
      <mc:AlternateContent xmlns:mc="http://schemas.openxmlformats.org/markup-compatibility/2006" xmlns:a14="http://schemas.microsoft.com/office/drawing/2010/main">
        <mc:Choice Requires="a14">
          <p:sp>
            <p:nvSpPr>
              <p:cNvPr id="4" name="Content Placeholder 5">
                <a:extLst>
                  <a:ext uri="{FF2B5EF4-FFF2-40B4-BE49-F238E27FC236}">
                    <a16:creationId xmlns:a16="http://schemas.microsoft.com/office/drawing/2014/main" id="{A2C8CF7D-639D-4A68-B979-AD9B5346EAFB}"/>
                  </a:ext>
                </a:extLst>
              </p:cNvPr>
              <p:cNvSpPr>
                <a:spLocks noGrp="1"/>
              </p:cNvSpPr>
              <p:nvPr>
                <p:ph idx="1"/>
              </p:nvPr>
            </p:nvSpPr>
            <p:spPr>
              <a:xfrm>
                <a:off x="864326" y="1873568"/>
                <a:ext cx="10058400" cy="3828732"/>
              </a:xfrm>
            </p:spPr>
            <p:txBody>
              <a:bodyPr>
                <a:normAutofit/>
              </a:bodyPr>
              <a:lstStyle/>
              <a:p>
                <a:pPr marL="201168" lvl="1" indent="0">
                  <a:buNone/>
                </a:pPr>
                <a:r>
                  <a:rPr lang="en-US" dirty="0">
                    <a:latin typeface="Cambria Math" panose="02040503050406030204" pitchFamily="18" charset="0"/>
                  </a:rPr>
                  <a:t>Sparsemax activation functions retain most desirable properties of </a:t>
                </a:r>
                <a:r>
                  <a:rPr lang="en-US" dirty="0" err="1">
                    <a:latin typeface="Cambria Math" panose="02040503050406030204" pitchFamily="18" charset="0"/>
                  </a:rPr>
                  <a:t>softmax</a:t>
                </a:r>
                <a:r>
                  <a:rPr lang="en-US" dirty="0">
                    <a:latin typeface="Cambria Math" panose="02040503050406030204" pitchFamily="18" charset="0"/>
                  </a:rPr>
                  <a:t>. </a:t>
                </a:r>
              </a:p>
              <a:p>
                <a:pPr marL="201168" lvl="1" indent="0">
                  <a:buNone/>
                </a:pPr>
                <a:r>
                  <a:rPr lang="en-US" dirty="0">
                    <a:latin typeface="Cambria Math" panose="02040503050406030204" pitchFamily="18" charset="0"/>
                  </a:rPr>
                  <a:t>For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𝑠𝑜𝑓𝑡𝑚𝑎𝑥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𝑠𝑝𝑎𝑟𝑠𝑒𝑚𝑎𝑥</m:t>
                        </m:r>
                      </m:e>
                    </m:d>
                  </m:oMath>
                </a14:m>
                <a:endParaRPr lang="en-US" b="0" dirty="0">
                  <a:latin typeface="Cambria Math" panose="02040503050406030204" pitchFamily="18" charset="0"/>
                </a:endParaRPr>
              </a:p>
              <a:p>
                <a:pPr marL="544068" lvl="1" indent="-342900">
                  <a:buFont typeface="+mj-lt"/>
                  <a:buAutoNum type="arabicPeriod"/>
                </a:pP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𝐾</m:t>
                        </m:r>
                      </m:den>
                    </m:f>
                  </m:oMath>
                </a14:m>
                <a:r>
                  <a:rPr lang="en-US" dirty="0"/>
                  <a:t> and </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i="1" smtClean="0">
                                <a:latin typeface="Cambria Math" panose="02040503050406030204" pitchFamily="18" charset="0"/>
                                <a:ea typeface="Cambria Math" panose="02040503050406030204" pitchFamily="18" charset="0"/>
                              </a:rPr>
                              <m:t>𝜀</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m:t>
                                </m:r>
                              </m:sup>
                            </m:sSup>
                          </m:lim>
                        </m:limLow>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1</m:t>
                            </m:r>
                          </m:e>
                          <m:sub>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e>
                        </m:d>
                      </m:e>
                    </m:func>
                  </m:oMath>
                </a14:m>
                <a:endParaRPr lang="en-US" dirty="0"/>
              </a:p>
              <a:p>
                <a:pPr lvl="2">
                  <a:buFont typeface="Courier New" panose="02070309020205020404" pitchFamily="49" charset="0"/>
                  <a:buChar char="o"/>
                </a:pPr>
                <a:r>
                  <a:rPr lang="en-US" dirty="0"/>
                  <a:t>Intuitively: p(0) results in a uniform distribution and converges to a distribution peaked on the maximal components of z as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0</m:t>
                        </m:r>
                      </m:e>
                      <m:sup>
                        <m:r>
                          <a:rPr lang="en-US" i="1">
                            <a:latin typeface="Cambria Math" panose="02040503050406030204" pitchFamily="18" charset="0"/>
                            <a:ea typeface="Cambria Math" panose="02040503050406030204" pitchFamily="18" charset="0"/>
                          </a:rPr>
                          <m:t>+</m:t>
                        </m:r>
                      </m:sup>
                    </m:sSup>
                  </m:oMath>
                </a14:m>
                <a:endParaRPr lang="en-US" dirty="0"/>
              </a:p>
              <a:p>
                <a:pPr marL="544068" lvl="1" indent="-342900">
                  <a:buFont typeface="+mj-lt"/>
                  <a:buAutoNum type="arabicPeriod"/>
                </a:pP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1</m:t>
                        </m:r>
                      </m:e>
                    </m:d>
                  </m:oMath>
                </a14:m>
                <a:r>
                  <a:rPr lang="en-US" dirty="0"/>
                  <a:t> for any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endParaRPr lang="en-US" dirty="0"/>
              </a:p>
              <a:p>
                <a:pPr lvl="2">
                  <a:buFont typeface="Courier New" panose="02070309020205020404" pitchFamily="49" charset="0"/>
                  <a:buChar char="o"/>
                </a:pPr>
                <a:r>
                  <a:rPr lang="en-US" dirty="0"/>
                  <a:t>Intuitively: p is invariant to adding a constant to each coordinate</a:t>
                </a:r>
              </a:p>
              <a:p>
                <a:pPr marL="544068" lvl="1" indent="-342900">
                  <a:buFont typeface="+mj-lt"/>
                  <a:buAutoNum type="arabicPeriod"/>
                </a:pP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𝑃𝑧</m:t>
                        </m:r>
                      </m:e>
                    </m:d>
                    <m:r>
                      <a:rPr lang="en-US" b="0" i="1" smtClean="0">
                        <a:latin typeface="Cambria Math" panose="02040503050406030204" pitchFamily="18" charset="0"/>
                      </a:rPr>
                      <m:t>=</m:t>
                    </m:r>
                    <m:r>
                      <a:rPr lang="en-US" b="0" i="1" smtClean="0">
                        <a:latin typeface="Cambria Math" panose="02040503050406030204" pitchFamily="18" charset="0"/>
                      </a:rPr>
                      <m:t>𝑃𝑝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a14:m>
                <a:r>
                  <a:rPr lang="en-US" dirty="0"/>
                  <a:t> for any permutation matrix P</a:t>
                </a:r>
              </a:p>
              <a:p>
                <a:pPr lvl="2">
                  <a:buFont typeface="Courier New" panose="02070309020205020404" pitchFamily="49" charset="0"/>
                  <a:buChar char="o"/>
                </a:pPr>
                <a:r>
                  <a:rPr lang="en-US" dirty="0"/>
                  <a:t>Intuitively: p commutes with permutations</a:t>
                </a:r>
              </a:p>
              <a:p>
                <a:pPr marL="544068" lvl="1" indent="-342900">
                  <a:buFont typeface="+mj-lt"/>
                  <a:buAutoNum type="arabicPeriod"/>
                </a:pP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oMath>
                </a14:m>
                <a:r>
                  <a:rPr lang="en-US" dirty="0"/>
                  <a:t> then </a:t>
                </a:r>
                <a14:m>
                  <m:oMath xmlns:m="http://schemas.openxmlformats.org/officeDocument/2006/math">
                    <m:r>
                      <a:rPr lang="en-US" b="0" i="1" smtClean="0">
                        <a:latin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𝑗</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𝑖</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𝛾</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𝑧</m:t>
                        </m:r>
                      </m:e>
                      <m:sub>
                        <m:r>
                          <a:rPr lang="en-US" b="0" i="1" dirty="0" smtClean="0">
                            <a:latin typeface="Cambria Math" panose="02040503050406030204" pitchFamily="18" charset="0"/>
                            <a:ea typeface="Cambria Math" panose="02040503050406030204" pitchFamily="18" charset="0"/>
                          </a:rPr>
                          <m:t>𝑗</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𝑧</m:t>
                        </m:r>
                      </m:e>
                      <m:sub>
                        <m:r>
                          <a:rPr lang="en-US" b="0" i="1" dirty="0" smtClean="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oMath>
                </a14:m>
                <a:r>
                  <a:rPr lang="en-US" dirty="0"/>
                  <a:t> where </a:t>
                </a:r>
                <a14:m>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oMath>
                </a14:m>
                <a:r>
                  <a:rPr lang="en-US" dirty="0"/>
                  <a:t> for </a:t>
                </a:r>
                <a:r>
                  <a:rPr lang="en-US" dirty="0" err="1"/>
                  <a:t>softmax</a:t>
                </a:r>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=1</m:t>
                    </m:r>
                  </m:oMath>
                </a14:m>
                <a:r>
                  <a:rPr lang="en-US" dirty="0"/>
                  <a:t> for </a:t>
                </a:r>
                <a:r>
                  <a:rPr lang="en-US" dirty="0" err="1"/>
                  <a:t>sparsemax</a:t>
                </a:r>
                <a:r>
                  <a:rPr lang="en-US" dirty="0"/>
                  <a:t>.</a:t>
                </a:r>
              </a:p>
              <a:p>
                <a:pPr lvl="2">
                  <a:buFont typeface="Courier New" panose="02070309020205020404" pitchFamily="49" charset="0"/>
                  <a:buChar char="o"/>
                </a:pPr>
                <a:r>
                  <a:rPr lang="en-US" dirty="0"/>
                  <a:t>Intuitively: the differences in probabilities of the transformation can be bounded by the difference in z. </a:t>
                </a:r>
              </a:p>
              <a:p>
                <a:pPr lvl="1">
                  <a:buFont typeface="Courier New" panose="02070309020205020404" pitchFamily="49" charset="0"/>
                  <a:buChar char="o"/>
                </a:pPr>
                <a:endParaRPr lang="en-US" dirty="0"/>
              </a:p>
              <a:p>
                <a:pPr marL="0" indent="0">
                  <a:buNone/>
                </a:pPr>
                <a:endParaRPr lang="en-US" dirty="0"/>
              </a:p>
              <a:p>
                <a:pPr marL="0" indent="0">
                  <a:buNone/>
                </a:pPr>
                <a:endParaRPr lang="en-US" dirty="0"/>
              </a:p>
            </p:txBody>
          </p:sp>
        </mc:Choice>
        <mc:Fallback xmlns="">
          <p:sp>
            <p:nvSpPr>
              <p:cNvPr id="4" name="Content Placeholder 5">
                <a:extLst>
                  <a:ext uri="{FF2B5EF4-FFF2-40B4-BE49-F238E27FC236}">
                    <a16:creationId xmlns:a16="http://schemas.microsoft.com/office/drawing/2014/main" id="{A2C8CF7D-639D-4A68-B979-AD9B5346EAFB}"/>
                  </a:ext>
                </a:extLst>
              </p:cNvPr>
              <p:cNvSpPr>
                <a:spLocks noGrp="1" noRot="1" noChangeAspect="1" noMove="1" noResize="1" noEditPoints="1" noAdjustHandles="1" noChangeArrowheads="1" noChangeShapeType="1" noTextEdit="1"/>
              </p:cNvSpPr>
              <p:nvPr>
                <p:ph idx="1"/>
              </p:nvPr>
            </p:nvSpPr>
            <p:spPr>
              <a:xfrm>
                <a:off x="864326" y="1873568"/>
                <a:ext cx="10058400" cy="3828732"/>
              </a:xfrm>
              <a:blipFill>
                <a:blip r:embed="rId2"/>
                <a:stretch>
                  <a:fillRect t="-1592"/>
                </a:stretch>
              </a:blipFill>
            </p:spPr>
            <p:txBody>
              <a:bodyPr/>
              <a:lstStyle/>
              <a:p>
                <a:r>
                  <a:rPr lang="en-US">
                    <a:noFill/>
                  </a:rPr>
                  <a:t> </a:t>
                </a:r>
              </a:p>
            </p:txBody>
          </p:sp>
        </mc:Fallback>
      </mc:AlternateContent>
    </p:spTree>
    <p:extLst>
      <p:ext uri="{BB962C8B-B14F-4D97-AF65-F5344CB8AC3E}">
        <p14:creationId xmlns:p14="http://schemas.microsoft.com/office/powerpoint/2010/main" val="115822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386B4C-9EBE-4A82-B768-38C0EB56E407}"/>
              </a:ext>
            </a:extLst>
          </p:cNvPr>
          <p:cNvPicPr>
            <a:picLocks noChangeAspect="1"/>
          </p:cNvPicPr>
          <p:nvPr/>
        </p:nvPicPr>
        <p:blipFill>
          <a:blip r:embed="rId2"/>
          <a:stretch>
            <a:fillRect/>
          </a:stretch>
        </p:blipFill>
        <p:spPr>
          <a:xfrm>
            <a:off x="2681134" y="5207472"/>
            <a:ext cx="4169238" cy="798983"/>
          </a:xfrm>
          <a:prstGeom prst="rect">
            <a:avLst/>
          </a:prstGeom>
        </p:spPr>
      </p:pic>
      <p:pic>
        <p:nvPicPr>
          <p:cNvPr id="13" name="Picture 12">
            <a:extLst>
              <a:ext uri="{FF2B5EF4-FFF2-40B4-BE49-F238E27FC236}">
                <a16:creationId xmlns:a16="http://schemas.microsoft.com/office/drawing/2014/main" id="{372016E0-F053-444A-B299-B5762213A608}"/>
              </a:ext>
            </a:extLst>
          </p:cNvPr>
          <p:cNvPicPr>
            <a:picLocks noChangeAspect="1"/>
          </p:cNvPicPr>
          <p:nvPr/>
        </p:nvPicPr>
        <p:blipFill>
          <a:blip r:embed="rId3"/>
          <a:stretch>
            <a:fillRect/>
          </a:stretch>
        </p:blipFill>
        <p:spPr>
          <a:xfrm>
            <a:off x="6850372" y="5260372"/>
            <a:ext cx="4262071" cy="400050"/>
          </a:xfrm>
          <a:prstGeom prst="rect">
            <a:avLst/>
          </a:prstGeom>
        </p:spPr>
      </p:pic>
      <p:graphicFrame>
        <p:nvGraphicFramePr>
          <p:cNvPr id="4" name="Table 4">
            <a:extLst>
              <a:ext uri="{FF2B5EF4-FFF2-40B4-BE49-F238E27FC236}">
                <a16:creationId xmlns:a16="http://schemas.microsoft.com/office/drawing/2014/main" id="{7E23A686-5365-49EB-AD5D-8BC0E32C8E8F}"/>
              </a:ext>
            </a:extLst>
          </p:cNvPr>
          <p:cNvGraphicFramePr>
            <a:graphicFrameLocks noGrp="1"/>
          </p:cNvGraphicFramePr>
          <p:nvPr>
            <p:extLst>
              <p:ext uri="{D42A27DB-BD31-4B8C-83A1-F6EECF244321}">
                <p14:modId xmlns:p14="http://schemas.microsoft.com/office/powerpoint/2010/main" val="3976438878"/>
              </p:ext>
            </p:extLst>
          </p:nvPr>
        </p:nvGraphicFramePr>
        <p:xfrm>
          <a:off x="865632" y="1987296"/>
          <a:ext cx="10290047" cy="4019159"/>
        </p:xfrm>
        <a:graphic>
          <a:graphicData uri="http://schemas.openxmlformats.org/drawingml/2006/table">
            <a:tbl>
              <a:tblPr firstRow="1" bandRow="1">
                <a:tableStyleId>{2D5ABB26-0587-4C30-8999-92F81FD0307C}</a:tableStyleId>
              </a:tblPr>
              <a:tblGrid>
                <a:gridCol w="1774879">
                  <a:extLst>
                    <a:ext uri="{9D8B030D-6E8A-4147-A177-3AD203B41FA5}">
                      <a16:colId xmlns:a16="http://schemas.microsoft.com/office/drawing/2014/main" val="4077939319"/>
                    </a:ext>
                  </a:extLst>
                </a:gridCol>
                <a:gridCol w="4257584">
                  <a:extLst>
                    <a:ext uri="{9D8B030D-6E8A-4147-A177-3AD203B41FA5}">
                      <a16:colId xmlns:a16="http://schemas.microsoft.com/office/drawing/2014/main" val="1518563013"/>
                    </a:ext>
                  </a:extLst>
                </a:gridCol>
                <a:gridCol w="4257584">
                  <a:extLst>
                    <a:ext uri="{9D8B030D-6E8A-4147-A177-3AD203B41FA5}">
                      <a16:colId xmlns:a16="http://schemas.microsoft.com/office/drawing/2014/main" val="476396514"/>
                    </a:ext>
                  </a:extLst>
                </a:gridCol>
              </a:tblGrid>
              <a:tr h="630194">
                <a:tc>
                  <a:txBody>
                    <a:bodyPr/>
                    <a:lstStyle/>
                    <a:p>
                      <a:pPr algn="ct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b="1" dirty="0" err="1">
                          <a:solidFill>
                            <a:schemeClr val="bg1"/>
                          </a:solidFill>
                        </a:rPr>
                        <a:t>Softmax</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b="1" dirty="0" err="1">
                          <a:solidFill>
                            <a:schemeClr val="bg1"/>
                          </a:solidFill>
                        </a:rPr>
                        <a:t>Sparsemax</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359571269"/>
                  </a:ext>
                </a:extLst>
              </a:tr>
              <a:tr h="1129655">
                <a:tc>
                  <a:txBody>
                    <a:bodyPr/>
                    <a:lstStyle/>
                    <a:p>
                      <a:r>
                        <a:rPr lang="en-US" dirty="0"/>
                        <a:t>Loss Function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6331192"/>
                  </a:ext>
                </a:extLst>
              </a:tr>
              <a:tr h="1129655">
                <a:tc>
                  <a:txBody>
                    <a:bodyPr/>
                    <a:lstStyle/>
                    <a:p>
                      <a:r>
                        <a:rPr lang="en-US" dirty="0"/>
                        <a:t>Jacobian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8998697"/>
                  </a:ext>
                </a:extLst>
              </a:tr>
              <a:tr h="1129655">
                <a:tc>
                  <a:txBody>
                    <a:bodyPr/>
                    <a:lstStyle/>
                    <a:p>
                      <a:r>
                        <a:rPr lang="en-US" dirty="0"/>
                        <a:t>Gradient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6605140"/>
                  </a:ext>
                </a:extLst>
              </a:tr>
            </a:tbl>
          </a:graphicData>
        </a:graphic>
      </p:graphicFrame>
      <p:sp>
        <p:nvSpPr>
          <p:cNvPr id="2" name="Title 1">
            <a:extLst>
              <a:ext uri="{FF2B5EF4-FFF2-40B4-BE49-F238E27FC236}">
                <a16:creationId xmlns:a16="http://schemas.microsoft.com/office/drawing/2014/main" id="{B00A18AD-CC24-467B-9708-E7A1AFA80C53}"/>
              </a:ext>
            </a:extLst>
          </p:cNvPr>
          <p:cNvSpPr>
            <a:spLocks noGrp="1"/>
          </p:cNvSpPr>
          <p:nvPr>
            <p:ph type="title"/>
          </p:nvPr>
        </p:nvSpPr>
        <p:spPr/>
        <p:txBody>
          <a:bodyPr/>
          <a:lstStyle/>
          <a:p>
            <a:r>
              <a:rPr lang="en-US" dirty="0"/>
              <a:t>Loss functions, Gradients, Jacobians</a:t>
            </a:r>
          </a:p>
        </p:txBody>
      </p:sp>
      <p:pic>
        <p:nvPicPr>
          <p:cNvPr id="7" name="Picture 6">
            <a:extLst>
              <a:ext uri="{FF2B5EF4-FFF2-40B4-BE49-F238E27FC236}">
                <a16:creationId xmlns:a16="http://schemas.microsoft.com/office/drawing/2014/main" id="{DE2B241E-FA98-400A-926D-4D543C49E211}"/>
              </a:ext>
            </a:extLst>
          </p:cNvPr>
          <p:cNvPicPr>
            <a:picLocks noChangeAspect="1"/>
          </p:cNvPicPr>
          <p:nvPr/>
        </p:nvPicPr>
        <p:blipFill>
          <a:blip r:embed="rId4"/>
          <a:stretch>
            <a:fillRect/>
          </a:stretch>
        </p:blipFill>
        <p:spPr>
          <a:xfrm>
            <a:off x="7182422" y="2965193"/>
            <a:ext cx="3597973" cy="471529"/>
          </a:xfrm>
          <a:prstGeom prst="rect">
            <a:avLst/>
          </a:prstGeom>
        </p:spPr>
      </p:pic>
      <p:pic>
        <p:nvPicPr>
          <p:cNvPr id="9" name="Picture 8">
            <a:extLst>
              <a:ext uri="{FF2B5EF4-FFF2-40B4-BE49-F238E27FC236}">
                <a16:creationId xmlns:a16="http://schemas.microsoft.com/office/drawing/2014/main" id="{A3B6F790-1996-4987-8388-835F1D8661AC}"/>
              </a:ext>
            </a:extLst>
          </p:cNvPr>
          <p:cNvPicPr>
            <a:picLocks noChangeAspect="1"/>
          </p:cNvPicPr>
          <p:nvPr/>
        </p:nvPicPr>
        <p:blipFill>
          <a:blip r:embed="rId5"/>
          <a:stretch>
            <a:fillRect/>
          </a:stretch>
        </p:blipFill>
        <p:spPr>
          <a:xfrm>
            <a:off x="3047809" y="2965193"/>
            <a:ext cx="3343275" cy="463807"/>
          </a:xfrm>
          <a:prstGeom prst="rect">
            <a:avLst/>
          </a:prstGeom>
        </p:spPr>
      </p:pic>
      <p:pic>
        <p:nvPicPr>
          <p:cNvPr id="10" name="Picture 9">
            <a:extLst>
              <a:ext uri="{FF2B5EF4-FFF2-40B4-BE49-F238E27FC236}">
                <a16:creationId xmlns:a16="http://schemas.microsoft.com/office/drawing/2014/main" id="{EF6950E2-60B4-42E1-BEF0-A8F857360661}"/>
              </a:ext>
            </a:extLst>
          </p:cNvPr>
          <p:cNvPicPr>
            <a:picLocks noChangeAspect="1"/>
          </p:cNvPicPr>
          <p:nvPr/>
        </p:nvPicPr>
        <p:blipFill>
          <a:blip r:embed="rId6"/>
          <a:stretch>
            <a:fillRect/>
          </a:stretch>
        </p:blipFill>
        <p:spPr>
          <a:xfrm>
            <a:off x="7318438" y="4103358"/>
            <a:ext cx="3471402" cy="400050"/>
          </a:xfrm>
          <a:prstGeom prst="rect">
            <a:avLst/>
          </a:prstGeom>
        </p:spPr>
      </p:pic>
      <p:pic>
        <p:nvPicPr>
          <p:cNvPr id="12" name="Picture 11">
            <a:extLst>
              <a:ext uri="{FF2B5EF4-FFF2-40B4-BE49-F238E27FC236}">
                <a16:creationId xmlns:a16="http://schemas.microsoft.com/office/drawing/2014/main" id="{3F0EC388-4087-4481-AD63-A130A81018A3}"/>
              </a:ext>
            </a:extLst>
          </p:cNvPr>
          <p:cNvPicPr>
            <a:picLocks noChangeAspect="1"/>
          </p:cNvPicPr>
          <p:nvPr/>
        </p:nvPicPr>
        <p:blipFill>
          <a:blip r:embed="rId7"/>
          <a:stretch>
            <a:fillRect/>
          </a:stretch>
        </p:blipFill>
        <p:spPr>
          <a:xfrm>
            <a:off x="2992733" y="3947955"/>
            <a:ext cx="3251860" cy="612458"/>
          </a:xfrm>
          <a:prstGeom prst="rect">
            <a:avLst/>
          </a:prstGeom>
        </p:spPr>
      </p:pic>
    </p:spTree>
    <p:extLst>
      <p:ext uri="{BB962C8B-B14F-4D97-AF65-F5344CB8AC3E}">
        <p14:creationId xmlns:p14="http://schemas.microsoft.com/office/powerpoint/2010/main" val="1158605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2814</TotalTime>
  <Words>1116</Words>
  <Application>Microsoft Macintosh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Courier New</vt:lpstr>
      <vt:lpstr>Retrospect</vt:lpstr>
      <vt:lpstr>From Softmax to Sparsemax:  A Sparse Model of Attention and Multi-Label Classification</vt:lpstr>
      <vt:lpstr>Outline</vt:lpstr>
      <vt:lpstr>Activation functions</vt:lpstr>
      <vt:lpstr>Softmax activation function</vt:lpstr>
      <vt:lpstr>Sparsemax activation function</vt:lpstr>
      <vt:lpstr>Sparsemax evaluation algorithm </vt:lpstr>
      <vt:lpstr>2 dimensional case</vt:lpstr>
      <vt:lpstr>Properties of Sparsemax</vt:lpstr>
      <vt:lpstr>Loss functions, Gradients, Jacobians</vt:lpstr>
      <vt:lpstr>Advantages of sparsemax over softmax</vt:lpstr>
      <vt:lpstr>Empirical results—multilabel classification</vt:lpstr>
      <vt:lpstr>Empirical results—multilabel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Markov Random Fields</dc:title>
  <dc:creator>James Leiner</dc:creator>
  <cp:lastModifiedBy>James Leiner</cp:lastModifiedBy>
  <cp:revision>82</cp:revision>
  <dcterms:created xsi:type="dcterms:W3CDTF">2020-01-20T03:34:21Z</dcterms:created>
  <dcterms:modified xsi:type="dcterms:W3CDTF">2020-03-03T18:54:25Z</dcterms:modified>
</cp:coreProperties>
</file>