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4F91C7-F161-4B16-9C3A-7A80628701FC}" v="100" dt="2023-09-30T10:04:16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6194" autoAdjust="0"/>
  </p:normalViewPr>
  <p:slideViewPr>
    <p:cSldViewPr snapToGrid="0">
      <p:cViewPr varScale="1">
        <p:scale>
          <a:sx n="93" d="100"/>
          <a:sy n="93" d="100"/>
        </p:scale>
        <p:origin x="11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Kent" userId="e28ab314-508a-47df-b574-81fe782f8b5b" providerId="ADAL" clId="{E24F91C7-F161-4B16-9C3A-7A80628701FC}"/>
    <pc:docChg chg="undo custSel addSld modSld replTag delTag">
      <pc:chgData name="James Kent" userId="e28ab314-508a-47df-b574-81fe782f8b5b" providerId="ADAL" clId="{E24F91C7-F161-4B16-9C3A-7A80628701FC}" dt="2023-09-30T10:04:24.443" v="3391"/>
      <pc:docMkLst>
        <pc:docMk/>
      </pc:docMkLst>
      <pc:sldChg chg="addSp delSp modSp mod modNotesTx">
        <pc:chgData name="James Kent" userId="e28ab314-508a-47df-b574-81fe782f8b5b" providerId="ADAL" clId="{E24F91C7-F161-4B16-9C3A-7A80628701FC}" dt="2023-09-29T08:31:57.749" v="3293"/>
        <pc:sldMkLst>
          <pc:docMk/>
          <pc:sldMk cId="444231549" sldId="256"/>
        </pc:sldMkLst>
        <pc:spChg chg="add del mod">
          <ac:chgData name="James Kent" userId="e28ab314-508a-47df-b574-81fe782f8b5b" providerId="ADAL" clId="{E24F91C7-F161-4B16-9C3A-7A80628701FC}" dt="2023-08-09T10:34:51.603" v="553"/>
          <ac:spMkLst>
            <pc:docMk/>
            <pc:sldMk cId="444231549" sldId="256"/>
            <ac:spMk id="3" creationId="{0D0C25CC-606F-58CF-5438-2EC5977CB731}"/>
          </ac:spMkLst>
        </pc:spChg>
        <pc:spChg chg="add del">
          <ac:chgData name="James Kent" userId="e28ab314-508a-47df-b574-81fe782f8b5b" providerId="ADAL" clId="{E24F91C7-F161-4B16-9C3A-7A80628701FC}" dt="2023-08-09T10:34:51.602" v="551" actId="22"/>
          <ac:spMkLst>
            <pc:docMk/>
            <pc:sldMk cId="444231549" sldId="256"/>
            <ac:spMk id="6" creationId="{670BE9EB-7973-A2D5-9358-D3F65D430A97}"/>
          </ac:spMkLst>
        </pc:spChg>
        <pc:graphicFrameChg chg="mod modGraphic">
          <ac:chgData name="James Kent" userId="e28ab314-508a-47df-b574-81fe782f8b5b" providerId="ADAL" clId="{E24F91C7-F161-4B16-9C3A-7A80628701FC}" dt="2023-09-29T08:31:57.749" v="3293"/>
          <ac:graphicFrameMkLst>
            <pc:docMk/>
            <pc:sldMk cId="444231549" sldId="256"/>
            <ac:graphicFrameMk id="4" creationId="{5BE29173-9BF4-97D6-64B0-A92D514FEA72}"/>
          </ac:graphicFrameMkLst>
        </pc:graphicFrameChg>
      </pc:sldChg>
      <pc:sldChg chg="addSp delSp modSp new mod">
        <pc:chgData name="James Kent" userId="e28ab314-508a-47df-b574-81fe782f8b5b" providerId="ADAL" clId="{E24F91C7-F161-4B16-9C3A-7A80628701FC}" dt="2023-08-22T16:16:49.906" v="2279" actId="20577"/>
        <pc:sldMkLst>
          <pc:docMk/>
          <pc:sldMk cId="780515713" sldId="257"/>
        </pc:sldMkLst>
        <pc:spChg chg="del">
          <ac:chgData name="James Kent" userId="e28ab314-508a-47df-b574-81fe782f8b5b" providerId="ADAL" clId="{E24F91C7-F161-4B16-9C3A-7A80628701FC}" dt="2023-08-11T14:02:50.319" v="1749" actId="478"/>
          <ac:spMkLst>
            <pc:docMk/>
            <pc:sldMk cId="780515713" sldId="257"/>
            <ac:spMk id="2" creationId="{1BAFFF2E-6C8F-4CCE-081C-99F6980E0D58}"/>
          </ac:spMkLst>
        </pc:spChg>
        <pc:spChg chg="del">
          <ac:chgData name="James Kent" userId="e28ab314-508a-47df-b574-81fe782f8b5b" providerId="ADAL" clId="{E24F91C7-F161-4B16-9C3A-7A80628701FC}" dt="2023-08-11T14:02:49.910" v="1748" actId="478"/>
          <ac:spMkLst>
            <pc:docMk/>
            <pc:sldMk cId="780515713" sldId="257"/>
            <ac:spMk id="3" creationId="{B100DE80-2B87-22CE-0714-0002516F111B}"/>
          </ac:spMkLst>
        </pc:spChg>
        <pc:graphicFrameChg chg="add mod modGraphic">
          <ac:chgData name="James Kent" userId="e28ab314-508a-47df-b574-81fe782f8b5b" providerId="ADAL" clId="{E24F91C7-F161-4B16-9C3A-7A80628701FC}" dt="2023-08-22T16:16:49.906" v="2279" actId="20577"/>
          <ac:graphicFrameMkLst>
            <pc:docMk/>
            <pc:sldMk cId="780515713" sldId="257"/>
            <ac:graphicFrameMk id="4" creationId="{5F362D1E-4C79-D88D-0612-24B1742D7DD1}"/>
          </ac:graphicFrameMkLst>
        </pc:graphicFrameChg>
      </pc:sldChg>
      <pc:sldChg chg="modSp add mod modNotesTx">
        <pc:chgData name="James Kent" userId="e28ab314-508a-47df-b574-81fe782f8b5b" providerId="ADAL" clId="{E24F91C7-F161-4B16-9C3A-7A80628701FC}" dt="2023-09-30T10:04:23.422" v="3388" actId="20577"/>
        <pc:sldMkLst>
          <pc:docMk/>
          <pc:sldMk cId="474162443" sldId="258"/>
        </pc:sldMkLst>
        <pc:graphicFrameChg chg="mod modGraphic">
          <ac:chgData name="James Kent" userId="e28ab314-508a-47df-b574-81fe782f8b5b" providerId="ADAL" clId="{E24F91C7-F161-4B16-9C3A-7A80628701FC}" dt="2023-09-30T10:04:23.422" v="3388" actId="20577"/>
          <ac:graphicFrameMkLst>
            <pc:docMk/>
            <pc:sldMk cId="474162443" sldId="258"/>
            <ac:graphicFrameMk id="4" creationId="{5BE29173-9BF4-97D6-64B0-A92D514FEA7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48DE3-089F-429C-A2AC-5B069BCF1FCC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93367-3ADF-46F4-ACF2-21327FE6C6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817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to monotonic nature of HS8, you can be sure when you are over-flipping rather than seeing a decrease in the measure flip angle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93367-3ADF-46F4-ACF2-21327FE6C65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327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3D sequences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93367-3ADF-46F4-ACF2-21327FE6C65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818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769A-A914-A888-B848-9F906FB7C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C0CDA-2C5B-A975-9456-BCE3E44B9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62D66-886E-7CB2-9B87-5E9C5865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572A-8CB6-404E-8239-25AC3F104D9B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3362C-79BA-4E09-D05A-BEAD9809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7A47A-04D1-6231-05EE-5B45761C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9A1B-C7CC-4B6F-B2D1-53A59BA44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81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844D9-BBAD-6A6E-0BBC-CD417232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326EC-7A24-6FFB-B017-721182109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06E81-06B0-2701-C3FE-7B778C347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572A-8CB6-404E-8239-25AC3F104D9B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CD635-CBBD-8E82-AE1A-2060AF0A2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1BBE5-04BA-5CA7-4A88-80AB4966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9A1B-C7CC-4B6F-B2D1-53A59BA44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15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8162A0-FC11-B9E5-D8C3-BAEA729B5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31F31-69C9-BBBE-5757-66869ADE3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4D4BF-C30C-8AF6-4126-F5E91A44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572A-8CB6-404E-8239-25AC3F104D9B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D33B2-A7A0-60EF-010B-4F4DB06CC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31492-61E8-C66D-01E2-C99F2314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9A1B-C7CC-4B6F-B2D1-53A59BA44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95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0B0A4-3DA3-D068-5D43-2C5F587A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FBDF-80DB-2ABB-FE69-3ECF61958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02C39-639B-D4D1-9D69-9C8B985C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572A-8CB6-404E-8239-25AC3F104D9B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1EC8A-A895-9C87-F9FC-56C43C2E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C74CC-6E0C-A159-239B-B7F9BEEE5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9A1B-C7CC-4B6F-B2D1-53A59BA44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6A7E-A27A-E78C-6EDF-310D13B06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C7EFD-0428-905F-2296-8A4165B17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BBA65-BA19-51D6-4096-76344BAC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572A-8CB6-404E-8239-25AC3F104D9B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90A43-D075-5630-261C-F7F44FE1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4386B-BFCE-7F15-34DB-A7A0E983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9A1B-C7CC-4B6F-B2D1-53A59BA44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96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00CC-E64F-F84B-4736-B4369CE25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8009B-2809-62C8-C996-27E81F9E4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02A1B-FE68-F32A-D9DF-918D1E8EA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91149-2009-16F7-8645-ACAB8DA0D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572A-8CB6-404E-8239-25AC3F104D9B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35DE8-C7BE-B953-C528-5E84524D5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A516F-EF23-04A4-DC1A-49AF86A5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9A1B-C7CC-4B6F-B2D1-53A59BA44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94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36D3-7F74-00F4-2B6A-4DD13D916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89CAA-9130-A676-DA32-2ED0CBAAD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61FC0-7771-6096-4A9F-C10DBAF84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14D1C-2ECA-5E4B-C178-8438170A3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3F3AB6-3E24-B860-FE9E-D9C85690C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B170ED-D33C-2CF1-85CA-C1750A27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572A-8CB6-404E-8239-25AC3F104D9B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49F58F-2794-3AC4-A3A2-04D1DFC1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EB05E5-1A3D-BB77-73FA-1D5E77AC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9A1B-C7CC-4B6F-B2D1-53A59BA44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79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078F-9AE7-8C76-A4E8-7818855D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38153B-683C-6EE3-FA77-DBD95015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572A-8CB6-404E-8239-25AC3F104D9B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E0EB48-A9C3-1F5B-12F9-486EBC5E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3F420-C946-8DC3-F1AF-B1B3DB7C6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9A1B-C7CC-4B6F-B2D1-53A59BA44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03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8AFA7-6606-78CE-2E15-3604554F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572A-8CB6-404E-8239-25AC3F104D9B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833FD-9AA2-71D5-2DDD-B03CB756D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8657B-B1A5-5143-D4B1-CC3A2F9E7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9A1B-C7CC-4B6F-B2D1-53A59BA44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71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9F1A-0CC1-50A0-D230-DF5CF810F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DF252-67E2-9675-87A8-BB30D0F9C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D2F22-304D-8797-3A9C-9B00D9A74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99749-F50C-F7BC-C43B-71420C52F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572A-8CB6-404E-8239-25AC3F104D9B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02055-6DCC-94CB-3D91-379752A2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7A82F-DBB9-4A24-9018-6963F7DD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9A1B-C7CC-4B6F-B2D1-53A59BA44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35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82BA-11A6-D33B-D31F-FB80F4751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C619B4-C9A8-3F35-E3EE-1281C5028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3FDDC-A337-FCF0-E351-2FD22C37A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DF22B-0917-0A44-E818-970AACA4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572A-8CB6-404E-8239-25AC3F104D9B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41304-BCA4-B13E-241C-A7631081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E1623-30D2-00CD-CC03-D13A1017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9A1B-C7CC-4B6F-B2D1-53A59BA44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58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494964-4128-9D64-9C84-26A2DDB7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12D75-6352-0350-542D-8DF2B6C50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86E1-52DE-A20C-CEC2-C18A42CB6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8572A-8CB6-404E-8239-25AC3F104D9B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29BF2-A866-1388-9CD9-6EA315210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C54B4-7036-F04D-C597-4A6164900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E9A1B-C7CC-4B6F-B2D1-53A59BA44D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04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E29173-9BF4-97D6-64B0-A92D514FE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056971"/>
              </p:ext>
            </p:extLst>
          </p:nvPr>
        </p:nvGraphicFramePr>
        <p:xfrm>
          <a:off x="315460" y="320623"/>
          <a:ext cx="11349495" cy="61874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981295">
                  <a:extLst>
                    <a:ext uri="{9D8B030D-6E8A-4147-A177-3AD203B41FA5}">
                      <a16:colId xmlns:a16="http://schemas.microsoft.com/office/drawing/2014/main" val="673194814"/>
                    </a:ext>
                  </a:extLst>
                </a:gridCol>
                <a:gridCol w="531000">
                  <a:extLst>
                    <a:ext uri="{9D8B030D-6E8A-4147-A177-3AD203B41FA5}">
                      <a16:colId xmlns:a16="http://schemas.microsoft.com/office/drawing/2014/main" val="3656049046"/>
                    </a:ext>
                  </a:extLst>
                </a:gridCol>
                <a:gridCol w="885000">
                  <a:extLst>
                    <a:ext uri="{9D8B030D-6E8A-4147-A177-3AD203B41FA5}">
                      <a16:colId xmlns:a16="http://schemas.microsoft.com/office/drawing/2014/main" val="4134684067"/>
                    </a:ext>
                  </a:extLst>
                </a:gridCol>
                <a:gridCol w="902700">
                  <a:extLst>
                    <a:ext uri="{9D8B030D-6E8A-4147-A177-3AD203B41FA5}">
                      <a16:colId xmlns:a16="http://schemas.microsoft.com/office/drawing/2014/main" val="3875559481"/>
                    </a:ext>
                  </a:extLst>
                </a:gridCol>
                <a:gridCol w="938100">
                  <a:extLst>
                    <a:ext uri="{9D8B030D-6E8A-4147-A177-3AD203B41FA5}">
                      <a16:colId xmlns:a16="http://schemas.microsoft.com/office/drawing/2014/main" val="384359881"/>
                    </a:ext>
                  </a:extLst>
                </a:gridCol>
                <a:gridCol w="1345200">
                  <a:extLst>
                    <a:ext uri="{9D8B030D-6E8A-4147-A177-3AD203B41FA5}">
                      <a16:colId xmlns:a16="http://schemas.microsoft.com/office/drawing/2014/main" val="2075876004"/>
                    </a:ext>
                  </a:extLst>
                </a:gridCol>
                <a:gridCol w="1294164">
                  <a:extLst>
                    <a:ext uri="{9D8B030D-6E8A-4147-A177-3AD203B41FA5}">
                      <a16:colId xmlns:a16="http://schemas.microsoft.com/office/drawing/2014/main" val="3090959509"/>
                    </a:ext>
                  </a:extLst>
                </a:gridCol>
                <a:gridCol w="1774896">
                  <a:extLst>
                    <a:ext uri="{9D8B030D-6E8A-4147-A177-3AD203B41FA5}">
                      <a16:colId xmlns:a16="http://schemas.microsoft.com/office/drawing/2014/main" val="2909433001"/>
                    </a:ext>
                  </a:extLst>
                </a:gridCol>
                <a:gridCol w="1088550">
                  <a:extLst>
                    <a:ext uri="{9D8B030D-6E8A-4147-A177-3AD203B41FA5}">
                      <a16:colId xmlns:a16="http://schemas.microsoft.com/office/drawing/2014/main" val="3437921689"/>
                    </a:ext>
                  </a:extLst>
                </a:gridCol>
                <a:gridCol w="804295">
                  <a:extLst>
                    <a:ext uri="{9D8B030D-6E8A-4147-A177-3AD203B41FA5}">
                      <a16:colId xmlns:a16="http://schemas.microsoft.com/office/drawing/2014/main" val="255093727"/>
                    </a:ext>
                  </a:extLst>
                </a:gridCol>
                <a:gridCol w="804295">
                  <a:extLst>
                    <a:ext uri="{9D8B030D-6E8A-4147-A177-3AD203B41FA5}">
                      <a16:colId xmlns:a16="http://schemas.microsoft.com/office/drawing/2014/main" val="4251190450"/>
                    </a:ext>
                  </a:extLst>
                </a:gridCol>
              </a:tblGrid>
              <a:tr h="118190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Sequence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</a:t>
                      </a:r>
                      <a:r>
                        <a:rPr lang="en-US" sz="1400" b="1" baseline="-25000" dirty="0"/>
                        <a:t>PE</a:t>
                      </a:r>
                      <a:endParaRPr lang="en-GB" sz="14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TE (ms)</a:t>
                      </a:r>
                      <a:endParaRPr lang="en-GB" sz="14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TR (ms)</a:t>
                      </a:r>
                      <a:endParaRPr lang="en-GB" sz="14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TR</a:t>
                      </a:r>
                      <a:r>
                        <a:rPr lang="en-US" sz="1400" b="1" baseline="-25000" dirty="0" err="1"/>
                        <a:t>tot</a:t>
                      </a:r>
                      <a:r>
                        <a:rPr lang="en-US" sz="1400" b="1" baseline="0" dirty="0"/>
                        <a:t> (ms)</a:t>
                      </a:r>
                      <a:endParaRPr lang="en-GB" sz="14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Nominal Imaging Excitation</a:t>
                      </a:r>
                      <a:endParaRPr lang="en-GB" sz="14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Nominal Saturation</a:t>
                      </a:r>
                      <a:endParaRPr lang="en-GB" sz="14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Other</a:t>
                      </a:r>
                      <a:endParaRPr lang="en-GB" sz="14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Acquisition Time (s)</a:t>
                      </a:r>
                      <a:endParaRPr lang="en-GB" sz="14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Average 10 s Power (Watts per Channel)</a:t>
                      </a:r>
                      <a:endParaRPr lang="en-GB" sz="14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Total Energy (Joules per Channel)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911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SatTFL</a:t>
                      </a:r>
                      <a:endParaRPr lang="en-GB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32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1.78</a:t>
                      </a:r>
                      <a:r>
                        <a:rPr lang="en-US" sz="1400" baseline="30000" dirty="0"/>
                        <a:t>a</a:t>
                      </a:r>
                      <a:endParaRPr lang="en-GB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4.2</a:t>
                      </a:r>
                      <a:r>
                        <a:rPr lang="en-US" sz="1400" baseline="30000" dirty="0"/>
                        <a:t>a</a:t>
                      </a:r>
                      <a:endParaRPr lang="en-GB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10000</a:t>
                      </a:r>
                      <a:endParaRPr lang="en-GB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9° </a:t>
                      </a:r>
                    </a:p>
                    <a:p>
                      <a:pPr algn="ctr"/>
                      <a:r>
                        <a:rPr lang="en-US" sz="1400" dirty="0"/>
                        <a:t>0.1 ms </a:t>
                      </a:r>
                      <a:r>
                        <a:rPr lang="en-US" sz="1400" dirty="0" err="1"/>
                        <a:t>Rect</a:t>
                      </a:r>
                      <a:endParaRPr lang="en-GB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90° </a:t>
                      </a:r>
                    </a:p>
                    <a:p>
                      <a:pPr algn="ctr"/>
                      <a:r>
                        <a:rPr lang="en-US" sz="1400" dirty="0"/>
                        <a:t>0.5 ms </a:t>
                      </a:r>
                      <a:r>
                        <a:rPr lang="en-US" sz="1400" dirty="0" err="1"/>
                        <a:t>Rect</a:t>
                      </a:r>
                      <a:endParaRPr lang="en-US" sz="1400" dirty="0"/>
                    </a:p>
                    <a:p>
                      <a:pPr algn="ctr"/>
                      <a:r>
                        <a:rPr lang="en-US" sz="1400" dirty="0" err="1"/>
                        <a:t>V</a:t>
                      </a:r>
                      <a:r>
                        <a:rPr lang="en-US" sz="1400" baseline="-25000" dirty="0" err="1"/>
                        <a:t>peak</a:t>
                      </a:r>
                      <a:r>
                        <a:rPr lang="en-US" sz="1400" baseline="-25000" dirty="0"/>
                        <a:t> </a:t>
                      </a:r>
                      <a:r>
                        <a:rPr lang="en-US" sz="1400" baseline="0" dirty="0"/>
                        <a:t> = 60 V</a:t>
                      </a:r>
                      <a:endParaRPr lang="en-GB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N/A</a:t>
                      </a:r>
                      <a:endParaRPr lang="en-GB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20</a:t>
                      </a:r>
                      <a:endParaRPr lang="en-GB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0.09</a:t>
                      </a:r>
                      <a:endParaRPr lang="en-GB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0.18</a:t>
                      </a:r>
                      <a:endParaRPr lang="en-GB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8399231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Sandwich</a:t>
                      </a:r>
                      <a:endParaRPr lang="en-GB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1.78</a:t>
                      </a:r>
                      <a:r>
                        <a:rPr lang="en-US" sz="1400" baseline="30000" dirty="0"/>
                        <a:t>a</a:t>
                      </a:r>
                      <a:endParaRPr lang="en-GB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4.2</a:t>
                      </a:r>
                      <a:r>
                        <a:rPr lang="en-US" sz="1400" baseline="30000" dirty="0"/>
                        <a:t>a</a:t>
                      </a:r>
                      <a:endParaRPr lang="en-GB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1000</a:t>
                      </a:r>
                      <a:endParaRPr lang="en-GB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4° </a:t>
                      </a:r>
                    </a:p>
                    <a:p>
                      <a:pPr algn="ctr"/>
                      <a:r>
                        <a:rPr lang="en-US" sz="1400" dirty="0"/>
                        <a:t>0.1 ms </a:t>
                      </a:r>
                      <a:r>
                        <a:rPr lang="en-US" sz="1400" dirty="0" err="1"/>
                        <a:t>Rect</a:t>
                      </a:r>
                      <a:endParaRPr lang="en-GB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80° TBP 15 </a:t>
                      </a:r>
                    </a:p>
                    <a:p>
                      <a:pPr algn="ctr"/>
                      <a:r>
                        <a:rPr lang="en-US" sz="1400" dirty="0"/>
                        <a:t>5 ms HS8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V</a:t>
                      </a:r>
                      <a:r>
                        <a:rPr lang="en-US" sz="1400" baseline="-25000" dirty="0" err="1"/>
                        <a:t>peak</a:t>
                      </a:r>
                      <a:r>
                        <a:rPr lang="en-US" sz="1400" baseline="-25000" dirty="0"/>
                        <a:t> </a:t>
                      </a:r>
                      <a:r>
                        <a:rPr lang="en-US" sz="1400" baseline="0" dirty="0"/>
                        <a:t> = 35 V</a:t>
                      </a:r>
                      <a:endParaRPr lang="en-GB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2 Segments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2 Dummy </a:t>
                      </a:r>
                      <a:r>
                        <a:rPr lang="en-US" sz="1400" baseline="0" dirty="0" err="1"/>
                        <a:t>TR</a:t>
                      </a:r>
                      <a:r>
                        <a:rPr lang="en-US" sz="1400" baseline="-25000" dirty="0" err="1"/>
                        <a:t>tot</a:t>
                      </a:r>
                      <a:r>
                        <a:rPr lang="en-US" sz="1400" baseline="0" dirty="0" err="1"/>
                        <a:t>’s</a:t>
                      </a:r>
                      <a:endParaRPr lang="en-GB" sz="1400" dirty="0"/>
                    </a:p>
                    <a:p>
                      <a:pPr algn="ctr"/>
                      <a:r>
                        <a:rPr lang="en-GB" sz="1400" dirty="0"/>
                        <a:t>Lookup </a:t>
                      </a:r>
                      <a:r>
                        <a:rPr lang="en-GB" sz="1400" dirty="0" err="1"/>
                        <a:t>Table</a:t>
                      </a:r>
                      <a:r>
                        <a:rPr lang="en-GB" sz="1400" baseline="30000" dirty="0" err="1"/>
                        <a:t>b</a:t>
                      </a:r>
                      <a:endParaRPr lang="en-GB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  <a:endParaRPr lang="en-GB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1.06</a:t>
                      </a:r>
                      <a:endParaRPr lang="en-GB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0.43</a:t>
                      </a:r>
                      <a:endParaRPr lang="en-GB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05508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SA2RAGE</a:t>
                      </a:r>
                      <a:endParaRPr lang="en-GB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1.13</a:t>
                      </a:r>
                      <a:r>
                        <a:rPr lang="en-US" sz="1400" baseline="30000" dirty="0"/>
                        <a:t>a</a:t>
                      </a:r>
                      <a:endParaRPr lang="en-GB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2.8</a:t>
                      </a:r>
                      <a:r>
                        <a:rPr lang="en-US" sz="1400" baseline="30000" dirty="0"/>
                        <a:t>a</a:t>
                      </a:r>
                      <a:endParaRPr lang="en-GB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2400</a:t>
                      </a:r>
                      <a:endParaRPr lang="en-GB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4° / 11° </a:t>
                      </a:r>
                    </a:p>
                    <a:p>
                      <a:pPr algn="ctr"/>
                      <a:r>
                        <a:rPr lang="en-US" sz="1400" dirty="0"/>
                        <a:t>0.1 ms </a:t>
                      </a:r>
                      <a:r>
                        <a:rPr lang="en-US" sz="1400" dirty="0" err="1"/>
                        <a:t>Rect</a:t>
                      </a:r>
                      <a:endParaRPr lang="en-GB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90° </a:t>
                      </a:r>
                    </a:p>
                    <a:p>
                      <a:pPr algn="ctr"/>
                      <a:r>
                        <a:rPr lang="en-US" sz="1400" dirty="0"/>
                        <a:t>0.5 ms </a:t>
                      </a:r>
                      <a:r>
                        <a:rPr lang="en-US" sz="1400" dirty="0" err="1"/>
                        <a:t>Rect</a:t>
                      </a:r>
                      <a:endParaRPr lang="en-US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V</a:t>
                      </a:r>
                      <a:r>
                        <a:rPr lang="en-US" sz="1400" baseline="-25000" dirty="0" err="1"/>
                        <a:t>peak</a:t>
                      </a:r>
                      <a:r>
                        <a:rPr lang="en-US" sz="1400" baseline="-25000" dirty="0"/>
                        <a:t> </a:t>
                      </a:r>
                      <a:r>
                        <a:rPr lang="en-US" sz="1400" baseline="0" dirty="0"/>
                        <a:t> = 60 V</a:t>
                      </a:r>
                      <a:endParaRPr lang="en-GB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TD</a:t>
                      </a:r>
                      <a:r>
                        <a:rPr lang="en-US" sz="1400" baseline="-25000" dirty="0"/>
                        <a:t>1/2</a:t>
                      </a:r>
                      <a:r>
                        <a:rPr lang="en-US" sz="1400" baseline="0" dirty="0"/>
                        <a:t> = 50/1800 ms</a:t>
                      </a:r>
                    </a:p>
                    <a:p>
                      <a:pPr algn="ctr"/>
                      <a:r>
                        <a:rPr lang="en-US" sz="1400" baseline="0" dirty="0"/>
                        <a:t>4 Dummy </a:t>
                      </a:r>
                      <a:r>
                        <a:rPr lang="en-US" sz="1400" baseline="0" dirty="0" err="1"/>
                        <a:t>TR</a:t>
                      </a:r>
                      <a:r>
                        <a:rPr lang="en-US" sz="1400" baseline="-25000" dirty="0" err="1"/>
                        <a:t>tot</a:t>
                      </a:r>
                      <a:r>
                        <a:rPr lang="en-US" sz="1400" baseline="0" dirty="0" err="1"/>
                        <a:t>’s</a:t>
                      </a:r>
                      <a:endParaRPr lang="en-US" sz="1400" baseline="0" dirty="0"/>
                    </a:p>
                    <a:p>
                      <a:pPr algn="ctr"/>
                      <a:r>
                        <a:rPr lang="en-US" sz="1400" baseline="0" dirty="0"/>
                        <a:t>Lookup </a:t>
                      </a:r>
                      <a:r>
                        <a:rPr lang="en-US" sz="1400" baseline="0" dirty="0" err="1"/>
                        <a:t>Table</a:t>
                      </a:r>
                      <a:r>
                        <a:rPr lang="en-US" sz="1400" baseline="30000" dirty="0" err="1"/>
                        <a:t>b</a:t>
                      </a:r>
                      <a:endParaRPr lang="en-GB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12</a:t>
                      </a:r>
                      <a:endParaRPr lang="en-GB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0.55</a:t>
                      </a:r>
                      <a:endParaRPr lang="en-GB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0.66</a:t>
                      </a:r>
                      <a:endParaRPr lang="en-GB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5074248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AFI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20/100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60° </a:t>
                      </a:r>
                    </a:p>
                    <a:p>
                      <a:pPr algn="ctr"/>
                      <a:r>
                        <a:rPr lang="en-US" sz="1400" dirty="0"/>
                        <a:t>0.5 ms </a:t>
                      </a:r>
                      <a:r>
                        <a:rPr lang="en-US" sz="1400" dirty="0" err="1"/>
                        <a:t>Rect</a:t>
                      </a:r>
                      <a:endParaRPr lang="en-US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V</a:t>
                      </a:r>
                      <a:r>
                        <a:rPr lang="en-US" sz="1400" baseline="-25000" dirty="0" err="1"/>
                        <a:t>peak</a:t>
                      </a:r>
                      <a:r>
                        <a:rPr lang="en-US" sz="1400" baseline="-25000" dirty="0"/>
                        <a:t> </a:t>
                      </a:r>
                      <a:r>
                        <a:rPr lang="en-US" sz="1400" baseline="0" dirty="0"/>
                        <a:t> = 40 V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N/A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 Dummy </a:t>
                      </a:r>
                      <a:r>
                        <a:rPr lang="en-US" sz="1400" baseline="0" dirty="0" err="1"/>
                        <a:t>TR</a:t>
                      </a:r>
                      <a:r>
                        <a:rPr lang="en-US" sz="1400" baseline="-25000" dirty="0" err="1"/>
                        <a:t>tot</a:t>
                      </a:r>
                      <a:r>
                        <a:rPr lang="en-US" sz="1400" baseline="0" dirty="0" err="1"/>
                        <a:t>’s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2.67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1.664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685857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DREAM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1.7/2.3</a:t>
                      </a:r>
                      <a:r>
                        <a:rPr lang="en-US" sz="1400" baseline="30000" dirty="0"/>
                        <a:t>c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15° TBP 3 </a:t>
                      </a:r>
                    </a:p>
                    <a:p>
                      <a:pPr algn="ctr"/>
                      <a:r>
                        <a:rPr lang="en-US" sz="1400" dirty="0"/>
                        <a:t>0.6 ms Sinc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55° TBP 4</a:t>
                      </a:r>
                    </a:p>
                    <a:p>
                      <a:pPr algn="ctr"/>
                      <a:r>
                        <a:rPr lang="en-US" sz="1400" dirty="0"/>
                        <a:t>1.2 ms Sinc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V</a:t>
                      </a:r>
                      <a:r>
                        <a:rPr lang="en-US" sz="1400" baseline="-25000" dirty="0" err="1"/>
                        <a:t>peak</a:t>
                      </a:r>
                      <a:r>
                        <a:rPr lang="en-US" sz="1400" baseline="-25000" dirty="0"/>
                        <a:t> </a:t>
                      </a:r>
                      <a:r>
                        <a:rPr lang="en-US" sz="1400" baseline="0" dirty="0"/>
                        <a:t> = 60 V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N/A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&lt; 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12.84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0.11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6965149"/>
                  </a:ext>
                </a:extLst>
              </a:tr>
              <a:tr h="584287">
                <a:tc gridSpan="10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aseline="30000" dirty="0" err="1"/>
                        <a:t>a</a:t>
                      </a:r>
                      <a:r>
                        <a:rPr lang="en-US" sz="1400" dirty="0" err="1"/>
                        <a:t>TurboFLASH</a:t>
                      </a:r>
                      <a:r>
                        <a:rPr lang="en-US" sz="1400" dirty="0"/>
                        <a:t> TE/TR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aseline="30000" dirty="0" err="1"/>
                        <a:t>b</a:t>
                      </a:r>
                      <a:r>
                        <a:rPr lang="en-US" sz="1400" baseline="0" dirty="0" err="1"/>
                        <a:t>Lookup</a:t>
                      </a:r>
                      <a:r>
                        <a:rPr lang="en-US" sz="1400" baseline="0" dirty="0"/>
                        <a:t> table generated using a nominal T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baseline="0" dirty="0"/>
                        <a:t> of 1.5 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aseline="30000" dirty="0" err="1"/>
                        <a:t>c</a:t>
                      </a:r>
                      <a:r>
                        <a:rPr lang="en-US" sz="1400" baseline="0" dirty="0" err="1"/>
                        <a:t>STE</a:t>
                      </a:r>
                      <a:r>
                        <a:rPr lang="en-US" sz="1400" baseline="0" dirty="0"/>
                        <a:t>/FID</a:t>
                      </a:r>
                      <a:endParaRPr lang="en-US" sz="1400" baseline="30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247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23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E29173-9BF4-97D6-64B0-A92D514FE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577799"/>
              </p:ext>
            </p:extLst>
          </p:nvPr>
        </p:nvGraphicFramePr>
        <p:xfrm>
          <a:off x="70351" y="94591"/>
          <a:ext cx="12051298" cy="69189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38445">
                  <a:extLst>
                    <a:ext uri="{9D8B030D-6E8A-4147-A177-3AD203B41FA5}">
                      <a16:colId xmlns:a16="http://schemas.microsoft.com/office/drawing/2014/main" val="673194814"/>
                    </a:ext>
                  </a:extLst>
                </a:gridCol>
                <a:gridCol w="985563">
                  <a:extLst>
                    <a:ext uri="{9D8B030D-6E8A-4147-A177-3AD203B41FA5}">
                      <a16:colId xmlns:a16="http://schemas.microsoft.com/office/drawing/2014/main" val="3656049046"/>
                    </a:ext>
                  </a:extLst>
                </a:gridCol>
                <a:gridCol w="874872">
                  <a:extLst>
                    <a:ext uri="{9D8B030D-6E8A-4147-A177-3AD203B41FA5}">
                      <a16:colId xmlns:a16="http://schemas.microsoft.com/office/drawing/2014/main" val="4134684067"/>
                    </a:ext>
                  </a:extLst>
                </a:gridCol>
                <a:gridCol w="820364">
                  <a:extLst>
                    <a:ext uri="{9D8B030D-6E8A-4147-A177-3AD203B41FA5}">
                      <a16:colId xmlns:a16="http://schemas.microsoft.com/office/drawing/2014/main" val="3875559481"/>
                    </a:ext>
                  </a:extLst>
                </a:gridCol>
                <a:gridCol w="885147">
                  <a:extLst>
                    <a:ext uri="{9D8B030D-6E8A-4147-A177-3AD203B41FA5}">
                      <a16:colId xmlns:a16="http://schemas.microsoft.com/office/drawing/2014/main" val="384359881"/>
                    </a:ext>
                  </a:extLst>
                </a:gridCol>
                <a:gridCol w="1438382">
                  <a:extLst>
                    <a:ext uri="{9D8B030D-6E8A-4147-A177-3AD203B41FA5}">
                      <a16:colId xmlns:a16="http://schemas.microsoft.com/office/drawing/2014/main" val="2075876004"/>
                    </a:ext>
                  </a:extLst>
                </a:gridCol>
                <a:gridCol w="1767155">
                  <a:extLst>
                    <a:ext uri="{9D8B030D-6E8A-4147-A177-3AD203B41FA5}">
                      <a16:colId xmlns:a16="http://schemas.microsoft.com/office/drawing/2014/main" val="3090959509"/>
                    </a:ext>
                  </a:extLst>
                </a:gridCol>
                <a:gridCol w="1684961">
                  <a:extLst>
                    <a:ext uri="{9D8B030D-6E8A-4147-A177-3AD203B41FA5}">
                      <a16:colId xmlns:a16="http://schemas.microsoft.com/office/drawing/2014/main" val="2909433001"/>
                    </a:ext>
                  </a:extLst>
                </a:gridCol>
                <a:gridCol w="854135">
                  <a:extLst>
                    <a:ext uri="{9D8B030D-6E8A-4147-A177-3AD203B41FA5}">
                      <a16:colId xmlns:a16="http://schemas.microsoft.com/office/drawing/2014/main" val="3437921689"/>
                    </a:ext>
                  </a:extLst>
                </a:gridCol>
                <a:gridCol w="851137">
                  <a:extLst>
                    <a:ext uri="{9D8B030D-6E8A-4147-A177-3AD203B41FA5}">
                      <a16:colId xmlns:a16="http://schemas.microsoft.com/office/drawing/2014/main" val="255093727"/>
                    </a:ext>
                  </a:extLst>
                </a:gridCol>
                <a:gridCol w="851137">
                  <a:extLst>
                    <a:ext uri="{9D8B030D-6E8A-4147-A177-3AD203B41FA5}">
                      <a16:colId xmlns:a16="http://schemas.microsoft.com/office/drawing/2014/main" val="4251190450"/>
                    </a:ext>
                  </a:extLst>
                </a:gridCol>
              </a:tblGrid>
              <a:tr h="118190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Sequence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</a:t>
                      </a:r>
                      <a:r>
                        <a:rPr lang="en-US" sz="1400" b="1" baseline="-25000" dirty="0"/>
                        <a:t>PE1 </a:t>
                      </a:r>
                      <a:r>
                        <a:rPr lang="en-US" sz="1400" b="1" baseline="0" dirty="0"/>
                        <a:t>× N</a:t>
                      </a:r>
                      <a:r>
                        <a:rPr lang="en-US" sz="1400" b="1" baseline="-25000" dirty="0"/>
                        <a:t>PE2</a:t>
                      </a:r>
                      <a:endParaRPr lang="en-GB" sz="14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TE (ms)</a:t>
                      </a:r>
                      <a:endParaRPr lang="en-GB" sz="14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TR (ms)</a:t>
                      </a:r>
                      <a:endParaRPr lang="en-GB" sz="14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TR</a:t>
                      </a:r>
                      <a:r>
                        <a:rPr lang="en-US" sz="1400" b="1" baseline="-25000" dirty="0" err="1"/>
                        <a:t>tot</a:t>
                      </a:r>
                      <a:r>
                        <a:rPr lang="en-US" sz="1400" b="1" baseline="0" dirty="0"/>
                        <a:t> (ms)</a:t>
                      </a:r>
                      <a:endParaRPr lang="en-GB" sz="14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Nominal Imaging Excitation</a:t>
                      </a:r>
                      <a:endParaRPr lang="en-GB" sz="14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Nominal Saturation</a:t>
                      </a:r>
                      <a:endParaRPr lang="en-GB" sz="14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Other</a:t>
                      </a:r>
                      <a:endParaRPr lang="en-GB" sz="14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Acq</a:t>
                      </a:r>
                      <a:r>
                        <a:rPr lang="en-US" sz="1400" b="1" dirty="0"/>
                        <a:t>. </a:t>
                      </a:r>
                    </a:p>
                    <a:p>
                      <a:pPr algn="ctr"/>
                      <a:r>
                        <a:rPr lang="en-US" sz="1400" b="1" dirty="0"/>
                        <a:t>Time (s)</a:t>
                      </a:r>
                      <a:endParaRPr lang="en-GB" sz="14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Average 10 s Power (Watts per Channel)</a:t>
                      </a:r>
                      <a:endParaRPr lang="en-GB" sz="14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Total Energy (Joules per Channel)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911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3D SatTFL</a:t>
                      </a:r>
                      <a:endParaRPr lang="en-GB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32 × 32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1.78</a:t>
                      </a:r>
                      <a:r>
                        <a:rPr lang="en-US" sz="1400" baseline="30000" dirty="0"/>
                        <a:t>a</a:t>
                      </a:r>
                      <a:endParaRPr lang="en-GB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4.2</a:t>
                      </a:r>
                      <a:r>
                        <a:rPr lang="en-US" sz="1400" baseline="30000" dirty="0"/>
                        <a:t>a</a:t>
                      </a:r>
                      <a:endParaRPr lang="en-GB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10000</a:t>
                      </a:r>
                      <a:endParaRPr lang="en-GB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9° </a:t>
                      </a:r>
                    </a:p>
                    <a:p>
                      <a:pPr algn="ctr"/>
                      <a:r>
                        <a:rPr lang="en-US" sz="1400" dirty="0"/>
                        <a:t>0.1 ms </a:t>
                      </a:r>
                      <a:r>
                        <a:rPr lang="en-US" sz="1400" dirty="0" err="1"/>
                        <a:t>Rect</a:t>
                      </a:r>
                      <a:endParaRPr lang="en-GB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90° </a:t>
                      </a:r>
                    </a:p>
                    <a:p>
                      <a:pPr algn="ctr"/>
                      <a:r>
                        <a:rPr lang="en-US" sz="1400" dirty="0"/>
                        <a:t>0.5 ms </a:t>
                      </a:r>
                      <a:r>
                        <a:rPr lang="en-US" sz="1400" dirty="0" err="1"/>
                        <a:t>Rect</a:t>
                      </a:r>
                      <a:endParaRPr lang="en-US" sz="1400" dirty="0"/>
                    </a:p>
                    <a:p>
                      <a:pPr algn="ctr"/>
                      <a:r>
                        <a:rPr lang="en-US" sz="1400" dirty="0" err="1"/>
                        <a:t>V</a:t>
                      </a:r>
                      <a:r>
                        <a:rPr lang="en-US" sz="1400" baseline="-25000" dirty="0" err="1"/>
                        <a:t>peak</a:t>
                      </a:r>
                      <a:r>
                        <a:rPr lang="en-US" sz="1400" baseline="-25000" dirty="0"/>
                        <a:t> </a:t>
                      </a:r>
                      <a:r>
                        <a:rPr lang="en-US" sz="1400" baseline="0" dirty="0"/>
                        <a:t> = 60 V</a:t>
                      </a:r>
                      <a:endParaRPr lang="en-GB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N/A</a:t>
                      </a:r>
                      <a:endParaRPr lang="en-GB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640</a:t>
                      </a:r>
                      <a:endParaRPr lang="en-GB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0.09</a:t>
                      </a:r>
                      <a:endParaRPr lang="en-GB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5.67</a:t>
                      </a:r>
                      <a:endParaRPr lang="en-GB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8399231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MS SatTFL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32 × 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1.78</a:t>
                      </a:r>
                      <a:r>
                        <a:rPr lang="en-US" sz="1400" baseline="30000" dirty="0"/>
                        <a:t>a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4.2</a:t>
                      </a:r>
                      <a:r>
                        <a:rPr lang="en-US" sz="1400" baseline="30000" dirty="0"/>
                        <a:t>a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10000</a:t>
                      </a:r>
                      <a:r>
                        <a:rPr lang="en-GB" sz="1400" baseline="30000" dirty="0"/>
                        <a:t>d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5°  TBP 4 0.8 ms windowed Sinc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90° TBP 9</a:t>
                      </a:r>
                    </a:p>
                    <a:p>
                      <a:pPr algn="ctr"/>
                      <a:r>
                        <a:rPr lang="en-US" sz="1400" dirty="0"/>
                        <a:t>5 ms Sinc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V</a:t>
                      </a:r>
                      <a:r>
                        <a:rPr lang="en-US" sz="1400" baseline="-25000" dirty="0" err="1"/>
                        <a:t>peak</a:t>
                      </a:r>
                      <a:r>
                        <a:rPr lang="en-US" sz="1400" baseline="-25000" dirty="0"/>
                        <a:t> 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/>
                        <a:t>= 54 V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Odd then even </a:t>
                      </a:r>
                      <a:r>
                        <a:rPr lang="en-US" sz="1400"/>
                        <a:t>slice order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1.26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2.29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9343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Sandwich</a:t>
                      </a:r>
                      <a:endParaRPr lang="en-GB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32 × 32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1.78</a:t>
                      </a:r>
                      <a:r>
                        <a:rPr lang="en-US" sz="1400" baseline="30000" dirty="0"/>
                        <a:t>a</a:t>
                      </a:r>
                      <a:endParaRPr lang="en-GB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4.2</a:t>
                      </a:r>
                      <a:r>
                        <a:rPr lang="en-US" sz="1400" baseline="30000" dirty="0"/>
                        <a:t>a</a:t>
                      </a:r>
                      <a:endParaRPr lang="en-GB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1000</a:t>
                      </a:r>
                      <a:endParaRPr lang="en-GB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4° </a:t>
                      </a:r>
                    </a:p>
                    <a:p>
                      <a:pPr algn="ctr"/>
                      <a:r>
                        <a:rPr lang="en-US" sz="1400" dirty="0"/>
                        <a:t>0.1 ms </a:t>
                      </a:r>
                      <a:r>
                        <a:rPr lang="en-US" sz="1400" dirty="0" err="1"/>
                        <a:t>Rect</a:t>
                      </a:r>
                      <a:endParaRPr lang="en-GB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80° TBP 15 </a:t>
                      </a:r>
                    </a:p>
                    <a:p>
                      <a:pPr algn="ctr"/>
                      <a:r>
                        <a:rPr lang="en-US" sz="1400" dirty="0"/>
                        <a:t>5 ms HS8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V</a:t>
                      </a:r>
                      <a:r>
                        <a:rPr lang="en-US" sz="1400" baseline="-25000" dirty="0" err="1"/>
                        <a:t>peak</a:t>
                      </a:r>
                      <a:r>
                        <a:rPr lang="en-US" sz="1400" baseline="-25000" dirty="0"/>
                        <a:t> </a:t>
                      </a:r>
                      <a:r>
                        <a:rPr lang="en-US" sz="1400" baseline="0" dirty="0"/>
                        <a:t> = 35 V</a:t>
                      </a:r>
                      <a:endParaRPr lang="en-GB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2 Dummy </a:t>
                      </a:r>
                      <a:r>
                        <a:rPr lang="en-US" sz="1400" baseline="0" dirty="0" err="1"/>
                        <a:t>TR</a:t>
                      </a:r>
                      <a:r>
                        <a:rPr lang="en-US" sz="1400" baseline="-25000" dirty="0" err="1"/>
                        <a:t>tot</a:t>
                      </a:r>
                      <a:r>
                        <a:rPr lang="en-US" sz="1400" baseline="0" dirty="0" err="1"/>
                        <a:t>’s</a:t>
                      </a:r>
                      <a:endParaRPr lang="en-GB" sz="1400" dirty="0"/>
                    </a:p>
                    <a:p>
                      <a:pPr algn="ctr"/>
                      <a:r>
                        <a:rPr lang="en-GB" sz="1400" dirty="0"/>
                        <a:t>Lookup </a:t>
                      </a:r>
                      <a:r>
                        <a:rPr lang="en-GB" sz="1400" dirty="0" err="1"/>
                        <a:t>Table</a:t>
                      </a:r>
                      <a:r>
                        <a:rPr lang="en-GB" sz="1400" baseline="30000" dirty="0" err="1"/>
                        <a:t>b</a:t>
                      </a:r>
                      <a:endParaRPr lang="en-GB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34</a:t>
                      </a:r>
                      <a:endParaRPr lang="en-GB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1.17</a:t>
                      </a:r>
                      <a:endParaRPr lang="en-GB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4.00</a:t>
                      </a:r>
                      <a:endParaRPr lang="en-GB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05508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SA2RAGE</a:t>
                      </a:r>
                      <a:endParaRPr lang="en-GB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32 × 32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1.13</a:t>
                      </a:r>
                      <a:r>
                        <a:rPr lang="en-US" sz="1400" baseline="30000" dirty="0"/>
                        <a:t>a</a:t>
                      </a:r>
                      <a:endParaRPr lang="en-GB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2.8</a:t>
                      </a:r>
                      <a:r>
                        <a:rPr lang="en-US" sz="1400" baseline="30000" dirty="0"/>
                        <a:t>a</a:t>
                      </a:r>
                      <a:endParaRPr lang="en-GB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2400</a:t>
                      </a:r>
                      <a:endParaRPr lang="en-GB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4° / 11° </a:t>
                      </a:r>
                    </a:p>
                    <a:p>
                      <a:pPr algn="ctr"/>
                      <a:r>
                        <a:rPr lang="en-US" sz="1400" dirty="0"/>
                        <a:t>0.1 ms </a:t>
                      </a:r>
                      <a:r>
                        <a:rPr lang="en-US" sz="1400" dirty="0" err="1"/>
                        <a:t>Rect</a:t>
                      </a:r>
                      <a:endParaRPr lang="en-GB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90° </a:t>
                      </a:r>
                    </a:p>
                    <a:p>
                      <a:pPr algn="ctr"/>
                      <a:r>
                        <a:rPr lang="en-US" sz="1400" dirty="0"/>
                        <a:t>0.5 ms </a:t>
                      </a:r>
                      <a:r>
                        <a:rPr lang="en-US" sz="1400" dirty="0" err="1"/>
                        <a:t>Rect</a:t>
                      </a:r>
                      <a:endParaRPr lang="en-US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V</a:t>
                      </a:r>
                      <a:r>
                        <a:rPr lang="en-US" sz="1400" baseline="-25000" dirty="0" err="1"/>
                        <a:t>peak</a:t>
                      </a:r>
                      <a:r>
                        <a:rPr lang="en-US" sz="1400" baseline="-25000" dirty="0"/>
                        <a:t> </a:t>
                      </a:r>
                      <a:r>
                        <a:rPr lang="en-US" sz="1400" baseline="0" dirty="0"/>
                        <a:t> = 60 V</a:t>
                      </a:r>
                      <a:endParaRPr lang="en-GB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TD</a:t>
                      </a:r>
                      <a:r>
                        <a:rPr lang="en-US" sz="1400" baseline="-25000" dirty="0"/>
                        <a:t>1/2</a:t>
                      </a:r>
                      <a:r>
                        <a:rPr lang="en-US" sz="1400" baseline="0" dirty="0"/>
                        <a:t> = 50/1800 ms</a:t>
                      </a:r>
                    </a:p>
                    <a:p>
                      <a:pPr algn="ctr"/>
                      <a:r>
                        <a:rPr lang="en-US" sz="1400" baseline="0" dirty="0"/>
                        <a:t>4 Dummy </a:t>
                      </a:r>
                      <a:r>
                        <a:rPr lang="en-US" sz="1400" baseline="0" dirty="0" err="1"/>
                        <a:t>TR</a:t>
                      </a:r>
                      <a:r>
                        <a:rPr lang="en-US" sz="1400" baseline="-25000" dirty="0" err="1"/>
                        <a:t>tot</a:t>
                      </a:r>
                      <a:r>
                        <a:rPr lang="en-US" sz="1400" baseline="0" dirty="0" err="1"/>
                        <a:t>’s</a:t>
                      </a:r>
                      <a:endParaRPr lang="en-US" sz="1400" baseline="0" dirty="0"/>
                    </a:p>
                    <a:p>
                      <a:pPr algn="ctr"/>
                      <a:r>
                        <a:rPr lang="en-US" sz="1400" baseline="0" dirty="0"/>
                        <a:t>Lookup </a:t>
                      </a:r>
                      <a:r>
                        <a:rPr lang="en-US" sz="1400" baseline="0" dirty="0" err="1"/>
                        <a:t>Table</a:t>
                      </a:r>
                      <a:r>
                        <a:rPr lang="en-US" sz="1400" baseline="30000" dirty="0" err="1"/>
                        <a:t>b</a:t>
                      </a:r>
                      <a:endParaRPr lang="en-GB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87</a:t>
                      </a:r>
                      <a:endParaRPr lang="en-GB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0.55</a:t>
                      </a:r>
                      <a:endParaRPr lang="en-GB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4.78</a:t>
                      </a:r>
                      <a:endParaRPr lang="en-GB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5074248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AFI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32 × 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20/100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60° </a:t>
                      </a:r>
                    </a:p>
                    <a:p>
                      <a:pPr algn="ctr"/>
                      <a:r>
                        <a:rPr lang="en-US" sz="1400" dirty="0"/>
                        <a:t>0.5 ms </a:t>
                      </a:r>
                      <a:r>
                        <a:rPr lang="en-US" sz="1400" dirty="0" err="1"/>
                        <a:t>Rect</a:t>
                      </a:r>
                      <a:endParaRPr lang="en-US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V</a:t>
                      </a:r>
                      <a:r>
                        <a:rPr lang="en-US" sz="1400" baseline="-25000" dirty="0" err="1"/>
                        <a:t>peak</a:t>
                      </a:r>
                      <a:r>
                        <a:rPr lang="en-US" sz="1400" baseline="-25000" dirty="0"/>
                        <a:t> </a:t>
                      </a:r>
                      <a:r>
                        <a:rPr lang="en-US" sz="1400" baseline="0" dirty="0"/>
                        <a:t> = 40 V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N/A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 Dummy </a:t>
                      </a:r>
                      <a:r>
                        <a:rPr lang="en-US" sz="1400" baseline="0" dirty="0" err="1"/>
                        <a:t>TR</a:t>
                      </a:r>
                      <a:r>
                        <a:rPr lang="en-US" sz="1400" baseline="-25000" dirty="0" err="1"/>
                        <a:t>tot</a:t>
                      </a:r>
                      <a:r>
                        <a:rPr lang="en-US" sz="1400" baseline="0" dirty="0" err="1"/>
                        <a:t>’s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126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2.67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33.41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685857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DREAM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32 × 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1.7/2.3</a:t>
                      </a:r>
                      <a:r>
                        <a:rPr lang="en-US" sz="1400" baseline="30000" dirty="0"/>
                        <a:t>c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15° TBP 3 0.6 ms windowed Sinc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55° TBP 4 1.2 ms windowed Sinc</a:t>
                      </a:r>
                    </a:p>
                    <a:p>
                      <a:pPr algn="ctr"/>
                      <a:r>
                        <a:rPr lang="en-US" sz="1400" dirty="0" err="1"/>
                        <a:t>V</a:t>
                      </a:r>
                      <a:r>
                        <a:rPr lang="en-US" sz="1400" baseline="-25000" dirty="0" err="1"/>
                        <a:t>peak</a:t>
                      </a:r>
                      <a:r>
                        <a:rPr lang="en-US" sz="1400" baseline="-25000" dirty="0"/>
                        <a:t> </a:t>
                      </a:r>
                      <a:r>
                        <a:rPr lang="en-US" sz="1400" baseline="0" dirty="0"/>
                        <a:t> = 60 V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N/A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6965149"/>
                  </a:ext>
                </a:extLst>
              </a:tr>
              <a:tr h="584287">
                <a:tc gridSpan="10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aseline="30000" dirty="0" err="1"/>
                        <a:t>a</a:t>
                      </a:r>
                      <a:r>
                        <a:rPr lang="en-US" sz="1400" dirty="0" err="1"/>
                        <a:t>TurboFLASH</a:t>
                      </a:r>
                      <a:r>
                        <a:rPr lang="en-US" sz="1400" dirty="0"/>
                        <a:t> TE/TR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aseline="30000" dirty="0" err="1"/>
                        <a:t>b</a:t>
                      </a:r>
                      <a:r>
                        <a:rPr lang="en-US" sz="1400" baseline="0" dirty="0" err="1"/>
                        <a:t>Lookup</a:t>
                      </a:r>
                      <a:r>
                        <a:rPr lang="en-US" sz="1400" baseline="0" dirty="0"/>
                        <a:t> table generated using a nominal T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baseline="0" dirty="0"/>
                        <a:t> of 1.5 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aseline="30000" dirty="0" err="1"/>
                        <a:t>c</a:t>
                      </a:r>
                      <a:r>
                        <a:rPr lang="en-US" sz="1400" baseline="0" dirty="0" err="1"/>
                        <a:t>STE</a:t>
                      </a:r>
                      <a:r>
                        <a:rPr lang="en-US" sz="1400" baseline="0" dirty="0"/>
                        <a:t>/FID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aseline="30000" dirty="0" err="1"/>
                        <a:t>d</a:t>
                      </a:r>
                      <a:r>
                        <a:rPr lang="en-US" sz="1400" baseline="0" dirty="0" err="1"/>
                        <a:t>Minimum</a:t>
                      </a:r>
                      <a:r>
                        <a:rPr lang="en-US" sz="1400" baseline="0" dirty="0"/>
                        <a:t> TR between reference/prepared</a:t>
                      </a:r>
                      <a:endParaRPr lang="en-US" sz="1400" baseline="30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247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16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F362D1E-4C79-D88D-0612-24B1742D7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90511"/>
              </p:ext>
            </p:extLst>
          </p:nvPr>
        </p:nvGraphicFramePr>
        <p:xfrm>
          <a:off x="191911" y="717106"/>
          <a:ext cx="11650134" cy="544840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589599">
                  <a:extLst>
                    <a:ext uri="{9D8B030D-6E8A-4147-A177-3AD203B41FA5}">
                      <a16:colId xmlns:a16="http://schemas.microsoft.com/office/drawing/2014/main" val="673194814"/>
                    </a:ext>
                  </a:extLst>
                </a:gridCol>
                <a:gridCol w="1337319">
                  <a:extLst>
                    <a:ext uri="{9D8B030D-6E8A-4147-A177-3AD203B41FA5}">
                      <a16:colId xmlns:a16="http://schemas.microsoft.com/office/drawing/2014/main" val="3656049046"/>
                    </a:ext>
                  </a:extLst>
                </a:gridCol>
                <a:gridCol w="1386404">
                  <a:extLst>
                    <a:ext uri="{9D8B030D-6E8A-4147-A177-3AD203B41FA5}">
                      <a16:colId xmlns:a16="http://schemas.microsoft.com/office/drawing/2014/main" val="4134684067"/>
                    </a:ext>
                  </a:extLst>
                </a:gridCol>
                <a:gridCol w="1567220">
                  <a:extLst>
                    <a:ext uri="{9D8B030D-6E8A-4147-A177-3AD203B41FA5}">
                      <a16:colId xmlns:a16="http://schemas.microsoft.com/office/drawing/2014/main" val="3875559481"/>
                    </a:ext>
                  </a:extLst>
                </a:gridCol>
                <a:gridCol w="1317576">
                  <a:extLst>
                    <a:ext uri="{9D8B030D-6E8A-4147-A177-3AD203B41FA5}">
                      <a16:colId xmlns:a16="http://schemas.microsoft.com/office/drawing/2014/main" val="384359881"/>
                    </a:ext>
                  </a:extLst>
                </a:gridCol>
                <a:gridCol w="1460460">
                  <a:extLst>
                    <a:ext uri="{9D8B030D-6E8A-4147-A177-3AD203B41FA5}">
                      <a16:colId xmlns:a16="http://schemas.microsoft.com/office/drawing/2014/main" val="2075876004"/>
                    </a:ext>
                  </a:extLst>
                </a:gridCol>
                <a:gridCol w="1688679">
                  <a:extLst>
                    <a:ext uri="{9D8B030D-6E8A-4147-A177-3AD203B41FA5}">
                      <a16:colId xmlns:a16="http://schemas.microsoft.com/office/drawing/2014/main" val="255093727"/>
                    </a:ext>
                  </a:extLst>
                </a:gridCol>
                <a:gridCol w="1302877">
                  <a:extLst>
                    <a:ext uri="{9D8B030D-6E8A-4147-A177-3AD203B41FA5}">
                      <a16:colId xmlns:a16="http://schemas.microsoft.com/office/drawing/2014/main" val="4251190450"/>
                    </a:ext>
                  </a:extLst>
                </a:gridCol>
              </a:tblGrid>
              <a:tr h="118190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Sequence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Mean FWHM of PSF (IT</a:t>
                      </a:r>
                      <a:r>
                        <a:rPr lang="en-US" sz="1400" b="1" baseline="-25000" dirty="0"/>
                        <a:t>1</a:t>
                      </a:r>
                      <a:r>
                        <a:rPr lang="en-US" sz="1400" b="1" dirty="0"/>
                        <a:t>/IT</a:t>
                      </a:r>
                      <a:r>
                        <a:rPr lang="en-US" sz="1400" b="1" baseline="-25000" dirty="0"/>
                        <a:t>2</a:t>
                      </a:r>
                      <a:r>
                        <a:rPr lang="en-US" sz="1400" b="1" dirty="0"/>
                        <a:t>)</a:t>
                      </a:r>
                      <a:endParaRPr lang="en-GB" sz="14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  <a:r>
                        <a:rPr lang="en-US" sz="1400" b="1" baseline="-25000" dirty="0"/>
                        <a:t>1</a:t>
                      </a:r>
                      <a:r>
                        <a:rPr lang="en-US" sz="1400" b="1" baseline="0" dirty="0"/>
                        <a:t> sensitivity</a:t>
                      </a:r>
                      <a:endParaRPr lang="en-GB" sz="1400" b="1" baseline="-250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  <a:r>
                        <a:rPr lang="en-US" sz="1400" b="1" baseline="-25000" dirty="0"/>
                        <a:t>0</a:t>
                      </a:r>
                      <a:r>
                        <a:rPr lang="en-US" sz="1400" b="1" baseline="0" dirty="0"/>
                        <a:t> sensitivity</a:t>
                      </a:r>
                      <a:endParaRPr lang="en-GB" sz="14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Noise sensitivity</a:t>
                      </a:r>
                      <a:endParaRPr lang="en-GB" sz="14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Dynamic Range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Flow Sensitivity</a:t>
                      </a:r>
                      <a:endParaRPr lang="en-GB" sz="14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911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SatTFL</a:t>
                      </a:r>
                      <a:endParaRPr lang="en-GB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83992311"/>
                  </a:ext>
                </a:extLst>
              </a:tr>
              <a:tr h="7561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Sandwich</a:t>
                      </a:r>
                      <a:endParaRPr lang="en-GB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05508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SA2RAGE</a:t>
                      </a:r>
                      <a:endParaRPr lang="en-GB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5074248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DREAM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18840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AFI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6858572"/>
                  </a:ext>
                </a:extLst>
              </a:tr>
              <a:tr h="584287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247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5157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a92b62bb-e051-41af-94c4-4c1abfaa2d0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</Words>
  <Application>Microsoft Office PowerPoint</Application>
  <PresentationFormat>Widescreen</PresentationFormat>
  <Paragraphs>199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Kent</dc:creator>
  <cp:lastModifiedBy>James Kent</cp:lastModifiedBy>
  <cp:revision>1</cp:revision>
  <dcterms:created xsi:type="dcterms:W3CDTF">2023-08-08T09:32:37Z</dcterms:created>
  <dcterms:modified xsi:type="dcterms:W3CDTF">2023-09-30T10:04:24Z</dcterms:modified>
</cp:coreProperties>
</file>