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6" r:id="rId3"/>
    <p:sldMasterId id="2147483669" r:id="rId4"/>
  </p:sldMasterIdLst>
  <p:notesMasterIdLst>
    <p:notesMasterId r:id="rId46"/>
  </p:notesMasterIdLst>
  <p:handoutMasterIdLst>
    <p:handoutMasterId r:id="rId47"/>
  </p:handoutMasterIdLst>
  <p:sldIdLst>
    <p:sldId id="292" r:id="rId5"/>
    <p:sldId id="312" r:id="rId6"/>
    <p:sldId id="318" r:id="rId7"/>
    <p:sldId id="257" r:id="rId8"/>
    <p:sldId id="315" r:id="rId9"/>
    <p:sldId id="314" r:id="rId10"/>
    <p:sldId id="295" r:id="rId11"/>
    <p:sldId id="296" r:id="rId12"/>
    <p:sldId id="313" r:id="rId13"/>
    <p:sldId id="297" r:id="rId14"/>
    <p:sldId id="298" r:id="rId15"/>
    <p:sldId id="306" r:id="rId16"/>
    <p:sldId id="259" r:id="rId17"/>
    <p:sldId id="260" r:id="rId18"/>
    <p:sldId id="261" r:id="rId19"/>
    <p:sldId id="263" r:id="rId20"/>
    <p:sldId id="317" r:id="rId21"/>
    <p:sldId id="264" r:id="rId22"/>
    <p:sldId id="265" r:id="rId23"/>
    <p:sldId id="308" r:id="rId24"/>
    <p:sldId id="266" r:id="rId25"/>
    <p:sldId id="267" r:id="rId26"/>
    <p:sldId id="268" r:id="rId27"/>
    <p:sldId id="269" r:id="rId28"/>
    <p:sldId id="270" r:id="rId29"/>
    <p:sldId id="271" r:id="rId30"/>
    <p:sldId id="272" r:id="rId31"/>
    <p:sldId id="273" r:id="rId32"/>
    <p:sldId id="274" r:id="rId33"/>
    <p:sldId id="275" r:id="rId34"/>
    <p:sldId id="276" r:id="rId35"/>
    <p:sldId id="310" r:id="rId36"/>
    <p:sldId id="300" r:id="rId37"/>
    <p:sldId id="301" r:id="rId38"/>
    <p:sldId id="277" r:id="rId39"/>
    <p:sldId id="278" r:id="rId40"/>
    <p:sldId id="279" r:id="rId41"/>
    <p:sldId id="280" r:id="rId42"/>
    <p:sldId id="299" r:id="rId43"/>
    <p:sldId id="302" r:id="rId44"/>
    <p:sldId id="281"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74439" autoAdjust="0"/>
  </p:normalViewPr>
  <p:slideViewPr>
    <p:cSldViewPr>
      <p:cViewPr varScale="1">
        <p:scale>
          <a:sx n="65" d="100"/>
          <a:sy n="65" d="100"/>
        </p:scale>
        <p:origin x="-1596" y="-102"/>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3096"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6" tIns="48328" rIns="96656" bIns="48328" rtlCol="0"/>
          <a:lstStyle>
            <a:lvl1pPr algn="l">
              <a:defRPr sz="1200"/>
            </a:lvl1pPr>
          </a:lstStyle>
          <a:p>
            <a:endParaRPr lang="en-US" dirty="0"/>
          </a:p>
        </p:txBody>
      </p:sp>
      <p:sp>
        <p:nvSpPr>
          <p:cNvPr id="3" name="Date Placeholder 2"/>
          <p:cNvSpPr>
            <a:spLocks noGrp="1"/>
          </p:cNvSpPr>
          <p:nvPr>
            <p:ph type="dt" sz="quarter" idx="1"/>
          </p:nvPr>
        </p:nvSpPr>
        <p:spPr>
          <a:xfrm>
            <a:off x="4143588" y="1"/>
            <a:ext cx="3169920" cy="480060"/>
          </a:xfrm>
          <a:prstGeom prst="rect">
            <a:avLst/>
          </a:prstGeom>
        </p:spPr>
        <p:txBody>
          <a:bodyPr vert="horz" lIns="96656" tIns="48328" rIns="96656" bIns="48328" rtlCol="0"/>
          <a:lstStyle>
            <a:lvl1pPr algn="r">
              <a:defRPr sz="1200"/>
            </a:lvl1pPr>
          </a:lstStyle>
          <a:p>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6" tIns="48328" rIns="96656" bIns="4832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56" tIns="48328" rIns="96656" bIns="48328" rtlCol="0" anchor="b"/>
          <a:lstStyle>
            <a:lvl1pPr algn="r">
              <a:defRPr sz="1200"/>
            </a:lvl1pPr>
          </a:lstStyle>
          <a:p>
            <a:fld id="{47A02EF8-D85F-4DE8-B5E2-7E8AE760B6D8}" type="slidenum">
              <a:rPr lang="en-US" smtClean="0"/>
              <a:pPr/>
              <a:t>‹#›</a:t>
            </a:fld>
            <a:endParaRPr lang="en-US" dirty="0"/>
          </a:p>
        </p:txBody>
      </p:sp>
    </p:spTree>
    <p:extLst>
      <p:ext uri="{BB962C8B-B14F-4D97-AF65-F5344CB8AC3E}">
        <p14:creationId xmlns:p14="http://schemas.microsoft.com/office/powerpoint/2010/main" val="2550416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6" tIns="48328" rIns="96656" bIns="48328" rtlCol="0"/>
          <a:lstStyle>
            <a:lvl1pPr algn="l">
              <a:defRPr sz="1200"/>
            </a:lvl1pPr>
          </a:lstStyle>
          <a:p>
            <a:endParaRPr lang="en-US" dirty="0"/>
          </a:p>
        </p:txBody>
      </p:sp>
      <p:sp>
        <p:nvSpPr>
          <p:cNvPr id="3" name="Date Placeholder 2"/>
          <p:cNvSpPr>
            <a:spLocks noGrp="1"/>
          </p:cNvSpPr>
          <p:nvPr>
            <p:ph type="dt" idx="1"/>
          </p:nvPr>
        </p:nvSpPr>
        <p:spPr>
          <a:xfrm>
            <a:off x="4143588" y="1"/>
            <a:ext cx="3169920" cy="480060"/>
          </a:xfrm>
          <a:prstGeom prst="rect">
            <a:avLst/>
          </a:prstGeom>
        </p:spPr>
        <p:txBody>
          <a:bodyPr vert="horz" lIns="96656" tIns="48328" rIns="96656" bIns="48328" rtlCol="0"/>
          <a:lstStyle>
            <a:lvl1pPr algn="r">
              <a:defRPr sz="1200"/>
            </a:lvl1pPr>
          </a:lstStyle>
          <a:p>
            <a:fld id="{385825D3-468F-47C1-AEF4-B65304674A69}" type="datetimeFigureOut">
              <a:rPr lang="en-US" smtClean="0"/>
              <a:pPr/>
              <a:t>12/13/2013</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6" tIns="48328" rIns="96656" bIns="48328"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56" tIns="48328" rIns="96656" bIns="4832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6" tIns="48328" rIns="96656" bIns="4832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56" tIns="48328" rIns="96656" bIns="48328" rtlCol="0" anchor="b"/>
          <a:lstStyle>
            <a:lvl1pPr algn="r">
              <a:defRPr sz="1200"/>
            </a:lvl1pPr>
          </a:lstStyle>
          <a:p>
            <a:fld id="{CCAE4F19-6C26-433A-BA44-0BFE2653FB9B}" type="slidenum">
              <a:rPr lang="en-US" smtClean="0"/>
              <a:pPr/>
              <a:t>‹#›</a:t>
            </a:fld>
            <a:endParaRPr lang="en-US" dirty="0"/>
          </a:p>
        </p:txBody>
      </p:sp>
    </p:spTree>
    <p:extLst>
      <p:ext uri="{BB962C8B-B14F-4D97-AF65-F5344CB8AC3E}">
        <p14:creationId xmlns:p14="http://schemas.microsoft.com/office/powerpoint/2010/main" val="186368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00">
                <a:solidFill>
                  <a:schemeClr val="tx1"/>
                </a:solidFill>
                <a:latin typeface="Verdana" pitchFamily="34" charset="0"/>
              </a:defRPr>
            </a:lvl1pPr>
            <a:lvl2pPr marL="785325" indent="-302047" eaLnBrk="0" hangingPunct="0">
              <a:defRPr sz="2500">
                <a:solidFill>
                  <a:schemeClr val="tx1"/>
                </a:solidFill>
                <a:latin typeface="Verdana" pitchFamily="34" charset="0"/>
              </a:defRPr>
            </a:lvl2pPr>
            <a:lvl3pPr marL="1208192" indent="-241638" eaLnBrk="0" hangingPunct="0">
              <a:defRPr sz="2500">
                <a:solidFill>
                  <a:schemeClr val="tx1"/>
                </a:solidFill>
                <a:latin typeface="Verdana" pitchFamily="34" charset="0"/>
              </a:defRPr>
            </a:lvl3pPr>
            <a:lvl4pPr marL="1691468" indent="-241638" eaLnBrk="0" hangingPunct="0">
              <a:defRPr sz="2500">
                <a:solidFill>
                  <a:schemeClr val="tx1"/>
                </a:solidFill>
                <a:latin typeface="Verdana" pitchFamily="34" charset="0"/>
              </a:defRPr>
            </a:lvl4pPr>
            <a:lvl5pPr marL="2174744" indent="-241638" eaLnBrk="0" hangingPunct="0">
              <a:defRPr sz="2500">
                <a:solidFill>
                  <a:schemeClr val="tx1"/>
                </a:solidFill>
                <a:latin typeface="Verdana" pitchFamily="34" charset="0"/>
              </a:defRPr>
            </a:lvl5pPr>
            <a:lvl6pPr marL="2658022" indent="-241638" eaLnBrk="0" fontAlgn="base" hangingPunct="0">
              <a:spcBef>
                <a:spcPct val="0"/>
              </a:spcBef>
              <a:spcAft>
                <a:spcPct val="0"/>
              </a:spcAft>
              <a:defRPr sz="2500">
                <a:solidFill>
                  <a:schemeClr val="tx1"/>
                </a:solidFill>
                <a:latin typeface="Verdana" pitchFamily="34" charset="0"/>
              </a:defRPr>
            </a:lvl6pPr>
            <a:lvl7pPr marL="3141298" indent="-241638" eaLnBrk="0" fontAlgn="base" hangingPunct="0">
              <a:spcBef>
                <a:spcPct val="0"/>
              </a:spcBef>
              <a:spcAft>
                <a:spcPct val="0"/>
              </a:spcAft>
              <a:defRPr sz="2500">
                <a:solidFill>
                  <a:schemeClr val="tx1"/>
                </a:solidFill>
                <a:latin typeface="Verdana" pitchFamily="34" charset="0"/>
              </a:defRPr>
            </a:lvl7pPr>
            <a:lvl8pPr marL="3624574" indent="-241638" eaLnBrk="0" fontAlgn="base" hangingPunct="0">
              <a:spcBef>
                <a:spcPct val="0"/>
              </a:spcBef>
              <a:spcAft>
                <a:spcPct val="0"/>
              </a:spcAft>
              <a:defRPr sz="2500">
                <a:solidFill>
                  <a:schemeClr val="tx1"/>
                </a:solidFill>
                <a:latin typeface="Verdana" pitchFamily="34" charset="0"/>
              </a:defRPr>
            </a:lvl8pPr>
            <a:lvl9pPr marL="4107851" indent="-241638" eaLnBrk="0" fontAlgn="base" hangingPunct="0">
              <a:spcBef>
                <a:spcPct val="0"/>
              </a:spcBef>
              <a:spcAft>
                <a:spcPct val="0"/>
              </a:spcAft>
              <a:defRPr sz="2500">
                <a:solidFill>
                  <a:schemeClr val="tx1"/>
                </a:solidFill>
                <a:latin typeface="Verdana" pitchFamily="34" charset="0"/>
              </a:defRPr>
            </a:lvl9pPr>
          </a:lstStyle>
          <a:p>
            <a:pPr eaLnBrk="1" hangingPunct="1"/>
            <a:fld id="{0A6F86A3-90A2-424B-A731-C06F63714CB5}" type="slidenum">
              <a:rPr lang="en-US" sz="1200"/>
              <a:pPr eaLnBrk="1" hangingPunct="1"/>
              <a:t>1</a:t>
            </a:fld>
            <a:endParaRPr 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5B63FC9B-91AC-45AB-AD1E-2BA122B2FB1E}" type="slidenum">
              <a:rPr lang="en-US">
                <a:solidFill>
                  <a:prstClr val="black"/>
                </a:solidFill>
              </a:rPr>
              <a:pPr/>
              <a:t>21</a:t>
            </a:fld>
            <a:endParaRPr lang="en-US" dirty="0">
              <a:solidFill>
                <a:prstClr val="black"/>
              </a:solidFill>
            </a:endParaRPr>
          </a:p>
        </p:txBody>
      </p:sp>
      <p:sp>
        <p:nvSpPr>
          <p:cNvPr id="29698" name="Rectangle 2"/>
          <p:cNvSpPr>
            <a:spLocks noGrp="1" noRot="1" noChangeAspect="1" noChangeArrowheads="1" noTextEdit="1"/>
          </p:cNvSpPr>
          <p:nvPr>
            <p:ph type="sldImg"/>
          </p:nvPr>
        </p:nvSpPr>
        <p:spPr>
          <a:xfrm>
            <a:off x="1271588" y="731838"/>
            <a:ext cx="4773612" cy="3579812"/>
          </a:xfrm>
          <a:ln w="12700" cap="flat">
            <a:solidFill>
              <a:schemeClr val="tx1"/>
            </a:solidFill>
          </a:ln>
          <a:extLst>
            <a:ext uri="{909E8E84-426E-40DD-AFC4-6F175D3DCCD1}">
              <a14:hiddenFill xmlns:a14="http://schemas.microsoft.com/office/drawing/2010/main">
                <a:noFill/>
              </a14:hiddenFill>
            </a:ext>
          </a:extLst>
        </p:spPr>
      </p:sp>
      <p:sp>
        <p:nvSpPr>
          <p:cNvPr id="29699" name="Rectangle 3"/>
          <p:cNvSpPr>
            <a:spLocks noGrp="1" noChangeArrowheads="1"/>
          </p:cNvSpPr>
          <p:nvPr>
            <p:ph type="body" idx="1"/>
          </p:nvPr>
        </p:nvSpPr>
        <p:spPr>
          <a:xfrm>
            <a:off x="975694" y="4561227"/>
            <a:ext cx="5363817" cy="4320212"/>
          </a:xfrm>
          <a:noFill/>
          <a:ln/>
        </p:spPr>
        <p:txBody>
          <a:bodyPr lIns="95644" tIns="46983" rIns="95644" bIns="46983"/>
          <a:lstStyle/>
          <a:p>
            <a:pPr eaLnBrk="0" hangingPunct="0">
              <a:lnSpc>
                <a:spcPct val="90000"/>
              </a:lnSpc>
            </a:pPr>
            <a:r>
              <a:rPr lang="en-US" dirty="0"/>
              <a:t>“Service &amp; Maintenance -- when the machine isn’t being used for actual production and service, repair or maintenance work is being done.</a:t>
            </a:r>
          </a:p>
          <a:p>
            <a:pPr eaLnBrk="0" hangingPunct="0">
              <a:lnSpc>
                <a:spcPct val="90000"/>
              </a:lnSpc>
            </a:pPr>
            <a:r>
              <a:rPr lang="en-US" dirty="0"/>
              <a:t>Setup - a particular type of service to a machine when it is being prepared for production use.</a:t>
            </a:r>
          </a:p>
          <a:p>
            <a:pPr lvl="1" eaLnBrk="0" hangingPunct="0">
              <a:lnSpc>
                <a:spcPct val="90000"/>
              </a:lnSpc>
            </a:pPr>
            <a:r>
              <a:rPr lang="en-US" dirty="0"/>
              <a:t>In the photo, the setup person is installing and adjusting the dies for production stamping of a composite material.</a:t>
            </a:r>
          </a:p>
          <a:p>
            <a:pPr lvl="1" eaLnBrk="0" hangingPunct="0">
              <a:lnSpc>
                <a:spcPct val="90000"/>
              </a:lnSpc>
            </a:pPr>
            <a:r>
              <a:rPr lang="en-US" dirty="0"/>
              <a:t>Problems:</a:t>
            </a:r>
          </a:p>
          <a:p>
            <a:pPr lvl="2" eaLnBrk="0" hangingPunct="0">
              <a:lnSpc>
                <a:spcPct val="90000"/>
              </a:lnSpc>
            </a:pPr>
            <a:r>
              <a:rPr lang="en-US" dirty="0"/>
              <a:t>There is no block under the upper die to positively prevent it from coming down.</a:t>
            </a:r>
          </a:p>
          <a:p>
            <a:pPr lvl="2" eaLnBrk="0" hangingPunct="0">
              <a:lnSpc>
                <a:spcPct val="90000"/>
              </a:lnSpc>
            </a:pPr>
            <a:r>
              <a:rPr lang="en-US" dirty="0"/>
              <a:t>A key in the computer control on the other side of the machine is all that prevents machine activation.”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73B47356-BFAD-4696-8954-DF9ED7AFB4CF}" type="slidenum">
              <a:rPr lang="en-US">
                <a:solidFill>
                  <a:prstClr val="black"/>
                </a:solidFill>
              </a:rPr>
              <a:pPr/>
              <a:t>22</a:t>
            </a:fld>
            <a:endParaRPr lang="en-US" dirty="0">
              <a:solidFill>
                <a:prstClr val="black"/>
              </a:solidFill>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US" dirty="0"/>
              <a:t>“These are also called “energy control devices”. Regular on-off switches (push buttons, selector switches, etc.)  are </a:t>
            </a:r>
            <a:r>
              <a:rPr lang="en-US" u="sng" dirty="0"/>
              <a:t>not</a:t>
            </a:r>
            <a:r>
              <a:rPr lang="en-US" dirty="0"/>
              <a:t> energy-isolating devices since they can fail – they are not designed for energy isolation</a:t>
            </a:r>
            <a:r>
              <a:rPr lang="en-US" dirty="0" smtClean="0"/>
              <a:t>.</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C2A157B1-5B85-4707-87D9-337C2BFD661E}" type="slidenum">
              <a:rPr lang="en-US">
                <a:solidFill>
                  <a:prstClr val="black"/>
                </a:solidFill>
              </a:rPr>
              <a:pPr/>
              <a:t>23</a:t>
            </a:fld>
            <a:endParaRPr lang="en-US" dirty="0">
              <a:solidFill>
                <a:prstClr val="black"/>
              </a:solidFill>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pPr>
              <a:spcBef>
                <a:spcPct val="50000"/>
              </a:spcBef>
            </a:pPr>
            <a:r>
              <a:rPr lang="en-US" dirty="0">
                <a:solidFill>
                  <a:schemeClr val="hlink"/>
                </a:solidFill>
              </a:rPr>
              <a:t>“A lockout device is a  usually a lock, key, valve or switch cover that holds an energy isolating or control device in the off or safe position </a:t>
            </a:r>
            <a:r>
              <a:rPr lang="en-US" dirty="0"/>
              <a:t>until the lockout device is removed.  Lockout must be done according to an established procedure.”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EDF691CD-038A-47F1-9674-C61DB1322029}" type="slidenum">
              <a:rPr lang="en-US">
                <a:solidFill>
                  <a:prstClr val="black"/>
                </a:solidFill>
              </a:rPr>
              <a:pPr/>
              <a:t>24</a:t>
            </a:fld>
            <a:endParaRPr lang="en-US" dirty="0">
              <a:solidFill>
                <a:prstClr val="black"/>
              </a:solidFill>
            </a:endParaRPr>
          </a:p>
        </p:txBody>
      </p:sp>
      <p:sp>
        <p:nvSpPr>
          <p:cNvPr id="27650" name="Rectangle 2"/>
          <p:cNvSpPr>
            <a:spLocks noGrp="1" noChangeArrowheads="1"/>
          </p:cNvSpPr>
          <p:nvPr>
            <p:ph type="body" idx="1"/>
          </p:nvPr>
        </p:nvSpPr>
        <p:spPr>
          <a:xfrm>
            <a:off x="975694" y="4561227"/>
            <a:ext cx="5363817" cy="4320212"/>
          </a:xfrm>
          <a:noFill/>
          <a:ln/>
        </p:spPr>
        <p:txBody>
          <a:bodyPr lIns="95644" tIns="46983" rIns="95644" bIns="46983"/>
          <a:lstStyle/>
          <a:p>
            <a:pPr eaLnBrk="0" hangingPunct="0">
              <a:lnSpc>
                <a:spcPct val="90000"/>
              </a:lnSpc>
            </a:pPr>
            <a:r>
              <a:rPr lang="en-US" dirty="0"/>
              <a:t>“If you don’t have an electrical disconnect next to a machine, then you can attach a lock to the electrical panel. There are also individual circuit breaker locks, which may be better than locking the electrical panel cover since in an emergency, it may be necessary to get to the panel to shut off breakers other than the one that is locked out.</a:t>
            </a:r>
          </a:p>
          <a:p>
            <a:pPr>
              <a:lnSpc>
                <a:spcPct val="90000"/>
              </a:lnSpc>
            </a:pPr>
            <a:r>
              <a:rPr lang="en-US" dirty="0"/>
              <a:t>You don’t have to have a lockout procedure for a machine with all its energy controlled by pulling the plug if the worker maintains exclusive control of the plug.  If that is not the case, the photo on the right shows how to lockout a plug at the end of an electrical cord.”  </a:t>
            </a:r>
          </a:p>
        </p:txBody>
      </p:sp>
      <p:sp>
        <p:nvSpPr>
          <p:cNvPr id="27651" name="Rectangle 3"/>
          <p:cNvSpPr>
            <a:spLocks noGrp="1" noRot="1" noChangeAspect="1" noChangeArrowheads="1" noTextEdit="1"/>
          </p:cNvSpPr>
          <p:nvPr>
            <p:ph type="sldImg"/>
          </p:nvPr>
        </p:nvSpPr>
        <p:spPr>
          <a:xfrm>
            <a:off x="1271588" y="731838"/>
            <a:ext cx="4773612" cy="3579812"/>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E1DF5146-0342-4029-9955-473C4A86847B}" type="slidenum">
              <a:rPr lang="en-US">
                <a:solidFill>
                  <a:prstClr val="black"/>
                </a:solidFill>
              </a:rPr>
              <a:pPr/>
              <a:t>25</a:t>
            </a:fld>
            <a:endParaRPr lang="en-US" dirty="0">
              <a:solidFill>
                <a:prstClr val="black"/>
              </a:solidFill>
            </a:endParaRPr>
          </a:p>
        </p:txBody>
      </p:sp>
      <p:sp>
        <p:nvSpPr>
          <p:cNvPr id="23554" name="Rectangle 2"/>
          <p:cNvSpPr>
            <a:spLocks noGrp="1" noChangeArrowheads="1"/>
          </p:cNvSpPr>
          <p:nvPr>
            <p:ph type="body" idx="1"/>
          </p:nvPr>
        </p:nvSpPr>
        <p:spPr>
          <a:xfrm>
            <a:off x="894522" y="4080840"/>
            <a:ext cx="5607327" cy="4320211"/>
          </a:xfrm>
          <a:noFill/>
          <a:ln/>
        </p:spPr>
        <p:txBody>
          <a:bodyPr lIns="95644" tIns="46983" rIns="95644" bIns="46983"/>
          <a:lstStyle/>
          <a:p>
            <a:pPr eaLnBrk="0" hangingPunct="0">
              <a:lnSpc>
                <a:spcPct val="90000"/>
              </a:lnSpc>
            </a:pPr>
            <a:r>
              <a:rPr lang="en-US" dirty="0"/>
              <a:t>“These lockout devices prevent the valves in air, water, gas or steam lines from being opened.” </a:t>
            </a:r>
          </a:p>
          <a:p>
            <a:pPr eaLnBrk="0" hangingPunct="0">
              <a:lnSpc>
                <a:spcPct val="90000"/>
              </a:lnSpc>
            </a:pPr>
            <a:endParaRPr lang="en-US" dirty="0"/>
          </a:p>
        </p:txBody>
      </p:sp>
      <p:sp>
        <p:nvSpPr>
          <p:cNvPr id="23555" name="Rectangle 3"/>
          <p:cNvSpPr>
            <a:spLocks noGrp="1" noRot="1" noChangeAspect="1" noChangeArrowheads="1" noTextEdit="1"/>
          </p:cNvSpPr>
          <p:nvPr>
            <p:ph type="sldImg"/>
          </p:nvPr>
        </p:nvSpPr>
        <p:spPr>
          <a:xfrm>
            <a:off x="1273175" y="411163"/>
            <a:ext cx="4770438" cy="3578225"/>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23CAF5DA-D9BB-41F2-A0CC-7B3C1184A7BE}" type="slidenum">
              <a:rPr lang="en-US">
                <a:solidFill>
                  <a:prstClr val="black"/>
                </a:solidFill>
              </a:rPr>
              <a:pPr/>
              <a:t>26</a:t>
            </a:fld>
            <a:endParaRPr lang="en-US" dirty="0">
              <a:solidFill>
                <a:prstClr val="black"/>
              </a:solidFill>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dirty="0"/>
              <a:t>“A physical block or break in a pipeline prevents steam, gas or liquids from flowing through the pipe to the area where maintenance work is being done. For example, the pipe to a chemical tank must be blocked or disconnected before someone goes in to do repair or maintenance.”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97E38ACB-9AAD-43EA-88CE-4B7B98F066C6}" type="slidenum">
              <a:rPr lang="en-US">
                <a:solidFill>
                  <a:prstClr val="black"/>
                </a:solidFill>
              </a:rPr>
              <a:pPr/>
              <a:t>27</a:t>
            </a:fld>
            <a:endParaRPr lang="en-US" dirty="0">
              <a:solidFill>
                <a:prstClr val="black"/>
              </a:solidFill>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dirty="0"/>
              <a:t>“These devices prevent compressed air from flowing through lines and moving some part of the machinery.  The locks prevent anyone from hooking up the lines while maintenance is being done.”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E7C300E0-D96F-44AC-A9A5-DB146DDB9221}" type="slidenum">
              <a:rPr lang="en-US">
                <a:solidFill>
                  <a:prstClr val="black"/>
                </a:solidFill>
              </a:rPr>
              <a:pPr/>
              <a:t>28</a:t>
            </a:fld>
            <a:endParaRPr lang="en-US" dirty="0">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BDDBE345-D825-4258-9ADB-ED1363BD3843}" type="slidenum">
              <a:rPr lang="en-US">
                <a:solidFill>
                  <a:prstClr val="black"/>
                </a:solidFill>
              </a:rPr>
              <a:pPr/>
              <a:t>29</a:t>
            </a:fld>
            <a:endParaRPr lang="en-US" dirty="0">
              <a:solidFill>
                <a:prstClr val="black"/>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dirty="0"/>
              <a:t>“Group or “gang”  locks are typically used when several people are doing maintenance and repair at the same time on a machine or piece of equipment. Each lock should have a clear identification (usually a name) showing who it belongs to. No one can remove another person’s lock.”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06D32446-EFAE-46FC-8CF5-112556B0D4E7}" type="slidenum">
              <a:rPr lang="en-US">
                <a:solidFill>
                  <a:prstClr val="black"/>
                </a:solidFill>
              </a:rPr>
              <a:pPr/>
              <a:t>30</a:t>
            </a:fld>
            <a:endParaRPr lang="en-US" dirty="0">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dirty="0"/>
              <a:t>“This obviously not a real lockout device since it could be easily removed.”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7F1F890C-95B7-417F-A38C-6A623185F12E}" type="slidenum">
              <a:rPr lang="en-US">
                <a:solidFill>
                  <a:prstClr val="black"/>
                </a:solidFill>
              </a:rPr>
              <a:pPr/>
              <a:t>4</a:t>
            </a:fld>
            <a:endParaRPr lang="en-US" dirty="0">
              <a:solidFill>
                <a:prstClr val="black"/>
              </a:solidFill>
            </a:endParaRPr>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B1FB31A1-84EA-4EC1-8C65-B0DDEB3F1F30}" type="slidenum">
              <a:rPr lang="en-US">
                <a:solidFill>
                  <a:prstClr val="black"/>
                </a:solidFill>
              </a:rPr>
              <a:pPr/>
              <a:t>31</a:t>
            </a:fld>
            <a:endParaRPr lang="en-US" dirty="0">
              <a:solidFill>
                <a:prstClr val="black"/>
              </a:solidFill>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dirty="0"/>
              <a:t>“Tags cannot be used as a substitute for lockout devices.  They can only be used alone if there is no other way to positively control hazardous energy.  However, they are often used along with lockout devices as an additional warning.   The separate sign can be used as further warning or information.”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B1FB31A1-84EA-4EC1-8C65-B0DDEB3F1F30}" type="slidenum">
              <a:rPr lang="en-US">
                <a:solidFill>
                  <a:prstClr val="black"/>
                </a:solidFill>
              </a:rPr>
              <a:pPr/>
              <a:t>32</a:t>
            </a:fld>
            <a:endParaRPr lang="en-US" dirty="0">
              <a:solidFill>
                <a:prstClr val="black"/>
              </a:solidFill>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dirty="0"/>
              <a:t>“Tags cannot be used as a substitute for lockout devices.  They can only be used alone if there is no other way to positively control hazardous energy.  However, they are often used along with lockout devices as an additional warning.   The separate sign can be used as further warning or information.”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44998AC1-818C-44C7-AB39-26E49D93A843}" type="slidenum">
              <a:rPr lang="en-US">
                <a:solidFill>
                  <a:prstClr val="black"/>
                </a:solidFill>
              </a:rPr>
              <a:pPr/>
              <a:t>35</a:t>
            </a:fld>
            <a:endParaRPr lang="en-US" dirty="0">
              <a:solidFill>
                <a:prstClr val="black"/>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a:t>“These steps must be followed in the order shown.”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B5EDB915-935A-4E6B-8C50-1B32CFA35141}" type="slidenum">
              <a:rPr lang="en-US">
                <a:solidFill>
                  <a:prstClr val="black"/>
                </a:solidFill>
              </a:rPr>
              <a:pPr/>
              <a:t>36</a:t>
            </a:fld>
            <a:endParaRPr lang="en-US" dirty="0">
              <a:solidFill>
                <a:prstClr val="black"/>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dirty="0"/>
              <a:t>[A visual view of the two preceding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E5D38F2A-E2B0-4D61-85B6-B089625BC737}" type="slidenum">
              <a:rPr lang="en-US">
                <a:solidFill>
                  <a:prstClr val="black"/>
                </a:solidFill>
              </a:rPr>
              <a:pPr/>
              <a:t>41</a:t>
            </a:fld>
            <a:endParaRPr lang="en-US" dirty="0">
              <a:solidFill>
                <a:prstClr val="black"/>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dirty="0"/>
              <a:t>“These steps must also be followed in the order shown.”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A9184E2A-F3DA-4526-B7FE-153863D7F724}" type="slidenum">
              <a:rPr lang="en-US">
                <a:solidFill>
                  <a:prstClr val="black"/>
                </a:solidFill>
              </a:rPr>
              <a:pPr/>
              <a:t>12</a:t>
            </a:fld>
            <a:endParaRPr lang="en-US" dirty="0">
              <a:solidFill>
                <a:prstClr val="black"/>
              </a:solidFill>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B7330310-1400-4500-9797-4B6F59489A76}" type="slidenum">
              <a:rPr lang="en-US">
                <a:solidFill>
                  <a:prstClr val="black"/>
                </a:solidFill>
              </a:rPr>
              <a:pPr/>
              <a:t>13</a:t>
            </a:fld>
            <a:endParaRPr lang="en-US" dirty="0">
              <a:solidFill>
                <a:prstClr val="black"/>
              </a:solidFill>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dirty="0"/>
              <a:t>“Stored mechanical movement means some part of a machine can be moved by electricity, hydraulic fluid, air pressure, water pressure or gravity. This energy can sometimes still exist or be stored when the machinery is turned off.  For example, hydraulic fluids can move machinery parts even when the motor or electricity is off, if a certain valve is opened. </a:t>
            </a:r>
          </a:p>
          <a:p>
            <a:r>
              <a:rPr lang="en-US" dirty="0"/>
              <a:t>In the truck photo, the upraised truck bed has hazardous stored </a:t>
            </a:r>
            <a:r>
              <a:rPr lang="en-US" dirty="0" smtClean="0"/>
              <a:t>mechanical energy </a:t>
            </a:r>
            <a:r>
              <a:rPr lang="en-US" dirty="0"/>
              <a:t>because gravity could move it down on top of a mechanic working under it, if the bed is not physically blocked in the up position.”    </a:t>
            </a: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0147FB23-BCDC-4ACF-98DC-8E6EB70146EE}" type="slidenum">
              <a:rPr lang="en-US">
                <a:solidFill>
                  <a:prstClr val="black"/>
                </a:solidFill>
              </a:rPr>
              <a:pPr/>
              <a:t>14</a:t>
            </a:fld>
            <a:endParaRPr lang="en-US" dirty="0">
              <a:solidFill>
                <a:prstClr val="black"/>
              </a:solidFil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a:t>“Chemicals may not seem like stored energy in the normal meaning of the word, but some chemicals like acids, would cause injury if suddenly sprayed or splashed on a worker, thinking a pipeline is </a:t>
            </a:r>
            <a:r>
              <a:rPr lang="en-US" dirty="0" smtClean="0"/>
              <a:t>empty or has been bled out, disconnects </a:t>
            </a:r>
            <a:r>
              <a:rPr lang="en-US" dirty="0"/>
              <a:t>a pipe or opens a valve.”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420ED6A7-F453-4AEB-A2CC-37C1D19080DD}" type="slidenum">
              <a:rPr lang="en-US">
                <a:solidFill>
                  <a:prstClr val="black"/>
                </a:solidFill>
              </a:rPr>
              <a:pPr/>
              <a:t>15</a:t>
            </a:fld>
            <a:endParaRPr lang="en-US" dirty="0">
              <a:solidFill>
                <a:prstClr val="black"/>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dirty="0"/>
              <a:t>“Other examples include forklifts with the forks in the up position, steam and hot liquid pipes, fuel lines such as natural gas to heaters.</a:t>
            </a:r>
          </a:p>
          <a:p>
            <a:r>
              <a:rPr lang="en-US" dirty="0"/>
              <a:t>These examples are considered hazardous, because just “turning them off” does not guarantee they won’t accidentally be turned on again during maintenance or repair, or they continue to have stored energy after being “turned off”.  Think of a compressed spring, or a pressured line that has not been bled off.” </a:t>
            </a:r>
            <a:r>
              <a:rPr lang="en-US" dirty="0" err="1" smtClean="0"/>
              <a:t>Fatalitities</a:t>
            </a:r>
            <a:r>
              <a:rPr lang="en-US" dirty="0" smtClean="0"/>
              <a:t> have occurred when the mast slides down on the repairman.  Mast should have been blocked to prevent movement.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D1FFB8EA-C955-47D1-8A10-77A5E28D4455}" type="slidenum">
              <a:rPr lang="en-US">
                <a:solidFill>
                  <a:prstClr val="black"/>
                </a:solidFill>
              </a:rPr>
              <a:pPr/>
              <a:t>16</a:t>
            </a:fld>
            <a:endParaRPr lang="en-US" dirty="0">
              <a:solidFill>
                <a:prstClr val="black"/>
              </a:solidFill>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dirty="0"/>
              <a:t>[Note: The photo may be too graphic or distracting for some people. You can make it disappear by clicking on the picture</a:t>
            </a:r>
            <a:r>
              <a:rPr lang="en-US" dirty="0" smtClean="0"/>
              <a:t>.] Pipes or other equipment not properly bled out may have or contain steam, air, chemicals, which may be inadvertently disbursed and cause injury.</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1993F315-D8A9-463A-BC4A-ABA2B05A551D}" type="slidenum">
              <a:rPr lang="en-US">
                <a:solidFill>
                  <a:prstClr val="black"/>
                </a:solidFill>
              </a:rPr>
              <a:pPr/>
              <a:t>18</a:t>
            </a:fld>
            <a:endParaRPr lang="en-US" dirty="0">
              <a:solidFill>
                <a:prstClr val="black"/>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dirty="0"/>
              <a:t>“This fatality happened recently in the state of Washington.”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xfrm>
            <a:off x="4142963" y="9119172"/>
            <a:ext cx="3170582" cy="480389"/>
          </a:xfrm>
          <a:prstGeom prst="rect">
            <a:avLst/>
          </a:prstGeom>
          <a:ln/>
        </p:spPr>
        <p:txBody>
          <a:bodyPr/>
          <a:lstStyle/>
          <a:p>
            <a:fld id="{6F6368A4-3B0E-4053-9F44-0C9F63FB6D92}" type="slidenum">
              <a:rPr lang="en-US">
                <a:solidFill>
                  <a:prstClr val="black"/>
                </a:solidFill>
              </a:rPr>
              <a:pPr/>
              <a:t>19</a:t>
            </a:fld>
            <a:endParaRPr lang="en-US" dirty="0">
              <a:solidFill>
                <a:prstClr val="black"/>
              </a:solidFill>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eaLnBrk="0" hangingPunct="0">
              <a:lnSpc>
                <a:spcPct val="90000"/>
              </a:lnSpc>
            </a:pPr>
            <a:r>
              <a:rPr lang="en-US" dirty="0"/>
              <a:t>“In many fatalities or injuries, another employee will start up a machine or open a valve, not aware that someone else is repairing the machine.  The person working on this saw obviously would not want someone inadvertently starting up the saw.”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127866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280750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251630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2593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66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4" name="Group 15"/>
          <p:cNvGrpSpPr>
            <a:grpSpLocks/>
          </p:cNvGrpSpPr>
          <p:nvPr userDrawn="1"/>
        </p:nvGrpSpPr>
        <p:grpSpPr bwMode="auto">
          <a:xfrm>
            <a:off x="-3175" y="4953000"/>
            <a:ext cx="9147175" cy="1911350"/>
            <a:chOff x="-3765" y="4832896"/>
            <a:chExt cx="9147765" cy="2032192"/>
          </a:xfrm>
        </p:grpSpPr>
        <p:sp>
          <p:nvSpPr>
            <p:cNvPr id="5" name="Freeform 4"/>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lgn="ctr" eaLnBrk="0" hangingPunct="0">
                <a:defRPr/>
              </a:pPr>
              <a:endParaRPr lang="en-US" sz="2400" b="1" dirty="0">
                <a:solidFill>
                  <a:prstClr val="black"/>
                </a:solidFill>
              </a:endParaRPr>
            </a:p>
          </p:txBody>
        </p:sp>
        <p:sp>
          <p:nvSpPr>
            <p:cNvPr id="6" name="Freeform 5"/>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lgn="ctr" eaLnBrk="0" hangingPunct="0">
                <a:defRPr/>
              </a:pPr>
              <a:endParaRPr lang="en-US" sz="2400" b="1" dirty="0">
                <a:solidFill>
                  <a:prstClr val="black"/>
                </a:solidFill>
              </a:endParaRPr>
            </a:p>
          </p:txBody>
        </p:sp>
        <p:grpSp>
          <p:nvGrpSpPr>
            <p:cNvPr id="7" name="Freeform 19"/>
            <p:cNvGrpSpPr>
              <a:grpSpLocks/>
            </p:cNvGrpSpPr>
            <p:nvPr/>
          </p:nvGrpSpPr>
          <p:grpSpPr bwMode="auto">
            <a:xfrm>
              <a:off x="-6687" y="4875024"/>
              <a:ext cx="9156783" cy="1996274"/>
              <a:chOff x="-6096" y="4992624"/>
              <a:chExt cx="9156192" cy="1877568"/>
            </a:xfrm>
          </p:grpSpPr>
          <p:pic>
            <p:nvPicPr>
              <p:cNvPr id="9" name="Freeform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 y="4992624"/>
                <a:ext cx="9156192" cy="187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1" y="5000626"/>
                <a:ext cx="0" cy="0"/>
              </a:xfrm>
              <a:prstGeom prst="rect">
                <a:avLst/>
              </a:prstGeom>
              <a:noFill/>
              <a:ln w="9525">
                <a:noFill/>
                <a:miter lim="800000"/>
                <a:headEnd/>
                <a:tailEnd/>
              </a:ln>
            </p:spPr>
            <p:txBody>
              <a:bodyPr anchor="ctr"/>
              <a:lstStyle/>
              <a:p>
                <a:pPr algn="ctr" eaLnBrk="0" fontAlgn="base" hangingPunct="0">
                  <a:spcBef>
                    <a:spcPct val="0"/>
                  </a:spcBef>
                  <a:spcAft>
                    <a:spcPct val="0"/>
                  </a:spcAft>
                  <a:defRPr/>
                </a:pPr>
                <a:endParaRPr lang="en-US" sz="2400" b="1" dirty="0">
                  <a:solidFill>
                    <a:srgbClr val="FFFFFF"/>
                  </a:solidFill>
                  <a:latin typeface="Lucida Sans Unicode" pitchFamily="34" charset="0"/>
                </a:endParaRPr>
              </a:p>
            </p:txBody>
          </p:sp>
        </p:grpSp>
        <p:cxnSp>
          <p:nvCxnSpPr>
            <p:cNvPr id="8" name="Straight Connector 7"/>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Right Triangle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0" hangingPunct="0">
              <a:defRPr/>
            </a:pPr>
            <a:endParaRPr lang="en-US" sz="2400" b="1" dirty="0">
              <a:solidFill>
                <a:prstClr val="white"/>
              </a:solidFill>
            </a:endParaRPr>
          </a:p>
        </p:txBody>
      </p:sp>
      <p:pic>
        <p:nvPicPr>
          <p:cNvPr id="12" name="Picture 15" descr="Classic White Template A-21"/>
          <p:cNvPicPr>
            <a:picLocks noChangeAspect="1" noChangeArrowheads="1"/>
          </p:cNvPicPr>
          <p:nvPr userDrawn="1"/>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7000" y="706438"/>
            <a:ext cx="1981200"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Placeholder 29"/>
          <p:cNvSpPr>
            <a:spLocks noGrp="1"/>
          </p:cNvSpPr>
          <p:nvPr>
            <p:ph type="subTitle" idx="1"/>
          </p:nvPr>
        </p:nvSpPr>
        <p:spPr>
          <a:xfrm>
            <a:off x="1371600" y="3886200"/>
            <a:ext cx="6400800" cy="1752600"/>
          </a:xfrm>
        </p:spPr>
        <p:txBody>
          <a:bodyPr/>
          <a:lstStyle>
            <a:lvl1pPr marL="109538" indent="0" algn="ctr">
              <a:buFont typeface="Wingdings 3" pitchFamily="18" charset="2"/>
              <a:buNone/>
              <a:defRPr smtClean="0"/>
            </a:lvl1pPr>
          </a:lstStyle>
          <a:p>
            <a:r>
              <a:rPr lang="en-US" smtClean="0"/>
              <a:t>Click to edit Master subtitle style</a:t>
            </a:r>
          </a:p>
        </p:txBody>
      </p:sp>
      <p:sp>
        <p:nvSpPr>
          <p:cNvPr id="66567" name="Rectangle 7"/>
          <p:cNvSpPr>
            <a:spLocks noGrp="1" noChangeArrowheads="1"/>
          </p:cNvSpPr>
          <p:nvPr>
            <p:ph type="ctrTitle"/>
          </p:nvPr>
        </p:nvSpPr>
        <p:spPr>
          <a:xfrm>
            <a:off x="685800" y="2130425"/>
            <a:ext cx="7772400" cy="1470025"/>
          </a:xfrm>
        </p:spPr>
        <p:txBody>
          <a:bodyPr/>
          <a:lstStyle>
            <a:lvl1pPr>
              <a:defRPr smtClean="0"/>
            </a:lvl1pPr>
          </a:lstStyle>
          <a:p>
            <a:r>
              <a:rPr lang="en-US" smtClean="0"/>
              <a:t>Click to edit Master title style</a:t>
            </a:r>
          </a:p>
        </p:txBody>
      </p:sp>
      <p:sp>
        <p:nvSpPr>
          <p:cNvPr id="13" name="Date Placeholder 29"/>
          <p:cNvSpPr>
            <a:spLocks noGrp="1"/>
          </p:cNvSpPr>
          <p:nvPr>
            <p:ph type="dt" sz="half" idx="10"/>
          </p:nvPr>
        </p:nvSpPr>
        <p:spPr>
          <a:xfrm>
            <a:off x="457200" y="6245225"/>
            <a:ext cx="2133600" cy="476250"/>
          </a:xfrm>
          <a:prstGeom prst="rect">
            <a:avLst/>
          </a:prstGeom>
        </p:spPr>
        <p:txBody>
          <a:bodyPr/>
          <a:lstStyle>
            <a:lvl1pPr>
              <a:defRPr sz="1000">
                <a:solidFill>
                  <a:srgbClr val="FFFFFF"/>
                </a:solidFill>
                <a:latin typeface="+mn-lt"/>
              </a:defRPr>
            </a:lvl1pPr>
          </a:lstStyle>
          <a:p>
            <a:pPr algn="ctr" eaLnBrk="0" fontAlgn="base" hangingPunct="0">
              <a:spcBef>
                <a:spcPct val="0"/>
              </a:spcBef>
              <a:spcAft>
                <a:spcPct val="0"/>
              </a:spcAft>
              <a:defRPr/>
            </a:pPr>
            <a:fld id="{FDB4B15A-A059-4106-B8BD-80F133C6CC44}" type="datetime1">
              <a:rPr lang="en-US" b="1"/>
              <a:pPr algn="ctr" eaLnBrk="0" fontAlgn="base" hangingPunct="0">
                <a:spcBef>
                  <a:spcPct val="0"/>
                </a:spcBef>
                <a:spcAft>
                  <a:spcPct val="0"/>
                </a:spcAft>
                <a:defRPr/>
              </a:pPr>
              <a:t>12/13/2013</a:t>
            </a:fld>
            <a:endParaRPr lang="en-US" b="1" dirty="0"/>
          </a:p>
        </p:txBody>
      </p:sp>
      <p:sp>
        <p:nvSpPr>
          <p:cNvPr id="14" name="Footer Placeholder 18"/>
          <p:cNvSpPr>
            <a:spLocks noGrp="1"/>
          </p:cNvSpPr>
          <p:nvPr>
            <p:ph type="ftr" sz="quarter" idx="11"/>
          </p:nvPr>
        </p:nvSpPr>
        <p:spPr>
          <a:xfrm>
            <a:off x="3124200" y="6245225"/>
            <a:ext cx="2895600" cy="476250"/>
          </a:xfrm>
          <a:prstGeom prst="rect">
            <a:avLst/>
          </a:prstGeom>
        </p:spPr>
        <p:txBody>
          <a:bodyPr/>
          <a:lstStyle>
            <a:lvl1pPr algn="r" fontAlgn="auto">
              <a:spcBef>
                <a:spcPts val="0"/>
              </a:spcBef>
              <a:spcAft>
                <a:spcPts val="0"/>
              </a:spcAft>
              <a:defRPr sz="1000">
                <a:solidFill>
                  <a:schemeClr val="accent1">
                    <a:tint val="20000"/>
                  </a:schemeClr>
                </a:solidFill>
                <a:latin typeface="+mn-lt"/>
                <a:ea typeface="+mn-ea"/>
              </a:defRPr>
            </a:lvl1pPr>
          </a:lstStyle>
          <a:p>
            <a:pPr eaLnBrk="0" hangingPunct="0">
              <a:defRPr/>
            </a:pPr>
            <a:endParaRPr lang="en-US" b="1" dirty="0">
              <a:solidFill>
                <a:srgbClr val="4F81BD">
                  <a:tint val="20000"/>
                </a:srgbClr>
              </a:solidFill>
            </a:endParaRPr>
          </a:p>
        </p:txBody>
      </p:sp>
      <p:sp>
        <p:nvSpPr>
          <p:cNvPr id="15" name="Slide Number Placeholder 26"/>
          <p:cNvSpPr>
            <a:spLocks noGrp="1"/>
          </p:cNvSpPr>
          <p:nvPr>
            <p:ph type="sldNum" sz="quarter" idx="12"/>
          </p:nvPr>
        </p:nvSpPr>
        <p:spPr>
          <a:xfrm>
            <a:off x="6553200" y="6245225"/>
            <a:ext cx="2133600" cy="476250"/>
          </a:xfrm>
        </p:spPr>
        <p:txBody>
          <a:bodyPr/>
          <a:lstStyle>
            <a:lvl1pPr algn="r">
              <a:defRPr sz="1000">
                <a:solidFill>
                  <a:srgbClr val="FFFFFF"/>
                </a:solidFill>
                <a:latin typeface="+mn-lt"/>
              </a:defRPr>
            </a:lvl1pPr>
          </a:lstStyle>
          <a:p>
            <a:pPr>
              <a:defRPr/>
            </a:pPr>
            <a:fld id="{95A2AA5D-B4E4-4CC5-92CB-6AB4B8AE9AFB}" type="slidenum">
              <a:rPr lang="en-US"/>
              <a:pPr>
                <a:defRPr/>
              </a:pPr>
              <a:t>‹#›</a:t>
            </a:fld>
            <a:endParaRPr lang="en-US" dirty="0"/>
          </a:p>
        </p:txBody>
      </p:sp>
    </p:spTree>
    <p:extLst>
      <p:ext uri="{BB962C8B-B14F-4D97-AF65-F5344CB8AC3E}">
        <p14:creationId xmlns:p14="http://schemas.microsoft.com/office/powerpoint/2010/main" val="3501628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9"/>
          <p:cNvSpPr>
            <a:spLocks noGrp="1"/>
          </p:cNvSpPr>
          <p:nvPr>
            <p:ph type="dt" sz="half" idx="10"/>
          </p:nvPr>
        </p:nvSpPr>
        <p:spPr>
          <a:xfrm>
            <a:off x="6727825" y="6408738"/>
            <a:ext cx="1919288" cy="365125"/>
          </a:xfrm>
          <a:prstGeom prst="rect">
            <a:avLst/>
          </a:prstGeom>
        </p:spPr>
        <p:txBody>
          <a:bodyPr/>
          <a:lstStyle>
            <a:lvl1pPr>
              <a:defRPr/>
            </a:lvl1pPr>
          </a:lstStyle>
          <a:p>
            <a:pPr algn="ctr" eaLnBrk="0" fontAlgn="base" hangingPunct="0">
              <a:spcBef>
                <a:spcPct val="0"/>
              </a:spcBef>
              <a:spcAft>
                <a:spcPct val="0"/>
              </a:spcAft>
              <a:defRPr/>
            </a:pPr>
            <a:fld id="{330B2373-0E5D-4213-9570-F3BC15DF4030}" type="datetime1">
              <a:rPr lang="en-US" sz="2400" b="1">
                <a:solidFill>
                  <a:prstClr val="black"/>
                </a:solidFill>
                <a:latin typeface="Times New Roman" pitchFamily="18" charset="0"/>
              </a:rPr>
              <a:pPr algn="ctr" eaLnBrk="0" fontAlgn="base" hangingPunct="0">
                <a:spcBef>
                  <a:spcPct val="0"/>
                </a:spcBef>
                <a:spcAft>
                  <a:spcPct val="0"/>
                </a:spcAft>
                <a:defRPr/>
              </a:pPr>
              <a:t>12/13/2013</a:t>
            </a:fld>
            <a:endParaRPr lang="en-US" sz="2400" b="1" dirty="0">
              <a:solidFill>
                <a:prstClr val="black"/>
              </a:solidFill>
              <a:latin typeface="Times New Roman" pitchFamily="18" charset="0"/>
            </a:endParaRPr>
          </a:p>
        </p:txBody>
      </p:sp>
      <p:sp>
        <p:nvSpPr>
          <p:cNvPr id="6" name="Footer Placeholder 18"/>
          <p:cNvSpPr>
            <a:spLocks noGrp="1"/>
          </p:cNvSpPr>
          <p:nvPr>
            <p:ph type="ftr" sz="quarter" idx="11"/>
          </p:nvPr>
        </p:nvSpPr>
        <p:spPr>
          <a:xfrm>
            <a:off x="4379913" y="6408738"/>
            <a:ext cx="2351087" cy="365125"/>
          </a:xfrm>
          <a:prstGeom prst="rect">
            <a:avLst/>
          </a:prstGeom>
        </p:spPr>
        <p:txBody>
          <a:bodyPr/>
          <a:lstStyle>
            <a:lvl1pPr>
              <a:defRPr/>
            </a:lvl1pPr>
          </a:lstStyle>
          <a:p>
            <a:pPr algn="ctr" eaLnBrk="0" fontAlgn="base" hangingPunct="0">
              <a:spcBef>
                <a:spcPct val="0"/>
              </a:spcBef>
              <a:spcAft>
                <a:spcPct val="0"/>
              </a:spcAft>
              <a:defRPr/>
            </a:pPr>
            <a:endParaRPr lang="en-US" sz="2400" b="1" dirty="0">
              <a:solidFill>
                <a:prstClr val="black"/>
              </a:solidFill>
              <a:latin typeface="Times New Roman" pitchFamily="18" charset="0"/>
            </a:endParaRPr>
          </a:p>
        </p:txBody>
      </p:sp>
      <p:sp>
        <p:nvSpPr>
          <p:cNvPr id="7" name="Slide Number Placeholder 26"/>
          <p:cNvSpPr>
            <a:spLocks noGrp="1"/>
          </p:cNvSpPr>
          <p:nvPr>
            <p:ph type="sldNum" sz="quarter" idx="12"/>
          </p:nvPr>
        </p:nvSpPr>
        <p:spPr/>
        <p:txBody>
          <a:bodyPr/>
          <a:lstStyle>
            <a:lvl1pPr>
              <a:defRPr/>
            </a:lvl1pPr>
          </a:lstStyle>
          <a:p>
            <a:pPr>
              <a:defRPr/>
            </a:pPr>
            <a:fld id="{5994AD71-39C7-44A1-9017-80C98F1D223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31487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29"/>
          <p:cNvSpPr>
            <a:spLocks noGrp="1"/>
          </p:cNvSpPr>
          <p:nvPr>
            <p:ph type="dt" sz="half" idx="10"/>
          </p:nvPr>
        </p:nvSpPr>
        <p:spPr>
          <a:xfrm>
            <a:off x="6727825" y="6408738"/>
            <a:ext cx="1919288" cy="365125"/>
          </a:xfrm>
          <a:prstGeom prst="rect">
            <a:avLst/>
          </a:prstGeom>
        </p:spPr>
        <p:txBody>
          <a:bodyPr/>
          <a:lstStyle>
            <a:lvl1pPr>
              <a:defRPr/>
            </a:lvl1pPr>
          </a:lstStyle>
          <a:p>
            <a:pPr algn="ctr" eaLnBrk="0" fontAlgn="base" hangingPunct="0">
              <a:spcBef>
                <a:spcPct val="0"/>
              </a:spcBef>
              <a:spcAft>
                <a:spcPct val="0"/>
              </a:spcAft>
              <a:defRPr/>
            </a:pPr>
            <a:fld id="{1508450D-80EB-4144-870D-36F1ABD70865}" type="datetime1">
              <a:rPr lang="en-US" sz="2400" b="1">
                <a:solidFill>
                  <a:prstClr val="black"/>
                </a:solidFill>
                <a:latin typeface="Times New Roman" pitchFamily="18" charset="0"/>
              </a:rPr>
              <a:pPr algn="ctr" eaLnBrk="0" fontAlgn="base" hangingPunct="0">
                <a:spcBef>
                  <a:spcPct val="0"/>
                </a:spcBef>
                <a:spcAft>
                  <a:spcPct val="0"/>
                </a:spcAft>
                <a:defRPr/>
              </a:pPr>
              <a:t>12/13/2013</a:t>
            </a:fld>
            <a:endParaRPr lang="en-US" sz="2400" b="1" dirty="0">
              <a:solidFill>
                <a:prstClr val="black"/>
              </a:solidFill>
              <a:latin typeface="Times New Roman" pitchFamily="18" charset="0"/>
            </a:endParaRPr>
          </a:p>
        </p:txBody>
      </p:sp>
      <p:sp>
        <p:nvSpPr>
          <p:cNvPr id="3" name="Footer Placeholder 18"/>
          <p:cNvSpPr>
            <a:spLocks noGrp="1"/>
          </p:cNvSpPr>
          <p:nvPr>
            <p:ph type="ftr" sz="quarter" idx="11"/>
          </p:nvPr>
        </p:nvSpPr>
        <p:spPr>
          <a:xfrm>
            <a:off x="4379913" y="6408738"/>
            <a:ext cx="2351087" cy="365125"/>
          </a:xfrm>
          <a:prstGeom prst="rect">
            <a:avLst/>
          </a:prstGeom>
        </p:spPr>
        <p:txBody>
          <a:bodyPr/>
          <a:lstStyle>
            <a:lvl1pPr>
              <a:defRPr/>
            </a:lvl1pPr>
          </a:lstStyle>
          <a:p>
            <a:pPr algn="ctr" eaLnBrk="0" fontAlgn="base" hangingPunct="0">
              <a:spcBef>
                <a:spcPct val="0"/>
              </a:spcBef>
              <a:spcAft>
                <a:spcPct val="0"/>
              </a:spcAft>
              <a:defRPr/>
            </a:pPr>
            <a:endParaRPr lang="en-US" sz="2400" b="1" dirty="0">
              <a:solidFill>
                <a:prstClr val="black"/>
              </a:solidFill>
              <a:latin typeface="Times New Roman" pitchFamily="18" charset="0"/>
            </a:endParaRPr>
          </a:p>
        </p:txBody>
      </p:sp>
      <p:sp>
        <p:nvSpPr>
          <p:cNvPr id="4" name="Slide Number Placeholder 26"/>
          <p:cNvSpPr>
            <a:spLocks noGrp="1"/>
          </p:cNvSpPr>
          <p:nvPr>
            <p:ph type="sldNum" sz="quarter" idx="12"/>
          </p:nvPr>
        </p:nvSpPr>
        <p:spPr/>
        <p:txBody>
          <a:bodyPr/>
          <a:lstStyle>
            <a:lvl1pPr>
              <a:defRPr/>
            </a:lvl1pPr>
          </a:lstStyle>
          <a:p>
            <a:pPr>
              <a:defRPr/>
            </a:pPr>
            <a:fld id="{BA078114-7905-4479-BB62-36D197E0AB6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7640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071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62257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292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1104897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B3DC7551-B706-48B8-9088-7BD7672AD34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24079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149506" name="Group 2"/>
          <p:cNvGrpSpPr>
            <a:grpSpLocks/>
          </p:cNvGrpSpPr>
          <p:nvPr/>
        </p:nvGrpSpPr>
        <p:grpSpPr bwMode="auto">
          <a:xfrm>
            <a:off x="-498475" y="1311275"/>
            <a:ext cx="10429875" cy="5908675"/>
            <a:chOff x="-313" y="824"/>
            <a:chExt cx="6570" cy="3722"/>
          </a:xfrm>
        </p:grpSpPr>
        <p:sp>
          <p:nvSpPr>
            <p:cNvPr id="14950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0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0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1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2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fontAlgn="base">
                <a:spcBef>
                  <a:spcPct val="0"/>
                </a:spcBef>
                <a:spcAft>
                  <a:spcPct val="0"/>
                </a:spcAft>
              </a:pPr>
              <a:endParaRPr lang="en-US" sz="2400" b="1" dirty="0">
                <a:solidFill>
                  <a:prstClr val="black"/>
                </a:solidFill>
                <a:latin typeface="Times New Roman" pitchFamily="18" charset="0"/>
              </a:endParaRPr>
            </a:p>
          </p:txBody>
        </p:sp>
        <p:sp>
          <p:nvSpPr>
            <p:cNvPr id="14953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4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5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6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7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8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59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0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1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2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3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4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5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6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7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8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69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0"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1"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2"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3"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4"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5"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6"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7"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8"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09"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0"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1"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2"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3"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4"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5"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6"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7"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1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2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21"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grpSp>
      <p:sp>
        <p:nvSpPr>
          <p:cNvPr id="14972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noProof="0" smtClean="0"/>
              <a:t>Click to edit Master title style</a:t>
            </a:r>
          </a:p>
        </p:txBody>
      </p:sp>
      <p:sp>
        <p:nvSpPr>
          <p:cNvPr id="14972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9724" name="Rectangle 220"/>
          <p:cNvSpPr>
            <a:spLocks noGrp="1" noChangeArrowheads="1"/>
          </p:cNvSpPr>
          <p:nvPr>
            <p:ph type="dt" sz="quarter" idx="2"/>
          </p:nvPr>
        </p:nvSpPr>
        <p:spPr>
          <a:xfrm>
            <a:off x="457200" y="6243638"/>
            <a:ext cx="2133600" cy="45720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49725" name="Rectangle 221"/>
          <p:cNvSpPr>
            <a:spLocks noGrp="1" noChangeArrowheads="1"/>
          </p:cNvSpPr>
          <p:nvPr>
            <p:ph type="ftr" sz="quarter" idx="3"/>
          </p:nvPr>
        </p:nvSpPr>
        <p:spPr>
          <a:xfrm>
            <a:off x="3124200" y="6248400"/>
            <a:ext cx="2895600" cy="457200"/>
          </a:xfrm>
          <a:prstGeom prst="rect">
            <a:avLst/>
          </a:prstGeom>
        </p:spPr>
        <p:txBody>
          <a:bodyPr/>
          <a:lstStyle>
            <a:lvl1pPr>
              <a:defRPr/>
            </a:lvl1pPr>
          </a:lstStyle>
          <a:p>
            <a:pPr algn="ctr" eaLnBrk="0" fontAlgn="base" hangingPunct="0">
              <a:spcBef>
                <a:spcPct val="0"/>
              </a:spcBef>
              <a:spcAft>
                <a:spcPct val="0"/>
              </a:spcAft>
            </a:pPr>
            <a:r>
              <a:rPr lang="en-US" sz="2400" b="1" dirty="0">
                <a:solidFill>
                  <a:prstClr val="black"/>
                </a:solidFill>
                <a:latin typeface="Times New Roman" pitchFamily="18" charset="0"/>
              </a:rPr>
              <a:t>OSHA Office of Training and Education</a:t>
            </a:r>
          </a:p>
        </p:txBody>
      </p:sp>
      <p:sp>
        <p:nvSpPr>
          <p:cNvPr id="149726" name="Rectangle 222"/>
          <p:cNvSpPr>
            <a:spLocks noGrp="1" noChangeArrowheads="1"/>
          </p:cNvSpPr>
          <p:nvPr>
            <p:ph type="sldNum" sz="quarter" idx="4"/>
          </p:nvPr>
        </p:nvSpPr>
        <p:spPr/>
        <p:txBody>
          <a:bodyPr/>
          <a:lstStyle>
            <a:lvl1pPr>
              <a:defRPr/>
            </a:lvl1pPr>
          </a:lstStyle>
          <a:p>
            <a:fld id="{AA9BF343-1876-438C-A3E8-A1132CBFDBDD}"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56288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2F1D1C7-3568-4294-B08C-11E3B3E05121}" type="slidenum">
              <a:rPr lang="en-US">
                <a:solidFill>
                  <a:prstClr val="black">
                    <a:tint val="75000"/>
                  </a:prstClr>
                </a:solidFill>
              </a:rPr>
              <a:pPr/>
              <a:t>‹#›</a:t>
            </a:fld>
            <a:endParaRPr lang="en-US" dirty="0">
              <a:solidFill>
                <a:prstClr val="black">
                  <a:tint val="75000"/>
                </a:prstClr>
              </a:solidFill>
            </a:endParaRPr>
          </a:p>
        </p:txBody>
      </p:sp>
      <p:sp>
        <p:nvSpPr>
          <p:cNvPr id="6" name="Date Placeholder 5"/>
          <p:cNvSpPr>
            <a:spLocks noGrp="1"/>
          </p:cNvSpPr>
          <p:nvPr>
            <p:ph type="dt" sz="half" idx="11"/>
          </p:nvPr>
        </p:nvSpPr>
        <p:spPr>
          <a:xfrm>
            <a:off x="457200" y="6243638"/>
            <a:ext cx="2133600" cy="45720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7" name="Footer Placeholder 6"/>
          <p:cNvSpPr>
            <a:spLocks noGrp="1"/>
          </p:cNvSpPr>
          <p:nvPr>
            <p:ph type="ftr" sz="quarter" idx="12"/>
          </p:nvPr>
        </p:nvSpPr>
        <p:spPr>
          <a:xfrm>
            <a:off x="3124200" y="6243638"/>
            <a:ext cx="2895600" cy="457200"/>
          </a:xfrm>
          <a:prstGeom prst="rect">
            <a:avLst/>
          </a:prstGeom>
        </p:spPr>
        <p:txBody>
          <a:bodyPr/>
          <a:lstStyle>
            <a:lvl1pPr>
              <a:defRPr/>
            </a:lvl1pPr>
          </a:lstStyle>
          <a:p>
            <a:pPr algn="ctr" eaLnBrk="0" fontAlgn="base" hangingPunct="0">
              <a:spcBef>
                <a:spcPct val="0"/>
              </a:spcBef>
              <a:spcAft>
                <a:spcPct val="0"/>
              </a:spcAft>
            </a:pPr>
            <a:r>
              <a:rPr lang="en-US" sz="2400" b="1" dirty="0">
                <a:solidFill>
                  <a:prstClr val="black"/>
                </a:solidFill>
                <a:latin typeface="Times New Roman" pitchFamily="18" charset="0"/>
              </a:rPr>
              <a:t>OSHA Office of Training and Education</a:t>
            </a:r>
          </a:p>
        </p:txBody>
      </p:sp>
    </p:spTree>
    <p:extLst>
      <p:ext uri="{BB962C8B-B14F-4D97-AF65-F5344CB8AC3E}">
        <p14:creationId xmlns:p14="http://schemas.microsoft.com/office/powerpoint/2010/main" val="2362860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8400"/>
            <a:ext cx="2133600" cy="45720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pPr algn="ctr" eaLnBrk="0" fontAlgn="base" hangingPunct="0">
              <a:spcBef>
                <a:spcPct val="0"/>
              </a:spcBef>
              <a:spcAft>
                <a:spcPct val="0"/>
              </a:spcAft>
            </a:pPr>
            <a:r>
              <a:rPr lang="en-US" sz="2400" b="1" dirty="0">
                <a:solidFill>
                  <a:prstClr val="black"/>
                </a:solidFill>
                <a:latin typeface="Times New Roman" pitchFamily="18" charset="0"/>
              </a:rPr>
              <a:t>OSHA Office of Training and Education</a:t>
            </a:r>
          </a:p>
        </p:txBody>
      </p:sp>
      <p:sp>
        <p:nvSpPr>
          <p:cNvPr id="4" name="Slide Number Placeholder 3"/>
          <p:cNvSpPr>
            <a:spLocks noGrp="1"/>
          </p:cNvSpPr>
          <p:nvPr>
            <p:ph type="sldNum" sz="quarter" idx="12"/>
          </p:nvPr>
        </p:nvSpPr>
        <p:spPr/>
        <p:txBody>
          <a:bodyPr/>
          <a:lstStyle>
            <a:lvl1pPr>
              <a:defRPr/>
            </a:lvl1pPr>
          </a:lstStyle>
          <a:p>
            <a:fld id="{DAAA2FBF-9A38-4DA7-AABF-D4393C5639BC}"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82820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a:prstGeom prst="rect">
            <a:avLst/>
          </a:prstGeom>
        </p:spPr>
        <p:txBody>
          <a:bodyPr/>
          <a:lstStyle>
            <a:lvl1pPr>
              <a:defRPr/>
            </a:lvl1pPr>
          </a:lstStyle>
          <a:p>
            <a:pPr algn="ctr" eaLnBrk="0" fontAlgn="base" hangingPunct="0">
              <a:spcBef>
                <a:spcPct val="0"/>
              </a:spcBef>
              <a:spcAft>
                <a:spcPct val="0"/>
              </a:spcAft>
            </a:pPr>
            <a:r>
              <a:rPr lang="en-US" sz="2400" b="1" dirty="0">
                <a:solidFill>
                  <a:prstClr val="black"/>
                </a:solidFill>
                <a:latin typeface="Times New Roman" pitchFamily="18" charset="0"/>
              </a:rPr>
              <a:t>OSHA Office of Training and Education</a:t>
            </a:r>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DEC2ED62-55B5-4F34-9099-1AFF5F109824}" type="slidenum">
              <a:rPr lang="en-US">
                <a:solidFill>
                  <a:prstClr val="black">
                    <a:tint val="75000"/>
                  </a:prstClr>
                </a:solidFill>
              </a:rPr>
              <a:pPr/>
              <a:t>‹#›</a:t>
            </a:fld>
            <a:endParaRPr lang="en-US" dirty="0">
              <a:solidFill>
                <a:prstClr val="black">
                  <a:tint val="75000"/>
                </a:prstClr>
              </a:solidFill>
            </a:endParaRPr>
          </a:p>
        </p:txBody>
      </p:sp>
      <p:sp>
        <p:nvSpPr>
          <p:cNvPr id="7" name="Date Placeholder 6"/>
          <p:cNvSpPr>
            <a:spLocks noGrp="1"/>
          </p:cNvSpPr>
          <p:nvPr>
            <p:ph type="dt" sz="half" idx="12"/>
          </p:nvPr>
        </p:nvSpPr>
        <p:spPr>
          <a:xfrm>
            <a:off x="457200" y="6245225"/>
            <a:ext cx="21336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Tree>
    <p:extLst>
      <p:ext uri="{BB962C8B-B14F-4D97-AF65-F5344CB8AC3E}">
        <p14:creationId xmlns:p14="http://schemas.microsoft.com/office/powerpoint/2010/main" val="2911293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66738" y="1752600"/>
            <a:ext cx="3924300" cy="4267200"/>
          </a:xfrm>
        </p:spPr>
        <p:txBody>
          <a:bodyPr/>
          <a:lstStyle/>
          <a:p>
            <a:endParaRPr lang="en-US" dirty="0"/>
          </a:p>
        </p:txBody>
      </p:sp>
      <p:sp>
        <p:nvSpPr>
          <p:cNvPr id="4" name="Text Placeholder 3"/>
          <p:cNvSpPr>
            <a:spLocks noGrp="1"/>
          </p:cNvSpPr>
          <p:nvPr>
            <p:ph type="body"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3E84607A-72E1-4E4D-97A5-43E5CBB8FB4D}"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63269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3438" y="1752600"/>
            <a:ext cx="3924300" cy="4267200"/>
          </a:xfrm>
        </p:spPr>
        <p:txBody>
          <a:bodyPr/>
          <a:lstStyle/>
          <a:p>
            <a:endParaRPr lang="en-US" dirty="0"/>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498BBF43-3A44-4898-A2E2-5F0975AE7619}"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307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566738" y="1752600"/>
            <a:ext cx="3924300" cy="4267200"/>
          </a:xfrm>
        </p:spPr>
        <p:txBody>
          <a:bodyPr/>
          <a:lstStyle/>
          <a:p>
            <a:endParaRPr lang="en-US" dirty="0"/>
          </a:p>
        </p:txBody>
      </p:sp>
      <p:sp>
        <p:nvSpPr>
          <p:cNvPr id="4" name="Text Placeholder 3"/>
          <p:cNvSpPr>
            <a:spLocks noGrp="1"/>
          </p:cNvSpPr>
          <p:nvPr>
            <p:ph type="body"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7" name="Slide Number Placeholder 6"/>
          <p:cNvSpPr>
            <a:spLocks noGrp="1"/>
          </p:cNvSpPr>
          <p:nvPr>
            <p:ph type="sldNum" sz="quarter" idx="12"/>
          </p:nvPr>
        </p:nvSpPr>
        <p:spPr>
          <a:xfrm>
            <a:off x="6553200" y="6245225"/>
            <a:ext cx="1981200" cy="476250"/>
          </a:xfrm>
        </p:spPr>
        <p:txBody>
          <a:bodyPr/>
          <a:lstStyle>
            <a:lvl1pPr>
              <a:defRPr/>
            </a:lvl1pPr>
          </a:lstStyle>
          <a:p>
            <a:fld id="{AAA76BB9-8948-47FA-B3E8-3DEC6C2811C0}"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6796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261906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4933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241677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50085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5543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23903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DB610-FCE9-446E-9872-E342E7EB6851}" type="datetimeFigureOut">
              <a:rPr lang="en-US" smtClean="0"/>
              <a:pPr/>
              <a:t>12/13/2013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55516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4.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DB610-FCE9-446E-9872-E342E7EB6851}" type="datetimeFigureOut">
              <a:rPr lang="en-US" smtClean="0"/>
              <a:pPr/>
              <a:t>12/13/2013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9588D-F327-4F7A-AD80-E6B459C5F4C3}" type="slidenum">
              <a:rPr lang="en-US" smtClean="0"/>
              <a:pPr/>
              <a:t>‹#›</a:t>
            </a:fld>
            <a:endParaRPr lang="en-US" dirty="0"/>
          </a:p>
        </p:txBody>
      </p:sp>
    </p:spTree>
    <p:extLst>
      <p:ext uri="{BB962C8B-B14F-4D97-AF65-F5344CB8AC3E}">
        <p14:creationId xmlns:p14="http://schemas.microsoft.com/office/powerpoint/2010/main" val="12903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7800" y="274638"/>
            <a:ext cx="7239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47800" y="1600200"/>
            <a:ext cx="7239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B3DC7551-B706-48B8-9088-7BD7672AD34C}" type="slidenum">
              <a:rPr lang="en-US" b="1" smtClean="0">
                <a:solidFill>
                  <a:prstClr val="black">
                    <a:tint val="75000"/>
                  </a:prstClr>
                </a:solidFill>
                <a:latin typeface="Times New Roman" pitchFamily="18" charset="0"/>
              </a:rPr>
              <a:pPr eaLnBrk="0" fontAlgn="base" hangingPunct="0">
                <a:spcBef>
                  <a:spcPct val="0"/>
                </a:spcBef>
                <a:spcAft>
                  <a:spcPct val="0"/>
                </a:spcAft>
              </a:pPr>
              <a:t>‹#›</a:t>
            </a:fld>
            <a:endParaRPr lang="en-US" b="1" dirty="0">
              <a:solidFill>
                <a:prstClr val="black">
                  <a:tint val="75000"/>
                </a:prstClr>
              </a:solidFill>
              <a:latin typeface="Times New Roman" pitchFamily="18" charset="0"/>
            </a:endParaRPr>
          </a:p>
        </p:txBody>
      </p:sp>
      <p:sp>
        <p:nvSpPr>
          <p:cNvPr id="7" name="Rectangle 6"/>
          <p:cNvSpPr/>
          <p:nvPr/>
        </p:nvSpPr>
        <p:spPr>
          <a:xfrm rot="16200000">
            <a:off x="-3095964" y="3095968"/>
            <a:ext cx="6858000" cy="666066"/>
          </a:xfrm>
          <a:prstGeom prst="rect">
            <a:avLst/>
          </a:prstGeom>
          <a:solidFill>
            <a:srgbClr val="C00000"/>
          </a:solidFill>
          <a:ln>
            <a:solidFill>
              <a:srgbClr val="FF0000"/>
            </a:solidFill>
          </a:ln>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eaLnBrk="0" fontAlgn="base" hangingPunct="0">
              <a:spcBef>
                <a:spcPct val="0"/>
              </a:spcBef>
              <a:spcAft>
                <a:spcPct val="0"/>
              </a:spcAft>
            </a:pPr>
            <a:r>
              <a:rPr lang="en-US" sz="3600" b="1" dirty="0">
                <a:ln>
                  <a:solidFill>
                    <a:prstClr val="white"/>
                  </a:solidFill>
                  <a:prstDash val="solid"/>
                </a:ln>
                <a:solidFill>
                  <a:prstClr val="white"/>
                </a:solidFill>
                <a:effectLst>
                  <a:outerShdw blurRad="38100" dist="38100" dir="2700000" algn="tl">
                    <a:srgbClr val="000000">
                      <a:alpha val="43137"/>
                    </a:srgbClr>
                  </a:outerShdw>
                </a:effectLst>
                <a:latin typeface="Bradley Hand ITC" pitchFamily="66" charset="0"/>
              </a:rPr>
              <a:t>Safety Training Services, Inc.</a:t>
            </a:r>
          </a:p>
        </p:txBody>
      </p:sp>
      <p:sp>
        <p:nvSpPr>
          <p:cNvPr id="9" name="TextBox 8"/>
          <p:cNvSpPr txBox="1"/>
          <p:nvPr/>
        </p:nvSpPr>
        <p:spPr>
          <a:xfrm>
            <a:off x="1371600" y="6488668"/>
            <a:ext cx="7772400" cy="369332"/>
          </a:xfrm>
          <a:prstGeom prst="rect">
            <a:avLst/>
          </a:prstGeom>
          <a:noFill/>
        </p:spPr>
        <p:txBody>
          <a:bodyPr wrap="square" rtlCol="0">
            <a:spAutoFit/>
          </a:bodyPr>
          <a:lstStyle/>
          <a:p>
            <a:pPr algn="ctr" eaLnBrk="0" fontAlgn="base" hangingPunct="0">
              <a:spcBef>
                <a:spcPct val="0"/>
              </a:spcBef>
              <a:spcAft>
                <a:spcPct val="0"/>
              </a:spcAft>
            </a:pPr>
            <a:r>
              <a:rPr lang="en-US" dirty="0">
                <a:solidFill>
                  <a:prstClr val="black"/>
                </a:solidFill>
                <a:effectLst>
                  <a:outerShdw blurRad="38100" dist="38100" dir="2700000" algn="tl">
                    <a:srgbClr val="000000">
                      <a:alpha val="43137"/>
                    </a:srgbClr>
                  </a:outerShdw>
                </a:effectLst>
                <a:latin typeface="Arial Narrow" pitchFamily="34" charset="0"/>
              </a:rPr>
              <a:t>OSHA Training  •  Standby Rescue  •  Fire Protection  •  Safety Consulting </a:t>
            </a:r>
          </a:p>
        </p:txBody>
      </p:sp>
      <p:sp>
        <p:nvSpPr>
          <p:cNvPr id="10" name="Rectangle 9"/>
          <p:cNvSpPr/>
          <p:nvPr/>
        </p:nvSpPr>
        <p:spPr>
          <a:xfrm rot="16200000">
            <a:off x="-2456766" y="3105835"/>
            <a:ext cx="6858000" cy="646331"/>
          </a:xfrm>
          <a:prstGeom prst="rect">
            <a:avLst/>
          </a:prstGeom>
          <a:solidFill>
            <a:srgbClr val="C00000"/>
          </a:solidFill>
          <a:ln>
            <a:solidFill>
              <a:srgbClr val="C00000"/>
            </a:solidFill>
          </a:ln>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r" eaLnBrk="0" fontAlgn="base" hangingPunct="0">
              <a:spcBef>
                <a:spcPct val="0"/>
              </a:spcBef>
              <a:spcAft>
                <a:spcPct val="0"/>
              </a:spcAft>
            </a:pPr>
            <a:r>
              <a:rPr lang="en-US" sz="3600" dirty="0">
                <a:ln>
                  <a:solidFill>
                    <a:srgbClr val="FF6501"/>
                  </a:solidFill>
                  <a:prstDash val="solid"/>
                </a:ln>
                <a:solidFill>
                  <a:prstClr val="white">
                    <a:lumMod val="95000"/>
                  </a:prstClr>
                </a:solidFill>
                <a:effectLst>
                  <a:outerShdw blurRad="38100" dist="38100" dir="2700000" algn="tl">
                    <a:srgbClr val="000000">
                      <a:alpha val="43137"/>
                    </a:srgbClr>
                  </a:outerShdw>
                </a:effectLst>
                <a:latin typeface="Copperplate Gothic Bold" pitchFamily="34" charset="0"/>
              </a:rPr>
              <a:t> </a:t>
            </a:r>
            <a:r>
              <a:rPr lang="en-US" sz="3600" dirty="0" smtClean="0">
                <a:ln>
                  <a:solidFill>
                    <a:srgbClr val="FF6501"/>
                  </a:solidFill>
                  <a:prstDash val="solid"/>
                </a:ln>
                <a:solidFill>
                  <a:prstClr val="white">
                    <a:lumMod val="95000"/>
                  </a:prstClr>
                </a:solidFill>
                <a:effectLst>
                  <a:outerShdw blurRad="38100" dist="38100" dir="2700000" algn="tl">
                    <a:srgbClr val="000000">
                      <a:alpha val="43137"/>
                    </a:srgbClr>
                  </a:outerShdw>
                </a:effectLst>
                <a:latin typeface="Copperplate Gothic Bold" pitchFamily="34" charset="0"/>
              </a:rPr>
              <a:t>LOCK OUT/ TAG OUT </a:t>
            </a:r>
            <a:endParaRPr lang="en-US" sz="3600" dirty="0">
              <a:ln>
                <a:solidFill>
                  <a:srgbClr val="FF6501"/>
                </a:solidFill>
                <a:prstDash val="solid"/>
              </a:ln>
              <a:solidFill>
                <a:prstClr val="white">
                  <a:lumMod val="95000"/>
                </a:prstClr>
              </a:solidFill>
              <a:effectLst>
                <a:outerShdw blurRad="38100" dist="38100" dir="2700000" algn="tl">
                  <a:srgbClr val="000000">
                    <a:alpha val="43137"/>
                  </a:srgbClr>
                </a:outerShdw>
              </a:effectLst>
              <a:latin typeface="Copperplate Gothic Bold" pitchFamily="34" charset="0"/>
            </a:endParaRPr>
          </a:p>
        </p:txBody>
      </p:sp>
      <p:sp>
        <p:nvSpPr>
          <p:cNvPr id="11" name="TextBox 10"/>
          <p:cNvSpPr txBox="1"/>
          <p:nvPr/>
        </p:nvSpPr>
        <p:spPr>
          <a:xfrm rot="16200000">
            <a:off x="307039" y="5865167"/>
            <a:ext cx="1524000" cy="461665"/>
          </a:xfrm>
          <a:prstGeom prst="rect">
            <a:avLst/>
          </a:prstGeom>
          <a:solidFill>
            <a:srgbClr val="C00000"/>
          </a:solidFill>
        </p:spPr>
        <p:txBody>
          <a:bodyPr wrap="square" rtlCol="0">
            <a:spAutoFit/>
          </a:bodyPr>
          <a:lstStyle/>
          <a:p>
            <a:pPr eaLnBrk="0" fontAlgn="base" hangingPunct="0">
              <a:spcBef>
                <a:spcPct val="0"/>
              </a:spcBef>
              <a:spcAft>
                <a:spcPct val="0"/>
              </a:spcAft>
            </a:pPr>
            <a:r>
              <a:rPr lang="en-US" sz="2400" dirty="0" smtClean="0">
                <a:solidFill>
                  <a:prstClr val="black"/>
                </a:solidFill>
                <a:latin typeface="Agency FB" pitchFamily="34" charset="0"/>
              </a:rPr>
              <a:t> </a:t>
            </a:r>
            <a:endParaRPr lang="en-US" sz="2400" b="1" dirty="0">
              <a:solidFill>
                <a:prstClr val="white"/>
              </a:solidFill>
              <a:latin typeface="Agency FB" pitchFamily="34" charset="0"/>
            </a:endParaRPr>
          </a:p>
        </p:txBody>
      </p:sp>
    </p:spTree>
    <p:extLst>
      <p:ext uri="{BB962C8B-B14F-4D97-AF65-F5344CB8AC3E}">
        <p14:creationId xmlns:p14="http://schemas.microsoft.com/office/powerpoint/2010/main" val="347995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74638"/>
            <a:ext cx="8305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1000" y="1600200"/>
            <a:ext cx="8305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B3DC7551-B706-48B8-9088-7BD7672AD34C}" type="slidenum">
              <a:rPr lang="en-US" b="1" smtClean="0">
                <a:solidFill>
                  <a:prstClr val="black">
                    <a:tint val="75000"/>
                  </a:prstClr>
                </a:solidFill>
                <a:latin typeface="Times New Roman" pitchFamily="18" charset="0"/>
              </a:rPr>
              <a:pPr eaLnBrk="0" fontAlgn="base" hangingPunct="0">
                <a:spcBef>
                  <a:spcPct val="0"/>
                </a:spcBef>
                <a:spcAft>
                  <a:spcPct val="0"/>
                </a:spcAft>
              </a:pPr>
              <a:t>‹#›</a:t>
            </a:fld>
            <a:endParaRPr lang="en-US" b="1" dirty="0">
              <a:solidFill>
                <a:prstClr val="black">
                  <a:tint val="75000"/>
                </a:prstClr>
              </a:solidFill>
              <a:latin typeface="Times New Roman" pitchFamily="18" charset="0"/>
            </a:endParaRPr>
          </a:p>
        </p:txBody>
      </p:sp>
      <p:sp>
        <p:nvSpPr>
          <p:cNvPr id="9" name="TextBox 8"/>
          <p:cNvSpPr txBox="1"/>
          <p:nvPr/>
        </p:nvSpPr>
        <p:spPr>
          <a:xfrm>
            <a:off x="0" y="6488668"/>
            <a:ext cx="9144000" cy="369332"/>
          </a:xfrm>
          <a:prstGeom prst="rect">
            <a:avLst/>
          </a:prstGeom>
          <a:noFill/>
        </p:spPr>
        <p:txBody>
          <a:bodyPr wrap="square" rtlCol="0">
            <a:spAutoFit/>
          </a:bodyPr>
          <a:lstStyle/>
          <a:p>
            <a:pPr algn="ctr" eaLnBrk="0" fontAlgn="base" hangingPunct="0">
              <a:spcBef>
                <a:spcPct val="0"/>
              </a:spcBef>
              <a:spcAft>
                <a:spcPct val="0"/>
              </a:spcAft>
            </a:pPr>
            <a:r>
              <a:rPr lang="en-US" dirty="0">
                <a:solidFill>
                  <a:prstClr val="black"/>
                </a:solidFill>
                <a:effectLst>
                  <a:outerShdw blurRad="38100" dist="38100" dir="2700000" algn="tl">
                    <a:srgbClr val="000000">
                      <a:alpha val="43137"/>
                    </a:srgbClr>
                  </a:outerShdw>
                </a:effectLst>
                <a:latin typeface="Arial Narrow" pitchFamily="34" charset="0"/>
              </a:rPr>
              <a:t>OSHA Training  •  Standby Rescue  •  Fire Protection  •  Safety Consulting </a:t>
            </a:r>
          </a:p>
        </p:txBody>
      </p:sp>
    </p:spTree>
    <p:extLst>
      <p:ext uri="{BB962C8B-B14F-4D97-AF65-F5344CB8AC3E}">
        <p14:creationId xmlns:p14="http://schemas.microsoft.com/office/powerpoint/2010/main" val="1512367774"/>
      </p:ext>
    </p:extLst>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8"/>
            <a:ext cx="8382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1000" y="1600201"/>
            <a:ext cx="83058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p:nvSpPr>
        <p:spPr>
          <a:xfrm flipV="1">
            <a:off x="0" y="5969988"/>
            <a:ext cx="9144000" cy="8880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b="1" dirty="0">
              <a:solidFill>
                <a:prstClr val="white"/>
              </a:solidFill>
            </a:endParaRPr>
          </a:p>
        </p:txBody>
      </p:sp>
      <p:sp>
        <p:nvSpPr>
          <p:cNvPr id="13" name="TextBox 12"/>
          <p:cNvSpPr txBox="1"/>
          <p:nvPr/>
        </p:nvSpPr>
        <p:spPr>
          <a:xfrm>
            <a:off x="4114800" y="5943596"/>
            <a:ext cx="4876800" cy="523220"/>
          </a:xfrm>
          <a:prstGeom prst="rect">
            <a:avLst/>
          </a:prstGeom>
          <a:noFill/>
        </p:spPr>
        <p:txBody>
          <a:bodyPr wrap="square" rtlCol="0">
            <a:spAutoFit/>
          </a:bodyPr>
          <a:lstStyle/>
          <a:p>
            <a:pPr algn="r" eaLnBrk="0" fontAlgn="base" hangingPunct="0">
              <a:spcBef>
                <a:spcPct val="0"/>
              </a:spcBef>
              <a:spcAft>
                <a:spcPct val="0"/>
              </a:spcAft>
            </a:pPr>
            <a:r>
              <a:rPr lang="en-US" sz="2800" b="1" dirty="0">
                <a:solidFill>
                  <a:prstClr val="white"/>
                </a:solidFill>
                <a:effectLst>
                  <a:outerShdw blurRad="38100" dist="38100" dir="2700000" algn="tl">
                    <a:srgbClr val="000000">
                      <a:alpha val="43137"/>
                    </a:srgbClr>
                  </a:outerShdw>
                </a:effectLst>
                <a:latin typeface="Bradley Hand ITC" pitchFamily="66" charset="0"/>
              </a:rPr>
              <a:t>Safety Training Services, Inc.</a:t>
            </a:r>
            <a:endParaRPr lang="en-US" sz="2800" b="1" i="1" dirty="0">
              <a:solidFill>
                <a:prstClr val="black"/>
              </a:solidFill>
              <a:effectLst>
                <a:outerShdw blurRad="38100" dist="38100" dir="2700000" algn="tl">
                  <a:srgbClr val="000000">
                    <a:alpha val="43137"/>
                  </a:srgbClr>
                </a:outerShdw>
              </a:effectLst>
              <a:latin typeface="Bradley Hand ITC" pitchFamily="66" charset="0"/>
            </a:endParaRPr>
          </a:p>
        </p:txBody>
      </p:sp>
      <p:sp>
        <p:nvSpPr>
          <p:cNvPr id="14" name="TextBox 13"/>
          <p:cNvSpPr txBox="1"/>
          <p:nvPr/>
        </p:nvSpPr>
        <p:spPr>
          <a:xfrm>
            <a:off x="0" y="6400801"/>
            <a:ext cx="9144000" cy="369332"/>
          </a:xfrm>
          <a:prstGeom prst="rect">
            <a:avLst/>
          </a:prstGeom>
          <a:noFill/>
        </p:spPr>
        <p:txBody>
          <a:bodyPr wrap="square" rtlCol="0">
            <a:spAutoFit/>
          </a:bodyPr>
          <a:lstStyle/>
          <a:p>
            <a:pPr algn="ctr" eaLnBrk="0" fontAlgn="base" hangingPunct="0">
              <a:spcBef>
                <a:spcPct val="0"/>
              </a:spcBef>
              <a:spcAft>
                <a:spcPct val="0"/>
              </a:spcAft>
            </a:pPr>
            <a:r>
              <a:rPr lang="en-US" dirty="0">
                <a:solidFill>
                  <a:prstClr val="black"/>
                </a:solidFill>
                <a:effectLst>
                  <a:outerShdw blurRad="38100" dist="38100" dir="2700000" algn="tl">
                    <a:srgbClr val="000000">
                      <a:alpha val="43137"/>
                    </a:srgbClr>
                  </a:outerShdw>
                </a:effectLst>
                <a:latin typeface="Arial Narrow" pitchFamily="34" charset="0"/>
              </a:rPr>
              <a:t>OSHA Training  •  Standby Rescue  •  Fire Protection  •  Safety Consulting</a:t>
            </a:r>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B3DC7551-B706-48B8-9088-7BD7672AD34C}" type="slidenum">
              <a:rPr lang="en-US" b="1" smtClean="0">
                <a:solidFill>
                  <a:prstClr val="black">
                    <a:tint val="75000"/>
                  </a:prstClr>
                </a:solidFill>
                <a:latin typeface="Times New Roman" pitchFamily="18" charset="0"/>
              </a:rPr>
              <a:pPr eaLnBrk="0" fontAlgn="base" hangingPunct="0">
                <a:spcBef>
                  <a:spcPct val="0"/>
                </a:spcBef>
                <a:spcAft>
                  <a:spcPct val="0"/>
                </a:spcAft>
              </a:pPr>
              <a:t>‹#›</a:t>
            </a:fld>
            <a:endParaRPr lang="en-US" b="1" dirty="0">
              <a:solidFill>
                <a:prstClr val="black">
                  <a:tint val="75000"/>
                </a:prstClr>
              </a:solidFill>
              <a:latin typeface="Times New Roman" pitchFamily="18" charset="0"/>
            </a:endParaRPr>
          </a:p>
        </p:txBody>
      </p:sp>
    </p:spTree>
    <p:extLst>
      <p:ext uri="{BB962C8B-B14F-4D97-AF65-F5344CB8AC3E}">
        <p14:creationId xmlns:p14="http://schemas.microsoft.com/office/powerpoint/2010/main" val="16658033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wmf"/><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idx="4294967295"/>
          </p:nvPr>
        </p:nvSpPr>
        <p:spPr>
          <a:xfrm>
            <a:off x="533400" y="152400"/>
            <a:ext cx="8305800" cy="1143000"/>
          </a:xfrm>
        </p:spPr>
        <p:txBody>
          <a:bodyPr>
            <a:normAutofit fontScale="90000"/>
          </a:bodyPr>
          <a:lstStyle/>
          <a:p>
            <a:pPr eaLnBrk="1" hangingPunct="1"/>
            <a:r>
              <a:rPr lang="en-US" sz="3200" dirty="0" smtClean="0">
                <a:latin typeface="Verdana" pitchFamily="34" charset="0"/>
              </a:rPr>
              <a:t/>
            </a:r>
            <a:br>
              <a:rPr lang="en-US" sz="3200" dirty="0" smtClean="0">
                <a:latin typeface="Verdana" pitchFamily="34" charset="0"/>
              </a:rPr>
            </a:br>
            <a:r>
              <a:rPr lang="en-US" sz="3200" dirty="0" smtClean="0">
                <a:latin typeface="Verdana" pitchFamily="34" charset="0"/>
              </a:rPr>
              <a:t>CONTROL OF HAZARDOUS ENERGY</a:t>
            </a:r>
            <a:br>
              <a:rPr lang="en-US" sz="3200" dirty="0" smtClean="0">
                <a:latin typeface="Verdana" pitchFamily="34" charset="0"/>
              </a:rPr>
            </a:br>
            <a:r>
              <a:rPr lang="en-US" sz="3200" dirty="0" smtClean="0">
                <a:latin typeface="Verdana" pitchFamily="34" charset="0"/>
              </a:rPr>
              <a:t>(LOCKOUT/TAGOUT)</a:t>
            </a:r>
            <a:br>
              <a:rPr lang="en-US" sz="3200" dirty="0" smtClean="0">
                <a:latin typeface="Verdana" pitchFamily="34" charset="0"/>
              </a:rPr>
            </a:br>
            <a:r>
              <a:rPr lang="en-US" sz="2000" b="1" dirty="0" smtClean="0">
                <a:latin typeface="Verdana" pitchFamily="34" charset="0"/>
              </a:rPr>
              <a:t>OSHA 29 C FR   1910-147</a:t>
            </a:r>
            <a:endParaRPr lang="en-US" sz="3200" dirty="0" smtClean="0">
              <a:latin typeface="Verdana" pitchFamily="34" charset="0"/>
            </a:endParaRPr>
          </a:p>
        </p:txBody>
      </p:sp>
      <p:sp>
        <p:nvSpPr>
          <p:cNvPr id="81923" name="Rectangle 3"/>
          <p:cNvSpPr>
            <a:spLocks noGrp="1" noChangeArrowheads="1"/>
          </p:cNvSpPr>
          <p:nvPr>
            <p:ph type="subTitle" idx="4294967295"/>
          </p:nvPr>
        </p:nvSpPr>
        <p:spPr>
          <a:xfrm>
            <a:off x="4902200" y="2927350"/>
            <a:ext cx="4241800" cy="1822450"/>
          </a:xfrm>
        </p:spPr>
        <p:txBody>
          <a:bodyPr>
            <a:normAutofit/>
          </a:bodyPr>
          <a:lstStyle/>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eaLnBrk="1" hangingPunct="1"/>
            <a:endParaRPr lang="en-US" sz="2400" b="1" dirty="0" smtClean="0">
              <a:latin typeface="Verdana" pitchFamily="34" charset="0"/>
            </a:endParaRPr>
          </a:p>
          <a:p>
            <a:pPr marL="0" indent="0" eaLnBrk="1" hangingPunct="1">
              <a:buNone/>
            </a:pPr>
            <a:endParaRPr lang="en-US" sz="2400" b="1" dirty="0" smtClean="0">
              <a:latin typeface="Verdana"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20520"/>
            <a:ext cx="6882368" cy="4246880"/>
          </a:xfrm>
          <a:prstGeom prst="rect">
            <a:avLst/>
          </a:prstGeom>
        </p:spPr>
      </p:pic>
    </p:spTree>
    <p:extLst>
      <p:ext uri="{BB962C8B-B14F-4D97-AF65-F5344CB8AC3E}">
        <p14:creationId xmlns:p14="http://schemas.microsoft.com/office/powerpoint/2010/main" val="262718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3400" y="228600"/>
            <a:ext cx="8001000" cy="1143000"/>
          </a:xfrm>
        </p:spPr>
        <p:txBody>
          <a:bodyPr>
            <a:normAutofit fontScale="90000"/>
          </a:bodyPr>
          <a:lstStyle/>
          <a:p>
            <a:pPr eaLnBrk="1" hangingPunct="1"/>
            <a:r>
              <a:rPr lang="en-US" dirty="0" smtClean="0">
                <a:latin typeface="Verdana" pitchFamily="34" charset="0"/>
              </a:rPr>
              <a:t>EXCEPTIONS</a:t>
            </a:r>
            <a:br>
              <a:rPr lang="en-US" dirty="0" smtClean="0">
                <a:latin typeface="Verdana" pitchFamily="34" charset="0"/>
              </a:rPr>
            </a:br>
            <a:endParaRPr lang="en-US" sz="3100" dirty="0" smtClean="0">
              <a:solidFill>
                <a:schemeClr val="tx2">
                  <a:lumMod val="60000"/>
                  <a:lumOff val="40000"/>
                </a:schemeClr>
              </a:solidFill>
              <a:latin typeface="Verdana" pitchFamily="34" charset="0"/>
            </a:endParaRPr>
          </a:p>
        </p:txBody>
      </p:sp>
      <p:sp>
        <p:nvSpPr>
          <p:cNvPr id="82947" name="Rectangle 3"/>
          <p:cNvSpPr>
            <a:spLocks noGrp="1" noChangeArrowheads="1"/>
          </p:cNvSpPr>
          <p:nvPr>
            <p:ph type="body" idx="4294967295"/>
          </p:nvPr>
        </p:nvSpPr>
        <p:spPr>
          <a:xfrm>
            <a:off x="457200" y="1600200"/>
            <a:ext cx="8229600" cy="4724400"/>
          </a:xfrm>
        </p:spPr>
        <p:txBody>
          <a:bodyPr>
            <a:normAutofit fontScale="55000" lnSpcReduction="20000"/>
          </a:bodyPr>
          <a:lstStyle/>
          <a:p>
            <a:pPr eaLnBrk="1" hangingPunct="1">
              <a:buSzTx/>
            </a:pPr>
            <a:r>
              <a:rPr lang="en-US" dirty="0" smtClean="0">
                <a:latin typeface="Verdana" pitchFamily="34" charset="0"/>
              </a:rPr>
              <a:t>The employee is performing work involving minor tool changes and adjustments or other minor servicing activities that are routine, repetitive, and integral to the use of the production equipment, that occur during normal production operations, and provided that the work is performed using alternative measures which provide effective protection.</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Exposure to hazardous energy is controlled completely by unplugging the equipment from an electrical outlet and where the employee doing the service or maintenance has exclusive control of the plug.</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An employee is performing hot-tap operations on pressurized pipelines that distribute gas, steam, water, or petroleum products, for which the employer shows the following:  Continuity of service is essential; shutdown of the system is impractical; and the employee follows documented procedures and uses special equipment that provides proven, effective employee protection.  </a:t>
            </a:r>
          </a:p>
          <a:p>
            <a:pPr eaLnBrk="1" hangingPunct="1">
              <a:buSzTx/>
              <a:buFont typeface="Wingdings" pitchFamily="2" charset="2"/>
              <a:buBlip>
                <a:blip/>
              </a:buBlip>
            </a:pPr>
            <a:endParaRPr lang="en-US" dirty="0">
              <a:latin typeface="Verdana" pitchFamily="34" charset="0"/>
            </a:endParaRPr>
          </a:p>
          <a:p>
            <a:pPr eaLnBrk="1" hangingPunct="1">
              <a:buSzTx/>
              <a:buFont typeface="Wingdings" pitchFamily="2" charset="2"/>
              <a:buBlip>
                <a:blip/>
              </a:buBlip>
            </a:pPr>
            <a:endParaRPr lang="en-US" dirty="0" smtClean="0">
              <a:latin typeface="Verdana" pitchFamily="34" charset="0"/>
            </a:endParaRPr>
          </a:p>
        </p:txBody>
      </p:sp>
    </p:spTree>
    <p:extLst>
      <p:ext uri="{BB962C8B-B14F-4D97-AF65-F5344CB8AC3E}">
        <p14:creationId xmlns:p14="http://schemas.microsoft.com/office/powerpoint/2010/main" val="1884655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524000" y="228600"/>
            <a:ext cx="5791200" cy="1143000"/>
          </a:xfrm>
        </p:spPr>
        <p:txBody>
          <a:bodyPr>
            <a:noAutofit/>
          </a:bodyPr>
          <a:lstStyle/>
          <a:p>
            <a:r>
              <a:rPr lang="en-US" sz="2400" b="1" dirty="0">
                <a:latin typeface="Verdana" pitchFamily="34" charset="0"/>
              </a:rPr>
              <a:t>Employers must establish a written energy-control program including:</a:t>
            </a:r>
            <a:br>
              <a:rPr lang="en-US" sz="2400" b="1" dirty="0">
                <a:latin typeface="Verdana" pitchFamily="34" charset="0"/>
              </a:rPr>
            </a:br>
            <a:endParaRPr lang="en-US" sz="2400" b="1" dirty="0" smtClean="0">
              <a:latin typeface="Verdana" pitchFamily="34" charset="0"/>
            </a:endParaRPr>
          </a:p>
        </p:txBody>
      </p:sp>
      <p:sp>
        <p:nvSpPr>
          <p:cNvPr id="82947" name="Rectangle 3"/>
          <p:cNvSpPr>
            <a:spLocks noGrp="1" noChangeArrowheads="1"/>
          </p:cNvSpPr>
          <p:nvPr>
            <p:ph type="body" idx="4294967295"/>
          </p:nvPr>
        </p:nvSpPr>
        <p:spPr>
          <a:xfrm>
            <a:off x="533400" y="1447800"/>
            <a:ext cx="8229600" cy="4678363"/>
          </a:xfrm>
        </p:spPr>
        <p:txBody>
          <a:bodyPr>
            <a:normAutofit fontScale="70000" lnSpcReduction="20000"/>
          </a:bodyPr>
          <a:lstStyle/>
          <a:p>
            <a:pPr eaLnBrk="1" hangingPunct="1">
              <a:buSzTx/>
              <a:buFont typeface="Wingdings" pitchFamily="2" charset="2"/>
              <a:buBlip>
                <a:blip/>
              </a:buBlip>
            </a:pPr>
            <a:endParaRPr lang="en-US" b="1" dirty="0">
              <a:latin typeface="Verdana" pitchFamily="34" charset="0"/>
            </a:endParaRPr>
          </a:p>
          <a:p>
            <a:pPr eaLnBrk="1" hangingPunct="1">
              <a:buSzTx/>
            </a:pPr>
            <a:r>
              <a:rPr lang="en-US" u="sng" dirty="0" smtClean="0">
                <a:latin typeface="Verdana" pitchFamily="34" charset="0"/>
              </a:rPr>
              <a:t>Energy-control procedures </a:t>
            </a:r>
            <a:r>
              <a:rPr lang="en-US" dirty="0" smtClean="0">
                <a:latin typeface="Verdana" pitchFamily="34" charset="0"/>
              </a:rPr>
              <a:t>for removing the energy supply from machines and for placing appropriate LOTO devices on the energy-isolating devices to prevent unexpected reenergization.</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The </a:t>
            </a:r>
            <a:r>
              <a:rPr lang="en-US" u="sng" dirty="0" smtClean="0">
                <a:latin typeface="Verdana" pitchFamily="34" charset="0"/>
              </a:rPr>
              <a:t>training of employees </a:t>
            </a:r>
            <a:r>
              <a:rPr lang="en-US" dirty="0" smtClean="0">
                <a:latin typeface="Verdana" pitchFamily="34" charset="0"/>
              </a:rPr>
              <a:t>on the energy-control program, including the safe application, use, and removal of energy controls.</a:t>
            </a:r>
          </a:p>
          <a:p>
            <a:pPr eaLnBrk="1" hangingPunct="1">
              <a:buSzTx/>
            </a:pPr>
            <a:endParaRPr lang="en-US" dirty="0">
              <a:latin typeface="Verdana" pitchFamily="34" charset="0"/>
            </a:endParaRPr>
          </a:p>
          <a:p>
            <a:pPr eaLnBrk="1" hangingPunct="1">
              <a:buSzTx/>
            </a:pPr>
            <a:r>
              <a:rPr lang="en-US" dirty="0" smtClean="0">
                <a:latin typeface="Verdana" pitchFamily="34" charset="0"/>
              </a:rPr>
              <a:t>A </a:t>
            </a:r>
            <a:r>
              <a:rPr lang="en-US" u="sng" dirty="0" smtClean="0">
                <a:latin typeface="Verdana" pitchFamily="34" charset="0"/>
              </a:rPr>
              <a:t>review of these procedures periodically </a:t>
            </a:r>
            <a:r>
              <a:rPr lang="en-US" dirty="0" smtClean="0">
                <a:latin typeface="Verdana" pitchFamily="34" charset="0"/>
              </a:rPr>
              <a:t>(at least annually) to ensure that they are effective and being followed.</a:t>
            </a:r>
            <a:r>
              <a:rPr lang="en-US" u="sng" dirty="0" smtClean="0">
                <a:solidFill>
                  <a:srgbClr val="FF0000"/>
                </a:solidFill>
                <a:latin typeface="Verdana" pitchFamily="34" charset="0"/>
              </a:rPr>
              <a:t>  </a:t>
            </a:r>
          </a:p>
          <a:p>
            <a:pPr eaLnBrk="1" hangingPunct="1">
              <a:buSzTx/>
              <a:buFont typeface="Wingdings" pitchFamily="2" charset="2"/>
              <a:buBlip>
                <a:blip/>
              </a:buBlip>
            </a:pPr>
            <a:endParaRPr lang="en-US" dirty="0">
              <a:latin typeface="Verdana" pitchFamily="34" charset="0"/>
            </a:endParaRPr>
          </a:p>
        </p:txBody>
      </p:sp>
    </p:spTree>
    <p:extLst>
      <p:ext uri="{BB962C8B-B14F-4D97-AF65-F5344CB8AC3E}">
        <p14:creationId xmlns:p14="http://schemas.microsoft.com/office/powerpoint/2010/main" val="2797287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10"/>
          <p:cNvSpPr>
            <a:spLocks noGrp="1" noChangeArrowheads="1"/>
          </p:cNvSpPr>
          <p:nvPr>
            <p:ph type="title"/>
          </p:nvPr>
        </p:nvSpPr>
        <p:spPr>
          <a:xfrm>
            <a:off x="985837" y="381000"/>
            <a:ext cx="7239000" cy="762000"/>
          </a:xfrm>
        </p:spPr>
        <p:txBody>
          <a:bodyPr>
            <a:normAutofit/>
          </a:bodyPr>
          <a:lstStyle/>
          <a:p>
            <a:r>
              <a:rPr lang="en-US" sz="2800" b="1" dirty="0" smtClean="0"/>
              <a:t>What Employees Need to Know about LOTO </a:t>
            </a:r>
            <a:endParaRPr lang="en-US" sz="2800" b="1" dirty="0"/>
          </a:p>
        </p:txBody>
      </p:sp>
      <p:sp>
        <p:nvSpPr>
          <p:cNvPr id="7180" name="Rectangle 12"/>
          <p:cNvSpPr>
            <a:spLocks noChangeArrowheads="1"/>
          </p:cNvSpPr>
          <p:nvPr/>
        </p:nvSpPr>
        <p:spPr bwMode="auto">
          <a:xfrm>
            <a:off x="762000" y="1279297"/>
            <a:ext cx="7620001"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sz="1500" b="1" dirty="0">
                <a:latin typeface="Times New Roman" pitchFamily="18" charset="0"/>
              </a:rPr>
              <a:t>“</a:t>
            </a:r>
            <a:r>
              <a:rPr lang="en-US" sz="1500" dirty="0">
                <a:latin typeface="Verdana" pitchFamily="34" charset="0"/>
                <a:ea typeface="Verdana" pitchFamily="34" charset="0"/>
                <a:cs typeface="Verdana" pitchFamily="34" charset="0"/>
              </a:rPr>
              <a:t>Authorized employees</a:t>
            </a:r>
            <a:r>
              <a:rPr lang="en-US" sz="1500" dirty="0" smtClean="0">
                <a:latin typeface="Verdana" pitchFamily="34" charset="0"/>
                <a:ea typeface="Verdana" pitchFamily="34" charset="0"/>
                <a:cs typeface="Verdana" pitchFamily="34" charset="0"/>
              </a:rPr>
              <a:t>”</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Hazardous energy source recognition</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The type &amp; magnitude of the hazardous energy sources in the workplace</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Energy-control procedures, including the methods and means to isolate &amp; control those energy sources</a:t>
            </a:r>
          </a:p>
          <a:p>
            <a:pPr marL="342900" indent="-342900" fontAlgn="base">
              <a:spcBef>
                <a:spcPct val="0"/>
              </a:spcBef>
              <a:spcAft>
                <a:spcPct val="0"/>
              </a:spcAft>
              <a:buFont typeface="Arial" pitchFamily="34" charset="0"/>
              <a:buChar char="•"/>
            </a:pPr>
            <a:endParaRPr lang="en-US" sz="1500" dirty="0" smtClean="0">
              <a:latin typeface="Verdana" pitchFamily="34" charset="0"/>
              <a:ea typeface="Verdana" pitchFamily="34" charset="0"/>
              <a:cs typeface="Verdana" pitchFamily="34" charset="0"/>
            </a:endParaRPr>
          </a:p>
          <a:p>
            <a:pPr fontAlgn="base">
              <a:spcBef>
                <a:spcPct val="0"/>
              </a:spcBef>
              <a:spcAft>
                <a:spcPct val="0"/>
              </a:spcAft>
            </a:pPr>
            <a:r>
              <a:rPr lang="en-US" sz="1500" dirty="0" smtClean="0">
                <a:latin typeface="Verdana" pitchFamily="34" charset="0"/>
                <a:ea typeface="Verdana" pitchFamily="34" charset="0"/>
                <a:cs typeface="Verdana" pitchFamily="34" charset="0"/>
              </a:rPr>
              <a:t>“Affected employees”</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Recognize when the energy-control procedure is being used</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Understand the purpose of the procedure</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Understand the importance of not tampering with lockout or tagout devices and not starting or using equipment that has been locked or tagged out</a:t>
            </a:r>
          </a:p>
          <a:p>
            <a:pPr marL="342900" indent="-342900" fontAlgn="base">
              <a:spcBef>
                <a:spcPct val="0"/>
              </a:spcBef>
              <a:spcAft>
                <a:spcPct val="0"/>
              </a:spcAft>
              <a:buFont typeface="Arial" pitchFamily="34" charset="0"/>
              <a:buChar char="•"/>
            </a:pPr>
            <a:endParaRPr lang="en-US" sz="1500" dirty="0" smtClean="0">
              <a:latin typeface="Verdana" pitchFamily="34" charset="0"/>
              <a:ea typeface="Verdana" pitchFamily="34" charset="0"/>
              <a:cs typeface="Verdana" pitchFamily="34" charset="0"/>
            </a:endParaRPr>
          </a:p>
          <a:p>
            <a:pPr fontAlgn="base">
              <a:spcBef>
                <a:spcPct val="0"/>
              </a:spcBef>
              <a:spcAft>
                <a:spcPct val="0"/>
              </a:spcAft>
            </a:pPr>
            <a:r>
              <a:rPr lang="en-US" sz="1500" dirty="0" smtClean="0">
                <a:latin typeface="Verdana" pitchFamily="34" charset="0"/>
                <a:ea typeface="Verdana" pitchFamily="34" charset="0"/>
                <a:cs typeface="Verdana" pitchFamily="34" charset="0"/>
              </a:rPr>
              <a:t>“Other employees”</a:t>
            </a:r>
          </a:p>
          <a:p>
            <a:pPr marL="342900" indent="-342900" fontAlgn="base">
              <a:spcBef>
                <a:spcPct val="0"/>
              </a:spcBef>
              <a:spcAft>
                <a:spcPct val="0"/>
              </a:spcAft>
              <a:buFont typeface="Arial" pitchFamily="34" charset="0"/>
              <a:buChar char="•"/>
            </a:pPr>
            <a:r>
              <a:rPr lang="en-US" sz="1500" dirty="0" smtClean="0">
                <a:latin typeface="Verdana" pitchFamily="34" charset="0"/>
                <a:ea typeface="Verdana" pitchFamily="34" charset="0"/>
                <a:cs typeface="Verdana" pitchFamily="34" charset="0"/>
              </a:rPr>
              <a:t> Must receive instruction regarding the energy-control procedure and the prohibition against removing a LOTO device and attempting to restart, reenergize, or operate the machinery</a:t>
            </a:r>
          </a:p>
          <a:p>
            <a:pPr marL="342900" indent="-342900" fontAlgn="base">
              <a:spcBef>
                <a:spcPct val="0"/>
              </a:spcBef>
              <a:spcAft>
                <a:spcPct val="0"/>
              </a:spcAft>
              <a:buFont typeface="Arial" pitchFamily="34" charset="0"/>
              <a:buChar char="•"/>
            </a:pPr>
            <a:r>
              <a:rPr lang="en-US" sz="1500" dirty="0" smtClean="0">
                <a:solidFill>
                  <a:prstClr val="black"/>
                </a:solidFill>
                <a:latin typeface="Verdana" pitchFamily="34" charset="0"/>
                <a:ea typeface="Verdana" pitchFamily="34" charset="0"/>
                <a:cs typeface="Verdana" pitchFamily="34" charset="0"/>
              </a:rPr>
              <a:t>If tagout devices are used, </a:t>
            </a:r>
            <a:r>
              <a:rPr lang="en-US" sz="1500" u="sng" dirty="0" smtClean="0">
                <a:solidFill>
                  <a:prstClr val="black"/>
                </a:solidFill>
                <a:latin typeface="Verdana" pitchFamily="34" charset="0"/>
                <a:ea typeface="Verdana" pitchFamily="34" charset="0"/>
                <a:cs typeface="Verdana" pitchFamily="34" charset="0"/>
              </a:rPr>
              <a:t>all</a:t>
            </a:r>
            <a:r>
              <a:rPr lang="en-US" sz="1500" dirty="0" smtClean="0">
                <a:solidFill>
                  <a:prstClr val="black"/>
                </a:solidFill>
                <a:latin typeface="Verdana" pitchFamily="34" charset="0"/>
                <a:ea typeface="Verdana" pitchFamily="34" charset="0"/>
                <a:cs typeface="Verdana" pitchFamily="34" charset="0"/>
              </a:rPr>
              <a:t> employees must receive training regarding the limitations of tags</a:t>
            </a:r>
            <a:endParaRPr lang="en-US" sz="1500" dirty="0">
              <a:solidFill>
                <a:prstClr val="black"/>
              </a:solidFill>
              <a:latin typeface="Verdana" pitchFamily="34" charset="0"/>
              <a:ea typeface="Verdana" pitchFamily="34" charset="0"/>
              <a:cs typeface="Verdana" pitchFamily="34" charset="0"/>
            </a:endParaRPr>
          </a:p>
          <a:p>
            <a:pPr algn="ctr" fontAlgn="base">
              <a:spcBef>
                <a:spcPct val="0"/>
              </a:spcBef>
              <a:spcAft>
                <a:spcPct val="0"/>
              </a:spcAft>
            </a:pPr>
            <a:endParaRPr lang="en-US" sz="2200" b="1" u="sng" dirty="0">
              <a:solidFill>
                <a:prstClr val="black"/>
              </a:solidFill>
              <a:latin typeface="Times New Roman" pitchFamily="18" charset="0"/>
            </a:endParaRPr>
          </a:p>
        </p:txBody>
      </p:sp>
    </p:spTree>
    <p:extLst>
      <p:ext uri="{BB962C8B-B14F-4D97-AF65-F5344CB8AC3E}">
        <p14:creationId xmlns:p14="http://schemas.microsoft.com/office/powerpoint/2010/main" val="263068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3" name="Rectangle 1041"/>
          <p:cNvSpPr>
            <a:spLocks noGrp="1" noChangeArrowheads="1"/>
          </p:cNvSpPr>
          <p:nvPr>
            <p:ph type="title" idx="4294967295"/>
          </p:nvPr>
        </p:nvSpPr>
        <p:spPr>
          <a:xfrm>
            <a:off x="950913" y="50006"/>
            <a:ext cx="7239000" cy="1143000"/>
          </a:xfrm>
        </p:spPr>
        <p:txBody>
          <a:bodyPr/>
          <a:lstStyle/>
          <a:p>
            <a:r>
              <a:rPr lang="en-US" sz="3600" b="1" dirty="0"/>
              <a:t>What is Hazardous Energy?</a:t>
            </a:r>
          </a:p>
        </p:txBody>
      </p:sp>
      <p:pic>
        <p:nvPicPr>
          <p:cNvPr id="4117" name="Picture 1045" descr="IN00392_"/>
          <p:cNvPicPr>
            <a:picLocks noChangeAspect="1" noChangeArrowheads="1"/>
          </p:cNvPicPr>
          <p:nvPr/>
        </p:nvPicPr>
        <p:blipFill>
          <a:blip r:embed="rId3" cstate="email">
            <a:extLst>
              <a:ext uri="{28A0092B-C50C-407E-A947-70E740481C1C}">
                <a14:useLocalDpi xmlns:a14="http://schemas.microsoft.com/office/drawing/2010/main" val="0"/>
              </a:ext>
            </a:extLst>
          </a:blip>
          <a:srcRect t="14565"/>
          <a:stretch>
            <a:fillRect/>
          </a:stretch>
        </p:blipFill>
        <p:spPr bwMode="auto">
          <a:xfrm>
            <a:off x="4724400" y="1193006"/>
            <a:ext cx="1154112" cy="1601788"/>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1046" descr="PH02931J"/>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59513" y="2471738"/>
            <a:ext cx="2389187" cy="1592262"/>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1047" descr="LOTOtruc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622800" y="4440238"/>
            <a:ext cx="3098800" cy="1927225"/>
          </a:xfrm>
          <a:prstGeom prst="rect">
            <a:avLst/>
          </a:prstGeom>
          <a:noFill/>
          <a:extLst>
            <a:ext uri="{909E8E84-426E-40DD-AFC4-6F175D3DCCD1}">
              <a14:hiddenFill xmlns:a14="http://schemas.microsoft.com/office/drawing/2010/main">
                <a:solidFill>
                  <a:srgbClr val="FFFFFF"/>
                </a:solidFill>
              </a14:hiddenFill>
            </a:ext>
          </a:extLst>
        </p:spPr>
      </p:pic>
      <p:sp>
        <p:nvSpPr>
          <p:cNvPr id="4120" name="Text Box 1048"/>
          <p:cNvSpPr txBox="1">
            <a:spLocks noChangeArrowheads="1"/>
          </p:cNvSpPr>
          <p:nvPr/>
        </p:nvSpPr>
        <p:spPr bwMode="auto">
          <a:xfrm>
            <a:off x="1379483" y="1993900"/>
            <a:ext cx="31909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sz="2400" b="1" dirty="0">
                <a:solidFill>
                  <a:prstClr val="black"/>
                </a:solidFill>
                <a:latin typeface="Times New Roman" pitchFamily="18" charset="0"/>
              </a:rPr>
              <a:t>Electricity – live or stored</a:t>
            </a:r>
          </a:p>
        </p:txBody>
      </p:sp>
      <p:sp>
        <p:nvSpPr>
          <p:cNvPr id="4121" name="Text Box 1049"/>
          <p:cNvSpPr txBox="1">
            <a:spLocks noChangeArrowheads="1"/>
          </p:cNvSpPr>
          <p:nvPr/>
        </p:nvSpPr>
        <p:spPr bwMode="auto">
          <a:xfrm>
            <a:off x="2346325" y="3367088"/>
            <a:ext cx="3946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400" b="1" dirty="0" smtClean="0">
                <a:solidFill>
                  <a:prstClr val="black"/>
                </a:solidFill>
                <a:latin typeface="Times New Roman" pitchFamily="18" charset="0"/>
              </a:rPr>
              <a:t>Mechanical - moving machine </a:t>
            </a:r>
            <a:r>
              <a:rPr lang="en-US" sz="2400" b="1" dirty="0">
                <a:solidFill>
                  <a:prstClr val="black"/>
                </a:solidFill>
                <a:latin typeface="Times New Roman" pitchFamily="18" charset="0"/>
              </a:rPr>
              <a:t>parts</a:t>
            </a:r>
          </a:p>
        </p:txBody>
      </p:sp>
      <p:sp>
        <p:nvSpPr>
          <p:cNvPr id="4122" name="Text Box 1050"/>
          <p:cNvSpPr txBox="1">
            <a:spLocks noChangeArrowheads="1"/>
          </p:cNvSpPr>
          <p:nvPr/>
        </p:nvSpPr>
        <p:spPr bwMode="auto">
          <a:xfrm>
            <a:off x="1379483" y="4794160"/>
            <a:ext cx="30908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sz="2400" b="1" dirty="0" smtClean="0">
                <a:solidFill>
                  <a:prstClr val="black"/>
                </a:solidFill>
                <a:latin typeface="Times New Roman" pitchFamily="18" charset="0"/>
              </a:rPr>
              <a:t>Hydraulic, pneumatic, or mechanical </a:t>
            </a:r>
            <a:r>
              <a:rPr lang="en-US" sz="2400" b="1" dirty="0">
                <a:solidFill>
                  <a:prstClr val="black"/>
                </a:solidFill>
                <a:latin typeface="Times New Roman" pitchFamily="18" charset="0"/>
              </a:rPr>
              <a:t>movement in machinery</a:t>
            </a:r>
          </a:p>
        </p:txBody>
      </p:sp>
      <p:sp>
        <p:nvSpPr>
          <p:cNvPr id="4123" name="Text Box 1051"/>
          <p:cNvSpPr txBox="1">
            <a:spLocks noChangeArrowheads="1"/>
          </p:cNvSpPr>
          <p:nvPr/>
        </p:nvSpPr>
        <p:spPr bwMode="auto">
          <a:xfrm>
            <a:off x="4319588" y="6181725"/>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1400" b="1" dirty="0">
                <a:solidFill>
                  <a:prstClr val="black"/>
                </a:solidFill>
                <a:latin typeface="Arial" charset="0"/>
              </a:rPr>
              <a:t>3</a:t>
            </a:r>
          </a:p>
        </p:txBody>
      </p:sp>
    </p:spTree>
    <p:extLst>
      <p:ext uri="{BB962C8B-B14F-4D97-AF65-F5344CB8AC3E}">
        <p14:creationId xmlns:p14="http://schemas.microsoft.com/office/powerpoint/2010/main" val="2494143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idx="4294967295"/>
          </p:nvPr>
        </p:nvSpPr>
        <p:spPr>
          <a:xfrm>
            <a:off x="1143000" y="0"/>
            <a:ext cx="7239000" cy="2133600"/>
          </a:xfrm>
        </p:spPr>
        <p:txBody>
          <a:bodyPr/>
          <a:lstStyle/>
          <a:p>
            <a:r>
              <a:rPr lang="en-US" sz="3600" b="1" dirty="0"/>
              <a:t>What is Hazardous Energy</a:t>
            </a:r>
            <a:r>
              <a:rPr lang="en-US" sz="3600" b="1" dirty="0" smtClean="0"/>
              <a:t>?</a:t>
            </a:r>
            <a:br>
              <a:rPr lang="en-US" sz="3600" b="1" dirty="0" smtClean="0"/>
            </a:br>
            <a:r>
              <a:rPr lang="en-US" sz="2000" dirty="0" smtClean="0"/>
              <a:t>The Standard applies to all sources of energy, including but not limited to:   Mechanical, electrical, hydraulic, pneumatic, chemical and thermal energy</a:t>
            </a:r>
            <a:endParaRPr lang="en-US" sz="2000" dirty="0"/>
          </a:p>
        </p:txBody>
      </p:sp>
      <p:sp>
        <p:nvSpPr>
          <p:cNvPr id="65541" name="Rectangle 5"/>
          <p:cNvSpPr>
            <a:spLocks noChangeArrowheads="1"/>
          </p:cNvSpPr>
          <p:nvPr/>
        </p:nvSpPr>
        <p:spPr bwMode="auto">
          <a:xfrm>
            <a:off x="533400" y="2265908"/>
            <a:ext cx="5105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800100" lvl="1" indent="-342900" algn="ctr" eaLnBrk="0" fontAlgn="base" hangingPunct="0">
              <a:spcBef>
                <a:spcPct val="0"/>
              </a:spcBef>
              <a:spcAft>
                <a:spcPct val="0"/>
              </a:spcAft>
              <a:buFont typeface="Arial" pitchFamily="34" charset="0"/>
              <a:buChar char="•"/>
            </a:pPr>
            <a:r>
              <a:rPr lang="en-US" sz="2400" dirty="0" smtClean="0">
                <a:solidFill>
                  <a:prstClr val="black"/>
                </a:solidFill>
                <a:latin typeface="Times New Roman" pitchFamily="18" charset="0"/>
              </a:rPr>
              <a:t>Thermal Energy: Stored </a:t>
            </a:r>
            <a:r>
              <a:rPr lang="en-US" sz="2400" dirty="0">
                <a:solidFill>
                  <a:prstClr val="black"/>
                </a:solidFill>
                <a:latin typeface="Times New Roman" pitchFamily="18" charset="0"/>
              </a:rPr>
              <a:t>heat (steam lines or hot liquids</a:t>
            </a:r>
            <a:r>
              <a:rPr lang="en-US" sz="2400" dirty="0" smtClean="0">
                <a:solidFill>
                  <a:prstClr val="black"/>
                </a:solidFill>
                <a:latin typeface="Times New Roman" pitchFamily="18" charset="0"/>
              </a:rPr>
              <a:t>)</a:t>
            </a:r>
          </a:p>
          <a:p>
            <a:pPr marL="342900" indent="-342900" algn="ctr" eaLnBrk="0" fontAlgn="base" hangingPunct="0">
              <a:spcBef>
                <a:spcPct val="0"/>
              </a:spcBef>
              <a:spcAft>
                <a:spcPct val="0"/>
              </a:spcAft>
              <a:buFont typeface="Arial" pitchFamily="34" charset="0"/>
              <a:buChar char="•"/>
            </a:pPr>
            <a:endParaRPr lang="en-US" sz="2400" dirty="0">
              <a:solidFill>
                <a:prstClr val="black"/>
              </a:solidFill>
              <a:latin typeface="Times New Roman" pitchFamily="18" charset="0"/>
            </a:endParaRPr>
          </a:p>
          <a:p>
            <a:pPr marL="342900" indent="-342900" algn="ctr" eaLnBrk="0" fontAlgn="base" hangingPunct="0">
              <a:spcBef>
                <a:spcPct val="0"/>
              </a:spcBef>
              <a:spcAft>
                <a:spcPct val="0"/>
              </a:spcAft>
              <a:buFont typeface="Arial" pitchFamily="34" charset="0"/>
              <a:buChar char="•"/>
            </a:pPr>
            <a:r>
              <a:rPr lang="en-US" sz="2400" dirty="0" smtClean="0">
                <a:solidFill>
                  <a:prstClr val="black"/>
                </a:solidFill>
                <a:latin typeface="Times New Roman" pitchFamily="18" charset="0"/>
              </a:rPr>
              <a:t>Hydraulic Energy: Stored energy (steam or hydraulic fluid)</a:t>
            </a:r>
            <a:endParaRPr lang="en-US" sz="2400" dirty="0">
              <a:solidFill>
                <a:prstClr val="black"/>
              </a:solidFill>
              <a:latin typeface="Times New Roman" pitchFamily="18" charset="0"/>
            </a:endParaRPr>
          </a:p>
          <a:p>
            <a:pPr algn="ctr" eaLnBrk="0" fontAlgn="base" hangingPunct="0">
              <a:spcBef>
                <a:spcPct val="0"/>
              </a:spcBef>
              <a:spcAft>
                <a:spcPct val="0"/>
              </a:spcAft>
            </a:pPr>
            <a:endParaRPr lang="en-US" sz="2400" dirty="0">
              <a:solidFill>
                <a:prstClr val="black"/>
              </a:solidFill>
              <a:latin typeface="Times New Roman" pitchFamily="18" charset="0"/>
            </a:endParaRPr>
          </a:p>
          <a:p>
            <a:pPr marL="342900" indent="-342900" algn="ctr" eaLnBrk="0" fontAlgn="base" hangingPunct="0">
              <a:spcBef>
                <a:spcPct val="0"/>
              </a:spcBef>
              <a:spcAft>
                <a:spcPct val="0"/>
              </a:spcAft>
              <a:buFont typeface="Arial" pitchFamily="34" charset="0"/>
              <a:buChar char="•"/>
            </a:pPr>
            <a:r>
              <a:rPr lang="en-US" sz="2400" dirty="0">
                <a:solidFill>
                  <a:prstClr val="black"/>
                </a:solidFill>
                <a:latin typeface="Times New Roman" pitchFamily="18" charset="0"/>
              </a:rPr>
              <a:t>Chemicals in pipelines under pressure or force of gravity</a:t>
            </a:r>
          </a:p>
          <a:p>
            <a:pPr algn="ctr" eaLnBrk="0" fontAlgn="base" hangingPunct="0">
              <a:spcBef>
                <a:spcPct val="0"/>
              </a:spcBef>
              <a:spcAft>
                <a:spcPct val="0"/>
              </a:spcAft>
            </a:pPr>
            <a:endParaRPr lang="en-US" sz="2400" dirty="0">
              <a:solidFill>
                <a:prstClr val="black"/>
              </a:solidFill>
              <a:latin typeface="Times New Roman" pitchFamily="18" charset="0"/>
            </a:endParaRPr>
          </a:p>
          <a:p>
            <a:pPr marL="342900" indent="-342900" algn="ctr" eaLnBrk="0" fontAlgn="base" hangingPunct="0">
              <a:spcBef>
                <a:spcPct val="0"/>
              </a:spcBef>
              <a:spcAft>
                <a:spcPct val="0"/>
              </a:spcAft>
              <a:buFont typeface="Arial" pitchFamily="34" charset="0"/>
              <a:buChar char="•"/>
            </a:pPr>
            <a:r>
              <a:rPr lang="en-US" sz="2400" dirty="0" smtClean="0">
                <a:solidFill>
                  <a:prstClr val="black"/>
                </a:solidFill>
                <a:latin typeface="Times New Roman" pitchFamily="18" charset="0"/>
              </a:rPr>
              <a:t>Any </a:t>
            </a:r>
            <a:r>
              <a:rPr lang="en-US" sz="2400" dirty="0">
                <a:solidFill>
                  <a:prstClr val="black"/>
                </a:solidFill>
                <a:latin typeface="Times New Roman" pitchFamily="18" charset="0"/>
              </a:rPr>
              <a:t>other active or stored energy sources that could harm a worker</a:t>
            </a:r>
          </a:p>
        </p:txBody>
      </p:sp>
      <p:pic>
        <p:nvPicPr>
          <p:cNvPr id="65543" name="Picture 7" descr="j039015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88454" y="2286000"/>
            <a:ext cx="2628900" cy="1804988"/>
          </a:xfrm>
          <a:prstGeom prst="rect">
            <a:avLst/>
          </a:prstGeom>
          <a:noFill/>
          <a:extLst>
            <a:ext uri="{909E8E84-426E-40DD-AFC4-6F175D3DCCD1}">
              <a14:hiddenFill xmlns:a14="http://schemas.microsoft.com/office/drawing/2010/main">
                <a:solidFill>
                  <a:srgbClr val="FFFFFF"/>
                </a:solidFill>
              </a14:hiddenFill>
            </a:ext>
          </a:extLst>
        </p:spPr>
      </p:pic>
      <p:pic>
        <p:nvPicPr>
          <p:cNvPr id="65545" name="Picture 9" descr="LOTOsh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5513" y="4343400"/>
            <a:ext cx="2663825" cy="1981200"/>
          </a:xfrm>
          <a:prstGeom prst="rect">
            <a:avLst/>
          </a:prstGeom>
          <a:noFill/>
          <a:extLst>
            <a:ext uri="{909E8E84-426E-40DD-AFC4-6F175D3DCCD1}">
              <a14:hiddenFill xmlns:a14="http://schemas.microsoft.com/office/drawing/2010/main">
                <a:solidFill>
                  <a:srgbClr val="FFFFFF"/>
                </a:solidFill>
              </a14:hiddenFill>
            </a:ext>
          </a:extLst>
        </p:spPr>
      </p:pic>
      <p:sp>
        <p:nvSpPr>
          <p:cNvPr id="65546" name="Text Box 10"/>
          <p:cNvSpPr txBox="1">
            <a:spLocks noChangeArrowheads="1"/>
          </p:cNvSpPr>
          <p:nvPr/>
        </p:nvSpPr>
        <p:spPr bwMode="auto">
          <a:xfrm>
            <a:off x="4357688" y="6180138"/>
            <a:ext cx="328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1400" b="1" dirty="0">
                <a:solidFill>
                  <a:prstClr val="black"/>
                </a:solidFill>
                <a:latin typeface="Arial" charset="0"/>
              </a:rPr>
              <a:t>4</a:t>
            </a:r>
          </a:p>
        </p:txBody>
      </p:sp>
    </p:spTree>
    <p:extLst>
      <p:ext uri="{BB962C8B-B14F-4D97-AF65-F5344CB8AC3E}">
        <p14:creationId xmlns:p14="http://schemas.microsoft.com/office/powerpoint/2010/main" val="3830094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Grp="1" noChangeArrowheads="1"/>
          </p:cNvSpPr>
          <p:nvPr>
            <p:ph type="title" idx="4294967295"/>
          </p:nvPr>
        </p:nvSpPr>
        <p:spPr>
          <a:xfrm>
            <a:off x="533400" y="92075"/>
            <a:ext cx="8610600" cy="1143000"/>
          </a:xfrm>
        </p:spPr>
        <p:txBody>
          <a:bodyPr/>
          <a:lstStyle/>
          <a:p>
            <a:r>
              <a:rPr lang="en-US" sz="3600" b="1" dirty="0"/>
              <a:t>Hazardous Energy Source Examples</a:t>
            </a:r>
          </a:p>
        </p:txBody>
      </p:sp>
      <p:sp>
        <p:nvSpPr>
          <p:cNvPr id="3100" name="Text Box 28"/>
          <p:cNvSpPr txBox="1">
            <a:spLocks noChangeArrowheads="1"/>
          </p:cNvSpPr>
          <p:nvPr/>
        </p:nvSpPr>
        <p:spPr bwMode="auto">
          <a:xfrm>
            <a:off x="990600" y="1409700"/>
            <a:ext cx="500697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2400" dirty="0">
                <a:solidFill>
                  <a:prstClr val="black"/>
                </a:solidFill>
                <a:latin typeface="Times New Roman" pitchFamily="18" charset="0"/>
              </a:rPr>
              <a:t>Live electrical lines </a:t>
            </a:r>
            <a:endParaRPr lang="en-US" sz="1000" dirty="0">
              <a:solidFill>
                <a:prstClr val="black"/>
              </a:solidFill>
              <a:latin typeface="Times New Roman" pitchFamily="18" charset="0"/>
            </a:endParaRPr>
          </a:p>
          <a:p>
            <a:pPr algn="ctr" fontAlgn="base">
              <a:spcBef>
                <a:spcPct val="50000"/>
              </a:spcBef>
              <a:spcAft>
                <a:spcPct val="0"/>
              </a:spcAft>
            </a:pPr>
            <a:endParaRPr lang="en-US" sz="1000" dirty="0">
              <a:solidFill>
                <a:prstClr val="black"/>
              </a:solidFill>
              <a:latin typeface="Times New Roman" pitchFamily="18" charset="0"/>
            </a:endParaRPr>
          </a:p>
          <a:p>
            <a:pPr algn="ctr" fontAlgn="base">
              <a:spcBef>
                <a:spcPct val="50000"/>
              </a:spcBef>
              <a:spcAft>
                <a:spcPct val="0"/>
              </a:spcAft>
            </a:pPr>
            <a:r>
              <a:rPr lang="en-US" sz="2400" dirty="0">
                <a:solidFill>
                  <a:prstClr val="black"/>
                </a:solidFill>
                <a:latin typeface="Times New Roman" pitchFamily="18" charset="0"/>
              </a:rPr>
              <a:t>Electrical capacitors</a:t>
            </a:r>
          </a:p>
          <a:p>
            <a:pPr algn="ctr" fontAlgn="base">
              <a:spcBef>
                <a:spcPct val="50000"/>
              </a:spcBef>
              <a:spcAft>
                <a:spcPct val="0"/>
              </a:spcAft>
            </a:pPr>
            <a:endParaRPr lang="en-US" sz="1000" dirty="0">
              <a:solidFill>
                <a:prstClr val="black"/>
              </a:solidFill>
              <a:latin typeface="Times New Roman" pitchFamily="18" charset="0"/>
            </a:endParaRPr>
          </a:p>
          <a:p>
            <a:pPr algn="ctr" fontAlgn="base">
              <a:spcBef>
                <a:spcPct val="50000"/>
              </a:spcBef>
              <a:spcAft>
                <a:spcPct val="0"/>
              </a:spcAft>
            </a:pPr>
            <a:r>
              <a:rPr lang="en-US" sz="2400" dirty="0">
                <a:solidFill>
                  <a:prstClr val="black"/>
                </a:solidFill>
                <a:latin typeface="Times New Roman" pitchFamily="18" charset="0"/>
              </a:rPr>
              <a:t>Lasers</a:t>
            </a:r>
          </a:p>
          <a:p>
            <a:pPr algn="ctr" fontAlgn="base">
              <a:spcBef>
                <a:spcPct val="50000"/>
              </a:spcBef>
              <a:spcAft>
                <a:spcPct val="0"/>
              </a:spcAft>
            </a:pPr>
            <a:endParaRPr lang="en-US" sz="1000" dirty="0">
              <a:solidFill>
                <a:prstClr val="black"/>
              </a:solidFill>
              <a:latin typeface="Times New Roman" pitchFamily="18" charset="0"/>
            </a:endParaRPr>
          </a:p>
          <a:p>
            <a:pPr algn="ctr" fontAlgn="base">
              <a:spcBef>
                <a:spcPct val="50000"/>
              </a:spcBef>
              <a:spcAft>
                <a:spcPct val="0"/>
              </a:spcAft>
            </a:pPr>
            <a:r>
              <a:rPr lang="en-US" sz="2400" dirty="0">
                <a:solidFill>
                  <a:prstClr val="black"/>
                </a:solidFill>
                <a:latin typeface="Times New Roman" pitchFamily="18" charset="0"/>
              </a:rPr>
              <a:t>Hydraulic lifts</a:t>
            </a:r>
          </a:p>
          <a:p>
            <a:pPr algn="ctr" fontAlgn="base">
              <a:spcBef>
                <a:spcPct val="50000"/>
              </a:spcBef>
              <a:spcAft>
                <a:spcPct val="0"/>
              </a:spcAft>
            </a:pPr>
            <a:endParaRPr lang="en-US" sz="1000" dirty="0">
              <a:solidFill>
                <a:prstClr val="black"/>
              </a:solidFill>
              <a:latin typeface="Times New Roman" pitchFamily="18" charset="0"/>
            </a:endParaRPr>
          </a:p>
          <a:p>
            <a:pPr algn="ctr" fontAlgn="base">
              <a:spcBef>
                <a:spcPct val="50000"/>
              </a:spcBef>
              <a:spcAft>
                <a:spcPct val="0"/>
              </a:spcAft>
            </a:pPr>
            <a:r>
              <a:rPr lang="en-US" sz="2400" dirty="0">
                <a:solidFill>
                  <a:prstClr val="black"/>
                </a:solidFill>
                <a:latin typeface="Times New Roman" pitchFamily="18" charset="0"/>
              </a:rPr>
              <a:t>Pneumatic (air pressure) lines</a:t>
            </a:r>
          </a:p>
          <a:p>
            <a:pPr algn="ctr" fontAlgn="base">
              <a:spcBef>
                <a:spcPct val="50000"/>
              </a:spcBef>
              <a:spcAft>
                <a:spcPct val="0"/>
              </a:spcAft>
            </a:pPr>
            <a:endParaRPr lang="en-US" sz="1000" dirty="0">
              <a:solidFill>
                <a:prstClr val="black"/>
              </a:solidFill>
              <a:latin typeface="Times New Roman" pitchFamily="18" charset="0"/>
            </a:endParaRPr>
          </a:p>
          <a:p>
            <a:pPr algn="ctr" fontAlgn="base">
              <a:spcBef>
                <a:spcPct val="50000"/>
              </a:spcBef>
              <a:spcAft>
                <a:spcPct val="0"/>
              </a:spcAft>
            </a:pPr>
            <a:r>
              <a:rPr lang="en-US" sz="2400" dirty="0">
                <a:solidFill>
                  <a:prstClr val="black"/>
                </a:solidFill>
                <a:latin typeface="Times New Roman" pitchFamily="18" charset="0"/>
              </a:rPr>
              <a:t>Springs</a:t>
            </a:r>
          </a:p>
        </p:txBody>
      </p:sp>
      <p:pic>
        <p:nvPicPr>
          <p:cNvPr id="7181" name="Picture 13" descr="j028685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64338" y="1258888"/>
            <a:ext cx="1495425" cy="1385887"/>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j0386688"/>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623050" y="4705350"/>
            <a:ext cx="1714500" cy="1223963"/>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15" descr="IN00694_"/>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96050" y="2773363"/>
            <a:ext cx="1833563" cy="147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735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 name="Rectangle 20"/>
          <p:cNvSpPr>
            <a:spLocks noGrp="1" noChangeArrowheads="1"/>
          </p:cNvSpPr>
          <p:nvPr>
            <p:ph type="title" idx="4294967295"/>
          </p:nvPr>
        </p:nvSpPr>
        <p:spPr>
          <a:xfrm>
            <a:off x="1052513" y="228600"/>
            <a:ext cx="7239000" cy="1143000"/>
          </a:xfrm>
        </p:spPr>
        <p:txBody>
          <a:bodyPr/>
          <a:lstStyle/>
          <a:p>
            <a:r>
              <a:rPr lang="en-US" sz="3600" b="1" dirty="0"/>
              <a:t>What kind of injuries can happen?</a:t>
            </a:r>
          </a:p>
        </p:txBody>
      </p:sp>
      <p:sp>
        <p:nvSpPr>
          <p:cNvPr id="5142" name="Text Box 22"/>
          <p:cNvSpPr txBox="1">
            <a:spLocks noChangeArrowheads="1"/>
          </p:cNvSpPr>
          <p:nvPr/>
        </p:nvSpPr>
        <p:spPr bwMode="auto">
          <a:xfrm>
            <a:off x="533400" y="1582738"/>
            <a:ext cx="54498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fontAlgn="base">
              <a:spcBef>
                <a:spcPct val="50000"/>
              </a:spcBef>
              <a:spcAft>
                <a:spcPct val="0"/>
              </a:spcAft>
              <a:buFont typeface="Arial" pitchFamily="34" charset="0"/>
              <a:buChar char="•"/>
            </a:pPr>
            <a:r>
              <a:rPr lang="en-US" sz="2400" dirty="0" smtClean="0">
                <a:solidFill>
                  <a:prstClr val="black"/>
                </a:solidFill>
                <a:latin typeface="Times New Roman" pitchFamily="18" charset="0"/>
              </a:rPr>
              <a:t>Shock or electrocution </a:t>
            </a:r>
            <a:r>
              <a:rPr lang="en-US" sz="2400" dirty="0">
                <a:solidFill>
                  <a:prstClr val="black"/>
                </a:solidFill>
                <a:latin typeface="Times New Roman" pitchFamily="18" charset="0"/>
              </a:rPr>
              <a:t>from live parts</a:t>
            </a:r>
          </a:p>
          <a:p>
            <a:pPr marL="342900" indent="-342900" fontAlgn="base">
              <a:spcBef>
                <a:spcPct val="50000"/>
              </a:spcBef>
              <a:spcAft>
                <a:spcPct val="0"/>
              </a:spcAft>
              <a:buFont typeface="Arial" pitchFamily="34" charset="0"/>
              <a:buChar char="•"/>
            </a:pPr>
            <a:r>
              <a:rPr lang="en-US" sz="2400" dirty="0">
                <a:solidFill>
                  <a:prstClr val="black"/>
                </a:solidFill>
                <a:latin typeface="Times New Roman" pitchFamily="18" charset="0"/>
              </a:rPr>
              <a:t>Scalding from steam or hot liquids</a:t>
            </a:r>
          </a:p>
          <a:p>
            <a:pPr marL="342900" indent="-342900" fontAlgn="base">
              <a:spcBef>
                <a:spcPct val="50000"/>
              </a:spcBef>
              <a:spcAft>
                <a:spcPct val="0"/>
              </a:spcAft>
              <a:buFont typeface="Arial" pitchFamily="34" charset="0"/>
              <a:buChar char="•"/>
            </a:pPr>
            <a:r>
              <a:rPr lang="en-US" sz="2400" dirty="0">
                <a:solidFill>
                  <a:prstClr val="black"/>
                </a:solidFill>
                <a:latin typeface="Times New Roman" pitchFamily="18" charset="0"/>
              </a:rPr>
              <a:t>Chemical burns or poisoning</a:t>
            </a:r>
          </a:p>
          <a:p>
            <a:pPr marL="342900" indent="-342900" fontAlgn="base">
              <a:spcBef>
                <a:spcPct val="50000"/>
              </a:spcBef>
              <a:spcAft>
                <a:spcPct val="0"/>
              </a:spcAft>
              <a:buFont typeface="Arial" pitchFamily="34" charset="0"/>
              <a:buChar char="•"/>
            </a:pPr>
            <a:r>
              <a:rPr lang="en-US" sz="2400" dirty="0">
                <a:solidFill>
                  <a:prstClr val="black"/>
                </a:solidFill>
                <a:latin typeface="Times New Roman" pitchFamily="18" charset="0"/>
              </a:rPr>
              <a:t>From machinery: </a:t>
            </a:r>
          </a:p>
          <a:p>
            <a:pPr fontAlgn="base">
              <a:spcBef>
                <a:spcPct val="50000"/>
              </a:spcBef>
              <a:spcAft>
                <a:spcPct val="0"/>
              </a:spcAft>
            </a:pPr>
            <a:r>
              <a:rPr lang="en-US" sz="2400" dirty="0">
                <a:solidFill>
                  <a:prstClr val="black"/>
                </a:solidFill>
                <a:latin typeface="Times New Roman" pitchFamily="18" charset="0"/>
              </a:rPr>
              <a:t>	- Deep cuts and gashes</a:t>
            </a:r>
          </a:p>
          <a:p>
            <a:pPr fontAlgn="base">
              <a:spcBef>
                <a:spcPct val="50000"/>
              </a:spcBef>
              <a:spcAft>
                <a:spcPct val="0"/>
              </a:spcAft>
            </a:pPr>
            <a:r>
              <a:rPr lang="en-US" sz="2400" dirty="0">
                <a:solidFill>
                  <a:prstClr val="black"/>
                </a:solidFill>
                <a:latin typeface="Times New Roman" pitchFamily="18" charset="0"/>
              </a:rPr>
              <a:t>	- Crushing injuries</a:t>
            </a:r>
          </a:p>
          <a:p>
            <a:pPr fontAlgn="base">
              <a:spcBef>
                <a:spcPct val="50000"/>
              </a:spcBef>
              <a:spcAft>
                <a:spcPct val="0"/>
              </a:spcAft>
            </a:pPr>
            <a:r>
              <a:rPr lang="en-US" sz="2400" dirty="0">
                <a:solidFill>
                  <a:prstClr val="black"/>
                </a:solidFill>
                <a:latin typeface="Times New Roman" pitchFamily="18" charset="0"/>
              </a:rPr>
              <a:t>	- Amputations</a:t>
            </a:r>
          </a:p>
        </p:txBody>
      </p:sp>
      <p:pic>
        <p:nvPicPr>
          <p:cNvPr id="5143" name="Picture 23" descr="handCrus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2133600"/>
            <a:ext cx="2414020" cy="243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67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62000" y="76200"/>
            <a:ext cx="7620000" cy="1143000"/>
          </a:xfrm>
        </p:spPr>
        <p:txBody>
          <a:bodyPr>
            <a:noAutofit/>
          </a:bodyPr>
          <a:lstStyle/>
          <a:p>
            <a:pPr eaLnBrk="1" hangingPunct="1"/>
            <a:r>
              <a:rPr lang="en-US" sz="4000" dirty="0" smtClean="0">
                <a:latin typeface="Verdana" pitchFamily="34" charset="0"/>
              </a:rPr>
              <a:t>Fatalities &amp; Injuries</a:t>
            </a:r>
          </a:p>
        </p:txBody>
      </p:sp>
      <p:sp>
        <p:nvSpPr>
          <p:cNvPr id="82947" name="Rectangle 3"/>
          <p:cNvSpPr>
            <a:spLocks noGrp="1" noChangeArrowheads="1"/>
          </p:cNvSpPr>
          <p:nvPr>
            <p:ph type="body" idx="4294967295"/>
          </p:nvPr>
        </p:nvSpPr>
        <p:spPr>
          <a:xfrm>
            <a:off x="457200" y="1219200"/>
            <a:ext cx="8229600" cy="5410200"/>
          </a:xfrm>
        </p:spPr>
        <p:txBody>
          <a:bodyPr>
            <a:normAutofit/>
          </a:bodyPr>
          <a:lstStyle/>
          <a:p>
            <a:pPr marL="0" indent="0" eaLnBrk="1" hangingPunct="1">
              <a:buSzTx/>
              <a:buNone/>
            </a:pPr>
            <a:r>
              <a:rPr lang="en-US" dirty="0" smtClean="0">
                <a:latin typeface="Times New Roman" panose="02020603050405020304" pitchFamily="18" charset="0"/>
                <a:cs typeface="Times New Roman" panose="02020603050405020304" pitchFamily="18" charset="0"/>
              </a:rPr>
              <a:t>Causes for injuries</a:t>
            </a:r>
            <a:r>
              <a:rPr lang="en-US" dirty="0" smtClean="0">
                <a:latin typeface="Times New Roman" panose="02020603050405020304" pitchFamily="18" charset="0"/>
                <a:cs typeface="Times New Roman" panose="02020603050405020304" pitchFamily="18" charset="0"/>
              </a:rPr>
              <a:t>:</a:t>
            </a:r>
          </a:p>
          <a:p>
            <a:pPr marL="0" indent="0" eaLnBrk="1" hangingPunct="1">
              <a:buSzTx/>
              <a:buNone/>
            </a:pPr>
            <a:endParaRPr lang="en-US" dirty="0" smtClean="0">
              <a:latin typeface="Times New Roman" panose="02020603050405020304" pitchFamily="18" charset="0"/>
              <a:cs typeface="Times New Roman" panose="02020603050405020304" pitchFamily="18" charset="0"/>
            </a:endParaRPr>
          </a:p>
          <a:p>
            <a:pPr eaLnBrk="1" hangingPunct="1">
              <a:buSzTx/>
            </a:pPr>
            <a:r>
              <a:rPr lang="en-US" dirty="0" smtClean="0">
                <a:latin typeface="Times New Roman" panose="02020603050405020304" pitchFamily="18" charset="0"/>
                <a:cs typeface="Times New Roman" panose="02020603050405020304" pitchFamily="18" charset="0"/>
              </a:rPr>
              <a:t> Failure to stop equipment</a:t>
            </a:r>
          </a:p>
          <a:p>
            <a:pPr eaLnBrk="1" hangingPunct="1">
              <a:buSzTx/>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Failure to disconnect the power source</a:t>
            </a:r>
          </a:p>
          <a:p>
            <a:pPr eaLnBrk="1" hangingPunct="1">
              <a:buSzTx/>
            </a:pPr>
            <a:r>
              <a:rPr lang="en-US" dirty="0" smtClean="0">
                <a:latin typeface="Times New Roman" panose="02020603050405020304" pitchFamily="18" charset="0"/>
                <a:cs typeface="Times New Roman" panose="02020603050405020304" pitchFamily="18" charset="0"/>
              </a:rPr>
              <a:t>Failure to dissipate residual (stored) energy</a:t>
            </a:r>
          </a:p>
          <a:p>
            <a:pPr eaLnBrk="1" hangingPunct="1">
              <a:buSzTx/>
            </a:pPr>
            <a:r>
              <a:rPr lang="en-US" dirty="0" smtClean="0">
                <a:latin typeface="Times New Roman" panose="02020603050405020304" pitchFamily="18" charset="0"/>
                <a:cs typeface="Times New Roman" panose="02020603050405020304" pitchFamily="18" charset="0"/>
              </a:rPr>
              <a:t>Accidental restarting of equipment</a:t>
            </a:r>
          </a:p>
          <a:p>
            <a:pPr eaLnBrk="1" hangingPunct="1">
              <a:buSzTx/>
            </a:pPr>
            <a:r>
              <a:rPr lang="en-US" dirty="0" smtClean="0">
                <a:latin typeface="Times New Roman" panose="02020603050405020304" pitchFamily="18" charset="0"/>
                <a:cs typeface="Times New Roman" panose="02020603050405020304" pitchFamily="18" charset="0"/>
              </a:rPr>
              <a:t>Failure to clean work area before reactivation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0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descr="CardboardCompac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7838" y="1350963"/>
            <a:ext cx="2889250" cy="4772025"/>
          </a:xfrm>
          <a:prstGeom prst="rect">
            <a:avLst/>
          </a:prstGeom>
          <a:noFill/>
          <a:extLst>
            <a:ext uri="{909E8E84-426E-40DD-AFC4-6F175D3DCCD1}">
              <a14:hiddenFill xmlns:a14="http://schemas.microsoft.com/office/drawing/2010/main">
                <a:solidFill>
                  <a:srgbClr val="FFFFFF"/>
                </a:solidFill>
              </a14:hiddenFill>
            </a:ext>
          </a:extLst>
        </p:spPr>
      </p:pic>
      <p:sp>
        <p:nvSpPr>
          <p:cNvPr id="82950" name="Text Box 6"/>
          <p:cNvSpPr txBox="1">
            <a:spLocks noChangeArrowheads="1"/>
          </p:cNvSpPr>
          <p:nvPr/>
        </p:nvSpPr>
        <p:spPr bwMode="auto">
          <a:xfrm>
            <a:off x="430645" y="1383151"/>
            <a:ext cx="43037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800" dirty="0">
                <a:solidFill>
                  <a:prstClr val="black"/>
                </a:solidFill>
                <a:latin typeface="Times New Roman" pitchFamily="18" charset="0"/>
              </a:rPr>
              <a:t>A man working inside a supermarket cardboard compactor was crushed when the unblocked compactor suddenly came down on top of him</a:t>
            </a:r>
          </a:p>
        </p:txBody>
      </p:sp>
      <p:sp>
        <p:nvSpPr>
          <p:cNvPr id="82951" name="Text Box 7"/>
          <p:cNvSpPr txBox="1">
            <a:spLocks noChangeArrowheads="1"/>
          </p:cNvSpPr>
          <p:nvPr/>
        </p:nvSpPr>
        <p:spPr bwMode="auto">
          <a:xfrm>
            <a:off x="2281238" y="246063"/>
            <a:ext cx="4527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3600" b="1" dirty="0">
                <a:solidFill>
                  <a:prstClr val="black"/>
                </a:solidFill>
                <a:latin typeface="Times New Roman" pitchFamily="18" charset="0"/>
              </a:rPr>
              <a:t>Fatality Example</a:t>
            </a:r>
          </a:p>
        </p:txBody>
      </p:sp>
      <p:sp>
        <p:nvSpPr>
          <p:cNvPr id="82953" name="Rectangle 9"/>
          <p:cNvSpPr>
            <a:spLocks noChangeArrowheads="1"/>
          </p:cNvSpPr>
          <p:nvPr/>
        </p:nvSpPr>
        <p:spPr bwMode="auto">
          <a:xfrm>
            <a:off x="1371600" y="5346700"/>
            <a:ext cx="394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dirty="0">
                <a:solidFill>
                  <a:prstClr val="black"/>
                </a:solidFill>
                <a:latin typeface="Arial" charset="0"/>
              </a:rPr>
              <a:t>Discussion Point: Are you aware of any fatalities?</a:t>
            </a:r>
          </a:p>
        </p:txBody>
      </p:sp>
    </p:spTree>
    <p:extLst>
      <p:ext uri="{BB962C8B-B14F-4D97-AF65-F5344CB8AC3E}">
        <p14:creationId xmlns:p14="http://schemas.microsoft.com/office/powerpoint/2010/main" val="4191504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9" name="Rectangle 17"/>
          <p:cNvSpPr>
            <a:spLocks noGrp="1" noChangeArrowheads="1"/>
          </p:cNvSpPr>
          <p:nvPr>
            <p:ph type="title" idx="4294967295"/>
          </p:nvPr>
        </p:nvSpPr>
        <p:spPr>
          <a:xfrm>
            <a:off x="1166813" y="152400"/>
            <a:ext cx="7239000" cy="1143000"/>
          </a:xfrm>
        </p:spPr>
        <p:txBody>
          <a:bodyPr/>
          <a:lstStyle/>
          <a:p>
            <a:r>
              <a:rPr lang="en-US" sz="3600" b="1" dirty="0"/>
              <a:t>When is </a:t>
            </a:r>
            <a:r>
              <a:rPr lang="en-US" sz="3600" b="1" dirty="0" smtClean="0"/>
              <a:t>Lockout / Tag-out </a:t>
            </a:r>
            <a:r>
              <a:rPr lang="en-US" sz="3600" b="1" dirty="0"/>
              <a:t>required?</a:t>
            </a:r>
          </a:p>
        </p:txBody>
      </p:sp>
      <p:sp>
        <p:nvSpPr>
          <p:cNvPr id="8211" name="Rectangle 19"/>
          <p:cNvSpPr>
            <a:spLocks noChangeArrowheads="1"/>
          </p:cNvSpPr>
          <p:nvPr/>
        </p:nvSpPr>
        <p:spPr bwMode="auto">
          <a:xfrm>
            <a:off x="792955" y="1461077"/>
            <a:ext cx="75438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sz="2400" dirty="0">
                <a:solidFill>
                  <a:prstClr val="black"/>
                </a:solidFill>
                <a:latin typeface="Times New Roman" pitchFamily="18" charset="0"/>
              </a:rPr>
              <a:t>When someone will be servicing or repairing machinery or equipment and the unexpected machinery start-up or release of stored energy could cause injury</a:t>
            </a:r>
          </a:p>
        </p:txBody>
      </p:sp>
      <p:pic>
        <p:nvPicPr>
          <p:cNvPr id="8218" name="Picture 26" descr="saw"/>
          <p:cNvPicPr>
            <a:picLocks noChangeAspect="1" noChangeArrowheads="1"/>
          </p:cNvPicPr>
          <p:nvPr/>
        </p:nvPicPr>
        <p:blipFill>
          <a:blip r:embed="rId3" cstate="email">
            <a:extLst>
              <a:ext uri="{28A0092B-C50C-407E-A947-70E740481C1C}">
                <a14:useLocalDpi xmlns:a14="http://schemas.microsoft.com/office/drawing/2010/main" val="0"/>
              </a:ext>
            </a:extLst>
          </a:blip>
          <a:srcRect l="18645"/>
          <a:stretch>
            <a:fillRect/>
          </a:stretch>
        </p:blipFill>
        <p:spPr bwMode="auto">
          <a:xfrm>
            <a:off x="3258069" y="2811427"/>
            <a:ext cx="3770860" cy="305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749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914400"/>
            <a:ext cx="7239000" cy="5105400"/>
          </a:xfrm>
        </p:spPr>
        <p:txBody>
          <a:bodyPr>
            <a:normAutofit fontScale="90000"/>
          </a:bodyPr>
          <a:lstStyle/>
          <a:p>
            <a:pPr algn="l"/>
            <a:r>
              <a:rPr lang="en-US" sz="3300" dirty="0" smtClean="0"/>
              <a:t>“This </a:t>
            </a:r>
            <a:r>
              <a:rPr lang="en-US" sz="3300" dirty="0"/>
              <a:t>material was produced under grant numbers SH-22300-11-60-F-17 from the Occupational Safety and Health </a:t>
            </a:r>
            <a:r>
              <a:rPr lang="en-US" sz="3300" dirty="0" smtClean="0"/>
              <a:t>Administration</a:t>
            </a:r>
            <a:r>
              <a:rPr lang="en-US" sz="3300" dirty="0"/>
              <a:t>, U.S. Department of Labor.  It does not necessarily reflect the views or policies of the U.S. Department of Labor, nor does mention of trade names, commercial products, or organizations imply endorsement by the U.S. Government</a:t>
            </a:r>
            <a:r>
              <a:rPr lang="en-US" sz="3300" dirty="0" smtClean="0"/>
              <a:t>.”</a:t>
            </a:r>
            <a:endParaRPr lang="en-US" dirty="0"/>
          </a:p>
        </p:txBody>
      </p:sp>
    </p:spTree>
    <p:extLst>
      <p:ext uri="{BB962C8B-B14F-4D97-AF65-F5344CB8AC3E}">
        <p14:creationId xmlns:p14="http://schemas.microsoft.com/office/powerpoint/2010/main" val="168938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LOTO vs. Machine Guarding</a:t>
            </a:r>
            <a:endParaRPr lang="en-US" dirty="0"/>
          </a:p>
        </p:txBody>
      </p:sp>
      <p:sp>
        <p:nvSpPr>
          <p:cNvPr id="3" name="TextBox 2"/>
          <p:cNvSpPr txBox="1"/>
          <p:nvPr/>
        </p:nvSpPr>
        <p:spPr>
          <a:xfrm>
            <a:off x="609600" y="1483822"/>
            <a:ext cx="8077200" cy="4524315"/>
          </a:xfrm>
          <a:prstGeom prst="rect">
            <a:avLst/>
          </a:prstGeom>
          <a:noFill/>
        </p:spPr>
        <p:txBody>
          <a:bodyPr wrap="square" rtlCol="0">
            <a:spAutoFit/>
          </a:bodyPr>
          <a:lstStyle/>
          <a:p>
            <a:r>
              <a:rPr lang="en-US" sz="2400" u="sng" dirty="0" smtClean="0"/>
              <a:t>Machine guarding</a:t>
            </a:r>
            <a:r>
              <a:rPr lang="en-US" sz="2400" dirty="0" smtClean="0"/>
              <a:t> protects the operator from the hazards of the machine while under NORMAL operating conditions.</a:t>
            </a:r>
          </a:p>
          <a:p>
            <a:endParaRPr lang="en-US" sz="2400" dirty="0"/>
          </a:p>
          <a:p>
            <a:r>
              <a:rPr lang="en-US" sz="2400" u="sng" dirty="0" smtClean="0"/>
              <a:t>Lockout / Tagout</a:t>
            </a:r>
            <a:r>
              <a:rPr lang="en-US" sz="2400" dirty="0" smtClean="0"/>
              <a:t> refers to a practice to safeguard employees from the unexpected energization or startup of machinery and equipment, or the release of hazardous energy during service or maintenance activities.  Lockout devices hold energy-isolation devices in a safe or “off” position.  They provide protection by preventing machines or equipment from becoming energized because they are locked out and no one can remove the lock without a key or other unlocking mechanism such as bolt cutters.</a:t>
            </a:r>
            <a:endParaRPr lang="en-US" sz="2400" dirty="0"/>
          </a:p>
        </p:txBody>
      </p:sp>
    </p:spTree>
    <p:extLst>
      <p:ext uri="{BB962C8B-B14F-4D97-AF65-F5344CB8AC3E}">
        <p14:creationId xmlns:p14="http://schemas.microsoft.com/office/powerpoint/2010/main" val="2183931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914400" y="381000"/>
            <a:ext cx="7239000" cy="1143000"/>
          </a:xfrm>
          <a:noFill/>
          <a:ln/>
        </p:spPr>
        <p:txBody>
          <a:bodyPr lIns="90488" tIns="44450" rIns="90488" bIns="44450" anchorCtr="0"/>
          <a:lstStyle/>
          <a:p>
            <a:pPr algn="l" eaLnBrk="0" hangingPunct="0">
              <a:lnSpc>
                <a:spcPct val="90000"/>
              </a:lnSpc>
            </a:pPr>
            <a:r>
              <a:rPr lang="en-US" sz="3600" b="1" dirty="0"/>
              <a:t>Service and Maintenance Examples</a:t>
            </a:r>
          </a:p>
        </p:txBody>
      </p:sp>
      <p:sp>
        <p:nvSpPr>
          <p:cNvPr id="28675" name="Rectangle 3"/>
          <p:cNvSpPr>
            <a:spLocks noGrp="1" noChangeArrowheads="1"/>
          </p:cNvSpPr>
          <p:nvPr>
            <p:ph idx="4294967295"/>
          </p:nvPr>
        </p:nvSpPr>
        <p:spPr>
          <a:xfrm>
            <a:off x="609600" y="1535112"/>
            <a:ext cx="4738688" cy="4525963"/>
          </a:xfrm>
          <a:noFill/>
          <a:ln/>
        </p:spPr>
        <p:txBody>
          <a:bodyPr lIns="90488" tIns="44450" rIns="90488" bIns="44450"/>
          <a:lstStyle/>
          <a:p>
            <a:pPr eaLnBrk="0" hangingPunct="0">
              <a:lnSpc>
                <a:spcPct val="105000"/>
              </a:lnSpc>
            </a:pPr>
            <a:r>
              <a:rPr lang="en-US" sz="2400" dirty="0" smtClean="0"/>
              <a:t>Installing</a:t>
            </a:r>
            <a:r>
              <a:rPr lang="en-US" sz="2400" dirty="0"/>
              <a:t>, constructing,</a:t>
            </a:r>
          </a:p>
          <a:p>
            <a:pPr eaLnBrk="0" hangingPunct="0">
              <a:lnSpc>
                <a:spcPct val="105000"/>
              </a:lnSpc>
            </a:pPr>
            <a:endParaRPr lang="en-US" sz="1000" dirty="0"/>
          </a:p>
          <a:p>
            <a:pPr eaLnBrk="0" hangingPunct="0">
              <a:lnSpc>
                <a:spcPct val="105000"/>
              </a:lnSpc>
            </a:pPr>
            <a:r>
              <a:rPr lang="en-US" sz="2400" dirty="0" smtClean="0"/>
              <a:t>Adjusting</a:t>
            </a:r>
            <a:r>
              <a:rPr lang="en-US" sz="2400" dirty="0"/>
              <a:t>, modifying, </a:t>
            </a:r>
          </a:p>
          <a:p>
            <a:pPr eaLnBrk="0" hangingPunct="0">
              <a:lnSpc>
                <a:spcPct val="105000"/>
              </a:lnSpc>
            </a:pPr>
            <a:endParaRPr lang="en-US" sz="1000" dirty="0"/>
          </a:p>
          <a:p>
            <a:pPr eaLnBrk="0" hangingPunct="0">
              <a:lnSpc>
                <a:spcPct val="105000"/>
              </a:lnSpc>
            </a:pPr>
            <a:r>
              <a:rPr lang="en-US" sz="2400" dirty="0"/>
              <a:t>U</a:t>
            </a:r>
            <a:r>
              <a:rPr lang="en-US" sz="2400" dirty="0" smtClean="0"/>
              <a:t>njamming</a:t>
            </a:r>
            <a:r>
              <a:rPr lang="en-US" sz="2400" dirty="0"/>
              <a:t>, cleaning, </a:t>
            </a:r>
          </a:p>
          <a:p>
            <a:pPr eaLnBrk="0" hangingPunct="0">
              <a:lnSpc>
                <a:spcPct val="105000"/>
              </a:lnSpc>
            </a:pPr>
            <a:endParaRPr lang="en-US" sz="1000" dirty="0"/>
          </a:p>
          <a:p>
            <a:pPr eaLnBrk="0" hangingPunct="0">
              <a:lnSpc>
                <a:spcPct val="105000"/>
              </a:lnSpc>
            </a:pPr>
            <a:r>
              <a:rPr lang="en-US" sz="2400" dirty="0"/>
              <a:t>L</a:t>
            </a:r>
            <a:r>
              <a:rPr lang="en-US" sz="2400" dirty="0" smtClean="0"/>
              <a:t>ubrication</a:t>
            </a:r>
            <a:r>
              <a:rPr lang="en-US" sz="2400" dirty="0"/>
              <a:t>, inspecting, </a:t>
            </a:r>
          </a:p>
          <a:p>
            <a:pPr eaLnBrk="0" hangingPunct="0">
              <a:lnSpc>
                <a:spcPct val="105000"/>
              </a:lnSpc>
            </a:pPr>
            <a:endParaRPr lang="en-US" sz="1000" dirty="0"/>
          </a:p>
          <a:p>
            <a:pPr eaLnBrk="0" hangingPunct="0">
              <a:lnSpc>
                <a:spcPct val="90000"/>
              </a:lnSpc>
              <a:spcBef>
                <a:spcPct val="50000"/>
              </a:spcBef>
            </a:pPr>
            <a:r>
              <a:rPr lang="en-US" sz="2400" dirty="0"/>
              <a:t>S</a:t>
            </a:r>
            <a:r>
              <a:rPr lang="en-US" sz="2400" dirty="0" smtClean="0"/>
              <a:t>etup </a:t>
            </a:r>
            <a:r>
              <a:rPr lang="en-US" sz="2400" dirty="0"/>
              <a:t>- preparing for normal </a:t>
            </a:r>
            <a:r>
              <a:rPr lang="en-US" sz="2400" dirty="0" smtClean="0"/>
              <a:t>function, Including die changes</a:t>
            </a:r>
            <a:endParaRPr lang="en-US" sz="2400" dirty="0"/>
          </a:p>
        </p:txBody>
      </p:sp>
      <p:sp>
        <p:nvSpPr>
          <p:cNvPr id="28679" name="Text Box 7"/>
          <p:cNvSpPr txBox="1">
            <a:spLocks noChangeArrowheads="1"/>
          </p:cNvSpPr>
          <p:nvPr/>
        </p:nvSpPr>
        <p:spPr bwMode="auto">
          <a:xfrm>
            <a:off x="1371600" y="5359400"/>
            <a:ext cx="744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fontAlgn="base">
              <a:spcBef>
                <a:spcPct val="50000"/>
              </a:spcBef>
              <a:spcAft>
                <a:spcPct val="0"/>
              </a:spcAft>
            </a:pPr>
            <a:r>
              <a:rPr lang="en-US" sz="2000" u="sng" dirty="0">
                <a:solidFill>
                  <a:prstClr val="black"/>
                </a:solidFill>
                <a:latin typeface="Times New Roman" pitchFamily="18" charset="0"/>
              </a:rPr>
              <a:t>These activities often require a worker to place all or part of their body into the machine’s hazard zone.</a:t>
            </a:r>
          </a:p>
        </p:txBody>
      </p:sp>
      <p:pic>
        <p:nvPicPr>
          <p:cNvPr id="28702" name="Picture 30" descr="LOTOmaintain"/>
          <p:cNvPicPr>
            <a:picLocks noChangeAspect="1" noChangeArrowheads="1"/>
          </p:cNvPicPr>
          <p:nvPr/>
        </p:nvPicPr>
        <p:blipFill>
          <a:blip r:embed="rId3" cstate="email">
            <a:extLst>
              <a:ext uri="{28A0092B-C50C-407E-A947-70E740481C1C}">
                <a14:useLocalDpi xmlns:a14="http://schemas.microsoft.com/office/drawing/2010/main" val="0"/>
              </a:ext>
            </a:extLst>
          </a:blip>
          <a:srcRect r="5479" b="3107"/>
          <a:stretch>
            <a:fillRect/>
          </a:stretch>
        </p:blipFill>
        <p:spPr bwMode="auto">
          <a:xfrm>
            <a:off x="6186488" y="1324468"/>
            <a:ext cx="2628900" cy="381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911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74638"/>
            <a:ext cx="8305800" cy="1143000"/>
          </a:xfrm>
        </p:spPr>
        <p:txBody>
          <a:bodyPr/>
          <a:lstStyle/>
          <a:p>
            <a:r>
              <a:rPr lang="en-US" sz="3600" b="1" dirty="0"/>
              <a:t>What is an energy-isolating device?</a:t>
            </a:r>
          </a:p>
        </p:txBody>
      </p:sp>
      <p:sp>
        <p:nvSpPr>
          <p:cNvPr id="36870" name="Text Box 6"/>
          <p:cNvSpPr txBox="1">
            <a:spLocks noChangeArrowheads="1"/>
          </p:cNvSpPr>
          <p:nvPr/>
        </p:nvSpPr>
        <p:spPr bwMode="auto">
          <a:xfrm>
            <a:off x="565944" y="1186921"/>
            <a:ext cx="7904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2400" dirty="0">
                <a:solidFill>
                  <a:srgbClr val="0000FF"/>
                </a:solidFill>
                <a:latin typeface="Times New Roman" pitchFamily="18" charset="0"/>
              </a:rPr>
              <a:t>A device that physically prevents transmission or </a:t>
            </a:r>
            <a:r>
              <a:rPr lang="en-US" sz="2400" dirty="0" smtClean="0">
                <a:solidFill>
                  <a:srgbClr val="0000FF"/>
                </a:solidFill>
                <a:latin typeface="Times New Roman" pitchFamily="18" charset="0"/>
              </a:rPr>
              <a:t>the release </a:t>
            </a:r>
            <a:r>
              <a:rPr lang="en-US" sz="2400" dirty="0">
                <a:solidFill>
                  <a:srgbClr val="0000FF"/>
                </a:solidFill>
                <a:latin typeface="Times New Roman" pitchFamily="18" charset="0"/>
              </a:rPr>
              <a:t>of energy.</a:t>
            </a:r>
          </a:p>
        </p:txBody>
      </p:sp>
      <p:pic>
        <p:nvPicPr>
          <p:cNvPr id="36871" name="Picture 7" descr="j03202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90813" y="3533775"/>
            <a:ext cx="1827212" cy="935038"/>
          </a:xfrm>
          <a:prstGeom prst="rect">
            <a:avLst/>
          </a:prstGeom>
          <a:noFill/>
          <a:extLst>
            <a:ext uri="{909E8E84-426E-40DD-AFC4-6F175D3DCCD1}">
              <a14:hiddenFill xmlns:a14="http://schemas.microsoft.com/office/drawing/2010/main">
                <a:solidFill>
                  <a:srgbClr val="FFFFFF"/>
                </a:solidFill>
              </a14:hiddenFill>
            </a:ext>
          </a:extLst>
        </p:spPr>
      </p:pic>
      <p:pic>
        <p:nvPicPr>
          <p:cNvPr id="36873" name="Picture 9" descr="j030582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84788" y="1985963"/>
            <a:ext cx="1368425" cy="1635125"/>
          </a:xfrm>
          <a:prstGeom prst="rect">
            <a:avLst/>
          </a:prstGeom>
          <a:noFill/>
          <a:extLst>
            <a:ext uri="{909E8E84-426E-40DD-AFC4-6F175D3DCCD1}">
              <a14:hiddenFill xmlns:a14="http://schemas.microsoft.com/office/drawing/2010/main">
                <a:solidFill>
                  <a:srgbClr val="FFFFFF"/>
                </a:solidFill>
              </a14:hiddenFill>
            </a:ext>
          </a:extLst>
        </p:spPr>
      </p:pic>
      <p:pic>
        <p:nvPicPr>
          <p:cNvPr id="36874" name="Picture 10" descr="LOTOblocks"/>
          <p:cNvPicPr>
            <a:picLocks noChangeAspect="1" noChangeArrowheads="1"/>
          </p:cNvPicPr>
          <p:nvPr/>
        </p:nvPicPr>
        <p:blipFill>
          <a:blip r:embed="rId5" cstate="email">
            <a:lum bright="-12000" contrast="6000"/>
            <a:extLst>
              <a:ext uri="{28A0092B-C50C-407E-A947-70E740481C1C}">
                <a14:useLocalDpi xmlns:a14="http://schemas.microsoft.com/office/drawing/2010/main" val="0"/>
              </a:ext>
            </a:extLst>
          </a:blip>
          <a:srcRect/>
          <a:stretch>
            <a:fillRect/>
          </a:stretch>
        </p:blipFill>
        <p:spPr bwMode="auto">
          <a:xfrm>
            <a:off x="7304088" y="2660650"/>
            <a:ext cx="1331912" cy="3594100"/>
          </a:xfrm>
          <a:prstGeom prst="rect">
            <a:avLst/>
          </a:prstGeom>
          <a:noFill/>
          <a:extLst>
            <a:ext uri="{909E8E84-426E-40DD-AFC4-6F175D3DCCD1}">
              <a14:hiddenFill xmlns:a14="http://schemas.microsoft.com/office/drawing/2010/main">
                <a:solidFill>
                  <a:schemeClr val="accent1"/>
                </a:solidFill>
              </a14:hiddenFill>
            </a:ext>
          </a:extLst>
        </p:spPr>
      </p:pic>
      <p:sp>
        <p:nvSpPr>
          <p:cNvPr id="36877" name="Text Box 13"/>
          <p:cNvSpPr txBox="1">
            <a:spLocks noChangeArrowheads="1"/>
          </p:cNvSpPr>
          <p:nvPr/>
        </p:nvSpPr>
        <p:spPr bwMode="auto">
          <a:xfrm>
            <a:off x="493713" y="5419725"/>
            <a:ext cx="49625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400" dirty="0">
                <a:solidFill>
                  <a:prstClr val="black"/>
                </a:solidFill>
                <a:latin typeface="Times New Roman" pitchFamily="18" charset="0"/>
              </a:rPr>
              <a:t>Anything else that positively blocks or isolates energy.</a:t>
            </a:r>
          </a:p>
        </p:txBody>
      </p:sp>
      <p:sp>
        <p:nvSpPr>
          <p:cNvPr id="36879" name="Text Box 15"/>
          <p:cNvSpPr txBox="1">
            <a:spLocks noChangeArrowheads="1"/>
          </p:cNvSpPr>
          <p:nvPr/>
        </p:nvSpPr>
        <p:spPr bwMode="auto">
          <a:xfrm>
            <a:off x="2373313" y="2533650"/>
            <a:ext cx="278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400" dirty="0">
                <a:solidFill>
                  <a:prstClr val="black"/>
                </a:solidFill>
                <a:latin typeface="Times New Roman" pitchFamily="18" charset="0"/>
              </a:rPr>
              <a:t>Circuit Breaker</a:t>
            </a:r>
          </a:p>
        </p:txBody>
      </p:sp>
      <p:sp>
        <p:nvSpPr>
          <p:cNvPr id="36880" name="Text Box 16"/>
          <p:cNvSpPr txBox="1">
            <a:spLocks noChangeArrowheads="1"/>
          </p:cNvSpPr>
          <p:nvPr/>
        </p:nvSpPr>
        <p:spPr bwMode="auto">
          <a:xfrm>
            <a:off x="304800" y="3657600"/>
            <a:ext cx="2016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sz="2400" dirty="0">
                <a:solidFill>
                  <a:prstClr val="black"/>
                </a:solidFill>
                <a:latin typeface="Times New Roman" pitchFamily="18" charset="0"/>
              </a:rPr>
              <a:t>Pipeline Valve</a:t>
            </a:r>
          </a:p>
        </p:txBody>
      </p:sp>
      <p:sp>
        <p:nvSpPr>
          <p:cNvPr id="36881" name="Text Box 17"/>
          <p:cNvSpPr txBox="1">
            <a:spLocks noChangeArrowheads="1"/>
          </p:cNvSpPr>
          <p:nvPr/>
        </p:nvSpPr>
        <p:spPr bwMode="auto">
          <a:xfrm>
            <a:off x="4724400" y="4478338"/>
            <a:ext cx="2298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sz="2400" dirty="0">
                <a:solidFill>
                  <a:prstClr val="black"/>
                </a:solidFill>
                <a:latin typeface="Times New Roman" pitchFamily="18" charset="0"/>
              </a:rPr>
              <a:t>Machine Block</a:t>
            </a:r>
          </a:p>
        </p:txBody>
      </p:sp>
    </p:spTree>
    <p:extLst>
      <p:ext uri="{BB962C8B-B14F-4D97-AF65-F5344CB8AC3E}">
        <p14:creationId xmlns:p14="http://schemas.microsoft.com/office/powerpoint/2010/main" val="3086042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4419" y="152400"/>
            <a:ext cx="7239000" cy="1143000"/>
          </a:xfrm>
        </p:spPr>
        <p:txBody>
          <a:bodyPr/>
          <a:lstStyle/>
          <a:p>
            <a:r>
              <a:rPr lang="en-US" sz="3600" b="1" dirty="0"/>
              <a:t>What is a Lockout Device?</a:t>
            </a:r>
          </a:p>
        </p:txBody>
      </p:sp>
      <p:sp>
        <p:nvSpPr>
          <p:cNvPr id="35844" name="Text Box 4"/>
          <p:cNvSpPr txBox="1">
            <a:spLocks noChangeArrowheads="1"/>
          </p:cNvSpPr>
          <p:nvPr/>
        </p:nvSpPr>
        <p:spPr bwMode="auto">
          <a:xfrm>
            <a:off x="1307128" y="2096670"/>
            <a:ext cx="420211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2400" dirty="0">
                <a:solidFill>
                  <a:srgbClr val="0000FF"/>
                </a:solidFill>
                <a:latin typeface="Times New Roman" pitchFamily="18" charset="0"/>
              </a:rPr>
              <a:t>A device that positively </a:t>
            </a:r>
            <a:r>
              <a:rPr lang="en-US" sz="2400" dirty="0">
                <a:solidFill>
                  <a:prstClr val="black"/>
                </a:solidFill>
                <a:latin typeface="Times New Roman" pitchFamily="18" charset="0"/>
              </a:rPr>
              <a:t>prevents a machine from being: </a:t>
            </a:r>
          </a:p>
          <a:p>
            <a:pPr algn="ctr" fontAlgn="base">
              <a:spcBef>
                <a:spcPct val="50000"/>
              </a:spcBef>
              <a:spcAft>
                <a:spcPct val="0"/>
              </a:spcAft>
            </a:pPr>
            <a:r>
              <a:rPr lang="en-US" sz="2000" dirty="0">
                <a:solidFill>
                  <a:prstClr val="black"/>
                </a:solidFill>
                <a:latin typeface="Times New Roman" pitchFamily="18" charset="0"/>
              </a:rPr>
              <a:t>started up</a:t>
            </a:r>
          </a:p>
          <a:p>
            <a:pPr algn="ctr" fontAlgn="base">
              <a:spcBef>
                <a:spcPct val="50000"/>
              </a:spcBef>
              <a:spcAft>
                <a:spcPct val="0"/>
              </a:spcAft>
            </a:pPr>
            <a:r>
              <a:rPr lang="en-US" sz="2000" dirty="0">
                <a:solidFill>
                  <a:prstClr val="black"/>
                </a:solidFill>
                <a:latin typeface="Times New Roman" pitchFamily="18" charset="0"/>
              </a:rPr>
              <a:t>turned on</a:t>
            </a:r>
          </a:p>
          <a:p>
            <a:pPr algn="ctr" fontAlgn="base">
              <a:spcBef>
                <a:spcPct val="50000"/>
              </a:spcBef>
              <a:spcAft>
                <a:spcPct val="0"/>
              </a:spcAft>
            </a:pPr>
            <a:r>
              <a:rPr lang="en-US" sz="2000" dirty="0">
                <a:solidFill>
                  <a:prstClr val="black"/>
                </a:solidFill>
                <a:latin typeface="Times New Roman" pitchFamily="18" charset="0"/>
              </a:rPr>
              <a:t>machinery </a:t>
            </a:r>
            <a:r>
              <a:rPr lang="en-US" sz="2000" dirty="0" smtClean="0">
                <a:solidFill>
                  <a:prstClr val="black"/>
                </a:solidFill>
                <a:latin typeface="Times New Roman" pitchFamily="18" charset="0"/>
              </a:rPr>
              <a:t>parts </a:t>
            </a:r>
            <a:r>
              <a:rPr lang="en-US" sz="2000" dirty="0">
                <a:solidFill>
                  <a:prstClr val="black"/>
                </a:solidFill>
                <a:latin typeface="Times New Roman" pitchFamily="18" charset="0"/>
              </a:rPr>
              <a:t>from moving</a:t>
            </a:r>
          </a:p>
          <a:p>
            <a:pPr algn="ctr" fontAlgn="base">
              <a:spcBef>
                <a:spcPct val="50000"/>
              </a:spcBef>
              <a:spcAft>
                <a:spcPct val="0"/>
              </a:spcAft>
            </a:pPr>
            <a:r>
              <a:rPr lang="en-US" sz="2000" dirty="0" smtClean="0">
                <a:solidFill>
                  <a:prstClr val="black"/>
                </a:solidFill>
                <a:latin typeface="Times New Roman" pitchFamily="18" charset="0"/>
              </a:rPr>
              <a:t>becoming electrically energized</a:t>
            </a:r>
            <a:endParaRPr lang="en-US" sz="2000" dirty="0">
              <a:solidFill>
                <a:prstClr val="black"/>
              </a:solidFill>
              <a:latin typeface="Times New Roman" pitchFamily="18" charset="0"/>
            </a:endParaRPr>
          </a:p>
          <a:p>
            <a:pPr algn="ctr" fontAlgn="base">
              <a:spcBef>
                <a:spcPct val="50000"/>
              </a:spcBef>
              <a:spcAft>
                <a:spcPct val="0"/>
              </a:spcAft>
            </a:pPr>
            <a:r>
              <a:rPr lang="en-US" sz="2000" dirty="0">
                <a:solidFill>
                  <a:prstClr val="black"/>
                </a:solidFill>
                <a:latin typeface="Times New Roman" pitchFamily="18" charset="0"/>
              </a:rPr>
              <a:t>blocks a pipeline, steam line or air line.</a:t>
            </a:r>
          </a:p>
        </p:txBody>
      </p:sp>
      <p:pic>
        <p:nvPicPr>
          <p:cNvPr id="35845" name="Picture 5" descr="LOTOta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6288" y="1771650"/>
            <a:ext cx="2246312" cy="378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388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93775" y="152400"/>
            <a:ext cx="7239000" cy="1143000"/>
          </a:xfrm>
          <a:noFill/>
          <a:ln/>
        </p:spPr>
        <p:txBody>
          <a:bodyPr lIns="90488" tIns="44450" rIns="90488" bIns="44450" anchorCtr="0"/>
          <a:lstStyle/>
          <a:p>
            <a:pPr eaLnBrk="0" hangingPunct="0">
              <a:lnSpc>
                <a:spcPct val="90000"/>
              </a:lnSpc>
            </a:pPr>
            <a:r>
              <a:rPr lang="en-US" sz="3600" b="1" dirty="0"/>
              <a:t>Electrical Lockout Devices</a:t>
            </a:r>
          </a:p>
        </p:txBody>
      </p:sp>
      <p:pic>
        <p:nvPicPr>
          <p:cNvPr id="26631" name="Picture 7" descr="LOTOelect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64150" y="4365625"/>
            <a:ext cx="2390775"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8" descr="ElectricLockout"/>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14471" y="1431925"/>
            <a:ext cx="2441575" cy="4029075"/>
          </a:xfrm>
          <a:prstGeom prst="rect">
            <a:avLst/>
          </a:prstGeom>
          <a:noFill/>
          <a:extLst>
            <a:ext uri="{909E8E84-426E-40DD-AFC4-6F175D3DCCD1}">
              <a14:hiddenFill xmlns:a14="http://schemas.microsoft.com/office/drawing/2010/main">
                <a:solidFill>
                  <a:srgbClr val="FFFFFF"/>
                </a:solidFill>
              </a14:hiddenFill>
            </a:ext>
          </a:extLst>
        </p:spPr>
      </p:pic>
      <p:pic>
        <p:nvPicPr>
          <p:cNvPr id="26633" name="Picture 9" descr="LOTOelect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97488" y="1403350"/>
            <a:ext cx="2133600" cy="2247900"/>
          </a:xfrm>
          <a:prstGeom prst="rect">
            <a:avLst/>
          </a:prstGeom>
          <a:noFill/>
          <a:extLst>
            <a:ext uri="{909E8E84-426E-40DD-AFC4-6F175D3DCCD1}">
              <a14:hiddenFill xmlns:a14="http://schemas.microsoft.com/office/drawing/2010/main">
                <a:solidFill>
                  <a:srgbClr val="FFFFFF"/>
                </a:solidFill>
              </a14:hiddenFill>
            </a:ext>
          </a:extLst>
        </p:spPr>
      </p:pic>
      <p:sp>
        <p:nvSpPr>
          <p:cNvPr id="26634" name="Text Box 10"/>
          <p:cNvSpPr txBox="1">
            <a:spLocks noChangeArrowheads="1"/>
          </p:cNvSpPr>
          <p:nvPr/>
        </p:nvSpPr>
        <p:spPr bwMode="auto">
          <a:xfrm>
            <a:off x="1204064" y="5594350"/>
            <a:ext cx="3862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000" dirty="0">
                <a:solidFill>
                  <a:prstClr val="black"/>
                </a:solidFill>
                <a:latin typeface="Times New Roman" pitchFamily="18" charset="0"/>
              </a:rPr>
              <a:t>Locked out electrical panel</a:t>
            </a:r>
          </a:p>
        </p:txBody>
      </p:sp>
      <p:sp>
        <p:nvSpPr>
          <p:cNvPr id="26635" name="Text Box 11"/>
          <p:cNvSpPr txBox="1">
            <a:spLocks noChangeArrowheads="1"/>
          </p:cNvSpPr>
          <p:nvPr/>
        </p:nvSpPr>
        <p:spPr bwMode="auto">
          <a:xfrm>
            <a:off x="4523581" y="3746500"/>
            <a:ext cx="3719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000" dirty="0">
                <a:solidFill>
                  <a:prstClr val="black"/>
                </a:solidFill>
                <a:latin typeface="Times New Roman" pitchFamily="18" charset="0"/>
              </a:rPr>
              <a:t>Locked out circuit breaker</a:t>
            </a:r>
          </a:p>
        </p:txBody>
      </p:sp>
      <p:sp>
        <p:nvSpPr>
          <p:cNvPr id="26636" name="Text Box 12"/>
          <p:cNvSpPr txBox="1">
            <a:spLocks noChangeArrowheads="1"/>
          </p:cNvSpPr>
          <p:nvPr/>
        </p:nvSpPr>
        <p:spPr bwMode="auto">
          <a:xfrm>
            <a:off x="4613275" y="6059488"/>
            <a:ext cx="354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000" dirty="0">
                <a:solidFill>
                  <a:prstClr val="black"/>
                </a:solidFill>
                <a:latin typeface="Times New Roman" pitchFamily="18" charset="0"/>
              </a:rPr>
              <a:t>Locked out electrical plug</a:t>
            </a:r>
          </a:p>
        </p:txBody>
      </p:sp>
    </p:spTree>
    <p:extLst>
      <p:ext uri="{BB962C8B-B14F-4D97-AF65-F5344CB8AC3E}">
        <p14:creationId xmlns:p14="http://schemas.microsoft.com/office/powerpoint/2010/main" val="146454709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274638"/>
            <a:ext cx="9144000" cy="1143000"/>
          </a:xfrm>
          <a:noFill/>
          <a:ln/>
        </p:spPr>
        <p:txBody>
          <a:bodyPr lIns="90488" tIns="44450" rIns="90488" bIns="44450" anchorCtr="0"/>
          <a:lstStyle/>
          <a:p>
            <a:pPr eaLnBrk="0" hangingPunct="0">
              <a:lnSpc>
                <a:spcPct val="90000"/>
              </a:lnSpc>
            </a:pPr>
            <a:r>
              <a:rPr lang="en-US" sz="3600" b="1" dirty="0"/>
              <a:t>Fluid &amp; Gas Lockout Devices</a:t>
            </a:r>
          </a:p>
        </p:txBody>
      </p:sp>
      <p:pic>
        <p:nvPicPr>
          <p:cNvPr id="22533" name="Picture 5" descr="LOTOvalve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1552672"/>
            <a:ext cx="3384550" cy="4127500"/>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LOTOvalve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66800" y="1568547"/>
            <a:ext cx="3413125" cy="411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4994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012031" y="228600"/>
            <a:ext cx="7239000" cy="1143000"/>
          </a:xfrm>
        </p:spPr>
        <p:txBody>
          <a:bodyPr/>
          <a:lstStyle/>
          <a:p>
            <a:r>
              <a:rPr lang="en-US" sz="3600" b="1" dirty="0"/>
              <a:t>Pipe Lockout Examples</a:t>
            </a:r>
          </a:p>
        </p:txBody>
      </p:sp>
      <p:pic>
        <p:nvPicPr>
          <p:cNvPr id="64516" name="Picture 4" descr="Blanking flange"/>
          <p:cNvPicPr>
            <a:picLocks noChangeAspect="1" noChangeArrowheads="1"/>
          </p:cNvPicPr>
          <p:nvPr/>
        </p:nvPicPr>
        <p:blipFill>
          <a:blip r:embed="rId3" cstate="email">
            <a:lum bright="6000" contrast="-24000"/>
            <a:extLst>
              <a:ext uri="{28A0092B-C50C-407E-A947-70E740481C1C}">
                <a14:useLocalDpi xmlns:a14="http://schemas.microsoft.com/office/drawing/2010/main" val="0"/>
              </a:ext>
            </a:extLst>
          </a:blip>
          <a:srcRect/>
          <a:stretch>
            <a:fillRect/>
          </a:stretch>
        </p:blipFill>
        <p:spPr bwMode="auto">
          <a:xfrm>
            <a:off x="5105400" y="1941786"/>
            <a:ext cx="3054350" cy="3206750"/>
          </a:xfrm>
          <a:prstGeom prst="rect">
            <a:avLst/>
          </a:prstGeom>
          <a:noFill/>
          <a:extLst>
            <a:ext uri="{909E8E84-426E-40DD-AFC4-6F175D3DCCD1}">
              <a14:hiddenFill xmlns:a14="http://schemas.microsoft.com/office/drawing/2010/main">
                <a:solidFill>
                  <a:srgbClr val="FFFFFF"/>
                </a:solidFill>
              </a14:hiddenFill>
            </a:ext>
          </a:extLst>
        </p:spPr>
      </p:pic>
      <p:pic>
        <p:nvPicPr>
          <p:cNvPr id="64517" name="Picture 5" descr="BlankingFlange"/>
          <p:cNvPicPr>
            <a:picLocks noChangeAspect="1" noChangeArrowheads="1"/>
          </p:cNvPicPr>
          <p:nvPr/>
        </p:nvPicPr>
        <p:blipFill>
          <a:blip r:embed="rId4" cstate="email">
            <a:lum bright="-30000" contrast="36000"/>
            <a:extLst>
              <a:ext uri="{28A0092B-C50C-407E-A947-70E740481C1C}">
                <a14:useLocalDpi xmlns:a14="http://schemas.microsoft.com/office/drawing/2010/main" val="0"/>
              </a:ext>
            </a:extLst>
          </a:blip>
          <a:srcRect/>
          <a:stretch>
            <a:fillRect/>
          </a:stretch>
        </p:blipFill>
        <p:spPr bwMode="auto">
          <a:xfrm>
            <a:off x="1657076" y="1905000"/>
            <a:ext cx="3062288" cy="319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578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idx="4294967295"/>
          </p:nvPr>
        </p:nvSpPr>
        <p:spPr>
          <a:xfrm>
            <a:off x="1014413" y="228600"/>
            <a:ext cx="7239000" cy="1143000"/>
          </a:xfrm>
        </p:spPr>
        <p:txBody>
          <a:bodyPr/>
          <a:lstStyle/>
          <a:p>
            <a:r>
              <a:rPr lang="en-US" sz="3600" b="1" dirty="0"/>
              <a:t>Pneumatic Lockout Examples</a:t>
            </a:r>
          </a:p>
        </p:txBody>
      </p:sp>
      <p:pic>
        <p:nvPicPr>
          <p:cNvPr id="67589" name="Picture 5" descr="LOTOpneumat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86200" y="1600200"/>
            <a:ext cx="2359025" cy="4458305"/>
          </a:xfrm>
          <a:prstGeom prst="rect">
            <a:avLst/>
          </a:prstGeom>
          <a:noFill/>
          <a:extLst>
            <a:ext uri="{909E8E84-426E-40DD-AFC4-6F175D3DCCD1}">
              <a14:hiddenFill xmlns:a14="http://schemas.microsoft.com/office/drawing/2010/main">
                <a:solidFill>
                  <a:srgbClr val="FFFFFF"/>
                </a:solidFill>
              </a14:hiddenFill>
            </a:ext>
          </a:extLst>
        </p:spPr>
      </p:pic>
      <p:sp>
        <p:nvSpPr>
          <p:cNvPr id="67590" name="Text Box 6"/>
          <p:cNvSpPr txBox="1">
            <a:spLocks noChangeArrowheads="1"/>
          </p:cNvSpPr>
          <p:nvPr/>
        </p:nvSpPr>
        <p:spPr bwMode="auto">
          <a:xfrm>
            <a:off x="7753350" y="6191250"/>
            <a:ext cx="500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sz="1400" b="1" dirty="0">
                <a:solidFill>
                  <a:prstClr val="black"/>
                </a:solidFill>
                <a:latin typeface="Arial" charset="0"/>
              </a:rPr>
              <a:t>17</a:t>
            </a:r>
          </a:p>
        </p:txBody>
      </p:sp>
    </p:spTree>
    <p:extLst>
      <p:ext uri="{BB962C8B-B14F-4D97-AF65-F5344CB8AC3E}">
        <p14:creationId xmlns:p14="http://schemas.microsoft.com/office/powerpoint/2010/main" val="3449023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8" name="Rectangle 18"/>
          <p:cNvSpPr>
            <a:spLocks noGrp="1" noChangeArrowheads="1"/>
          </p:cNvSpPr>
          <p:nvPr>
            <p:ph type="title" idx="4294967295"/>
          </p:nvPr>
        </p:nvSpPr>
        <p:spPr>
          <a:xfrm>
            <a:off x="1002506" y="228600"/>
            <a:ext cx="7239000" cy="1143000"/>
          </a:xfrm>
        </p:spPr>
        <p:txBody>
          <a:bodyPr/>
          <a:lstStyle/>
          <a:p>
            <a:r>
              <a:rPr lang="en-US" sz="3600" b="1" dirty="0"/>
              <a:t>Physical Blocks</a:t>
            </a:r>
          </a:p>
        </p:txBody>
      </p:sp>
      <p:pic>
        <p:nvPicPr>
          <p:cNvPr id="10267" name="Picture 27" descr="LOTOblocks"/>
          <p:cNvPicPr>
            <a:picLocks noChangeAspect="1" noChangeArrowheads="1"/>
          </p:cNvPicPr>
          <p:nvPr/>
        </p:nvPicPr>
        <p:blipFill>
          <a:blip r:embed="rId3" cstate="email">
            <a:lum bright="-12000" contrast="6000"/>
            <a:extLst>
              <a:ext uri="{28A0092B-C50C-407E-A947-70E740481C1C}">
                <a14:useLocalDpi xmlns:a14="http://schemas.microsoft.com/office/drawing/2010/main" val="0"/>
              </a:ext>
            </a:extLst>
          </a:blip>
          <a:srcRect/>
          <a:stretch>
            <a:fillRect/>
          </a:stretch>
        </p:blipFill>
        <p:spPr bwMode="auto">
          <a:xfrm>
            <a:off x="2788443" y="1662835"/>
            <a:ext cx="3811588" cy="3217862"/>
          </a:xfrm>
          <a:prstGeom prst="rect">
            <a:avLst/>
          </a:prstGeom>
          <a:noFill/>
          <a:extLst>
            <a:ext uri="{909E8E84-426E-40DD-AFC4-6F175D3DCCD1}">
              <a14:hiddenFill xmlns:a14="http://schemas.microsoft.com/office/drawing/2010/main">
                <a:solidFill>
                  <a:srgbClr val="FFFFFF"/>
                </a:solidFill>
              </a14:hiddenFill>
            </a:ext>
          </a:extLst>
        </p:spPr>
      </p:pic>
      <p:sp>
        <p:nvSpPr>
          <p:cNvPr id="10271" name="Oval 31"/>
          <p:cNvSpPr>
            <a:spLocks noChangeArrowheads="1"/>
          </p:cNvSpPr>
          <p:nvPr/>
        </p:nvSpPr>
        <p:spPr bwMode="auto">
          <a:xfrm>
            <a:off x="2586146" y="2973388"/>
            <a:ext cx="639763" cy="110172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75" name="Text Box 35"/>
          <p:cNvSpPr txBox="1">
            <a:spLocks noChangeArrowheads="1"/>
          </p:cNvSpPr>
          <p:nvPr/>
        </p:nvSpPr>
        <p:spPr bwMode="auto">
          <a:xfrm>
            <a:off x="2593074" y="5205413"/>
            <a:ext cx="455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sz="2400" dirty="0">
                <a:solidFill>
                  <a:prstClr val="black"/>
                </a:solidFill>
                <a:latin typeface="Times New Roman" pitchFamily="18" charset="0"/>
              </a:rPr>
              <a:t>Punch Press Block</a:t>
            </a:r>
          </a:p>
        </p:txBody>
      </p:sp>
    </p:spTree>
    <p:extLst>
      <p:ext uri="{BB962C8B-B14F-4D97-AF65-F5344CB8AC3E}">
        <p14:creationId xmlns:p14="http://schemas.microsoft.com/office/powerpoint/2010/main" val="1190725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 name="Rectangle 20"/>
          <p:cNvSpPr>
            <a:spLocks noGrp="1" noChangeArrowheads="1"/>
          </p:cNvSpPr>
          <p:nvPr>
            <p:ph type="title" idx="4294967295"/>
          </p:nvPr>
        </p:nvSpPr>
        <p:spPr>
          <a:xfrm>
            <a:off x="0" y="274638"/>
            <a:ext cx="8382000" cy="1143000"/>
          </a:xfrm>
        </p:spPr>
        <p:txBody>
          <a:bodyPr/>
          <a:lstStyle/>
          <a:p>
            <a:r>
              <a:rPr lang="en-US" sz="3600" b="1" dirty="0"/>
              <a:t>Group Lockout Devices</a:t>
            </a:r>
          </a:p>
        </p:txBody>
      </p:sp>
      <p:pic>
        <p:nvPicPr>
          <p:cNvPr id="11290" name="Picture 26" descr="MultipleLocks"/>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51525" y="1825625"/>
            <a:ext cx="2943225" cy="3238500"/>
          </a:xfrm>
          <a:prstGeom prst="rect">
            <a:avLst/>
          </a:prstGeom>
          <a:noFill/>
          <a:extLst>
            <a:ext uri="{909E8E84-426E-40DD-AFC4-6F175D3DCCD1}">
              <a14:hiddenFill xmlns:a14="http://schemas.microsoft.com/office/drawing/2010/main">
                <a:solidFill>
                  <a:srgbClr val="FFFFFF"/>
                </a:solidFill>
              </a14:hiddenFill>
            </a:ext>
          </a:extLst>
        </p:spPr>
      </p:pic>
      <p:sp>
        <p:nvSpPr>
          <p:cNvPr id="11291" name="Text Box 27"/>
          <p:cNvSpPr txBox="1">
            <a:spLocks noChangeArrowheads="1"/>
          </p:cNvSpPr>
          <p:nvPr/>
        </p:nvSpPr>
        <p:spPr bwMode="auto">
          <a:xfrm>
            <a:off x="592906" y="2017137"/>
            <a:ext cx="50260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buFontTx/>
              <a:buChar char="•"/>
            </a:pPr>
            <a:r>
              <a:rPr lang="en-US" sz="2400" dirty="0">
                <a:solidFill>
                  <a:prstClr val="black"/>
                </a:solidFill>
                <a:latin typeface="Times New Roman" pitchFamily="18" charset="0"/>
              </a:rPr>
              <a:t>Used when more than one person doing maintenance or repair on </a:t>
            </a:r>
            <a:r>
              <a:rPr lang="en-US" sz="2400" dirty="0" smtClean="0">
                <a:solidFill>
                  <a:prstClr val="black"/>
                </a:solidFill>
                <a:latin typeface="Times New Roman" pitchFamily="18" charset="0"/>
              </a:rPr>
              <a:t>same machine </a:t>
            </a:r>
            <a:r>
              <a:rPr lang="en-US" sz="2400" dirty="0">
                <a:solidFill>
                  <a:prstClr val="black"/>
                </a:solidFill>
                <a:latin typeface="Times New Roman" pitchFamily="18" charset="0"/>
              </a:rPr>
              <a:t>or equipment.</a:t>
            </a:r>
          </a:p>
          <a:p>
            <a:pPr algn="ctr" eaLnBrk="0" fontAlgn="base" hangingPunct="0">
              <a:spcBef>
                <a:spcPct val="50000"/>
              </a:spcBef>
              <a:spcAft>
                <a:spcPct val="0"/>
              </a:spcAft>
              <a:buFontTx/>
              <a:buChar char="•"/>
            </a:pPr>
            <a:r>
              <a:rPr lang="en-US" sz="2400" dirty="0">
                <a:solidFill>
                  <a:prstClr val="black"/>
                </a:solidFill>
                <a:latin typeface="Times New Roman" pitchFamily="18" charset="0"/>
              </a:rPr>
              <a:t>Machinery or equipment can’t be started up until all locks are removed.</a:t>
            </a:r>
          </a:p>
          <a:p>
            <a:pPr algn="ctr" eaLnBrk="0" fontAlgn="base" hangingPunct="0">
              <a:spcBef>
                <a:spcPct val="50000"/>
              </a:spcBef>
              <a:spcAft>
                <a:spcPct val="0"/>
              </a:spcAft>
              <a:buFontTx/>
              <a:buChar char="•"/>
            </a:pPr>
            <a:r>
              <a:rPr lang="en-US" sz="2400" dirty="0">
                <a:solidFill>
                  <a:prstClr val="black"/>
                </a:solidFill>
                <a:latin typeface="Times New Roman" pitchFamily="18" charset="0"/>
              </a:rPr>
              <a:t>Each person places and removes their own lock.</a:t>
            </a:r>
          </a:p>
        </p:txBody>
      </p:sp>
    </p:spTree>
    <p:extLst>
      <p:ext uri="{BB962C8B-B14F-4D97-AF65-F5344CB8AC3E}">
        <p14:creationId xmlns:p14="http://schemas.microsoft.com/office/powerpoint/2010/main" val="462844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62000" y="76200"/>
            <a:ext cx="7620000" cy="1143000"/>
          </a:xfrm>
        </p:spPr>
        <p:txBody>
          <a:bodyPr>
            <a:noAutofit/>
          </a:bodyPr>
          <a:lstStyle/>
          <a:p>
            <a:pPr eaLnBrk="1" hangingPunct="1"/>
            <a:r>
              <a:rPr lang="en-US" sz="4000" dirty="0" smtClean="0">
                <a:latin typeface="Verdana" pitchFamily="34" charset="0"/>
              </a:rPr>
              <a:t>What is LOCKOUT/TAGOUT?</a:t>
            </a:r>
          </a:p>
        </p:txBody>
      </p:sp>
      <p:sp>
        <p:nvSpPr>
          <p:cNvPr id="82947" name="Rectangle 3"/>
          <p:cNvSpPr>
            <a:spLocks noGrp="1" noChangeArrowheads="1"/>
          </p:cNvSpPr>
          <p:nvPr>
            <p:ph type="body" idx="4294967295"/>
          </p:nvPr>
        </p:nvSpPr>
        <p:spPr>
          <a:xfrm>
            <a:off x="457200" y="1219200"/>
            <a:ext cx="8229600" cy="5410200"/>
          </a:xfrm>
        </p:spPr>
        <p:txBody>
          <a:bodyPr>
            <a:normAutofit fontScale="62500" lnSpcReduction="20000"/>
          </a:bodyPr>
          <a:lstStyle/>
          <a:p>
            <a:pPr eaLnBrk="1" hangingPunct="1">
              <a:buSzTx/>
            </a:pPr>
            <a:r>
              <a:rPr lang="en-US" dirty="0" smtClean="0">
                <a:latin typeface="Verdana" pitchFamily="34" charset="0"/>
              </a:rPr>
              <a:t>“Lockout/Tagout” refers to specific practices and procedures to safeguard employees from the unexpected energization or startup of machinery and equipment, or the release of hazardous energy during service or maintenance activities.</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“Lockout” is the placement of a lockout device on an energy-isolating device, in accordance with an established procedure, ensuring that the energy-isolating device and the equipment being controlled cannot be operated until the lockout device is removed.</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“Tagout” is the placement of a tagout device on an energy-isolating device, in accordance with an established procedure, to indicate that the energy-isolating device and the equipment being controlled may not be operated until the tagout device is removed.</a:t>
            </a:r>
          </a:p>
          <a:p>
            <a:pPr marL="0" indent="0" eaLnBrk="1" hangingPunct="1">
              <a:buSzTx/>
              <a:buNone/>
            </a:pPr>
            <a:endParaRPr lang="en-US" sz="1400" dirty="0">
              <a:latin typeface="Verdana" pitchFamily="34" charset="0"/>
            </a:endParaRPr>
          </a:p>
          <a:p>
            <a:pPr eaLnBrk="1" hangingPunct="1">
              <a:buSzTx/>
            </a:pPr>
            <a:endParaRPr lang="en-US" sz="1400" dirty="0">
              <a:latin typeface="Verdana" pitchFamily="34" charset="0"/>
            </a:endParaRPr>
          </a:p>
          <a:p>
            <a:pPr eaLnBrk="1" hangingPunct="1">
              <a:buSzTx/>
            </a:pPr>
            <a:r>
              <a:rPr lang="en-US" sz="2900" dirty="0" smtClean="0">
                <a:latin typeface="Verdana" pitchFamily="34" charset="0"/>
              </a:rPr>
              <a:t>References:  “OSHA Standard for the Control of Hazardous Energy (Lockout / Tagout)” 29 CFR 1910.147 and OSHA Publication 3120 “Control of Hazardous Energy – Lockout/Tagout”</a:t>
            </a:r>
          </a:p>
        </p:txBody>
      </p:sp>
    </p:spTree>
    <p:extLst>
      <p:ext uri="{BB962C8B-B14F-4D97-AF65-F5344CB8AC3E}">
        <p14:creationId xmlns:p14="http://schemas.microsoft.com/office/powerpoint/2010/main" val="1706488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3" name="Rectangle 27"/>
          <p:cNvSpPr>
            <a:spLocks noGrp="1" noChangeArrowheads="1"/>
          </p:cNvSpPr>
          <p:nvPr>
            <p:ph type="title" idx="4294967295"/>
          </p:nvPr>
        </p:nvSpPr>
        <p:spPr>
          <a:xfrm>
            <a:off x="978694" y="228600"/>
            <a:ext cx="7239000" cy="1143000"/>
          </a:xfrm>
        </p:spPr>
        <p:txBody>
          <a:bodyPr/>
          <a:lstStyle/>
          <a:p>
            <a:r>
              <a:rPr lang="en-US" sz="3600" b="1" dirty="0"/>
              <a:t>Example of a bad lockout/tagout</a:t>
            </a:r>
          </a:p>
        </p:txBody>
      </p:sp>
      <p:pic>
        <p:nvPicPr>
          <p:cNvPr id="9247" name="Picture 31" descr="LOTOba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7775" y="1513177"/>
            <a:ext cx="4160838" cy="446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86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02506" y="-228600"/>
            <a:ext cx="7239000" cy="1143000"/>
          </a:xfrm>
        </p:spPr>
        <p:txBody>
          <a:bodyPr/>
          <a:lstStyle/>
          <a:p>
            <a:r>
              <a:rPr lang="en-US" sz="3600" b="1" dirty="0"/>
              <a:t>What is Tag-out?</a:t>
            </a:r>
          </a:p>
        </p:txBody>
      </p:sp>
      <p:sp>
        <p:nvSpPr>
          <p:cNvPr id="38917" name="Text Box 5"/>
          <p:cNvSpPr txBox="1">
            <a:spLocks noChangeArrowheads="1"/>
          </p:cNvSpPr>
          <p:nvPr/>
        </p:nvSpPr>
        <p:spPr bwMode="auto">
          <a:xfrm>
            <a:off x="1821079" y="670791"/>
            <a:ext cx="55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400" dirty="0">
                <a:solidFill>
                  <a:srgbClr val="FF0000"/>
                </a:solidFill>
                <a:latin typeface="Times New Roman" pitchFamily="18" charset="0"/>
              </a:rPr>
              <a:t>Tags are warning devices only</a:t>
            </a:r>
          </a:p>
        </p:txBody>
      </p:sp>
      <p:sp>
        <p:nvSpPr>
          <p:cNvPr id="38918" name="Text Box 6"/>
          <p:cNvSpPr txBox="1">
            <a:spLocks noChangeArrowheads="1"/>
          </p:cNvSpPr>
          <p:nvPr/>
        </p:nvSpPr>
        <p:spPr bwMode="auto">
          <a:xfrm>
            <a:off x="1066800" y="1170107"/>
            <a:ext cx="74723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base" hangingPunct="0">
              <a:spcBef>
                <a:spcPct val="50000"/>
              </a:spcBef>
              <a:spcAft>
                <a:spcPct val="0"/>
              </a:spcAft>
              <a:buFont typeface="Arial" pitchFamily="34" charset="0"/>
              <a:buChar char="•"/>
            </a:pPr>
            <a:r>
              <a:rPr lang="en-US" sz="2400" dirty="0">
                <a:solidFill>
                  <a:prstClr val="black"/>
                </a:solidFill>
                <a:latin typeface="Times New Roman" pitchFamily="18" charset="0"/>
              </a:rPr>
              <a:t>They don’t provide the </a:t>
            </a:r>
            <a:r>
              <a:rPr lang="en-US" sz="2400" dirty="0" smtClean="0">
                <a:solidFill>
                  <a:prstClr val="black"/>
                </a:solidFill>
                <a:latin typeface="Times New Roman" pitchFamily="18" charset="0"/>
              </a:rPr>
              <a:t>same physical restraint or </a:t>
            </a:r>
            <a:r>
              <a:rPr lang="en-US" sz="2400" dirty="0">
                <a:solidFill>
                  <a:prstClr val="black"/>
                </a:solidFill>
                <a:latin typeface="Times New Roman" pitchFamily="18" charset="0"/>
              </a:rPr>
              <a:t>level of protection as lockout devices</a:t>
            </a:r>
            <a:r>
              <a:rPr lang="en-US" sz="2400" dirty="0" smtClean="0">
                <a:solidFill>
                  <a:prstClr val="black"/>
                </a:solidFill>
                <a:latin typeface="Times New Roman" pitchFamily="18" charset="0"/>
              </a:rPr>
              <a:t>.</a:t>
            </a:r>
          </a:p>
          <a:p>
            <a:pPr marL="342900" indent="-342900" eaLnBrk="0" fontAlgn="base" hangingPunct="0">
              <a:spcBef>
                <a:spcPct val="50000"/>
              </a:spcBef>
              <a:spcAft>
                <a:spcPct val="0"/>
              </a:spcAft>
              <a:buFont typeface="Arial" pitchFamily="34" charset="0"/>
              <a:buChar char="•"/>
            </a:pPr>
            <a:r>
              <a:rPr lang="en-US" sz="2400" dirty="0" smtClean="0">
                <a:solidFill>
                  <a:prstClr val="black"/>
                </a:solidFill>
                <a:latin typeface="Times New Roman" pitchFamily="18" charset="0"/>
              </a:rPr>
              <a:t>Tags may evoke a false sense of security</a:t>
            </a:r>
            <a:endParaRPr lang="en-US" sz="2400" dirty="0">
              <a:solidFill>
                <a:prstClr val="black"/>
              </a:solidFill>
              <a:latin typeface="Times New Roman" pitchFamily="18" charset="0"/>
            </a:endParaRPr>
          </a:p>
          <a:p>
            <a:pPr marL="342900" indent="-342900" eaLnBrk="0" fontAlgn="base" hangingPunct="0">
              <a:spcBef>
                <a:spcPct val="50000"/>
              </a:spcBef>
              <a:spcAft>
                <a:spcPct val="0"/>
              </a:spcAft>
              <a:buFont typeface="Arial" pitchFamily="34" charset="0"/>
              <a:buChar char="•"/>
            </a:pPr>
            <a:r>
              <a:rPr lang="en-US" sz="2400" dirty="0">
                <a:solidFill>
                  <a:prstClr val="black"/>
                </a:solidFill>
                <a:latin typeface="Times New Roman" pitchFamily="18" charset="0"/>
              </a:rPr>
              <a:t>They can only be removed by an authorized person.</a:t>
            </a:r>
          </a:p>
          <a:p>
            <a:pPr marL="342900" indent="-342900" eaLnBrk="0" fontAlgn="base" hangingPunct="0">
              <a:spcBef>
                <a:spcPct val="50000"/>
              </a:spcBef>
              <a:spcAft>
                <a:spcPct val="0"/>
              </a:spcAft>
              <a:buFont typeface="Arial" pitchFamily="34" charset="0"/>
              <a:buChar char="•"/>
            </a:pPr>
            <a:r>
              <a:rPr lang="en-US" sz="2400" dirty="0">
                <a:solidFill>
                  <a:prstClr val="black"/>
                </a:solidFill>
                <a:latin typeface="Times New Roman" pitchFamily="18" charset="0"/>
              </a:rPr>
              <a:t>They must be legible, securely attached and resistant to degradation.</a:t>
            </a:r>
          </a:p>
        </p:txBody>
      </p:sp>
      <p:pic>
        <p:nvPicPr>
          <p:cNvPr id="38919" name="Picture 7" descr="Notic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58000" y="4246541"/>
            <a:ext cx="1638300" cy="1963737"/>
          </a:xfrm>
          <a:prstGeom prst="rect">
            <a:avLst/>
          </a:prstGeom>
          <a:noFill/>
          <a:extLst>
            <a:ext uri="{909E8E84-426E-40DD-AFC4-6F175D3DCCD1}">
              <a14:hiddenFill xmlns:a14="http://schemas.microsoft.com/office/drawing/2010/main">
                <a:solidFill>
                  <a:srgbClr val="FFFFFF"/>
                </a:solidFill>
              </a14:hiddenFill>
            </a:ext>
          </a:extLst>
        </p:spPr>
      </p:pic>
      <p:pic>
        <p:nvPicPr>
          <p:cNvPr id="38920" name="Picture 8" descr="LOTOta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4168754"/>
            <a:ext cx="4748213" cy="211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607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5688" y="381000"/>
            <a:ext cx="7239000" cy="801414"/>
          </a:xfrm>
        </p:spPr>
        <p:txBody>
          <a:bodyPr>
            <a:normAutofit/>
          </a:bodyPr>
          <a:lstStyle/>
          <a:p>
            <a:r>
              <a:rPr lang="en-US" sz="3600" b="1" dirty="0" smtClean="0"/>
              <a:t>Requirements for LOTO Devices</a:t>
            </a:r>
            <a:endParaRPr lang="en-US" sz="3600" b="1" dirty="0"/>
          </a:p>
        </p:txBody>
      </p:sp>
      <p:sp>
        <p:nvSpPr>
          <p:cNvPr id="38918" name="Text Box 6"/>
          <p:cNvSpPr txBox="1">
            <a:spLocks noChangeArrowheads="1"/>
          </p:cNvSpPr>
          <p:nvPr/>
        </p:nvSpPr>
        <p:spPr bwMode="auto">
          <a:xfrm>
            <a:off x="885824" y="1828800"/>
            <a:ext cx="747236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fontAlgn="base" hangingPunct="0">
              <a:spcBef>
                <a:spcPct val="50000"/>
              </a:spcBef>
              <a:spcAft>
                <a:spcPct val="0"/>
              </a:spcAft>
              <a:buFont typeface="Arial" pitchFamily="34" charset="0"/>
              <a:buChar char="•"/>
            </a:pPr>
            <a:r>
              <a:rPr lang="en-US" sz="2400" dirty="0" smtClean="0">
                <a:solidFill>
                  <a:prstClr val="black"/>
                </a:solidFill>
                <a:latin typeface="Times New Roman" pitchFamily="18" charset="0"/>
              </a:rPr>
              <a:t>The employer must provide these devices and they must be singularly identified and not used for other purposes.</a:t>
            </a:r>
          </a:p>
          <a:p>
            <a:pPr marL="342900" indent="-342900" eaLnBrk="0" fontAlgn="base" hangingPunct="0">
              <a:spcBef>
                <a:spcPct val="50000"/>
              </a:spcBef>
              <a:spcAft>
                <a:spcPct val="0"/>
              </a:spcAft>
              <a:buFont typeface="Arial" pitchFamily="34" charset="0"/>
              <a:buChar char="•"/>
            </a:pPr>
            <a:r>
              <a:rPr lang="en-US" sz="2400" dirty="0" smtClean="0">
                <a:solidFill>
                  <a:prstClr val="black"/>
                </a:solidFill>
                <a:latin typeface="Times New Roman" pitchFamily="18" charset="0"/>
              </a:rPr>
              <a:t>They must be durable enough to withstand workplace conditions;</a:t>
            </a:r>
            <a:endParaRPr lang="en-US" sz="2400" dirty="0">
              <a:solidFill>
                <a:prstClr val="black"/>
              </a:solidFill>
              <a:latin typeface="Times New Roman" pitchFamily="18" charset="0"/>
            </a:endParaRPr>
          </a:p>
          <a:p>
            <a:pPr marL="342900" indent="-342900" eaLnBrk="0" fontAlgn="base" hangingPunct="0">
              <a:spcBef>
                <a:spcPct val="50000"/>
              </a:spcBef>
              <a:spcAft>
                <a:spcPct val="0"/>
              </a:spcAft>
              <a:buFont typeface="Arial" pitchFamily="34" charset="0"/>
              <a:buChar char="•"/>
            </a:pPr>
            <a:r>
              <a:rPr lang="en-US" sz="2400" dirty="0" smtClean="0">
                <a:solidFill>
                  <a:prstClr val="black"/>
                </a:solidFill>
                <a:latin typeface="Times New Roman" pitchFamily="18" charset="0"/>
              </a:rPr>
              <a:t>Standardized enough to minimize the likelihood of premature or accidently removal; and</a:t>
            </a:r>
          </a:p>
          <a:p>
            <a:pPr marL="342900" indent="-342900" eaLnBrk="0" fontAlgn="base" hangingPunct="0">
              <a:spcBef>
                <a:spcPct val="50000"/>
              </a:spcBef>
              <a:spcAft>
                <a:spcPct val="0"/>
              </a:spcAft>
              <a:buFont typeface="Arial" pitchFamily="34" charset="0"/>
              <a:buChar char="•"/>
            </a:pPr>
            <a:r>
              <a:rPr lang="en-US" sz="2400" dirty="0" smtClean="0">
                <a:solidFill>
                  <a:prstClr val="black"/>
                </a:solidFill>
                <a:latin typeface="Times New Roman" pitchFamily="18" charset="0"/>
              </a:rPr>
              <a:t>Labeled to identify the specific employees authorized to apply and remove them.</a:t>
            </a:r>
            <a:endParaRPr lang="en-US" sz="2400" dirty="0">
              <a:solidFill>
                <a:prstClr val="black"/>
              </a:solidFill>
              <a:latin typeface="Times New Roman" pitchFamily="18" charset="0"/>
            </a:endParaRPr>
          </a:p>
        </p:txBody>
      </p:sp>
    </p:spTree>
    <p:extLst>
      <p:ext uri="{BB962C8B-B14F-4D97-AF65-F5344CB8AC3E}">
        <p14:creationId xmlns:p14="http://schemas.microsoft.com/office/powerpoint/2010/main" val="3243170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00200" y="152400"/>
            <a:ext cx="5791200" cy="1143000"/>
          </a:xfrm>
        </p:spPr>
        <p:txBody>
          <a:bodyPr>
            <a:normAutofit fontScale="90000"/>
          </a:bodyPr>
          <a:lstStyle/>
          <a:p>
            <a:pPr eaLnBrk="1" hangingPunct="1"/>
            <a:r>
              <a:rPr lang="en-US" sz="3600" b="1" dirty="0" smtClean="0">
                <a:latin typeface="Verdana" pitchFamily="34" charset="0"/>
              </a:rPr>
              <a:t>ENERGY-CONTROL PROCEDURES MUST:</a:t>
            </a:r>
          </a:p>
        </p:txBody>
      </p:sp>
      <p:sp>
        <p:nvSpPr>
          <p:cNvPr id="82947" name="Rectangle 3"/>
          <p:cNvSpPr>
            <a:spLocks noGrp="1" noChangeArrowheads="1"/>
          </p:cNvSpPr>
          <p:nvPr>
            <p:ph type="body" idx="4294967295"/>
          </p:nvPr>
        </p:nvSpPr>
        <p:spPr>
          <a:xfrm>
            <a:off x="457200" y="1600200"/>
            <a:ext cx="8229600" cy="4678363"/>
          </a:xfrm>
        </p:spPr>
        <p:txBody>
          <a:bodyPr>
            <a:normAutofit fontScale="55000" lnSpcReduction="20000"/>
          </a:bodyPr>
          <a:lstStyle/>
          <a:p>
            <a:pPr marL="0" indent="0" eaLnBrk="1" hangingPunct="1">
              <a:buSzTx/>
              <a:buNone/>
            </a:pPr>
            <a:r>
              <a:rPr lang="en-US" dirty="0" smtClean="0">
                <a:latin typeface="Verdana" pitchFamily="34" charset="0"/>
              </a:rPr>
              <a:t>Outline the scope, purpose, authorization, rules and techniques that employees will use to control  hazardous energy sources, as well as the means that will be used to enforce compliance.  These procedures must provide employees at least the following information:</a:t>
            </a:r>
          </a:p>
          <a:p>
            <a:pPr eaLnBrk="1" hangingPunct="1">
              <a:buSzTx/>
              <a:buFont typeface="Wingdings" pitchFamily="2" charset="2"/>
              <a:buBlip>
                <a:blip/>
              </a:buBlip>
            </a:pPr>
            <a:endParaRPr lang="en-US" b="1" dirty="0">
              <a:latin typeface="Verdana" pitchFamily="34" charset="0"/>
            </a:endParaRPr>
          </a:p>
          <a:p>
            <a:pPr eaLnBrk="1" hangingPunct="1">
              <a:buSzTx/>
            </a:pPr>
            <a:r>
              <a:rPr lang="en-US" dirty="0" smtClean="0">
                <a:latin typeface="Verdana" pitchFamily="34" charset="0"/>
              </a:rPr>
              <a:t>A statement on how to use the procedures</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Specific procedural steps to shut down, isolate, block, and secure machines</a:t>
            </a:r>
          </a:p>
          <a:p>
            <a:pPr eaLnBrk="1" hangingPunct="1">
              <a:buSzTx/>
            </a:pPr>
            <a:endParaRPr lang="en-US" dirty="0">
              <a:latin typeface="Verdana" pitchFamily="34" charset="0"/>
            </a:endParaRPr>
          </a:p>
          <a:p>
            <a:pPr eaLnBrk="1" hangingPunct="1">
              <a:buSzTx/>
            </a:pPr>
            <a:r>
              <a:rPr lang="en-US" dirty="0" smtClean="0">
                <a:latin typeface="Verdana" pitchFamily="34" charset="0"/>
              </a:rPr>
              <a:t>Specific steps designating the safe placement, removal and transfer of LOTO devices and identifying who has responsibility for the LOTO devices</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Specific requirements for testing machines to determine &amp; verify the effectiveness of LOTO devices and other energy-control measures</a:t>
            </a:r>
            <a:r>
              <a:rPr lang="en-US" u="sng" dirty="0" smtClean="0">
                <a:solidFill>
                  <a:srgbClr val="FF0000"/>
                </a:solidFill>
                <a:latin typeface="Verdana" pitchFamily="34" charset="0"/>
              </a:rPr>
              <a:t>  </a:t>
            </a:r>
          </a:p>
          <a:p>
            <a:pPr eaLnBrk="1" hangingPunct="1">
              <a:buSzTx/>
              <a:buFont typeface="Wingdings" pitchFamily="2" charset="2"/>
              <a:buBlip>
                <a:blip/>
              </a:buBlip>
            </a:pPr>
            <a:endParaRPr lang="en-US" dirty="0">
              <a:latin typeface="Verdana" pitchFamily="34" charset="0"/>
            </a:endParaRPr>
          </a:p>
        </p:txBody>
      </p:sp>
    </p:spTree>
    <p:extLst>
      <p:ext uri="{BB962C8B-B14F-4D97-AF65-F5344CB8AC3E}">
        <p14:creationId xmlns:p14="http://schemas.microsoft.com/office/powerpoint/2010/main" val="908508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76400" y="228600"/>
            <a:ext cx="5791200" cy="1143000"/>
          </a:xfrm>
        </p:spPr>
        <p:txBody>
          <a:bodyPr>
            <a:noAutofit/>
          </a:bodyPr>
          <a:lstStyle/>
          <a:p>
            <a:pPr eaLnBrk="1" hangingPunct="1"/>
            <a:r>
              <a:rPr lang="en-US" sz="2400" b="1" dirty="0" smtClean="0">
                <a:latin typeface="Verdana" pitchFamily="34" charset="0"/>
              </a:rPr>
              <a:t>TYPICAL MINIMAL LOCKOUT </a:t>
            </a:r>
            <a:r>
              <a:rPr lang="en-US" sz="2400" b="1" u="sng" dirty="0" smtClean="0">
                <a:latin typeface="Verdana" pitchFamily="34" charset="0"/>
              </a:rPr>
              <a:t>SHUTDOWN</a:t>
            </a:r>
            <a:r>
              <a:rPr lang="en-US" sz="2400" b="1" dirty="0" smtClean="0">
                <a:latin typeface="Verdana" pitchFamily="34" charset="0"/>
              </a:rPr>
              <a:t> PROCEDURES REQUIRE WORKERS TO:</a:t>
            </a:r>
          </a:p>
        </p:txBody>
      </p:sp>
      <p:sp>
        <p:nvSpPr>
          <p:cNvPr id="82947" name="Rectangle 3"/>
          <p:cNvSpPr>
            <a:spLocks noGrp="1" noChangeArrowheads="1"/>
          </p:cNvSpPr>
          <p:nvPr>
            <p:ph type="body" idx="4294967295"/>
          </p:nvPr>
        </p:nvSpPr>
        <p:spPr>
          <a:xfrm>
            <a:off x="457200" y="1600200"/>
            <a:ext cx="8229600" cy="4589463"/>
          </a:xfrm>
        </p:spPr>
        <p:txBody>
          <a:bodyPr>
            <a:normAutofit lnSpcReduction="10000"/>
          </a:bodyPr>
          <a:lstStyle/>
          <a:p>
            <a:pPr eaLnBrk="1" hangingPunct="1">
              <a:buSzTx/>
            </a:pPr>
            <a:r>
              <a:rPr lang="en-US" sz="2000" dirty="0" smtClean="0">
                <a:latin typeface="Verdana" pitchFamily="34" charset="0"/>
              </a:rPr>
              <a:t>Prepare for shutdown</a:t>
            </a:r>
          </a:p>
          <a:p>
            <a:pPr marL="0" indent="0" eaLnBrk="1" hangingPunct="1">
              <a:buSzTx/>
              <a:buNone/>
            </a:pPr>
            <a:endParaRPr lang="en-US" sz="2000" dirty="0" smtClean="0">
              <a:latin typeface="Verdana" pitchFamily="34" charset="0"/>
            </a:endParaRPr>
          </a:p>
          <a:p>
            <a:pPr eaLnBrk="1" hangingPunct="1">
              <a:buSzTx/>
            </a:pPr>
            <a:r>
              <a:rPr lang="en-US" sz="2000" dirty="0" smtClean="0">
                <a:latin typeface="Verdana" pitchFamily="34" charset="0"/>
              </a:rPr>
              <a:t>Shut down the machine</a:t>
            </a:r>
          </a:p>
          <a:p>
            <a:pPr eaLnBrk="1" hangingPunct="1">
              <a:buSzTx/>
            </a:pPr>
            <a:endParaRPr lang="en-US" sz="2000" dirty="0" smtClean="0">
              <a:latin typeface="Verdana" pitchFamily="34" charset="0"/>
            </a:endParaRPr>
          </a:p>
          <a:p>
            <a:pPr eaLnBrk="1" hangingPunct="1">
              <a:buSzTx/>
            </a:pPr>
            <a:r>
              <a:rPr lang="en-US" sz="2000" dirty="0" smtClean="0">
                <a:latin typeface="Verdana" pitchFamily="34" charset="0"/>
              </a:rPr>
              <a:t>Disconnect or isolate the machine from the energy source(s)</a:t>
            </a:r>
          </a:p>
          <a:p>
            <a:pPr eaLnBrk="1" hangingPunct="1">
              <a:buSzTx/>
            </a:pPr>
            <a:endParaRPr lang="en-US" sz="2000" dirty="0" smtClean="0">
              <a:latin typeface="Verdana" pitchFamily="34" charset="0"/>
            </a:endParaRPr>
          </a:p>
          <a:p>
            <a:pPr eaLnBrk="1" hangingPunct="1">
              <a:buSzTx/>
            </a:pPr>
            <a:r>
              <a:rPr lang="en-US" sz="2000" dirty="0" smtClean="0">
                <a:latin typeface="Verdana" pitchFamily="34" charset="0"/>
              </a:rPr>
              <a:t>Apply the lockout or tagout device(s) to the energy-isolating device(s)</a:t>
            </a:r>
          </a:p>
          <a:p>
            <a:pPr eaLnBrk="1" hangingPunct="1">
              <a:buSzTx/>
            </a:pPr>
            <a:endParaRPr lang="en-US" sz="2000" dirty="0" smtClean="0">
              <a:latin typeface="Verdana" pitchFamily="34" charset="0"/>
            </a:endParaRPr>
          </a:p>
          <a:p>
            <a:pPr eaLnBrk="1" hangingPunct="1">
              <a:buSzTx/>
            </a:pPr>
            <a:r>
              <a:rPr lang="en-US" sz="2000" dirty="0" smtClean="0">
                <a:latin typeface="Verdana" pitchFamily="34" charset="0"/>
              </a:rPr>
              <a:t>Release, restrain or otherwise render safe all potential hazardous stored or residual energy</a:t>
            </a:r>
          </a:p>
          <a:p>
            <a:pPr eaLnBrk="1" hangingPunct="1">
              <a:buSzTx/>
            </a:pPr>
            <a:endParaRPr lang="en-US" sz="2000" dirty="0" smtClean="0">
              <a:latin typeface="Verdana" pitchFamily="34" charset="0"/>
            </a:endParaRPr>
          </a:p>
          <a:p>
            <a:pPr eaLnBrk="1" hangingPunct="1">
              <a:buSzTx/>
            </a:pPr>
            <a:r>
              <a:rPr lang="en-US" sz="2000" dirty="0" smtClean="0">
                <a:latin typeface="Verdana" pitchFamily="34" charset="0"/>
              </a:rPr>
              <a:t>Verify the isolation &amp; deenergization of the machine</a:t>
            </a:r>
          </a:p>
          <a:p>
            <a:pPr eaLnBrk="1" hangingPunct="1">
              <a:buSzTx/>
              <a:buFont typeface="Wingdings" pitchFamily="2" charset="2"/>
              <a:buBlip>
                <a:blip/>
              </a:buBlip>
            </a:pPr>
            <a:endParaRPr lang="en-US" b="1" dirty="0">
              <a:latin typeface="Verdana" pitchFamily="34" charset="0"/>
            </a:endParaRPr>
          </a:p>
          <a:p>
            <a:pPr eaLnBrk="1" hangingPunct="1">
              <a:buSzTx/>
              <a:buFont typeface="Wingdings" pitchFamily="2" charset="2"/>
              <a:buBlip>
                <a:blip/>
              </a:buBlip>
            </a:pPr>
            <a:endParaRPr lang="en-US" dirty="0">
              <a:latin typeface="Verdana" pitchFamily="34" charset="0"/>
            </a:endParaRPr>
          </a:p>
        </p:txBody>
      </p:sp>
    </p:spTree>
    <p:extLst>
      <p:ext uri="{BB962C8B-B14F-4D97-AF65-F5344CB8AC3E}">
        <p14:creationId xmlns:p14="http://schemas.microsoft.com/office/powerpoint/2010/main" val="7832617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723900" y="58305"/>
            <a:ext cx="7239000" cy="1143000"/>
          </a:xfrm>
        </p:spPr>
        <p:txBody>
          <a:bodyPr>
            <a:normAutofit/>
          </a:bodyPr>
          <a:lstStyle/>
          <a:p>
            <a:r>
              <a:rPr lang="en-US" dirty="0"/>
              <a:t>Lockout Procedures</a:t>
            </a:r>
          </a:p>
        </p:txBody>
      </p:sp>
      <p:sp>
        <p:nvSpPr>
          <p:cNvPr id="73733" name="Text Box 5"/>
          <p:cNvSpPr txBox="1">
            <a:spLocks noChangeArrowheads="1"/>
          </p:cNvSpPr>
          <p:nvPr/>
        </p:nvSpPr>
        <p:spPr bwMode="auto">
          <a:xfrm>
            <a:off x="2209800" y="1201305"/>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800" b="1" dirty="0">
                <a:solidFill>
                  <a:srgbClr val="FF0000"/>
                </a:solidFill>
                <a:latin typeface="Times New Roman" pitchFamily="18" charset="0"/>
              </a:rPr>
              <a:t>Six Steps to Follow:</a:t>
            </a:r>
          </a:p>
        </p:txBody>
      </p:sp>
      <p:sp>
        <p:nvSpPr>
          <p:cNvPr id="73734" name="Text Box 6"/>
          <p:cNvSpPr txBox="1">
            <a:spLocks noChangeArrowheads="1"/>
          </p:cNvSpPr>
          <p:nvPr/>
        </p:nvSpPr>
        <p:spPr bwMode="auto">
          <a:xfrm>
            <a:off x="719136" y="1731963"/>
            <a:ext cx="784860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52425" indent="-352425">
              <a:defRPr sz="2400">
                <a:solidFill>
                  <a:schemeClr val="tx1"/>
                </a:solidFill>
                <a:latin typeface="Times New Roman" pitchFamily="18" charset="0"/>
              </a:defRPr>
            </a:lvl1pPr>
            <a:lvl2pPr marL="969963" indent="-457200">
              <a:defRPr sz="2400">
                <a:solidFill>
                  <a:schemeClr val="tx1"/>
                </a:solidFill>
                <a:latin typeface="Times New Roman" pitchFamily="18" charset="0"/>
              </a:defRPr>
            </a:lvl2pPr>
            <a:lvl3pPr marL="1541463" indent="-457200">
              <a:defRPr sz="2400">
                <a:solidFill>
                  <a:schemeClr val="tx1"/>
                </a:solidFill>
                <a:latin typeface="Times New Roman" pitchFamily="18" charset="0"/>
              </a:defRPr>
            </a:lvl3pPr>
            <a:lvl4pPr marL="2112963" indent="-457200">
              <a:defRPr sz="2400">
                <a:solidFill>
                  <a:schemeClr val="tx1"/>
                </a:solidFill>
                <a:latin typeface="Times New Roman" pitchFamily="18" charset="0"/>
              </a:defRPr>
            </a:lvl4pPr>
            <a:lvl5pPr marL="2684463" indent="-457200">
              <a:defRPr sz="2400">
                <a:solidFill>
                  <a:schemeClr val="tx1"/>
                </a:solidFill>
                <a:latin typeface="Times New Roman" pitchFamily="18" charset="0"/>
              </a:defRPr>
            </a:lvl5pPr>
            <a:lvl6pPr marL="3141663" indent="-457200" fontAlgn="base">
              <a:spcBef>
                <a:spcPct val="0"/>
              </a:spcBef>
              <a:spcAft>
                <a:spcPct val="0"/>
              </a:spcAft>
              <a:defRPr sz="2400">
                <a:solidFill>
                  <a:schemeClr val="tx1"/>
                </a:solidFill>
                <a:latin typeface="Times New Roman" pitchFamily="18" charset="0"/>
              </a:defRPr>
            </a:lvl6pPr>
            <a:lvl7pPr marL="3598863" indent="-457200" fontAlgn="base">
              <a:spcBef>
                <a:spcPct val="0"/>
              </a:spcBef>
              <a:spcAft>
                <a:spcPct val="0"/>
              </a:spcAft>
              <a:defRPr sz="2400">
                <a:solidFill>
                  <a:schemeClr val="tx1"/>
                </a:solidFill>
                <a:latin typeface="Times New Roman" pitchFamily="18" charset="0"/>
              </a:defRPr>
            </a:lvl7pPr>
            <a:lvl8pPr marL="4056063" indent="-457200" fontAlgn="base">
              <a:spcBef>
                <a:spcPct val="0"/>
              </a:spcBef>
              <a:spcAft>
                <a:spcPct val="0"/>
              </a:spcAft>
              <a:defRPr sz="2400">
                <a:solidFill>
                  <a:schemeClr val="tx1"/>
                </a:solidFill>
                <a:latin typeface="Times New Roman" pitchFamily="18" charset="0"/>
              </a:defRPr>
            </a:lvl8pPr>
            <a:lvl9pPr marL="4513263" indent="-457200" fontAlgn="base">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buFontTx/>
              <a:buAutoNum type="arabicPeriod"/>
            </a:pPr>
            <a:r>
              <a:rPr lang="en-US" sz="2000" dirty="0">
                <a:solidFill>
                  <a:prstClr val="black"/>
                </a:solidFill>
                <a:latin typeface="Verdana" pitchFamily="34" charset="0"/>
              </a:rPr>
              <a:t>Notify affected employees that machine or equipment will be shut down and locked out</a:t>
            </a:r>
          </a:p>
          <a:p>
            <a:pPr eaLnBrk="0" fontAlgn="base" hangingPunct="0">
              <a:spcBef>
                <a:spcPct val="50000"/>
              </a:spcBef>
              <a:spcAft>
                <a:spcPct val="0"/>
              </a:spcAft>
            </a:pPr>
            <a:r>
              <a:rPr lang="en-US" sz="2000" dirty="0">
                <a:solidFill>
                  <a:prstClr val="black"/>
                </a:solidFill>
                <a:latin typeface="Verdana" pitchFamily="34" charset="0"/>
              </a:rPr>
              <a:t>2. Shut down the machinery or equipment</a:t>
            </a:r>
          </a:p>
          <a:p>
            <a:pPr eaLnBrk="0" fontAlgn="base" hangingPunct="0">
              <a:spcBef>
                <a:spcPct val="50000"/>
              </a:spcBef>
              <a:spcAft>
                <a:spcPct val="0"/>
              </a:spcAft>
              <a:buFontTx/>
              <a:buAutoNum type="arabicPeriod" startAt="3"/>
            </a:pPr>
            <a:r>
              <a:rPr lang="en-US" sz="2000" dirty="0">
                <a:solidFill>
                  <a:prstClr val="black"/>
                </a:solidFill>
                <a:latin typeface="Verdana" pitchFamily="34" charset="0"/>
              </a:rPr>
              <a:t>Isolate energy sources with energy-isolating devices</a:t>
            </a:r>
          </a:p>
          <a:p>
            <a:pPr eaLnBrk="0" fontAlgn="base" hangingPunct="0">
              <a:spcBef>
                <a:spcPct val="50000"/>
              </a:spcBef>
              <a:spcAft>
                <a:spcPct val="0"/>
              </a:spcAft>
              <a:buFontTx/>
              <a:buAutoNum type="arabicPeriod" startAt="3"/>
            </a:pPr>
            <a:r>
              <a:rPr lang="en-US" sz="2000" dirty="0">
                <a:solidFill>
                  <a:prstClr val="black"/>
                </a:solidFill>
                <a:latin typeface="Verdana" pitchFamily="34" charset="0"/>
              </a:rPr>
              <a:t>Lock out energy-isolating devices with assigned locks.</a:t>
            </a:r>
          </a:p>
          <a:p>
            <a:pPr eaLnBrk="0" fontAlgn="base" hangingPunct="0">
              <a:spcBef>
                <a:spcPct val="0"/>
              </a:spcBef>
              <a:spcAft>
                <a:spcPct val="0"/>
              </a:spcAft>
            </a:pPr>
            <a:endParaRPr lang="en-US" sz="2000" dirty="0">
              <a:solidFill>
                <a:prstClr val="black"/>
              </a:solidFill>
              <a:latin typeface="Verdana" pitchFamily="34" charset="0"/>
            </a:endParaRPr>
          </a:p>
          <a:p>
            <a:pPr eaLnBrk="0" fontAlgn="base" hangingPunct="0">
              <a:spcBef>
                <a:spcPct val="0"/>
              </a:spcBef>
              <a:spcAft>
                <a:spcPct val="0"/>
              </a:spcAft>
            </a:pPr>
            <a:r>
              <a:rPr lang="en-US" sz="2000" dirty="0">
                <a:solidFill>
                  <a:prstClr val="black"/>
                </a:solidFill>
                <a:latin typeface="Verdana" pitchFamily="34" charset="0"/>
              </a:rPr>
              <a:t>5. Release or restrain stored or residual energy</a:t>
            </a:r>
          </a:p>
          <a:p>
            <a:pPr eaLnBrk="0" fontAlgn="base" hangingPunct="0">
              <a:spcBef>
                <a:spcPct val="0"/>
              </a:spcBef>
              <a:spcAft>
                <a:spcPct val="0"/>
              </a:spcAft>
            </a:pPr>
            <a:endParaRPr lang="en-US" sz="2000" dirty="0">
              <a:solidFill>
                <a:prstClr val="black"/>
              </a:solidFill>
              <a:latin typeface="Verdana" pitchFamily="34" charset="0"/>
            </a:endParaRPr>
          </a:p>
          <a:p>
            <a:pPr eaLnBrk="0" fontAlgn="base" hangingPunct="0">
              <a:spcBef>
                <a:spcPct val="0"/>
              </a:spcBef>
              <a:spcAft>
                <a:spcPct val="0"/>
              </a:spcAft>
            </a:pPr>
            <a:r>
              <a:rPr lang="en-US" sz="2000" dirty="0">
                <a:solidFill>
                  <a:prstClr val="black"/>
                </a:solidFill>
                <a:latin typeface="Verdana" pitchFamily="34" charset="0"/>
              </a:rPr>
              <a:t>6. Test machinery to make sure it can’t start up</a:t>
            </a:r>
          </a:p>
          <a:p>
            <a:pPr eaLnBrk="0" fontAlgn="base" hangingPunct="0">
              <a:spcBef>
                <a:spcPct val="50000"/>
              </a:spcBef>
              <a:spcAft>
                <a:spcPct val="0"/>
              </a:spcAft>
            </a:pPr>
            <a:endParaRPr lang="en-US" sz="2000" dirty="0">
              <a:solidFill>
                <a:prstClr val="black"/>
              </a:solidFill>
              <a:latin typeface="Verdana" pitchFamily="34" charset="0"/>
            </a:endParaRPr>
          </a:p>
          <a:p>
            <a:pPr eaLnBrk="0" fontAlgn="base" hangingPunct="0">
              <a:spcBef>
                <a:spcPct val="50000"/>
              </a:spcBef>
              <a:spcAft>
                <a:spcPct val="0"/>
              </a:spcAft>
            </a:pPr>
            <a:endParaRPr lang="en-US" sz="2000" b="1" dirty="0">
              <a:solidFill>
                <a:prstClr val="black"/>
              </a:solidFill>
              <a:latin typeface="Verdana" pitchFamily="34" charset="0"/>
            </a:endParaRPr>
          </a:p>
        </p:txBody>
      </p:sp>
    </p:spTree>
    <p:extLst>
      <p:ext uri="{BB962C8B-B14F-4D97-AF65-F5344CB8AC3E}">
        <p14:creationId xmlns:p14="http://schemas.microsoft.com/office/powerpoint/2010/main" val="1500699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274638"/>
            <a:ext cx="8305800" cy="1143000"/>
          </a:xfrm>
        </p:spPr>
        <p:txBody>
          <a:bodyPr/>
          <a:lstStyle/>
          <a:p>
            <a:r>
              <a:rPr lang="en-US" sz="3600" b="1" dirty="0"/>
              <a:t>Lockout Steps</a:t>
            </a:r>
          </a:p>
        </p:txBody>
      </p:sp>
      <p:sp>
        <p:nvSpPr>
          <p:cNvPr id="102404" name="AutoShape 4"/>
          <p:cNvSpPr>
            <a:spLocks noChangeArrowheads="1"/>
          </p:cNvSpPr>
          <p:nvPr/>
        </p:nvSpPr>
        <p:spPr bwMode="auto">
          <a:xfrm>
            <a:off x="325438" y="1652588"/>
            <a:ext cx="2524125" cy="1047750"/>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Notify </a:t>
            </a:r>
          </a:p>
          <a:p>
            <a:pPr algn="ctr" eaLnBrk="0" fontAlgn="base" hangingPunct="0">
              <a:spcBef>
                <a:spcPct val="0"/>
              </a:spcBef>
              <a:spcAft>
                <a:spcPct val="0"/>
              </a:spcAft>
            </a:pPr>
            <a:r>
              <a:rPr lang="en-US" sz="2400" b="1" dirty="0">
                <a:solidFill>
                  <a:srgbClr val="FF0000"/>
                </a:solidFill>
                <a:latin typeface="Times New Roman" pitchFamily="18" charset="0"/>
              </a:rPr>
              <a:t>employees</a:t>
            </a:r>
          </a:p>
        </p:txBody>
      </p:sp>
      <p:sp>
        <p:nvSpPr>
          <p:cNvPr id="102405" name="AutoShape 5"/>
          <p:cNvSpPr>
            <a:spLocks noChangeArrowheads="1"/>
          </p:cNvSpPr>
          <p:nvPr/>
        </p:nvSpPr>
        <p:spPr bwMode="auto">
          <a:xfrm>
            <a:off x="3328988" y="1635125"/>
            <a:ext cx="2438400" cy="1066800"/>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Shutdown</a:t>
            </a:r>
          </a:p>
          <a:p>
            <a:pPr algn="ctr" eaLnBrk="0" fontAlgn="base" hangingPunct="0">
              <a:spcBef>
                <a:spcPct val="0"/>
              </a:spcBef>
              <a:spcAft>
                <a:spcPct val="0"/>
              </a:spcAft>
            </a:pPr>
            <a:r>
              <a:rPr lang="en-US" sz="2400" b="1" dirty="0">
                <a:solidFill>
                  <a:srgbClr val="FF0000"/>
                </a:solidFill>
                <a:latin typeface="Times New Roman" pitchFamily="18" charset="0"/>
              </a:rPr>
              <a:t>Equipment</a:t>
            </a:r>
          </a:p>
        </p:txBody>
      </p:sp>
      <p:sp>
        <p:nvSpPr>
          <p:cNvPr id="102406" name="AutoShape 6"/>
          <p:cNvSpPr>
            <a:spLocks noChangeArrowheads="1"/>
          </p:cNvSpPr>
          <p:nvPr/>
        </p:nvSpPr>
        <p:spPr bwMode="auto">
          <a:xfrm>
            <a:off x="6262688" y="1633538"/>
            <a:ext cx="2438400" cy="1066800"/>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Isolate </a:t>
            </a:r>
          </a:p>
          <a:p>
            <a:pPr algn="ctr" eaLnBrk="0" fontAlgn="base" hangingPunct="0">
              <a:spcBef>
                <a:spcPct val="0"/>
              </a:spcBef>
              <a:spcAft>
                <a:spcPct val="0"/>
              </a:spcAft>
            </a:pPr>
            <a:r>
              <a:rPr lang="en-US" sz="2400" b="1" dirty="0">
                <a:solidFill>
                  <a:srgbClr val="FF0000"/>
                </a:solidFill>
                <a:latin typeface="Times New Roman" pitchFamily="18" charset="0"/>
              </a:rPr>
              <a:t>Energy</a:t>
            </a:r>
          </a:p>
        </p:txBody>
      </p:sp>
      <p:sp>
        <p:nvSpPr>
          <p:cNvPr id="102407" name="AutoShape 7"/>
          <p:cNvSpPr>
            <a:spLocks noChangeArrowheads="1"/>
          </p:cNvSpPr>
          <p:nvPr/>
        </p:nvSpPr>
        <p:spPr bwMode="auto">
          <a:xfrm>
            <a:off x="182563" y="3349625"/>
            <a:ext cx="2749550" cy="987425"/>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Attach Lockout</a:t>
            </a:r>
          </a:p>
          <a:p>
            <a:pPr algn="ctr" eaLnBrk="0" fontAlgn="base" hangingPunct="0">
              <a:spcBef>
                <a:spcPct val="0"/>
              </a:spcBef>
              <a:spcAft>
                <a:spcPct val="0"/>
              </a:spcAft>
            </a:pPr>
            <a:r>
              <a:rPr lang="en-US" sz="2400" b="1" dirty="0">
                <a:solidFill>
                  <a:srgbClr val="FF0000"/>
                </a:solidFill>
                <a:latin typeface="Times New Roman" pitchFamily="18" charset="0"/>
              </a:rPr>
              <a:t>Device</a:t>
            </a:r>
          </a:p>
        </p:txBody>
      </p:sp>
      <p:sp>
        <p:nvSpPr>
          <p:cNvPr id="102408" name="AutoShape 8"/>
          <p:cNvSpPr>
            <a:spLocks noChangeArrowheads="1"/>
          </p:cNvSpPr>
          <p:nvPr/>
        </p:nvSpPr>
        <p:spPr bwMode="auto">
          <a:xfrm>
            <a:off x="3359150" y="3338513"/>
            <a:ext cx="2509838" cy="1016000"/>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Release </a:t>
            </a:r>
          </a:p>
          <a:p>
            <a:pPr algn="ctr" eaLnBrk="0" fontAlgn="base" hangingPunct="0">
              <a:spcBef>
                <a:spcPct val="0"/>
              </a:spcBef>
              <a:spcAft>
                <a:spcPct val="0"/>
              </a:spcAft>
            </a:pPr>
            <a:r>
              <a:rPr lang="en-US" sz="2400" b="1" dirty="0">
                <a:solidFill>
                  <a:srgbClr val="FF0000"/>
                </a:solidFill>
                <a:latin typeface="Times New Roman" pitchFamily="18" charset="0"/>
              </a:rPr>
              <a:t>Stored Energy</a:t>
            </a:r>
          </a:p>
        </p:txBody>
      </p:sp>
      <p:sp>
        <p:nvSpPr>
          <p:cNvPr id="102409" name="AutoShape 9"/>
          <p:cNvSpPr>
            <a:spLocks noChangeArrowheads="1"/>
          </p:cNvSpPr>
          <p:nvPr/>
        </p:nvSpPr>
        <p:spPr bwMode="auto">
          <a:xfrm>
            <a:off x="6243638" y="3354388"/>
            <a:ext cx="2543175" cy="931862"/>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Verify Lockout</a:t>
            </a:r>
          </a:p>
        </p:txBody>
      </p:sp>
      <p:sp>
        <p:nvSpPr>
          <p:cNvPr id="102410" name="AutoShape 10"/>
          <p:cNvSpPr>
            <a:spLocks noChangeArrowheads="1"/>
          </p:cNvSpPr>
          <p:nvPr/>
        </p:nvSpPr>
        <p:spPr bwMode="auto">
          <a:xfrm>
            <a:off x="3409950" y="4910138"/>
            <a:ext cx="2438400" cy="1066800"/>
          </a:xfrm>
          <a:prstGeom prst="flowChartProcess">
            <a:avLst/>
          </a:prstGeom>
          <a:noFill/>
          <a:ln w="38100">
            <a:solidFill>
              <a:srgbClr val="FFFF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b="1" dirty="0">
                <a:solidFill>
                  <a:srgbClr val="FF0000"/>
                </a:solidFill>
                <a:latin typeface="Times New Roman" pitchFamily="18" charset="0"/>
              </a:rPr>
              <a:t>Service &amp;</a:t>
            </a:r>
          </a:p>
          <a:p>
            <a:pPr algn="ctr" eaLnBrk="0" fontAlgn="base" hangingPunct="0">
              <a:spcBef>
                <a:spcPct val="0"/>
              </a:spcBef>
              <a:spcAft>
                <a:spcPct val="0"/>
              </a:spcAft>
            </a:pPr>
            <a:r>
              <a:rPr lang="en-US" sz="2400" b="1" dirty="0">
                <a:solidFill>
                  <a:srgbClr val="FF0000"/>
                </a:solidFill>
                <a:latin typeface="Times New Roman" pitchFamily="18" charset="0"/>
              </a:rPr>
              <a:t>Maintenance</a:t>
            </a:r>
          </a:p>
        </p:txBody>
      </p:sp>
      <p:cxnSp>
        <p:nvCxnSpPr>
          <p:cNvPr id="102412" name="AutoShape 12"/>
          <p:cNvCxnSpPr>
            <a:cxnSpLocks noChangeShapeType="1"/>
          </p:cNvCxnSpPr>
          <p:nvPr/>
        </p:nvCxnSpPr>
        <p:spPr bwMode="auto">
          <a:xfrm rot="5400000">
            <a:off x="4310856" y="194469"/>
            <a:ext cx="530225" cy="563403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414" name="Line 14"/>
          <p:cNvSpPr>
            <a:spLocks noChangeShapeType="1"/>
          </p:cNvSpPr>
          <p:nvPr/>
        </p:nvSpPr>
        <p:spPr bwMode="auto">
          <a:xfrm>
            <a:off x="2878138" y="2159000"/>
            <a:ext cx="4349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415" name="Line 15"/>
          <p:cNvSpPr>
            <a:spLocks noChangeShapeType="1"/>
          </p:cNvSpPr>
          <p:nvPr/>
        </p:nvSpPr>
        <p:spPr bwMode="auto">
          <a:xfrm>
            <a:off x="5786438" y="2189163"/>
            <a:ext cx="4651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416" name="Line 16"/>
          <p:cNvSpPr>
            <a:spLocks noChangeShapeType="1"/>
          </p:cNvSpPr>
          <p:nvPr/>
        </p:nvSpPr>
        <p:spPr bwMode="auto">
          <a:xfrm>
            <a:off x="2952750" y="3822700"/>
            <a:ext cx="3746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417" name="Line 17"/>
          <p:cNvSpPr>
            <a:spLocks noChangeShapeType="1"/>
          </p:cNvSpPr>
          <p:nvPr/>
        </p:nvSpPr>
        <p:spPr bwMode="auto">
          <a:xfrm>
            <a:off x="5891213" y="3806825"/>
            <a:ext cx="34448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419" name="Line 19"/>
          <p:cNvSpPr>
            <a:spLocks noChangeShapeType="1"/>
          </p:cNvSpPr>
          <p:nvPr/>
        </p:nvSpPr>
        <p:spPr bwMode="auto">
          <a:xfrm>
            <a:off x="7526338" y="4267200"/>
            <a:ext cx="0" cy="11953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
        <p:nvSpPr>
          <p:cNvPr id="102421" name="Line 21"/>
          <p:cNvSpPr>
            <a:spLocks noChangeShapeType="1"/>
          </p:cNvSpPr>
          <p:nvPr/>
        </p:nvSpPr>
        <p:spPr bwMode="auto">
          <a:xfrm flipH="1">
            <a:off x="5932488" y="5438775"/>
            <a:ext cx="159385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b="1" dirty="0">
              <a:solidFill>
                <a:prstClr val="black"/>
              </a:solidFill>
              <a:latin typeface="Times New Roman" pitchFamily="18" charset="0"/>
            </a:endParaRPr>
          </a:p>
        </p:txBody>
      </p:sp>
    </p:spTree>
    <p:extLst>
      <p:ext uri="{BB962C8B-B14F-4D97-AF65-F5344CB8AC3E}">
        <p14:creationId xmlns:p14="http://schemas.microsoft.com/office/powerpoint/2010/main" val="2278544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idx="4294967295"/>
          </p:nvPr>
        </p:nvSpPr>
        <p:spPr>
          <a:xfrm>
            <a:off x="533400" y="609600"/>
            <a:ext cx="7239000" cy="1143000"/>
          </a:xfrm>
        </p:spPr>
        <p:txBody>
          <a:bodyPr>
            <a:normAutofit/>
          </a:bodyPr>
          <a:lstStyle/>
          <a:p>
            <a:r>
              <a:rPr lang="en-US" sz="3600" b="1" dirty="0"/>
              <a:t>Example: </a:t>
            </a:r>
            <a:r>
              <a:rPr lang="en-US" sz="3600" b="1" dirty="0" smtClean="0"/>
              <a:t> Release </a:t>
            </a:r>
            <a:r>
              <a:rPr lang="en-US" sz="3600" b="1" dirty="0"/>
              <a:t>of Stored Energy</a:t>
            </a:r>
          </a:p>
        </p:txBody>
      </p:sp>
      <p:sp>
        <p:nvSpPr>
          <p:cNvPr id="83972" name="Rectangle 4"/>
          <p:cNvSpPr>
            <a:spLocks noGrp="1" noChangeArrowheads="1"/>
          </p:cNvSpPr>
          <p:nvPr>
            <p:ph idx="4294967295"/>
          </p:nvPr>
        </p:nvSpPr>
        <p:spPr>
          <a:xfrm>
            <a:off x="609600" y="2133600"/>
            <a:ext cx="7239000" cy="4525963"/>
          </a:xfrm>
        </p:spPr>
        <p:txBody>
          <a:bodyPr/>
          <a:lstStyle/>
          <a:p>
            <a:r>
              <a:rPr lang="en-US" sz="2400" dirty="0" smtClean="0"/>
              <a:t>Pressurized Vessel - “Slowly </a:t>
            </a:r>
            <a:r>
              <a:rPr lang="en-US" sz="2400" dirty="0"/>
              <a:t>open the receiver tank port and bleed off any internal pressure.”</a:t>
            </a:r>
          </a:p>
          <a:p>
            <a:endParaRPr lang="en-US" sz="2400" dirty="0"/>
          </a:p>
          <a:p>
            <a:pPr>
              <a:buClr>
                <a:schemeClr val="tx1"/>
              </a:buClr>
            </a:pPr>
            <a:r>
              <a:rPr lang="en-US" sz="2400" dirty="0" smtClean="0"/>
              <a:t>Pressurized Piping - “Loosen </a:t>
            </a:r>
            <a:r>
              <a:rPr lang="en-US" sz="2400" dirty="0"/>
              <a:t>both line valves to relieve all pressure in the cooling circuit.”</a:t>
            </a:r>
          </a:p>
          <a:p>
            <a:pPr>
              <a:buFont typeface="Wingdings" pitchFamily="2" charset="2"/>
              <a:buNone/>
            </a:pPr>
            <a:endParaRPr lang="en-US" sz="2400" dirty="0"/>
          </a:p>
          <a:p>
            <a:r>
              <a:rPr lang="en-US" sz="2400" dirty="0" smtClean="0"/>
              <a:t>Electrical Capacitor - “Ground </a:t>
            </a:r>
            <a:r>
              <a:rPr lang="en-US" sz="2400" dirty="0"/>
              <a:t>out capacitor…”</a:t>
            </a:r>
          </a:p>
        </p:txBody>
      </p:sp>
    </p:spTree>
    <p:extLst>
      <p:ext uri="{BB962C8B-B14F-4D97-AF65-F5344CB8AC3E}">
        <p14:creationId xmlns:p14="http://schemas.microsoft.com/office/powerpoint/2010/main" val="1452534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990600" y="228600"/>
            <a:ext cx="7239000" cy="1143000"/>
          </a:xfrm>
        </p:spPr>
        <p:txBody>
          <a:bodyPr>
            <a:normAutofit fontScale="90000"/>
          </a:bodyPr>
          <a:lstStyle/>
          <a:p>
            <a:r>
              <a:rPr lang="en-US" sz="3600" b="1" dirty="0"/>
              <a:t>VERIFY EQUIPMENT IS DE-ENERGIZED</a:t>
            </a:r>
            <a:br>
              <a:rPr lang="en-US" sz="3600" b="1" dirty="0"/>
            </a:br>
            <a:r>
              <a:rPr lang="en-US" sz="3600" b="1" dirty="0">
                <a:solidFill>
                  <a:srgbClr val="FF0000"/>
                </a:solidFill>
              </a:rPr>
              <a:t>Example: Attempt to Operate</a:t>
            </a:r>
            <a:endParaRPr lang="en-US" sz="3600" b="1" dirty="0"/>
          </a:p>
        </p:txBody>
      </p:sp>
      <p:sp>
        <p:nvSpPr>
          <p:cNvPr id="84995" name="Rectangle 3"/>
          <p:cNvSpPr>
            <a:spLocks noGrp="1" noChangeArrowheads="1"/>
          </p:cNvSpPr>
          <p:nvPr>
            <p:ph idx="4294967295"/>
          </p:nvPr>
        </p:nvSpPr>
        <p:spPr>
          <a:xfrm>
            <a:off x="733425" y="1936750"/>
            <a:ext cx="7239000" cy="4525963"/>
          </a:xfrm>
        </p:spPr>
        <p:txBody>
          <a:bodyPr/>
          <a:lstStyle/>
          <a:p>
            <a:pPr>
              <a:buClr>
                <a:schemeClr val="tx1"/>
              </a:buClr>
            </a:pPr>
            <a:r>
              <a:rPr lang="en-US" sz="2400" dirty="0" smtClean="0"/>
              <a:t>“…</a:t>
            </a:r>
            <a:r>
              <a:rPr lang="en-US" sz="2400" dirty="0"/>
              <a:t>adjust the temperature cycle thermostat to check that all electrical energies have been shut off.”</a:t>
            </a:r>
          </a:p>
          <a:p>
            <a:endParaRPr lang="en-US" sz="2400" dirty="0"/>
          </a:p>
          <a:p>
            <a:r>
              <a:rPr lang="en-US" sz="2400" dirty="0"/>
              <a:t>“Push the start function button to verify that electric power has been removed.”</a:t>
            </a:r>
          </a:p>
          <a:p>
            <a:endParaRPr lang="en-US" sz="2400" dirty="0"/>
          </a:p>
          <a:p>
            <a:r>
              <a:rPr lang="en-US" sz="2400" dirty="0"/>
              <a:t>“Crack the steam inlet and discharge line outlet valves…”</a:t>
            </a:r>
          </a:p>
        </p:txBody>
      </p:sp>
    </p:spTree>
    <p:extLst>
      <p:ext uri="{BB962C8B-B14F-4D97-AF65-F5344CB8AC3E}">
        <p14:creationId xmlns:p14="http://schemas.microsoft.com/office/powerpoint/2010/main" val="2338295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752600" y="228600"/>
            <a:ext cx="5791200" cy="1460500"/>
          </a:xfrm>
        </p:spPr>
        <p:txBody>
          <a:bodyPr>
            <a:normAutofit fontScale="90000"/>
          </a:bodyPr>
          <a:lstStyle/>
          <a:p>
            <a:pPr eaLnBrk="1" hangingPunct="1"/>
            <a:r>
              <a:rPr lang="en-US" sz="3600" b="1" dirty="0" smtClean="0">
                <a:latin typeface="Verdana" pitchFamily="34" charset="0"/>
              </a:rPr>
              <a:t>WHAT DO I DO IF I CANNOT LOCK OUT THE EQUIPMENT?</a:t>
            </a:r>
          </a:p>
        </p:txBody>
      </p:sp>
      <p:sp>
        <p:nvSpPr>
          <p:cNvPr id="82947" name="Rectangle 3"/>
          <p:cNvSpPr>
            <a:spLocks noGrp="1" noChangeArrowheads="1"/>
          </p:cNvSpPr>
          <p:nvPr>
            <p:ph type="body" idx="4294967295"/>
          </p:nvPr>
        </p:nvSpPr>
        <p:spPr>
          <a:xfrm>
            <a:off x="457200" y="1905000"/>
            <a:ext cx="8229600" cy="4373562"/>
          </a:xfrm>
        </p:spPr>
        <p:txBody>
          <a:bodyPr>
            <a:normAutofit fontScale="62500" lnSpcReduction="20000"/>
          </a:bodyPr>
          <a:lstStyle/>
          <a:p>
            <a:pPr eaLnBrk="1" hangingPunct="1">
              <a:buSzTx/>
            </a:pPr>
            <a:r>
              <a:rPr lang="en-US" dirty="0" smtClean="0">
                <a:latin typeface="Verdana" pitchFamily="34" charset="0"/>
              </a:rPr>
              <a:t>If the energy-isolating device associated with the machinery cannot be locked out, you must securely fasten a tagout device as close as safely possible to the energy-isolating device in a position where it will be immediately obvious to anyone attempting to operate the device.</a:t>
            </a:r>
          </a:p>
          <a:p>
            <a:pPr eaLnBrk="1" hangingPunct="1">
              <a:buSzTx/>
            </a:pPr>
            <a:endParaRPr lang="en-US" dirty="0">
              <a:latin typeface="Verdana" pitchFamily="34" charset="0"/>
            </a:endParaRPr>
          </a:p>
          <a:p>
            <a:pPr eaLnBrk="1" hangingPunct="1">
              <a:buSzTx/>
            </a:pPr>
            <a:r>
              <a:rPr lang="en-US" dirty="0" smtClean="0">
                <a:latin typeface="Verdana" pitchFamily="34" charset="0"/>
              </a:rPr>
              <a:t>You also must meet all of the tagout provisions of the standard.</a:t>
            </a:r>
          </a:p>
          <a:p>
            <a:pPr eaLnBrk="1" hangingPunct="1">
              <a:buSzTx/>
            </a:pPr>
            <a:endParaRPr lang="en-US" dirty="0">
              <a:latin typeface="Verdana" pitchFamily="34" charset="0"/>
            </a:endParaRPr>
          </a:p>
          <a:p>
            <a:pPr eaLnBrk="1" hangingPunct="1">
              <a:buSzTx/>
            </a:pPr>
            <a:r>
              <a:rPr lang="en-US" dirty="0" smtClean="0">
                <a:latin typeface="Verdana" pitchFamily="34" charset="0"/>
              </a:rPr>
              <a:t>The tag alerts employees to the hazard of reenergization and states that employees may not operate the machinery to which it is attached until the tag is removed in accordance with an established procedure.</a:t>
            </a:r>
            <a:r>
              <a:rPr lang="en-US" u="sng" dirty="0" smtClean="0">
                <a:solidFill>
                  <a:srgbClr val="FF0000"/>
                </a:solidFill>
                <a:latin typeface="Verdana" pitchFamily="34" charset="0"/>
              </a:rPr>
              <a:t>  </a:t>
            </a:r>
          </a:p>
          <a:p>
            <a:pPr eaLnBrk="1" hangingPunct="1">
              <a:buSzTx/>
              <a:buFont typeface="Wingdings" pitchFamily="2" charset="2"/>
              <a:buBlip>
                <a:blip/>
              </a:buBlip>
            </a:pPr>
            <a:endParaRPr lang="en-US" dirty="0">
              <a:latin typeface="Verdana" pitchFamily="34" charset="0"/>
            </a:endParaRPr>
          </a:p>
        </p:txBody>
      </p:sp>
    </p:spTree>
    <p:extLst>
      <p:ext uri="{BB962C8B-B14F-4D97-AF65-F5344CB8AC3E}">
        <p14:creationId xmlns:p14="http://schemas.microsoft.com/office/powerpoint/2010/main" val="187888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990600" y="76199"/>
            <a:ext cx="7239000" cy="1143001"/>
          </a:xfrm>
        </p:spPr>
        <p:txBody>
          <a:bodyPr/>
          <a:lstStyle/>
          <a:p>
            <a:r>
              <a:rPr lang="en-US" sz="3600" b="1" dirty="0">
                <a:solidFill>
                  <a:schemeClr val="tx1"/>
                </a:solidFill>
              </a:rPr>
              <a:t>Lockout/Tagout</a:t>
            </a:r>
          </a:p>
        </p:txBody>
      </p:sp>
      <p:sp>
        <p:nvSpPr>
          <p:cNvPr id="60420" name="Rectangle 4"/>
          <p:cNvSpPr>
            <a:spLocks noChangeArrowheads="1"/>
          </p:cNvSpPr>
          <p:nvPr/>
        </p:nvSpPr>
        <p:spPr bwMode="auto">
          <a:xfrm>
            <a:off x="1371600" y="2590800"/>
            <a:ext cx="46450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en-US" sz="2000" dirty="0" smtClean="0">
                <a:solidFill>
                  <a:prstClr val="black"/>
                </a:solidFill>
                <a:latin typeface="Times New Roman" pitchFamily="18" charset="0"/>
              </a:rPr>
              <a:t>What </a:t>
            </a:r>
            <a:r>
              <a:rPr lang="en-US" sz="2000" dirty="0">
                <a:solidFill>
                  <a:prstClr val="black"/>
                </a:solidFill>
                <a:latin typeface="Times New Roman" pitchFamily="18" charset="0"/>
              </a:rPr>
              <a:t>is </a:t>
            </a:r>
            <a:r>
              <a:rPr lang="en-US" sz="2000" dirty="0" smtClean="0">
                <a:solidFill>
                  <a:prstClr val="black"/>
                </a:solidFill>
                <a:latin typeface="Times New Roman" pitchFamily="18" charset="0"/>
              </a:rPr>
              <a:t>lockout/</a:t>
            </a:r>
            <a:r>
              <a:rPr lang="en-US" sz="2000" dirty="0" err="1" smtClean="0">
                <a:solidFill>
                  <a:prstClr val="black"/>
                </a:solidFill>
                <a:latin typeface="Times New Roman" pitchFamily="18" charset="0"/>
              </a:rPr>
              <a:t>tagout</a:t>
            </a:r>
            <a:r>
              <a:rPr lang="en-US" sz="2000" dirty="0" smtClean="0">
                <a:solidFill>
                  <a:prstClr val="black"/>
                </a:solidFill>
                <a:latin typeface="Times New Roman" pitchFamily="18" charset="0"/>
              </a:rPr>
              <a:t>.</a:t>
            </a:r>
          </a:p>
          <a:p>
            <a:pPr algn="ctr" eaLnBrk="0" fontAlgn="base" hangingPunct="0">
              <a:spcBef>
                <a:spcPct val="0"/>
              </a:spcBef>
              <a:spcAft>
                <a:spcPct val="0"/>
              </a:spcAft>
            </a:pPr>
            <a:r>
              <a:rPr lang="en-US" sz="2000" dirty="0" smtClean="0">
                <a:solidFill>
                  <a:prstClr val="black"/>
                </a:solidFill>
                <a:latin typeface="Times New Roman" pitchFamily="18" charset="0"/>
              </a:rPr>
              <a:t>What is hazardous energy.</a:t>
            </a:r>
          </a:p>
          <a:p>
            <a:pPr algn="ctr" eaLnBrk="0" fontAlgn="base" hangingPunct="0">
              <a:spcBef>
                <a:spcPct val="0"/>
              </a:spcBef>
              <a:spcAft>
                <a:spcPct val="0"/>
              </a:spcAft>
            </a:pPr>
            <a:r>
              <a:rPr lang="en-US" sz="2000" dirty="0" smtClean="0">
                <a:solidFill>
                  <a:prstClr val="black"/>
                </a:solidFill>
                <a:latin typeface="Times New Roman" pitchFamily="18" charset="0"/>
              </a:rPr>
              <a:t>Causes of fatalities/injuries.</a:t>
            </a:r>
            <a:endParaRPr lang="en-US" sz="2000" dirty="0">
              <a:solidFill>
                <a:prstClr val="black"/>
              </a:solidFill>
              <a:latin typeface="Times New Roman" pitchFamily="18" charset="0"/>
            </a:endParaRPr>
          </a:p>
          <a:p>
            <a:pPr algn="ctr" eaLnBrk="0" fontAlgn="base" hangingPunct="0">
              <a:spcBef>
                <a:spcPct val="0"/>
              </a:spcBef>
              <a:spcAft>
                <a:spcPct val="0"/>
              </a:spcAft>
            </a:pPr>
            <a:r>
              <a:rPr lang="en-US" sz="2000" dirty="0" smtClean="0">
                <a:solidFill>
                  <a:prstClr val="black"/>
                </a:solidFill>
                <a:latin typeface="Times New Roman" pitchFamily="18" charset="0"/>
              </a:rPr>
              <a:t>When lockout/</a:t>
            </a:r>
            <a:r>
              <a:rPr lang="en-US" sz="2000" dirty="0" err="1" smtClean="0">
                <a:solidFill>
                  <a:prstClr val="black"/>
                </a:solidFill>
                <a:latin typeface="Times New Roman" pitchFamily="18" charset="0"/>
              </a:rPr>
              <a:t>tagout</a:t>
            </a:r>
            <a:r>
              <a:rPr lang="en-US" sz="2000" dirty="0" smtClean="0">
                <a:solidFill>
                  <a:prstClr val="black"/>
                </a:solidFill>
                <a:latin typeface="Times New Roman" pitchFamily="18" charset="0"/>
              </a:rPr>
              <a:t> applies.</a:t>
            </a:r>
          </a:p>
          <a:p>
            <a:pPr algn="ctr" eaLnBrk="0" fontAlgn="base" hangingPunct="0">
              <a:spcBef>
                <a:spcPct val="0"/>
              </a:spcBef>
              <a:spcAft>
                <a:spcPct val="0"/>
              </a:spcAft>
            </a:pPr>
            <a:r>
              <a:rPr lang="en-US" sz="2000" dirty="0" smtClean="0">
                <a:solidFill>
                  <a:prstClr val="black"/>
                </a:solidFill>
                <a:latin typeface="Times New Roman" pitchFamily="18" charset="0"/>
              </a:rPr>
              <a:t>Employer responsibility.</a:t>
            </a:r>
          </a:p>
          <a:p>
            <a:pPr algn="ctr" eaLnBrk="0" fontAlgn="base" hangingPunct="0">
              <a:spcBef>
                <a:spcPct val="0"/>
              </a:spcBef>
              <a:spcAft>
                <a:spcPct val="0"/>
              </a:spcAft>
            </a:pPr>
            <a:r>
              <a:rPr lang="en-US" sz="2000" dirty="0" smtClean="0">
                <a:solidFill>
                  <a:prstClr val="black"/>
                </a:solidFill>
                <a:latin typeface="Times New Roman" pitchFamily="18" charset="0"/>
              </a:rPr>
              <a:t>Employee training. </a:t>
            </a:r>
          </a:p>
          <a:p>
            <a:pPr algn="ctr" eaLnBrk="0" fontAlgn="base" hangingPunct="0">
              <a:spcBef>
                <a:spcPct val="0"/>
              </a:spcBef>
              <a:spcAft>
                <a:spcPct val="0"/>
              </a:spcAft>
            </a:pPr>
            <a:r>
              <a:rPr lang="en-US" sz="2000" dirty="0" smtClean="0">
                <a:solidFill>
                  <a:prstClr val="black"/>
                </a:solidFill>
                <a:latin typeface="Times New Roman" pitchFamily="18" charset="0"/>
              </a:rPr>
              <a:t>Lockout/</a:t>
            </a:r>
            <a:r>
              <a:rPr lang="en-US" sz="2000" dirty="0" err="1" smtClean="0">
                <a:solidFill>
                  <a:prstClr val="black"/>
                </a:solidFill>
                <a:latin typeface="Times New Roman" pitchFamily="18" charset="0"/>
              </a:rPr>
              <a:t>tagout</a:t>
            </a:r>
            <a:r>
              <a:rPr lang="en-US" sz="2000" dirty="0" smtClean="0">
                <a:solidFill>
                  <a:prstClr val="black"/>
                </a:solidFill>
                <a:latin typeface="Times New Roman" pitchFamily="18" charset="0"/>
              </a:rPr>
              <a:t> </a:t>
            </a:r>
            <a:r>
              <a:rPr lang="en-US" sz="2000" dirty="0">
                <a:solidFill>
                  <a:prstClr val="black"/>
                </a:solidFill>
                <a:latin typeface="Times New Roman" pitchFamily="18" charset="0"/>
              </a:rPr>
              <a:t>procedures </a:t>
            </a:r>
            <a:r>
              <a:rPr lang="en-US" sz="2000" dirty="0" smtClean="0">
                <a:solidFill>
                  <a:prstClr val="black"/>
                </a:solidFill>
                <a:latin typeface="Times New Roman" pitchFamily="18" charset="0"/>
              </a:rPr>
              <a:t>required.</a:t>
            </a:r>
            <a:endParaRPr lang="en-US" sz="2000" dirty="0">
              <a:solidFill>
                <a:prstClr val="black"/>
              </a:solidFill>
              <a:latin typeface="Times New Roman" pitchFamily="18" charset="0"/>
            </a:endParaRPr>
          </a:p>
          <a:p>
            <a:pPr algn="ctr" eaLnBrk="0" fontAlgn="base" hangingPunct="0">
              <a:spcBef>
                <a:spcPct val="0"/>
              </a:spcBef>
              <a:spcAft>
                <a:spcPct val="0"/>
              </a:spcAft>
            </a:pPr>
            <a:r>
              <a:rPr lang="en-US" sz="2000" dirty="0" smtClean="0">
                <a:solidFill>
                  <a:prstClr val="black"/>
                </a:solidFill>
                <a:latin typeface="Times New Roman" pitchFamily="18" charset="0"/>
              </a:rPr>
              <a:t>Types </a:t>
            </a:r>
            <a:r>
              <a:rPr lang="en-US" sz="2000" dirty="0">
                <a:solidFill>
                  <a:prstClr val="black"/>
                </a:solidFill>
                <a:latin typeface="Times New Roman" pitchFamily="18" charset="0"/>
              </a:rPr>
              <a:t>of </a:t>
            </a:r>
            <a:r>
              <a:rPr lang="en-US" sz="2000" dirty="0" smtClean="0">
                <a:solidFill>
                  <a:prstClr val="black"/>
                </a:solidFill>
                <a:latin typeface="Times New Roman" pitchFamily="18" charset="0"/>
              </a:rPr>
              <a:t>lockout devices.</a:t>
            </a:r>
            <a:endParaRPr lang="en-US" sz="2000" dirty="0">
              <a:solidFill>
                <a:prstClr val="black"/>
              </a:solidFill>
              <a:latin typeface="Times New Roman" pitchFamily="18" charset="0"/>
            </a:endParaRPr>
          </a:p>
          <a:p>
            <a:pPr algn="ctr" eaLnBrk="0" fontAlgn="base" hangingPunct="0">
              <a:spcBef>
                <a:spcPct val="0"/>
              </a:spcBef>
              <a:spcAft>
                <a:spcPct val="0"/>
              </a:spcAft>
            </a:pPr>
            <a:r>
              <a:rPr lang="en-US" sz="2000" dirty="0" smtClean="0">
                <a:solidFill>
                  <a:prstClr val="black"/>
                </a:solidFill>
                <a:latin typeface="Times New Roman" pitchFamily="18" charset="0"/>
              </a:rPr>
              <a:t>Requirement </a:t>
            </a:r>
            <a:r>
              <a:rPr lang="en-US" sz="2000" dirty="0">
                <a:solidFill>
                  <a:prstClr val="black"/>
                </a:solidFill>
                <a:latin typeface="Times New Roman" pitchFamily="18" charset="0"/>
              </a:rPr>
              <a:t>for </a:t>
            </a:r>
            <a:r>
              <a:rPr lang="en-US" sz="2000" dirty="0" smtClean="0">
                <a:solidFill>
                  <a:prstClr val="black"/>
                </a:solidFill>
                <a:latin typeface="Times New Roman" pitchFamily="18" charset="0"/>
              </a:rPr>
              <a:t>tags.</a:t>
            </a:r>
            <a:endParaRPr lang="en-US" sz="2000" dirty="0">
              <a:solidFill>
                <a:prstClr val="black"/>
              </a:solidFill>
              <a:latin typeface="Times New Roman" pitchFamily="18" charset="0"/>
            </a:endParaRPr>
          </a:p>
        </p:txBody>
      </p:sp>
      <p:sp>
        <p:nvSpPr>
          <p:cNvPr id="60421" name="Rectangle 5"/>
          <p:cNvSpPr>
            <a:spLocks noChangeArrowheads="1"/>
          </p:cNvSpPr>
          <p:nvPr/>
        </p:nvSpPr>
        <p:spPr bwMode="auto">
          <a:xfrm>
            <a:off x="1524000" y="1219200"/>
            <a:ext cx="47336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r>
              <a:rPr lang="en-US" sz="2800" b="1" u="sng" dirty="0" smtClean="0">
                <a:solidFill>
                  <a:srgbClr val="0000FF"/>
                </a:solidFill>
                <a:latin typeface="Times New Roman" pitchFamily="18" charset="0"/>
              </a:rPr>
              <a:t>Training Objectives</a:t>
            </a:r>
            <a:r>
              <a:rPr lang="en-US" sz="2800" b="1" dirty="0" smtClean="0">
                <a:solidFill>
                  <a:srgbClr val="0000FF"/>
                </a:solidFill>
                <a:latin typeface="Times New Roman" pitchFamily="18" charset="0"/>
              </a:rPr>
              <a:t>:</a:t>
            </a:r>
            <a:endParaRPr lang="en-US" sz="2800" b="1" dirty="0">
              <a:solidFill>
                <a:srgbClr val="0000FF"/>
              </a:solidFill>
              <a:latin typeface="Times New Roman" pitchFamily="18" charset="0"/>
            </a:endParaRPr>
          </a:p>
        </p:txBody>
      </p:sp>
      <p:pic>
        <p:nvPicPr>
          <p:cNvPr id="60425" name="Picture 9" descr="LOTOlock"/>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40463" y="2187575"/>
            <a:ext cx="2462212" cy="352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981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00200" y="228600"/>
            <a:ext cx="5791200" cy="1143000"/>
          </a:xfrm>
        </p:spPr>
        <p:txBody>
          <a:bodyPr>
            <a:noAutofit/>
          </a:bodyPr>
          <a:lstStyle/>
          <a:p>
            <a:pPr eaLnBrk="1" hangingPunct="1"/>
            <a:r>
              <a:rPr lang="en-US" sz="2400" b="1" dirty="0" smtClean="0">
                <a:latin typeface="Verdana" pitchFamily="34" charset="0"/>
              </a:rPr>
              <a:t>TYPICAL MINIMAL LOCKOUT </a:t>
            </a:r>
            <a:r>
              <a:rPr lang="en-US" sz="2400" b="1" u="sng" dirty="0" smtClean="0">
                <a:latin typeface="Verdana" pitchFamily="34" charset="0"/>
              </a:rPr>
              <a:t>STARTUP</a:t>
            </a:r>
            <a:r>
              <a:rPr lang="en-US" sz="2400" b="1" dirty="0" smtClean="0">
                <a:latin typeface="Verdana" pitchFamily="34" charset="0"/>
              </a:rPr>
              <a:t> PROCEDURES REQUIRE WORKERS TO:</a:t>
            </a:r>
          </a:p>
        </p:txBody>
      </p:sp>
      <p:sp>
        <p:nvSpPr>
          <p:cNvPr id="82947" name="Rectangle 3"/>
          <p:cNvSpPr>
            <a:spLocks noGrp="1" noChangeArrowheads="1"/>
          </p:cNvSpPr>
          <p:nvPr>
            <p:ph type="body" idx="4294967295"/>
          </p:nvPr>
        </p:nvSpPr>
        <p:spPr>
          <a:xfrm>
            <a:off x="609600" y="1676400"/>
            <a:ext cx="8229600" cy="4589463"/>
          </a:xfrm>
        </p:spPr>
        <p:txBody>
          <a:bodyPr>
            <a:normAutofit fontScale="55000" lnSpcReduction="20000"/>
          </a:bodyPr>
          <a:lstStyle/>
          <a:p>
            <a:pPr eaLnBrk="1" hangingPunct="1">
              <a:buSzTx/>
            </a:pPr>
            <a:r>
              <a:rPr lang="en-US" dirty="0" smtClean="0">
                <a:latin typeface="Verdana" pitchFamily="34" charset="0"/>
              </a:rPr>
              <a:t>Before removing LOTO devices, the employees must take the following steps in accordance with the specific provisions of the employer’s energy-control program:</a:t>
            </a:r>
          </a:p>
          <a:p>
            <a:pPr eaLnBrk="1" hangingPunct="1">
              <a:buSzTx/>
            </a:pPr>
            <a:endParaRPr lang="en-US" dirty="0" smtClean="0">
              <a:latin typeface="Verdana" pitchFamily="34" charset="0"/>
            </a:endParaRPr>
          </a:p>
          <a:p>
            <a:r>
              <a:rPr lang="en-US" dirty="0" smtClean="0">
                <a:latin typeface="Verdana" pitchFamily="34" charset="0"/>
              </a:rPr>
              <a:t>Inspect machines or their components to assure that they are operational intact and that nonessential items are removed from the area; and</a:t>
            </a:r>
          </a:p>
          <a:p>
            <a:endParaRPr lang="en-US" dirty="0" smtClean="0">
              <a:latin typeface="Verdana" pitchFamily="34" charset="0"/>
            </a:endParaRPr>
          </a:p>
          <a:p>
            <a:r>
              <a:rPr lang="en-US" dirty="0" smtClean="0">
                <a:latin typeface="Verdana" pitchFamily="34" charset="0"/>
              </a:rPr>
              <a:t>Check to assure that everyone is positioned safely and away from machines.</a:t>
            </a:r>
          </a:p>
          <a:p>
            <a:pPr eaLnBrk="1" hangingPunct="1">
              <a:buSzTx/>
            </a:pPr>
            <a:endParaRPr lang="en-US" dirty="0" smtClean="0">
              <a:latin typeface="Verdana" pitchFamily="34" charset="0"/>
            </a:endParaRPr>
          </a:p>
          <a:p>
            <a:pPr eaLnBrk="1" hangingPunct="1">
              <a:buSzTx/>
            </a:pPr>
            <a:r>
              <a:rPr lang="en-US" dirty="0" smtClean="0">
                <a:latin typeface="Verdana" pitchFamily="34" charset="0"/>
              </a:rPr>
              <a:t>After removing the lockout or tagout devices but before reenergizing the machine, the employer must assure that all employees who operate or work with the machine, as well as those in the area where service or maintenance is performed, know that the devices have been removed and that the machine is capable of being reenergized</a:t>
            </a:r>
            <a:r>
              <a:rPr lang="en-US" b="1" dirty="0" smtClean="0">
                <a:latin typeface="Verdana" pitchFamily="34" charset="0"/>
              </a:rPr>
              <a:t>.</a:t>
            </a:r>
            <a:endParaRPr lang="en-US" dirty="0">
              <a:latin typeface="Verdana" pitchFamily="34" charset="0"/>
            </a:endParaRPr>
          </a:p>
        </p:txBody>
      </p:sp>
    </p:spTree>
    <p:extLst>
      <p:ext uri="{BB962C8B-B14F-4D97-AF65-F5344CB8AC3E}">
        <p14:creationId xmlns:p14="http://schemas.microsoft.com/office/powerpoint/2010/main" val="41487731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838200" y="447177"/>
            <a:ext cx="7239000" cy="1143000"/>
          </a:xfrm>
        </p:spPr>
        <p:txBody>
          <a:bodyPr/>
          <a:lstStyle/>
          <a:p>
            <a:r>
              <a:rPr lang="en-US" sz="3600" b="1" dirty="0"/>
              <a:t>Start-up Procedures</a:t>
            </a:r>
          </a:p>
        </p:txBody>
      </p:sp>
      <p:sp>
        <p:nvSpPr>
          <p:cNvPr id="74756" name="Text Box 4"/>
          <p:cNvSpPr txBox="1">
            <a:spLocks noChangeArrowheads="1"/>
          </p:cNvSpPr>
          <p:nvPr/>
        </p:nvSpPr>
        <p:spPr bwMode="auto">
          <a:xfrm>
            <a:off x="609600" y="2052205"/>
            <a:ext cx="8686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buFontTx/>
              <a:buAutoNum type="arabicPeriod"/>
            </a:pPr>
            <a:r>
              <a:rPr lang="en-US" dirty="0">
                <a:solidFill>
                  <a:prstClr val="black"/>
                </a:solidFill>
                <a:latin typeface="Verdana" pitchFamily="34" charset="0"/>
              </a:rPr>
              <a:t>All warned to stay clear</a:t>
            </a:r>
          </a:p>
          <a:p>
            <a:pPr eaLnBrk="0" fontAlgn="base" hangingPunct="0">
              <a:spcBef>
                <a:spcPct val="50000"/>
              </a:spcBef>
              <a:spcAft>
                <a:spcPct val="0"/>
              </a:spcAft>
              <a:buFontTx/>
              <a:buAutoNum type="arabicPeriod"/>
            </a:pPr>
            <a:endParaRPr lang="en-US" sz="1000" dirty="0">
              <a:solidFill>
                <a:prstClr val="black"/>
              </a:solidFill>
              <a:latin typeface="Verdana" pitchFamily="34" charset="0"/>
            </a:endParaRPr>
          </a:p>
          <a:p>
            <a:pPr eaLnBrk="0" fontAlgn="base" hangingPunct="0">
              <a:spcBef>
                <a:spcPct val="50000"/>
              </a:spcBef>
              <a:spcAft>
                <a:spcPct val="0"/>
              </a:spcAft>
              <a:buFontTx/>
              <a:buAutoNum type="arabicPeriod"/>
            </a:pPr>
            <a:r>
              <a:rPr lang="en-US" dirty="0">
                <a:solidFill>
                  <a:prstClr val="black"/>
                </a:solidFill>
                <a:latin typeface="Verdana" pitchFamily="34" charset="0"/>
              </a:rPr>
              <a:t>Remove all tools, locks and tags</a:t>
            </a:r>
          </a:p>
          <a:p>
            <a:pPr eaLnBrk="0" fontAlgn="base" hangingPunct="0">
              <a:spcBef>
                <a:spcPct val="50000"/>
              </a:spcBef>
              <a:spcAft>
                <a:spcPct val="0"/>
              </a:spcAft>
              <a:buFontTx/>
              <a:buAutoNum type="arabicPeriod"/>
            </a:pPr>
            <a:endParaRPr lang="en-US" sz="1000" dirty="0">
              <a:solidFill>
                <a:prstClr val="black"/>
              </a:solidFill>
              <a:latin typeface="Verdana" pitchFamily="34" charset="0"/>
            </a:endParaRPr>
          </a:p>
          <a:p>
            <a:pPr eaLnBrk="0" fontAlgn="base" hangingPunct="0">
              <a:spcBef>
                <a:spcPct val="50000"/>
              </a:spcBef>
              <a:spcAft>
                <a:spcPct val="0"/>
              </a:spcAft>
              <a:buFontTx/>
              <a:buAutoNum type="arabicPeriod"/>
            </a:pPr>
            <a:r>
              <a:rPr lang="en-US" dirty="0">
                <a:solidFill>
                  <a:prstClr val="black"/>
                </a:solidFill>
                <a:latin typeface="Verdana" pitchFamily="34" charset="0"/>
              </a:rPr>
              <a:t>Remove, reverse, open or reactivate isolating devices</a:t>
            </a:r>
          </a:p>
          <a:p>
            <a:pPr eaLnBrk="0" fontAlgn="base" hangingPunct="0">
              <a:spcBef>
                <a:spcPct val="50000"/>
              </a:spcBef>
              <a:spcAft>
                <a:spcPct val="0"/>
              </a:spcAft>
              <a:buFontTx/>
              <a:buAutoNum type="arabicPeriod"/>
            </a:pPr>
            <a:endParaRPr lang="en-US" sz="1000" dirty="0">
              <a:solidFill>
                <a:prstClr val="black"/>
              </a:solidFill>
              <a:latin typeface="Verdana" pitchFamily="34" charset="0"/>
            </a:endParaRPr>
          </a:p>
          <a:p>
            <a:pPr eaLnBrk="0" fontAlgn="base" hangingPunct="0">
              <a:spcBef>
                <a:spcPct val="50000"/>
              </a:spcBef>
              <a:spcAft>
                <a:spcPct val="0"/>
              </a:spcAft>
              <a:buFontTx/>
              <a:buAutoNum type="arabicPeriod"/>
            </a:pPr>
            <a:r>
              <a:rPr lang="en-US" dirty="0">
                <a:solidFill>
                  <a:prstClr val="black"/>
                </a:solidFill>
                <a:latin typeface="Verdana" pitchFamily="34" charset="0"/>
              </a:rPr>
              <a:t>Visual check that all is clear</a:t>
            </a:r>
          </a:p>
          <a:p>
            <a:pPr eaLnBrk="0" fontAlgn="base" hangingPunct="0">
              <a:spcBef>
                <a:spcPct val="50000"/>
              </a:spcBef>
              <a:spcAft>
                <a:spcPct val="0"/>
              </a:spcAft>
              <a:buFontTx/>
              <a:buAutoNum type="arabicPeriod"/>
            </a:pPr>
            <a:endParaRPr lang="en-US" sz="1000" dirty="0">
              <a:solidFill>
                <a:prstClr val="black"/>
              </a:solidFill>
              <a:latin typeface="Verdana" pitchFamily="34" charset="0"/>
            </a:endParaRPr>
          </a:p>
          <a:p>
            <a:pPr eaLnBrk="0" fontAlgn="base" hangingPunct="0">
              <a:spcBef>
                <a:spcPct val="50000"/>
              </a:spcBef>
              <a:spcAft>
                <a:spcPct val="0"/>
              </a:spcAft>
              <a:buFontTx/>
              <a:buAutoNum type="arabicPeriod"/>
            </a:pPr>
            <a:r>
              <a:rPr lang="en-US" dirty="0">
                <a:solidFill>
                  <a:prstClr val="black"/>
                </a:solidFill>
                <a:latin typeface="Verdana" pitchFamily="34" charset="0"/>
              </a:rPr>
              <a:t>Start up machine, process or line flow</a:t>
            </a:r>
          </a:p>
        </p:txBody>
      </p:sp>
      <p:sp>
        <p:nvSpPr>
          <p:cNvPr id="74757" name="Text Box 5"/>
          <p:cNvSpPr txBox="1">
            <a:spLocks noChangeArrowheads="1"/>
          </p:cNvSpPr>
          <p:nvPr/>
        </p:nvSpPr>
        <p:spPr bwMode="auto">
          <a:xfrm>
            <a:off x="725488" y="1333392"/>
            <a:ext cx="789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sz="2800" b="1" i="1" dirty="0">
                <a:solidFill>
                  <a:srgbClr val="0000FF"/>
                </a:solidFill>
                <a:latin typeface="Times New Roman" pitchFamily="18" charset="0"/>
              </a:rPr>
              <a:t>Only authorized employee can do startup</a:t>
            </a:r>
          </a:p>
        </p:txBody>
      </p:sp>
    </p:spTree>
    <p:extLst>
      <p:ext uri="{BB962C8B-B14F-4D97-AF65-F5344CB8AC3E}">
        <p14:creationId xmlns:p14="http://schemas.microsoft.com/office/powerpoint/2010/main" val="92061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90600" y="228600"/>
            <a:ext cx="5791200" cy="1143000"/>
          </a:xfrm>
        </p:spPr>
        <p:txBody>
          <a:bodyPr/>
          <a:lstStyle/>
          <a:p>
            <a:pPr eaLnBrk="1" hangingPunct="1"/>
            <a:r>
              <a:rPr lang="en-US" dirty="0" smtClean="0">
                <a:latin typeface="Verdana" pitchFamily="34" charset="0"/>
              </a:rPr>
              <a:t>LOCKOUT/TAGOUT</a:t>
            </a:r>
          </a:p>
        </p:txBody>
      </p:sp>
      <p:sp>
        <p:nvSpPr>
          <p:cNvPr id="82947" name="Rectangle 3"/>
          <p:cNvSpPr>
            <a:spLocks noGrp="1" noChangeArrowheads="1"/>
          </p:cNvSpPr>
          <p:nvPr>
            <p:ph type="body" idx="4294967295"/>
          </p:nvPr>
        </p:nvSpPr>
        <p:spPr>
          <a:xfrm>
            <a:off x="457200" y="1600200"/>
            <a:ext cx="8229600" cy="4525963"/>
          </a:xfrm>
        </p:spPr>
        <p:txBody>
          <a:bodyPr/>
          <a:lstStyle/>
          <a:p>
            <a:pPr eaLnBrk="1" hangingPunct="1">
              <a:buSzTx/>
              <a:buFont typeface="Wingdings" pitchFamily="2" charset="2"/>
              <a:buBlip>
                <a:blip r:embed="rId2"/>
              </a:buBlip>
            </a:pPr>
            <a:r>
              <a:rPr lang="en-US" dirty="0" smtClean="0">
                <a:latin typeface="Verdana" pitchFamily="34" charset="0"/>
              </a:rPr>
              <a:t>The </a:t>
            </a:r>
            <a:r>
              <a:rPr lang="en-US" b="1" dirty="0" smtClean="0">
                <a:latin typeface="Verdana" pitchFamily="34" charset="0"/>
              </a:rPr>
              <a:t>OSHA Standard for the Control of Hazardous Energy (Lockout/Tagout) 29 CFR 1910.147</a:t>
            </a:r>
            <a:r>
              <a:rPr lang="en-US" dirty="0" smtClean="0">
                <a:latin typeface="Verdana" pitchFamily="34" charset="0"/>
              </a:rPr>
              <a:t> covers the servicing and maintenance of machines and equipment in which the unexpected start-up or the release of stored energy could cause injury to employees.</a:t>
            </a:r>
          </a:p>
        </p:txBody>
      </p:sp>
      <p:pic>
        <p:nvPicPr>
          <p:cNvPr id="82948" name="Picture 4" descr="A:\24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228600"/>
            <a:ext cx="17526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191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762000" y="304800"/>
            <a:ext cx="7620000" cy="1143000"/>
          </a:xfrm>
        </p:spPr>
        <p:txBody>
          <a:bodyPr>
            <a:noAutofit/>
          </a:bodyPr>
          <a:lstStyle/>
          <a:p>
            <a:pPr eaLnBrk="1" hangingPunct="1"/>
            <a:r>
              <a:rPr lang="en-US" sz="4000" dirty="0" smtClean="0">
                <a:latin typeface="Verdana" pitchFamily="34" charset="0"/>
              </a:rPr>
              <a:t>What Does LOTO Require?</a:t>
            </a:r>
          </a:p>
        </p:txBody>
      </p:sp>
      <p:sp>
        <p:nvSpPr>
          <p:cNvPr id="82947" name="Rectangle 3"/>
          <p:cNvSpPr>
            <a:spLocks noGrp="1" noChangeArrowheads="1"/>
          </p:cNvSpPr>
          <p:nvPr>
            <p:ph type="body" idx="4294967295"/>
          </p:nvPr>
        </p:nvSpPr>
        <p:spPr>
          <a:xfrm>
            <a:off x="457200" y="1676400"/>
            <a:ext cx="8229600" cy="4953000"/>
          </a:xfrm>
        </p:spPr>
        <p:txBody>
          <a:bodyPr>
            <a:normAutofit fontScale="70000" lnSpcReduction="20000"/>
          </a:bodyPr>
          <a:lstStyle/>
          <a:p>
            <a:pPr eaLnBrk="1" hangingPunct="1">
              <a:buSzTx/>
            </a:pPr>
            <a:r>
              <a:rPr lang="en-US" dirty="0" smtClean="0">
                <a:latin typeface="Verdana" pitchFamily="34" charset="0"/>
              </a:rPr>
              <a:t>Lockout/Tagout requires, in part, that a designated individual turns off and disconnects the machinery or equipment from its energy sources(s) before performing service or maintenance and that the authorized employee(s) either lock or tag the energy-isolating device(s) to prevent the release of hazardous energy and take steps to verify that the energy has been isolated effectively.</a:t>
            </a:r>
          </a:p>
          <a:p>
            <a:pPr eaLnBrk="1" hangingPunct="1">
              <a:buSzTx/>
            </a:pPr>
            <a:endParaRPr lang="en-US" dirty="0">
              <a:latin typeface="Verdana" pitchFamily="34" charset="0"/>
            </a:endParaRPr>
          </a:p>
          <a:p>
            <a:pPr eaLnBrk="1" hangingPunct="1">
              <a:buSzTx/>
            </a:pPr>
            <a:r>
              <a:rPr lang="en-US" dirty="0" smtClean="0">
                <a:latin typeface="Verdana" pitchFamily="34" charset="0"/>
              </a:rPr>
              <a:t>If the potential exists for the release of hazardous stored energy or for the reaccumulation of stored energy to a hazardous level, the employer must ensure that the employee(s) take steps to prevent injury that may result from the release of the stored energy. </a:t>
            </a:r>
          </a:p>
          <a:p>
            <a:pPr eaLnBrk="1" hangingPunct="1">
              <a:buSzTx/>
            </a:pPr>
            <a:endParaRPr lang="en-US" sz="2900" dirty="0">
              <a:latin typeface="Verdana" pitchFamily="34" charset="0"/>
            </a:endParaRPr>
          </a:p>
          <a:p>
            <a:pPr eaLnBrk="1" hangingPunct="1">
              <a:buSzTx/>
            </a:pPr>
            <a:endParaRPr lang="en-US" sz="2900" b="1" dirty="0" smtClean="0">
              <a:latin typeface="Verdana" pitchFamily="34" charset="0"/>
            </a:endParaRPr>
          </a:p>
        </p:txBody>
      </p:sp>
    </p:spTree>
    <p:extLst>
      <p:ext uri="{BB962C8B-B14F-4D97-AF65-F5344CB8AC3E}">
        <p14:creationId xmlns:p14="http://schemas.microsoft.com/office/powerpoint/2010/main" val="2719619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00200" y="228600"/>
            <a:ext cx="5791200" cy="1143000"/>
          </a:xfrm>
        </p:spPr>
        <p:txBody>
          <a:bodyPr>
            <a:noAutofit/>
          </a:bodyPr>
          <a:lstStyle/>
          <a:p>
            <a:pPr eaLnBrk="1" hangingPunct="1"/>
            <a:r>
              <a:rPr lang="en-US" sz="4000" dirty="0" smtClean="0">
                <a:latin typeface="Verdana" pitchFamily="34" charset="0"/>
              </a:rPr>
              <a:t>COMMONLY USED LOTO TERMS</a:t>
            </a:r>
          </a:p>
        </p:txBody>
      </p:sp>
      <p:sp>
        <p:nvSpPr>
          <p:cNvPr id="82947" name="Rectangle 3"/>
          <p:cNvSpPr>
            <a:spLocks noGrp="1" noChangeArrowheads="1"/>
          </p:cNvSpPr>
          <p:nvPr>
            <p:ph type="body" idx="4294967295"/>
          </p:nvPr>
        </p:nvSpPr>
        <p:spPr>
          <a:xfrm>
            <a:off x="609600" y="1752600"/>
            <a:ext cx="8229600" cy="4221163"/>
          </a:xfrm>
        </p:spPr>
        <p:txBody>
          <a:bodyPr>
            <a:noAutofit/>
          </a:bodyPr>
          <a:lstStyle/>
          <a:p>
            <a:pPr eaLnBrk="1" hangingPunct="1">
              <a:buSzTx/>
            </a:pPr>
            <a:r>
              <a:rPr lang="en-US" sz="1800" u="sng" dirty="0" smtClean="0">
                <a:latin typeface="Verdana" pitchFamily="34" charset="0"/>
              </a:rPr>
              <a:t>Affected Employee </a:t>
            </a:r>
            <a:r>
              <a:rPr lang="en-US" sz="1800" dirty="0" smtClean="0">
                <a:latin typeface="Verdana" pitchFamily="34" charset="0"/>
              </a:rPr>
              <a:t>– An employee whose job requires him/her to operate or use a machine or equipment on which servicing or maintenance is being performed under lockout </a:t>
            </a:r>
            <a:r>
              <a:rPr lang="en-US" sz="1800" dirty="0" err="1" smtClean="0">
                <a:latin typeface="Verdana" pitchFamily="34" charset="0"/>
              </a:rPr>
              <a:t>tagout</a:t>
            </a:r>
            <a:r>
              <a:rPr lang="en-US" sz="1800" dirty="0" smtClean="0">
                <a:latin typeface="Verdana" pitchFamily="34" charset="0"/>
              </a:rPr>
              <a:t>.</a:t>
            </a:r>
          </a:p>
          <a:p>
            <a:pPr eaLnBrk="1" hangingPunct="1">
              <a:buSzTx/>
            </a:pPr>
            <a:r>
              <a:rPr lang="en-US" sz="1800" u="sng" dirty="0" smtClean="0">
                <a:latin typeface="Verdana" pitchFamily="34" charset="0"/>
              </a:rPr>
              <a:t>Authorized Employee </a:t>
            </a:r>
            <a:r>
              <a:rPr lang="en-US" sz="1800" dirty="0" smtClean="0">
                <a:latin typeface="Verdana" pitchFamily="34" charset="0"/>
              </a:rPr>
              <a:t>– A person who locks out or tags out machines or equipment in order to perform servicing or maintenance on that machine or equipment.</a:t>
            </a:r>
          </a:p>
          <a:p>
            <a:pPr eaLnBrk="1" hangingPunct="1">
              <a:buSzTx/>
            </a:pPr>
            <a:r>
              <a:rPr lang="en-US" sz="1800" u="sng" dirty="0" smtClean="0">
                <a:latin typeface="Verdana" pitchFamily="34" charset="0"/>
              </a:rPr>
              <a:t>Energy Source </a:t>
            </a:r>
            <a:r>
              <a:rPr lang="en-US" sz="1800" dirty="0" smtClean="0">
                <a:latin typeface="Verdana" pitchFamily="34" charset="0"/>
              </a:rPr>
              <a:t>– Any source of electrical, mechanical, hydraulic, pneumatic, chemical, thermal, or other energy.</a:t>
            </a:r>
          </a:p>
          <a:p>
            <a:pPr eaLnBrk="1" hangingPunct="1">
              <a:buSzTx/>
            </a:pPr>
            <a:r>
              <a:rPr lang="en-US" sz="1800" u="sng" dirty="0" smtClean="0">
                <a:latin typeface="Verdana" pitchFamily="34" charset="0"/>
              </a:rPr>
              <a:t>Lockout Device </a:t>
            </a:r>
            <a:r>
              <a:rPr lang="en-US" sz="1800" dirty="0" smtClean="0">
                <a:latin typeface="Verdana" pitchFamily="34" charset="0"/>
              </a:rPr>
              <a:t>– Uses a positive means such as a lock to hold an energy isolating device in the safe position and prevent the energizing of a machine or equipment.</a:t>
            </a:r>
          </a:p>
          <a:p>
            <a:pPr eaLnBrk="1" hangingPunct="1">
              <a:buSzTx/>
            </a:pPr>
            <a:r>
              <a:rPr lang="en-US" sz="1800" u="sng" dirty="0" err="1" smtClean="0">
                <a:latin typeface="Verdana" pitchFamily="34" charset="0"/>
              </a:rPr>
              <a:t>Tagout</a:t>
            </a:r>
            <a:r>
              <a:rPr lang="en-US" sz="1800" u="sng" dirty="0" smtClean="0">
                <a:latin typeface="Verdana" pitchFamily="34" charset="0"/>
              </a:rPr>
              <a:t> Device </a:t>
            </a:r>
            <a:r>
              <a:rPr lang="en-US" sz="1800" dirty="0" smtClean="0">
                <a:latin typeface="Verdana" pitchFamily="34" charset="0"/>
              </a:rPr>
              <a:t>– A prominent warning device which can be securely fastened to an energy-isolating device.</a:t>
            </a:r>
          </a:p>
          <a:p>
            <a:pPr eaLnBrk="1" hangingPunct="1">
              <a:buSzTx/>
            </a:pPr>
            <a:r>
              <a:rPr lang="en-US" sz="1800" u="sng" dirty="0" smtClean="0">
                <a:latin typeface="Verdana" pitchFamily="34" charset="0"/>
              </a:rPr>
              <a:t>Energy-Isolating Device </a:t>
            </a:r>
            <a:r>
              <a:rPr lang="en-US" sz="1800" dirty="0" smtClean="0">
                <a:latin typeface="Verdana" pitchFamily="34" charset="0"/>
              </a:rPr>
              <a:t>– A mechanical device that physically prevents the transmission or release of energy.</a:t>
            </a:r>
          </a:p>
        </p:txBody>
      </p:sp>
    </p:spTree>
    <p:extLst>
      <p:ext uri="{BB962C8B-B14F-4D97-AF65-F5344CB8AC3E}">
        <p14:creationId xmlns:p14="http://schemas.microsoft.com/office/powerpoint/2010/main" val="1840835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609600" y="381000"/>
            <a:ext cx="7848600" cy="1143000"/>
          </a:xfrm>
        </p:spPr>
        <p:txBody>
          <a:bodyPr>
            <a:noAutofit/>
          </a:bodyPr>
          <a:lstStyle/>
          <a:p>
            <a:pPr eaLnBrk="1" hangingPunct="1"/>
            <a:r>
              <a:rPr lang="en-US" sz="2800" dirty="0" smtClean="0">
                <a:latin typeface="Verdana" pitchFamily="34" charset="0"/>
              </a:rPr>
              <a:t>Lockout in General Industry Service and Maintenance Operations</a:t>
            </a:r>
          </a:p>
        </p:txBody>
      </p:sp>
      <p:sp>
        <p:nvSpPr>
          <p:cNvPr id="82947" name="Rectangle 3"/>
          <p:cNvSpPr>
            <a:spLocks noGrp="1" noChangeArrowheads="1"/>
          </p:cNvSpPr>
          <p:nvPr>
            <p:ph type="body" idx="4294967295"/>
          </p:nvPr>
        </p:nvSpPr>
        <p:spPr>
          <a:xfrm>
            <a:off x="457200" y="1981200"/>
            <a:ext cx="8229600" cy="4648200"/>
          </a:xfrm>
        </p:spPr>
        <p:txBody>
          <a:bodyPr>
            <a:normAutofit/>
          </a:bodyPr>
          <a:lstStyle/>
          <a:p>
            <a:pPr eaLnBrk="1" hangingPunct="1">
              <a:buSzTx/>
            </a:pPr>
            <a:r>
              <a:rPr lang="en-US" sz="2000" dirty="0" smtClean="0">
                <a:latin typeface="Verdana" pitchFamily="34" charset="0"/>
              </a:rPr>
              <a:t>The standard applies to the control of hazardous energy when employees are involved in service or maintenance activities such as constructing, installing, setting up, adjusting, inspecting, modifying, and maintaining or servicing machines or equipment. </a:t>
            </a:r>
          </a:p>
          <a:p>
            <a:pPr eaLnBrk="1" hangingPunct="1">
              <a:buSzTx/>
            </a:pPr>
            <a:endParaRPr lang="en-US" sz="2000" dirty="0" smtClean="0">
              <a:latin typeface="Verdana" pitchFamily="34" charset="0"/>
            </a:endParaRPr>
          </a:p>
          <a:p>
            <a:pPr eaLnBrk="1" hangingPunct="1">
              <a:buSzTx/>
            </a:pPr>
            <a:r>
              <a:rPr lang="en-US" sz="2000" dirty="0" smtClean="0">
                <a:latin typeface="Verdana" pitchFamily="34" charset="0"/>
              </a:rPr>
              <a:t>These activities include lubricating, cleaning or unjamming machines, and making adjustments or tool changes, where the employees may be exposed to hazardous energy.</a:t>
            </a:r>
          </a:p>
          <a:p>
            <a:pPr eaLnBrk="1" hangingPunct="1">
              <a:buSzTx/>
            </a:pPr>
            <a:endParaRPr lang="en-US" dirty="0" smtClean="0">
              <a:latin typeface="Verdana" pitchFamily="34" charset="0"/>
            </a:endParaRPr>
          </a:p>
        </p:txBody>
      </p:sp>
    </p:spTree>
    <p:extLst>
      <p:ext uri="{BB962C8B-B14F-4D97-AF65-F5344CB8AC3E}">
        <p14:creationId xmlns:p14="http://schemas.microsoft.com/office/powerpoint/2010/main" val="1839406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609600" y="381000"/>
            <a:ext cx="7848600" cy="1143000"/>
          </a:xfrm>
        </p:spPr>
        <p:txBody>
          <a:bodyPr>
            <a:noAutofit/>
          </a:bodyPr>
          <a:lstStyle/>
          <a:p>
            <a:pPr eaLnBrk="1" hangingPunct="1"/>
            <a:r>
              <a:rPr lang="en-US" sz="2800" dirty="0" smtClean="0">
                <a:latin typeface="Verdana" pitchFamily="34" charset="0"/>
              </a:rPr>
              <a:t>Lockout in General Industry Service and Maintenance Operations (Cont.)</a:t>
            </a:r>
          </a:p>
        </p:txBody>
      </p:sp>
      <p:sp>
        <p:nvSpPr>
          <p:cNvPr id="82947" name="Rectangle 3"/>
          <p:cNvSpPr>
            <a:spLocks noGrp="1" noChangeArrowheads="1"/>
          </p:cNvSpPr>
          <p:nvPr>
            <p:ph type="body" idx="4294967295"/>
          </p:nvPr>
        </p:nvSpPr>
        <p:spPr>
          <a:xfrm>
            <a:off x="457200" y="1752600"/>
            <a:ext cx="8229600" cy="4572000"/>
          </a:xfrm>
        </p:spPr>
        <p:txBody>
          <a:bodyPr>
            <a:normAutofit/>
          </a:bodyPr>
          <a:lstStyle/>
          <a:p>
            <a:pPr eaLnBrk="1" hangingPunct="1">
              <a:buSzTx/>
            </a:pPr>
            <a:r>
              <a:rPr lang="en-US" sz="2000" dirty="0" smtClean="0">
                <a:latin typeface="Verdana" pitchFamily="34" charset="0"/>
              </a:rPr>
              <a:t>If a service or maintenance activity is part of the normal production operation, the employee performing the servicing may be subjected to hazards not normally associated with the production operation itself.  </a:t>
            </a:r>
          </a:p>
          <a:p>
            <a:pPr eaLnBrk="1" hangingPunct="1">
              <a:buSzTx/>
            </a:pPr>
            <a:r>
              <a:rPr lang="en-US" sz="2000" dirty="0" smtClean="0">
                <a:latin typeface="Verdana" pitchFamily="34" charset="0"/>
              </a:rPr>
              <a:t>Workers performing service or maintenance activities during normal production operations must follow LOTO procedures if they:</a:t>
            </a:r>
          </a:p>
          <a:p>
            <a:pPr lvl="1"/>
            <a:r>
              <a:rPr lang="en-US" sz="2000" dirty="0" smtClean="0">
                <a:latin typeface="Verdana" pitchFamily="34" charset="0"/>
              </a:rPr>
              <a:t>Remove or bypass machine guards or other safety devices,</a:t>
            </a:r>
          </a:p>
          <a:p>
            <a:pPr lvl="1"/>
            <a:r>
              <a:rPr lang="en-US" sz="2000" dirty="0" smtClean="0">
                <a:latin typeface="Verdana" pitchFamily="34" charset="0"/>
              </a:rPr>
              <a:t>Place any part of their bodies in or near a machine’s point of operation, or</a:t>
            </a:r>
          </a:p>
          <a:p>
            <a:pPr lvl="1"/>
            <a:r>
              <a:rPr lang="en-US" sz="2000" dirty="0" smtClean="0">
                <a:latin typeface="Verdana" pitchFamily="34" charset="0"/>
              </a:rPr>
              <a:t>Place any part of their bodies in a danger zone associated with machine operations.</a:t>
            </a:r>
          </a:p>
        </p:txBody>
      </p:sp>
    </p:spTree>
    <p:extLst>
      <p:ext uri="{BB962C8B-B14F-4D97-AF65-F5344CB8AC3E}">
        <p14:creationId xmlns:p14="http://schemas.microsoft.com/office/powerpoint/2010/main" val="4243253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S-Presentation Templa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3392</Words>
  <Application>Microsoft Office PowerPoint</Application>
  <PresentationFormat>On-screen Show (4:3)</PresentationFormat>
  <Paragraphs>330</Paragraphs>
  <Slides>41</Slides>
  <Notes>24</Notes>
  <HiddenSlides>0</HiddenSlides>
  <MMClips>0</MMClips>
  <ScaleCrop>false</ScaleCrop>
  <HeadingPairs>
    <vt:vector size="4" baseType="variant">
      <vt:variant>
        <vt:lpstr>Theme</vt:lpstr>
      </vt:variant>
      <vt:variant>
        <vt:i4>4</vt:i4>
      </vt:variant>
      <vt:variant>
        <vt:lpstr>Slide Titles</vt:lpstr>
      </vt:variant>
      <vt:variant>
        <vt:i4>41</vt:i4>
      </vt:variant>
    </vt:vector>
  </HeadingPairs>
  <TitlesOfParts>
    <vt:vector size="45" baseType="lpstr">
      <vt:lpstr>Office Theme</vt:lpstr>
      <vt:lpstr>STS-Presentation Templates</vt:lpstr>
      <vt:lpstr>5_Custom Design</vt:lpstr>
      <vt:lpstr>2_Custom Design</vt:lpstr>
      <vt:lpstr> CONTROL OF HAZARDOUS ENERGY (LOCKOUT/TAGOUT) OSHA 29 C FR   1910-147</vt:lpstr>
      <vt:lpstr>“This material was produced under grant numbers SH-22300-11-60-F-17 from the Occupational Safety and Health Administration, U.S. Department of Labor.  It does not necessarily reflect the views or policies of the U.S. Department of Labor, nor does mention of trade names, commercial products, or organizations imply endorsement by the U.S. Government.”</vt:lpstr>
      <vt:lpstr>What is LOCKOUT/TAGOUT?</vt:lpstr>
      <vt:lpstr>Lockout/Tagout</vt:lpstr>
      <vt:lpstr>LOCKOUT/TAGOUT</vt:lpstr>
      <vt:lpstr>What Does LOTO Require?</vt:lpstr>
      <vt:lpstr>COMMONLY USED LOTO TERMS</vt:lpstr>
      <vt:lpstr>Lockout in General Industry Service and Maintenance Operations</vt:lpstr>
      <vt:lpstr>Lockout in General Industry Service and Maintenance Operations (Cont.)</vt:lpstr>
      <vt:lpstr>EXCEPTIONS </vt:lpstr>
      <vt:lpstr>Employers must establish a written energy-control program including: </vt:lpstr>
      <vt:lpstr>What Employees Need to Know about LOTO </vt:lpstr>
      <vt:lpstr>What is Hazardous Energy?</vt:lpstr>
      <vt:lpstr>What is Hazardous Energy? The Standard applies to all sources of energy, including but not limited to:   Mechanical, electrical, hydraulic, pneumatic, chemical and thermal energy</vt:lpstr>
      <vt:lpstr>Hazardous Energy Source Examples</vt:lpstr>
      <vt:lpstr>What kind of injuries can happen?</vt:lpstr>
      <vt:lpstr>Fatalities &amp; Injuries</vt:lpstr>
      <vt:lpstr>PowerPoint Presentation</vt:lpstr>
      <vt:lpstr>When is Lockout / Tag-out required?</vt:lpstr>
      <vt:lpstr>LOTO vs. Machine Guarding</vt:lpstr>
      <vt:lpstr>Service and Maintenance Examples</vt:lpstr>
      <vt:lpstr>What is an energy-isolating device?</vt:lpstr>
      <vt:lpstr>What is a Lockout Device?</vt:lpstr>
      <vt:lpstr>Electrical Lockout Devices</vt:lpstr>
      <vt:lpstr>Fluid &amp; Gas Lockout Devices</vt:lpstr>
      <vt:lpstr>Pipe Lockout Examples</vt:lpstr>
      <vt:lpstr>Pneumatic Lockout Examples</vt:lpstr>
      <vt:lpstr>Physical Blocks</vt:lpstr>
      <vt:lpstr>Group Lockout Devices</vt:lpstr>
      <vt:lpstr>Example of a bad lockout/tagout</vt:lpstr>
      <vt:lpstr>What is Tag-out?</vt:lpstr>
      <vt:lpstr>Requirements for LOTO Devices</vt:lpstr>
      <vt:lpstr>ENERGY-CONTROL PROCEDURES MUST:</vt:lpstr>
      <vt:lpstr>TYPICAL MINIMAL LOCKOUT SHUTDOWN PROCEDURES REQUIRE WORKERS TO:</vt:lpstr>
      <vt:lpstr>Lockout Procedures</vt:lpstr>
      <vt:lpstr>Lockout Steps</vt:lpstr>
      <vt:lpstr>Example:  Release of Stored Energy</vt:lpstr>
      <vt:lpstr>VERIFY EQUIPMENT IS DE-ENERGIZED Example: Attempt to Operate</vt:lpstr>
      <vt:lpstr>WHAT DO I DO IF I CANNOT LOCK OUT THE EQUIPMENT?</vt:lpstr>
      <vt:lpstr>TYPICAL MINIMAL LOCKOUT STARTUP PROCEDURES REQUIRE WORKERS TO:</vt:lpstr>
      <vt:lpstr>Start-up Procedures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OF HAZARDOUS ENERGY (LOCKOUT/TAGOUT) TRAINING PROGRAM</dc:title>
  <dc:creator>STSROAD1</dc:creator>
  <cp:lastModifiedBy>Vosburgh, Linda - OSHA</cp:lastModifiedBy>
  <cp:revision>54</cp:revision>
  <cp:lastPrinted>2013-08-07T17:23:08Z</cp:lastPrinted>
  <dcterms:created xsi:type="dcterms:W3CDTF">2011-06-22T16:53:24Z</dcterms:created>
  <dcterms:modified xsi:type="dcterms:W3CDTF">2013-12-13T13:35:29Z</dcterms:modified>
</cp:coreProperties>
</file>