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9" r:id="rId5"/>
    <p:sldId id="262" r:id="rId6"/>
    <p:sldId id="260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02"/>
    <p:restoredTop sz="94788"/>
  </p:normalViewPr>
  <p:slideViewPr>
    <p:cSldViewPr snapToGrid="0" snapToObjects="1">
      <p:cViewPr varScale="1">
        <p:scale>
          <a:sx n="70" d="100"/>
          <a:sy n="70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7665A-A50C-4A9D-A989-7D8D2F00B83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C2860B-F102-4081-940F-EE55E7BC38D8}">
      <dgm:prSet phldrT="[Text]"/>
      <dgm:spPr/>
      <dgm:t>
        <a:bodyPr/>
        <a:lstStyle/>
        <a:p>
          <a:r>
            <a:rPr lang="en-IN" dirty="0" smtClean="0"/>
            <a:t>Smoothing</a:t>
          </a:r>
          <a:endParaRPr lang="en-US" dirty="0"/>
        </a:p>
      </dgm:t>
    </dgm:pt>
    <dgm:pt modelId="{E3362D9E-AC50-4CE1-973C-F432655CAD02}" type="parTrans" cxnId="{782DA5C5-9689-4E46-8EB2-735D2C1911F9}">
      <dgm:prSet/>
      <dgm:spPr/>
      <dgm:t>
        <a:bodyPr/>
        <a:lstStyle/>
        <a:p>
          <a:endParaRPr lang="en-US"/>
        </a:p>
      </dgm:t>
    </dgm:pt>
    <dgm:pt modelId="{8E5BBE83-BABD-48BF-8220-D5287C956840}" type="sibTrans" cxnId="{782DA5C5-9689-4E46-8EB2-735D2C1911F9}">
      <dgm:prSet/>
      <dgm:spPr/>
      <dgm:t>
        <a:bodyPr/>
        <a:lstStyle/>
        <a:p>
          <a:endParaRPr lang="en-US"/>
        </a:p>
      </dgm:t>
    </dgm:pt>
    <dgm:pt modelId="{C374E46D-6217-4546-8D73-C66B8C268F00}">
      <dgm:prSet phldrT="[Text]"/>
      <dgm:spPr/>
      <dgm:t>
        <a:bodyPr/>
        <a:lstStyle/>
        <a:p>
          <a:r>
            <a:rPr lang="en-US" b="0" i="0" dirty="0" smtClean="0"/>
            <a:t>Reducing high frequency errors, for example using a few iterations of the Gauss–Seidel method.</a:t>
          </a:r>
          <a:endParaRPr lang="en-US" dirty="0"/>
        </a:p>
      </dgm:t>
    </dgm:pt>
    <dgm:pt modelId="{B4D243FA-D644-4F72-9530-FFE8576FEBAB}" type="parTrans" cxnId="{F9469E1B-EB22-4F5B-BC3C-7CE98A324A73}">
      <dgm:prSet/>
      <dgm:spPr/>
      <dgm:t>
        <a:bodyPr/>
        <a:lstStyle/>
        <a:p>
          <a:endParaRPr lang="en-US"/>
        </a:p>
      </dgm:t>
    </dgm:pt>
    <dgm:pt modelId="{8A580F8F-CB3B-4FAB-8086-66D4051BC5CE}" type="sibTrans" cxnId="{F9469E1B-EB22-4F5B-BC3C-7CE98A324A73}">
      <dgm:prSet/>
      <dgm:spPr/>
      <dgm:t>
        <a:bodyPr/>
        <a:lstStyle/>
        <a:p>
          <a:endParaRPr lang="en-US"/>
        </a:p>
      </dgm:t>
    </dgm:pt>
    <dgm:pt modelId="{D5EDB6C3-7582-4508-B816-0C5A72F5F3E1}">
      <dgm:prSet phldrT="[Text]"/>
      <dgm:spPr/>
      <dgm:t>
        <a:bodyPr/>
        <a:lstStyle/>
        <a:p>
          <a:r>
            <a:rPr lang="en-IN" dirty="0" smtClean="0"/>
            <a:t>Restriction</a:t>
          </a:r>
          <a:endParaRPr lang="en-US" dirty="0"/>
        </a:p>
      </dgm:t>
    </dgm:pt>
    <dgm:pt modelId="{8918C9CE-9BDF-42B6-8238-C5C308645216}" type="parTrans" cxnId="{0C5E75A3-1249-44A7-8ACE-95F196763002}">
      <dgm:prSet/>
      <dgm:spPr/>
      <dgm:t>
        <a:bodyPr/>
        <a:lstStyle/>
        <a:p>
          <a:endParaRPr lang="en-US"/>
        </a:p>
      </dgm:t>
    </dgm:pt>
    <dgm:pt modelId="{1691F828-F281-465C-A588-124415D4D7F4}" type="sibTrans" cxnId="{0C5E75A3-1249-44A7-8ACE-95F196763002}">
      <dgm:prSet/>
      <dgm:spPr/>
      <dgm:t>
        <a:bodyPr/>
        <a:lstStyle/>
        <a:p>
          <a:endParaRPr lang="en-US"/>
        </a:p>
      </dgm:t>
    </dgm:pt>
    <dgm:pt modelId="{1F77D0F0-7089-4093-A54C-B2AAD2B6E503}">
      <dgm:prSet phldrT="[Text]"/>
      <dgm:spPr/>
      <dgm:t>
        <a:bodyPr/>
        <a:lstStyle/>
        <a:p>
          <a:r>
            <a:rPr lang="en-US" b="0" i="0" dirty="0" smtClean="0"/>
            <a:t>Down sampling the residual error to a coarser grid.</a:t>
          </a:r>
          <a:endParaRPr lang="en-US" dirty="0"/>
        </a:p>
      </dgm:t>
    </dgm:pt>
    <dgm:pt modelId="{153C71E0-06C6-4034-B4F9-660E0C7531BD}" type="parTrans" cxnId="{106293BA-AEBD-47CE-8AA6-7B07A1526E47}">
      <dgm:prSet/>
      <dgm:spPr/>
      <dgm:t>
        <a:bodyPr/>
        <a:lstStyle/>
        <a:p>
          <a:endParaRPr lang="en-US"/>
        </a:p>
      </dgm:t>
    </dgm:pt>
    <dgm:pt modelId="{2B58F7A6-B14F-4742-BA52-7477A58E202C}" type="sibTrans" cxnId="{106293BA-AEBD-47CE-8AA6-7B07A1526E47}">
      <dgm:prSet/>
      <dgm:spPr/>
      <dgm:t>
        <a:bodyPr/>
        <a:lstStyle/>
        <a:p>
          <a:endParaRPr lang="en-US"/>
        </a:p>
      </dgm:t>
    </dgm:pt>
    <dgm:pt modelId="{AA031E9D-04DB-4CA7-91A7-202DDD1BCAB3}">
      <dgm:prSet phldrT="[Text]"/>
      <dgm:spPr/>
      <dgm:t>
        <a:bodyPr/>
        <a:lstStyle/>
        <a:p>
          <a:r>
            <a:rPr lang="en-IN" dirty="0" smtClean="0"/>
            <a:t>Interpolation</a:t>
          </a:r>
          <a:endParaRPr lang="en-US" dirty="0"/>
        </a:p>
      </dgm:t>
    </dgm:pt>
    <dgm:pt modelId="{F9B756CD-D91B-4E3A-81EB-4D4A917787B6}" type="parTrans" cxnId="{CBA891B7-2BBF-4830-88F6-496DD92318BD}">
      <dgm:prSet/>
      <dgm:spPr/>
      <dgm:t>
        <a:bodyPr/>
        <a:lstStyle/>
        <a:p>
          <a:endParaRPr lang="en-US"/>
        </a:p>
      </dgm:t>
    </dgm:pt>
    <dgm:pt modelId="{48697E2A-7D32-45E7-A366-F3A013E498EC}" type="sibTrans" cxnId="{CBA891B7-2BBF-4830-88F6-496DD92318BD}">
      <dgm:prSet/>
      <dgm:spPr/>
      <dgm:t>
        <a:bodyPr/>
        <a:lstStyle/>
        <a:p>
          <a:endParaRPr lang="en-US"/>
        </a:p>
      </dgm:t>
    </dgm:pt>
    <dgm:pt modelId="{04203A2A-56FA-40DC-B93E-C59D26D47FCA}">
      <dgm:prSet custT="1"/>
      <dgm:spPr/>
      <dgm:t>
        <a:bodyPr/>
        <a:lstStyle/>
        <a:p>
          <a:r>
            <a:rPr lang="en-US" sz="1600" b="0" i="0" dirty="0" smtClean="0"/>
            <a:t>Interpolating a correction computed on a coarser grid into a finer grid.</a:t>
          </a:r>
          <a:endParaRPr lang="en-US" sz="1600" dirty="0"/>
        </a:p>
      </dgm:t>
    </dgm:pt>
    <dgm:pt modelId="{DF8A1B25-48AC-4998-B40A-B5D49C3D641F}" type="parTrans" cxnId="{7A5F9C9F-00DD-433F-8832-5FDC9B8C6933}">
      <dgm:prSet/>
      <dgm:spPr/>
      <dgm:t>
        <a:bodyPr/>
        <a:lstStyle/>
        <a:p>
          <a:endParaRPr lang="en-US"/>
        </a:p>
      </dgm:t>
    </dgm:pt>
    <dgm:pt modelId="{77FB5042-E4D8-4ECE-BB64-9F774EF98CBA}" type="sibTrans" cxnId="{7A5F9C9F-00DD-433F-8832-5FDC9B8C6933}">
      <dgm:prSet/>
      <dgm:spPr/>
      <dgm:t>
        <a:bodyPr/>
        <a:lstStyle/>
        <a:p>
          <a:endParaRPr lang="en-US"/>
        </a:p>
      </dgm:t>
    </dgm:pt>
    <dgm:pt modelId="{3D00FE3C-9A16-42CC-AE79-A3C0911CEAE9}" type="pres">
      <dgm:prSet presAssocID="{6647665A-A50C-4A9D-A989-7D8D2F00B83E}" presName="rootnode" presStyleCnt="0">
        <dgm:presLayoutVars>
          <dgm:chMax/>
          <dgm:chPref/>
          <dgm:dir/>
          <dgm:animLvl val="lvl"/>
        </dgm:presLayoutVars>
      </dgm:prSet>
      <dgm:spPr/>
    </dgm:pt>
    <dgm:pt modelId="{73DCC2C2-0C5F-406E-9BBF-C89CAA628E33}" type="pres">
      <dgm:prSet presAssocID="{AEC2860B-F102-4081-940F-EE55E7BC38D8}" presName="composite" presStyleCnt="0"/>
      <dgm:spPr/>
    </dgm:pt>
    <dgm:pt modelId="{7B8D3CF5-8233-4526-9FD1-1AB1F4499E08}" type="pres">
      <dgm:prSet presAssocID="{AEC2860B-F102-4081-940F-EE55E7BC38D8}" presName="bentUpArrow1" presStyleLbl="alignImgPlace1" presStyleIdx="0" presStyleCnt="2" custLinFactNeighborX="-1108"/>
      <dgm:spPr/>
    </dgm:pt>
    <dgm:pt modelId="{B32691E2-D2E3-4E39-9D97-C26E7B8784C3}" type="pres">
      <dgm:prSet presAssocID="{AEC2860B-F102-4081-940F-EE55E7BC38D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67A9070-D795-477E-BE21-36474B31B8DC}" type="pres">
      <dgm:prSet presAssocID="{AEC2860B-F102-4081-940F-EE55E7BC38D8}" presName="ChildText" presStyleLbl="revTx" presStyleIdx="0" presStyleCnt="3" custScaleX="473762" custLinFactX="100000" custLinFactNeighborX="1212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E9401-DEFC-4B03-8234-EFDA7F18FF7A}" type="pres">
      <dgm:prSet presAssocID="{8E5BBE83-BABD-48BF-8220-D5287C956840}" presName="sibTrans" presStyleCnt="0"/>
      <dgm:spPr/>
    </dgm:pt>
    <dgm:pt modelId="{2B098EEB-C223-4749-8033-EAEA3F27D39F}" type="pres">
      <dgm:prSet presAssocID="{D5EDB6C3-7582-4508-B816-0C5A72F5F3E1}" presName="composite" presStyleCnt="0"/>
      <dgm:spPr/>
    </dgm:pt>
    <dgm:pt modelId="{E7FC0F10-61FA-4A9D-B3A5-7135521F6FAD}" type="pres">
      <dgm:prSet presAssocID="{D5EDB6C3-7582-4508-B816-0C5A72F5F3E1}" presName="bentUpArrow1" presStyleLbl="alignImgPlace1" presStyleIdx="1" presStyleCnt="2" custLinFactNeighborX="-72046" custLinFactNeighborY="1262"/>
      <dgm:spPr/>
    </dgm:pt>
    <dgm:pt modelId="{CAC3235C-8602-48DE-B446-474A370396D4}" type="pres">
      <dgm:prSet presAssocID="{D5EDB6C3-7582-4508-B816-0C5A72F5F3E1}" presName="ParentText" presStyleLbl="node1" presStyleIdx="1" presStyleCnt="3" custLinFactNeighborX="-58556" custLinFactNeighborY="82">
        <dgm:presLayoutVars>
          <dgm:chMax val="1"/>
          <dgm:chPref val="1"/>
          <dgm:bulletEnabled val="1"/>
        </dgm:presLayoutVars>
      </dgm:prSet>
      <dgm:spPr/>
    </dgm:pt>
    <dgm:pt modelId="{32C70669-45E0-45BA-A40B-AD862E71AE69}" type="pres">
      <dgm:prSet presAssocID="{D5EDB6C3-7582-4508-B816-0C5A72F5F3E1}" presName="ChildText" presStyleLbl="revTx" presStyleIdx="1" presStyleCnt="3" custScaleX="400541" custLinFactNeighborX="82539" custLinFactNeighborY="-78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71EEA2-C4FF-4565-9066-9A01CEE9794B}" type="pres">
      <dgm:prSet presAssocID="{1691F828-F281-465C-A588-124415D4D7F4}" presName="sibTrans" presStyleCnt="0"/>
      <dgm:spPr/>
    </dgm:pt>
    <dgm:pt modelId="{8C884AAE-4231-45A9-919C-C680769F1D34}" type="pres">
      <dgm:prSet presAssocID="{AA031E9D-04DB-4CA7-91A7-202DDD1BCAB3}" presName="composite" presStyleCnt="0"/>
      <dgm:spPr/>
    </dgm:pt>
    <dgm:pt modelId="{FE929E14-D01E-41D3-8846-140865733109}" type="pres">
      <dgm:prSet presAssocID="{AA031E9D-04DB-4CA7-91A7-202DDD1BCAB3}" presName="ParentText" presStyleLbl="node1" presStyleIdx="2" presStyleCnt="3" custLinFactX="-58849" custLinFactNeighborX="-100000" custLinFactNeighborY="-1742">
        <dgm:presLayoutVars>
          <dgm:chMax val="1"/>
          <dgm:chPref val="1"/>
          <dgm:bulletEnabled val="1"/>
        </dgm:presLayoutVars>
      </dgm:prSet>
      <dgm:spPr/>
    </dgm:pt>
    <dgm:pt modelId="{FF8AED15-905F-4959-A0C9-9D77E5C81464}" type="pres">
      <dgm:prSet presAssocID="{AA031E9D-04DB-4CA7-91A7-202DDD1BCAB3}" presName="FinalChildText" presStyleLbl="revTx" presStyleIdx="2" presStyleCnt="3" custScaleX="478919" custScaleY="100258" custLinFactNeighborX="-22692" custLinFactNeighborY="29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A65FEC-771A-4B67-A513-231A77ABCE09}" type="presOf" srcId="{AEC2860B-F102-4081-940F-EE55E7BC38D8}" destId="{B32691E2-D2E3-4E39-9D97-C26E7B8784C3}" srcOrd="0" destOrd="0" presId="urn:microsoft.com/office/officeart/2005/8/layout/StepDownProcess"/>
    <dgm:cxn modelId="{7DC7DDB6-7483-45A2-B2F3-E7A0F5F88020}" type="presOf" srcId="{04203A2A-56FA-40DC-B93E-C59D26D47FCA}" destId="{FF8AED15-905F-4959-A0C9-9D77E5C81464}" srcOrd="0" destOrd="0" presId="urn:microsoft.com/office/officeart/2005/8/layout/StepDownProcess"/>
    <dgm:cxn modelId="{26D954AD-1647-4D15-8657-C3255C4F228D}" type="presOf" srcId="{D5EDB6C3-7582-4508-B816-0C5A72F5F3E1}" destId="{CAC3235C-8602-48DE-B446-474A370396D4}" srcOrd="0" destOrd="0" presId="urn:microsoft.com/office/officeart/2005/8/layout/StepDownProcess"/>
    <dgm:cxn modelId="{9A840DB8-F6B7-4CE6-B550-719190736CD5}" type="presOf" srcId="{AA031E9D-04DB-4CA7-91A7-202DDD1BCAB3}" destId="{FE929E14-D01E-41D3-8846-140865733109}" srcOrd="0" destOrd="0" presId="urn:microsoft.com/office/officeart/2005/8/layout/StepDownProcess"/>
    <dgm:cxn modelId="{CBA891B7-2BBF-4830-88F6-496DD92318BD}" srcId="{6647665A-A50C-4A9D-A989-7D8D2F00B83E}" destId="{AA031E9D-04DB-4CA7-91A7-202DDD1BCAB3}" srcOrd="2" destOrd="0" parTransId="{F9B756CD-D91B-4E3A-81EB-4D4A917787B6}" sibTransId="{48697E2A-7D32-45E7-A366-F3A013E498EC}"/>
    <dgm:cxn modelId="{F9469E1B-EB22-4F5B-BC3C-7CE98A324A73}" srcId="{AEC2860B-F102-4081-940F-EE55E7BC38D8}" destId="{C374E46D-6217-4546-8D73-C66B8C268F00}" srcOrd="0" destOrd="0" parTransId="{B4D243FA-D644-4F72-9530-FFE8576FEBAB}" sibTransId="{8A580F8F-CB3B-4FAB-8086-66D4051BC5CE}"/>
    <dgm:cxn modelId="{7A5F9C9F-00DD-433F-8832-5FDC9B8C6933}" srcId="{AA031E9D-04DB-4CA7-91A7-202DDD1BCAB3}" destId="{04203A2A-56FA-40DC-B93E-C59D26D47FCA}" srcOrd="0" destOrd="0" parTransId="{DF8A1B25-48AC-4998-B40A-B5D49C3D641F}" sibTransId="{77FB5042-E4D8-4ECE-BB64-9F774EF98CBA}"/>
    <dgm:cxn modelId="{106293BA-AEBD-47CE-8AA6-7B07A1526E47}" srcId="{D5EDB6C3-7582-4508-B816-0C5A72F5F3E1}" destId="{1F77D0F0-7089-4093-A54C-B2AAD2B6E503}" srcOrd="0" destOrd="0" parTransId="{153C71E0-06C6-4034-B4F9-660E0C7531BD}" sibTransId="{2B58F7A6-B14F-4742-BA52-7477A58E202C}"/>
    <dgm:cxn modelId="{F8708B79-93F8-4E43-B0AC-C593DB475158}" type="presOf" srcId="{6647665A-A50C-4A9D-A989-7D8D2F00B83E}" destId="{3D00FE3C-9A16-42CC-AE79-A3C0911CEAE9}" srcOrd="0" destOrd="0" presId="urn:microsoft.com/office/officeart/2005/8/layout/StepDownProcess"/>
    <dgm:cxn modelId="{659E17A9-F12F-4C72-AD79-0175C417493F}" type="presOf" srcId="{1F77D0F0-7089-4093-A54C-B2AAD2B6E503}" destId="{32C70669-45E0-45BA-A40B-AD862E71AE69}" srcOrd="0" destOrd="0" presId="urn:microsoft.com/office/officeart/2005/8/layout/StepDownProcess"/>
    <dgm:cxn modelId="{782DA5C5-9689-4E46-8EB2-735D2C1911F9}" srcId="{6647665A-A50C-4A9D-A989-7D8D2F00B83E}" destId="{AEC2860B-F102-4081-940F-EE55E7BC38D8}" srcOrd="0" destOrd="0" parTransId="{E3362D9E-AC50-4CE1-973C-F432655CAD02}" sibTransId="{8E5BBE83-BABD-48BF-8220-D5287C956840}"/>
    <dgm:cxn modelId="{CF4981EF-C658-45F1-889B-B7C17693BAD9}" type="presOf" srcId="{C374E46D-6217-4546-8D73-C66B8C268F00}" destId="{767A9070-D795-477E-BE21-36474B31B8DC}" srcOrd="0" destOrd="0" presId="urn:microsoft.com/office/officeart/2005/8/layout/StepDownProcess"/>
    <dgm:cxn modelId="{0C5E75A3-1249-44A7-8ACE-95F196763002}" srcId="{6647665A-A50C-4A9D-A989-7D8D2F00B83E}" destId="{D5EDB6C3-7582-4508-B816-0C5A72F5F3E1}" srcOrd="1" destOrd="0" parTransId="{8918C9CE-9BDF-42B6-8238-C5C308645216}" sibTransId="{1691F828-F281-465C-A588-124415D4D7F4}"/>
    <dgm:cxn modelId="{501AAA40-269D-4A16-9054-B8C44CB916A3}" type="presParOf" srcId="{3D00FE3C-9A16-42CC-AE79-A3C0911CEAE9}" destId="{73DCC2C2-0C5F-406E-9BBF-C89CAA628E33}" srcOrd="0" destOrd="0" presId="urn:microsoft.com/office/officeart/2005/8/layout/StepDownProcess"/>
    <dgm:cxn modelId="{A01F00EC-0322-44E1-8DBB-2C66E03310CD}" type="presParOf" srcId="{73DCC2C2-0C5F-406E-9BBF-C89CAA628E33}" destId="{7B8D3CF5-8233-4526-9FD1-1AB1F4499E08}" srcOrd="0" destOrd="0" presId="urn:microsoft.com/office/officeart/2005/8/layout/StepDownProcess"/>
    <dgm:cxn modelId="{C83B7CD3-F27C-4D0B-9E9C-C6611A9AF863}" type="presParOf" srcId="{73DCC2C2-0C5F-406E-9BBF-C89CAA628E33}" destId="{B32691E2-D2E3-4E39-9D97-C26E7B8784C3}" srcOrd="1" destOrd="0" presId="urn:microsoft.com/office/officeart/2005/8/layout/StepDownProcess"/>
    <dgm:cxn modelId="{5103FF93-D674-4BF1-B791-15654C0B2BF9}" type="presParOf" srcId="{73DCC2C2-0C5F-406E-9BBF-C89CAA628E33}" destId="{767A9070-D795-477E-BE21-36474B31B8DC}" srcOrd="2" destOrd="0" presId="urn:microsoft.com/office/officeart/2005/8/layout/StepDownProcess"/>
    <dgm:cxn modelId="{2ACF4B97-327F-478E-B59E-67341DB39984}" type="presParOf" srcId="{3D00FE3C-9A16-42CC-AE79-A3C0911CEAE9}" destId="{54BE9401-DEFC-4B03-8234-EFDA7F18FF7A}" srcOrd="1" destOrd="0" presId="urn:microsoft.com/office/officeart/2005/8/layout/StepDownProcess"/>
    <dgm:cxn modelId="{724B12DE-D5F2-42F0-B944-E5818BE26C8F}" type="presParOf" srcId="{3D00FE3C-9A16-42CC-AE79-A3C0911CEAE9}" destId="{2B098EEB-C223-4749-8033-EAEA3F27D39F}" srcOrd="2" destOrd="0" presId="urn:microsoft.com/office/officeart/2005/8/layout/StepDownProcess"/>
    <dgm:cxn modelId="{EB6E8FB5-68BE-46E4-8C48-D2384FB7307F}" type="presParOf" srcId="{2B098EEB-C223-4749-8033-EAEA3F27D39F}" destId="{E7FC0F10-61FA-4A9D-B3A5-7135521F6FAD}" srcOrd="0" destOrd="0" presId="urn:microsoft.com/office/officeart/2005/8/layout/StepDownProcess"/>
    <dgm:cxn modelId="{CC5C9415-C96C-4623-8393-8E3AA779A1F2}" type="presParOf" srcId="{2B098EEB-C223-4749-8033-EAEA3F27D39F}" destId="{CAC3235C-8602-48DE-B446-474A370396D4}" srcOrd="1" destOrd="0" presId="urn:microsoft.com/office/officeart/2005/8/layout/StepDownProcess"/>
    <dgm:cxn modelId="{EEFED9C2-A572-4F41-9060-D0B5929CE8FF}" type="presParOf" srcId="{2B098EEB-C223-4749-8033-EAEA3F27D39F}" destId="{32C70669-45E0-45BA-A40B-AD862E71AE69}" srcOrd="2" destOrd="0" presId="urn:microsoft.com/office/officeart/2005/8/layout/StepDownProcess"/>
    <dgm:cxn modelId="{057CF236-7166-41BA-9E28-86EAD2EECFAE}" type="presParOf" srcId="{3D00FE3C-9A16-42CC-AE79-A3C0911CEAE9}" destId="{6471EEA2-C4FF-4565-9066-9A01CEE9794B}" srcOrd="3" destOrd="0" presId="urn:microsoft.com/office/officeart/2005/8/layout/StepDownProcess"/>
    <dgm:cxn modelId="{E5825BB8-C6E5-4401-92E9-52E3F9D693CC}" type="presParOf" srcId="{3D00FE3C-9A16-42CC-AE79-A3C0911CEAE9}" destId="{8C884AAE-4231-45A9-919C-C680769F1D34}" srcOrd="4" destOrd="0" presId="urn:microsoft.com/office/officeart/2005/8/layout/StepDownProcess"/>
    <dgm:cxn modelId="{BDC4CF6B-5339-4583-AAF0-4C1B0621E382}" type="presParOf" srcId="{8C884AAE-4231-45A9-919C-C680769F1D34}" destId="{FE929E14-D01E-41D3-8846-140865733109}" srcOrd="0" destOrd="0" presId="urn:microsoft.com/office/officeart/2005/8/layout/StepDownProcess"/>
    <dgm:cxn modelId="{DC0E8C47-698D-44EC-B4C1-2051DCBA62F5}" type="presParOf" srcId="{8C884AAE-4231-45A9-919C-C680769F1D34}" destId="{FF8AED15-905F-4959-A0C9-9D77E5C8146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D3CF5-8233-4526-9FD1-1AB1F4499E08}">
      <dsp:nvSpPr>
        <dsp:cNvPr id="0" name=""/>
        <dsp:cNvSpPr/>
      </dsp:nvSpPr>
      <dsp:spPr>
        <a:xfrm rot="5400000">
          <a:off x="791646" y="1436405"/>
          <a:ext cx="919135" cy="10464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691E2-D2E3-4E39-9D97-C26E7B8784C3}">
      <dsp:nvSpPr>
        <dsp:cNvPr id="0" name=""/>
        <dsp:cNvSpPr/>
      </dsp:nvSpPr>
      <dsp:spPr>
        <a:xfrm>
          <a:off x="559726" y="417525"/>
          <a:ext cx="1547282" cy="10830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Smoothing</a:t>
          </a:r>
          <a:endParaRPr lang="en-US" sz="1900" kern="1200" dirty="0"/>
        </a:p>
      </dsp:txBody>
      <dsp:txXfrm>
        <a:off x="612606" y="470405"/>
        <a:ext cx="1441522" cy="977287"/>
      </dsp:txXfrm>
    </dsp:sp>
    <dsp:sp modelId="{767A9070-D795-477E-BE21-36474B31B8DC}">
      <dsp:nvSpPr>
        <dsp:cNvPr id="0" name=""/>
        <dsp:cNvSpPr/>
      </dsp:nvSpPr>
      <dsp:spPr>
        <a:xfrm>
          <a:off x="2494228" y="520818"/>
          <a:ext cx="5331461" cy="87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/>
            <a:t>Reducing high frequency errors, for example using a few iterations of the Gauss–Seidel method.</a:t>
          </a:r>
          <a:endParaRPr lang="en-US" sz="1500" kern="1200" dirty="0"/>
        </a:p>
      </dsp:txBody>
      <dsp:txXfrm>
        <a:off x="2494228" y="520818"/>
        <a:ext cx="5331461" cy="875366"/>
      </dsp:txXfrm>
    </dsp:sp>
    <dsp:sp modelId="{E7FC0F10-61FA-4A9D-B3A5-7135521F6FAD}">
      <dsp:nvSpPr>
        <dsp:cNvPr id="0" name=""/>
        <dsp:cNvSpPr/>
      </dsp:nvSpPr>
      <dsp:spPr>
        <a:xfrm rot="5400000">
          <a:off x="2196456" y="2664624"/>
          <a:ext cx="919135" cy="10464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3235C-8602-48DE-B446-474A370396D4}">
      <dsp:nvSpPr>
        <dsp:cNvPr id="0" name=""/>
        <dsp:cNvSpPr/>
      </dsp:nvSpPr>
      <dsp:spPr>
        <a:xfrm>
          <a:off x="1800805" y="1635033"/>
          <a:ext cx="1547282" cy="10830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Restriction</a:t>
          </a:r>
          <a:endParaRPr lang="en-US" sz="1900" kern="1200" dirty="0"/>
        </a:p>
      </dsp:txBody>
      <dsp:txXfrm>
        <a:off x="1853685" y="1687913"/>
        <a:ext cx="1441522" cy="977287"/>
      </dsp:txXfrm>
    </dsp:sp>
    <dsp:sp modelId="{32C70669-45E0-45BA-A40B-AD862E71AE69}">
      <dsp:nvSpPr>
        <dsp:cNvPr id="0" name=""/>
        <dsp:cNvSpPr/>
      </dsp:nvSpPr>
      <dsp:spPr>
        <a:xfrm>
          <a:off x="3491901" y="1668853"/>
          <a:ext cx="4507471" cy="87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/>
            <a:t>Down sampling the residual error to a coarser grid.</a:t>
          </a:r>
          <a:endParaRPr lang="en-US" sz="1500" kern="1200" dirty="0"/>
        </a:p>
      </dsp:txBody>
      <dsp:txXfrm>
        <a:off x="3491901" y="1668853"/>
        <a:ext cx="4507471" cy="875366"/>
      </dsp:txXfrm>
    </dsp:sp>
    <dsp:sp modelId="{FE929E14-D01E-41D3-8846-140865733109}">
      <dsp:nvSpPr>
        <dsp:cNvPr id="0" name=""/>
        <dsp:cNvSpPr/>
      </dsp:nvSpPr>
      <dsp:spPr>
        <a:xfrm>
          <a:off x="3249103" y="2831898"/>
          <a:ext cx="1547282" cy="10830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Interpolation</a:t>
          </a:r>
          <a:endParaRPr lang="en-US" sz="1900" kern="1200" dirty="0"/>
        </a:p>
      </dsp:txBody>
      <dsp:txXfrm>
        <a:off x="3301983" y="2884778"/>
        <a:ext cx="1441522" cy="977287"/>
      </dsp:txXfrm>
    </dsp:sp>
    <dsp:sp modelId="{FF8AED15-905F-4959-A0C9-9D77E5C81464}">
      <dsp:nvSpPr>
        <dsp:cNvPr id="0" name=""/>
        <dsp:cNvSpPr/>
      </dsp:nvSpPr>
      <dsp:spPr>
        <a:xfrm>
          <a:off x="4866790" y="2979146"/>
          <a:ext cx="5389495" cy="877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Interpolating a correction computed on a coarser grid into a finer grid.</a:t>
          </a:r>
          <a:endParaRPr lang="en-US" sz="1600" kern="1200" dirty="0"/>
        </a:p>
      </dsp:txBody>
      <dsp:txXfrm>
        <a:off x="4866790" y="2979146"/>
        <a:ext cx="5389495" cy="877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153F-441B-7A42-B483-A2DACC0BAD8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4996-EFA2-2442-96FC-3AC9833660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8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153F-441B-7A42-B483-A2DACC0BAD8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4996-EFA2-2442-96FC-3AC9833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1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153F-441B-7A42-B483-A2DACC0BAD8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4996-EFA2-2442-96FC-3AC9833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153F-441B-7A42-B483-A2DACC0BAD8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4996-EFA2-2442-96FC-3AC9833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153F-441B-7A42-B483-A2DACC0BAD8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4996-EFA2-2442-96FC-3AC9833660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03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153F-441B-7A42-B483-A2DACC0BAD8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4996-EFA2-2442-96FC-3AC9833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9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153F-441B-7A42-B483-A2DACC0BAD8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4996-EFA2-2442-96FC-3AC9833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9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153F-441B-7A42-B483-A2DACC0BAD8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4996-EFA2-2442-96FC-3AC9833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4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153F-441B-7A42-B483-A2DACC0BAD8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4996-EFA2-2442-96FC-3AC9833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5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FE153F-441B-7A42-B483-A2DACC0BAD8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204996-EFA2-2442-96FC-3AC9833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153F-441B-7A42-B483-A2DACC0BAD8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4996-EFA2-2442-96FC-3AC9833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FE153F-441B-7A42-B483-A2DACC0BAD8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204996-EFA2-2442-96FC-3AC9833660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73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60561"/>
            <a:ext cx="12192000" cy="174940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Accelerating Convergence using Multigrid method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39987"/>
            <a:ext cx="12192000" cy="1781843"/>
          </a:xfrm>
        </p:spPr>
        <p:txBody>
          <a:bodyPr>
            <a:normAutofit/>
          </a:bodyPr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25</a:t>
            </a:r>
            <a:r>
              <a:rPr lang="en-IN" sz="1400" baseline="30000" dirty="0" smtClean="0">
                <a:solidFill>
                  <a:schemeClr val="tx1"/>
                </a:solidFill>
              </a:rPr>
              <a:t>th</a:t>
            </a:r>
            <a:r>
              <a:rPr lang="en-IN" sz="1400" dirty="0" smtClean="0">
                <a:solidFill>
                  <a:schemeClr val="tx1"/>
                </a:solidFill>
              </a:rPr>
              <a:t> November 2015</a:t>
            </a:r>
          </a:p>
          <a:p>
            <a:pPr algn="ctr"/>
            <a:r>
              <a:rPr lang="en-IN" sz="1400" dirty="0" err="1" smtClean="0"/>
              <a:t>Hemaditya</a:t>
            </a:r>
            <a:r>
              <a:rPr lang="en-IN" sz="1400" dirty="0" smtClean="0"/>
              <a:t> </a:t>
            </a:r>
            <a:r>
              <a:rPr lang="en-IN" sz="1400" dirty="0" err="1" smtClean="0"/>
              <a:t>Malla</a:t>
            </a:r>
            <a:endParaRPr lang="en-IN" sz="1400" dirty="0" smtClean="0"/>
          </a:p>
          <a:p>
            <a:pPr algn="ctr"/>
            <a:r>
              <a:rPr lang="en-IN" sz="1400" dirty="0" smtClean="0"/>
              <a:t>Sanath Keshav</a:t>
            </a:r>
          </a:p>
          <a:p>
            <a:pPr algn="ctr"/>
            <a:r>
              <a:rPr lang="en-IN" sz="1400" dirty="0" smtClean="0"/>
              <a:t>R S </a:t>
            </a:r>
            <a:r>
              <a:rPr lang="en-IN" sz="1400" dirty="0" err="1" smtClean="0"/>
              <a:t>Siddharth</a:t>
            </a:r>
            <a:endParaRPr lang="en-US" sz="1400" dirty="0" smtClean="0"/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3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52131"/>
            <a:ext cx="10058400" cy="1460311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Thank You!!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is Multigrid method?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group of </a:t>
            </a:r>
            <a:r>
              <a:rPr lang="en-US" dirty="0" smtClean="0"/>
              <a:t>algorithms</a:t>
            </a:r>
            <a:r>
              <a:rPr lang="en-US" dirty="0"/>
              <a:t> for solving </a:t>
            </a:r>
            <a:r>
              <a:rPr lang="en-US" dirty="0" smtClean="0"/>
              <a:t>partial differential equations</a:t>
            </a:r>
            <a:r>
              <a:rPr lang="en-US" dirty="0"/>
              <a:t> </a:t>
            </a:r>
            <a:r>
              <a:rPr lang="en-US" dirty="0" smtClean="0"/>
              <a:t>using</a:t>
            </a:r>
            <a:r>
              <a:rPr lang="en-US" dirty="0"/>
              <a:t> hierarchy of discretizations.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are an example of a class of techniques called </a:t>
            </a:r>
            <a:r>
              <a:rPr lang="en-US" dirty="0" err="1"/>
              <a:t>multiresolution</a:t>
            </a:r>
            <a:r>
              <a:rPr lang="en-US" dirty="0"/>
              <a:t> </a:t>
            </a:r>
            <a:r>
              <a:rPr lang="en-US" dirty="0" smtClean="0"/>
              <a:t>methods. 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many basic relaxation methods exhibit different rates of convergence for short- and long-wavelength components, suggesting </a:t>
            </a:r>
            <a:r>
              <a:rPr lang="en-US" dirty="0" smtClean="0"/>
              <a:t>these </a:t>
            </a:r>
            <a:r>
              <a:rPr lang="en-US" dirty="0"/>
              <a:t>different scales be treated </a:t>
            </a:r>
            <a:r>
              <a:rPr lang="en-US" dirty="0" smtClean="0"/>
              <a:t>differently.</a:t>
            </a:r>
          </a:p>
          <a:p>
            <a:pPr algn="just"/>
            <a:r>
              <a:rPr lang="en-US" dirty="0" smtClean="0"/>
              <a:t>Idea </a:t>
            </a:r>
            <a:r>
              <a:rPr lang="en-US" dirty="0"/>
              <a:t>is to accelerate the convergence of a basic iterative method by </a:t>
            </a:r>
            <a:r>
              <a:rPr lang="en-US" dirty="0" smtClean="0"/>
              <a:t>global</a:t>
            </a:r>
            <a:r>
              <a:rPr lang="en-US" dirty="0"/>
              <a:t> correction from time to time, accomplished by solving a coarse problem.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904117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What is </a:t>
            </a:r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</a:rPr>
              <a:t>Multigrid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method?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5199797"/>
          </a:xfrm>
        </p:spPr>
        <p:txBody>
          <a:bodyPr>
            <a:normAutofit fontScale="92500" lnSpcReduction="20000"/>
          </a:bodyPr>
          <a:lstStyle/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pPr marL="0" indent="0" algn="r">
              <a:buNone/>
            </a:pPr>
            <a:r>
              <a:rPr lang="en-IN" sz="1600" dirty="0" smtClean="0"/>
              <a:t>PS: </a:t>
            </a:r>
            <a:r>
              <a:rPr lang="en-IN" sz="1600" dirty="0" err="1" smtClean="0"/>
              <a:t>Multigrid</a:t>
            </a:r>
            <a:r>
              <a:rPr lang="en-IN" sz="1600" dirty="0" smtClean="0"/>
              <a:t> is the fastest!! :P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58" y="1832799"/>
            <a:ext cx="5554639" cy="42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Basic Algorithm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822"/>
              </p:ext>
            </p:extLst>
          </p:nvPr>
        </p:nvGraphicFramePr>
        <p:xfrm>
          <a:off x="838200" y="155267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8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Why </a:t>
            </a:r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</a:rPr>
              <a:t>Multigrid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method?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Jacobi and Gauss-Seidel iterations produce smooth errors.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error vector e has its high frequencies nearly removed in a few iterations. But low frequencies are reduced very slowly. Convergence requires </a:t>
            </a:r>
            <a:r>
              <a:rPr lang="en-US" dirty="0" smtClean="0"/>
              <a:t>order of N^2 </a:t>
            </a:r>
            <a:r>
              <a:rPr lang="en-US" dirty="0"/>
              <a:t>iterations—which can be unacceptable.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extremely effective </a:t>
            </a:r>
            <a:r>
              <a:rPr lang="en-US" dirty="0" err="1"/>
              <a:t>multigrid</a:t>
            </a:r>
            <a:r>
              <a:rPr lang="en-US" dirty="0"/>
              <a:t> idea is to change to a coarser grid, on which “smooth becomes rough” and low frequencies act like higher frequencies. </a:t>
            </a:r>
          </a:p>
        </p:txBody>
      </p:sp>
    </p:spTree>
    <p:extLst>
      <p:ext uri="{BB962C8B-B14F-4D97-AF65-F5344CB8AC3E}">
        <p14:creationId xmlns:p14="http://schemas.microsoft.com/office/powerpoint/2010/main" val="14203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377"/>
            <a:ext cx="12192000" cy="125218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Smoothening property of Gauss Seidel Method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5278"/>
            <a:ext cx="10515599" cy="4211684"/>
          </a:xfrm>
        </p:spPr>
        <p:txBody>
          <a:bodyPr/>
          <a:lstStyle/>
          <a:p>
            <a:pPr algn="just"/>
            <a:r>
              <a:rPr lang="en-IN" dirty="0" smtClean="0"/>
              <a:t>Gauss Seidel method damps out the high frequency component of error very quickly.</a:t>
            </a:r>
          </a:p>
          <a:p>
            <a:pPr algn="just"/>
            <a:r>
              <a:rPr lang="en-IN" dirty="0" smtClean="0"/>
              <a:t>It damps out low frequency component very slowly.</a:t>
            </a:r>
          </a:p>
          <a:p>
            <a:pPr algn="just"/>
            <a:r>
              <a:rPr lang="en-IN" dirty="0" smtClean="0"/>
              <a:t>Hence, by coarsening the mesh the low frequency component becomes the high frequency component thereby damping it out very quickly.</a:t>
            </a:r>
          </a:p>
          <a:p>
            <a:pPr algn="just"/>
            <a:r>
              <a:rPr lang="en-IN" dirty="0" smtClean="0"/>
              <a:t>As the error becomes smoother and smoother we need lesser number of divisions to efficiently model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218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Smoothening property of Gauss Seidel Method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430" y="1846263"/>
            <a:ext cx="4911466" cy="4022725"/>
          </a:xfrm>
        </p:spPr>
      </p:pic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Types of cycles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34" y="2743345"/>
            <a:ext cx="11633091" cy="209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8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Problem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64098"/>
                <a:ext cx="10058400" cy="4664248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−∆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IN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𝐸𝑥𝑎𝑐𝑡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𝑠𝑜𝑙𝑢𝑡𝑖𝑜𝑛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endParaRPr lang="en-IN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𝐹𝑜𝑟𝑐𝑖𝑛𝑔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IN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𝐵𝑜𝑢𝑛𝑑𝑎𝑟𝑦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𝑐𝑜𝑛𝑑𝑖𝑡𝑖𝑜𝑛𝑠</m:t>
                    </m:r>
                  </m:oMath>
                </a14:m>
                <a:endParaRPr lang="en-IN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IN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b="0" dirty="0" smtClean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64098"/>
                <a:ext cx="10058400" cy="4664248"/>
              </a:xfrm>
              <a:blipFill rotWithShape="0">
                <a:blip r:embed="rId2"/>
                <a:stretch>
                  <a:fillRect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5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845</TotalTime>
  <Words>232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Cambria Math</vt:lpstr>
      <vt:lpstr>Retrospect</vt:lpstr>
      <vt:lpstr>Accelerating Convergence using Multigrid method</vt:lpstr>
      <vt:lpstr>What is Multigrid method?</vt:lpstr>
      <vt:lpstr>What is Multigrid method?</vt:lpstr>
      <vt:lpstr>Basic Algorithm</vt:lpstr>
      <vt:lpstr>Why Multigrid method?</vt:lpstr>
      <vt:lpstr>Smoothening property of Gauss Seidel Method</vt:lpstr>
      <vt:lpstr>Smoothening property of Gauss Seidel Method</vt:lpstr>
      <vt:lpstr>Types of cycles</vt:lpstr>
      <vt:lpstr>Problem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Sanath Keshav</dc:creator>
  <cp:lastModifiedBy>keshav sanath</cp:lastModifiedBy>
  <cp:revision>18</cp:revision>
  <dcterms:created xsi:type="dcterms:W3CDTF">2015-11-20T15:16:26Z</dcterms:created>
  <dcterms:modified xsi:type="dcterms:W3CDTF">2015-11-25T05:10:24Z</dcterms:modified>
</cp:coreProperties>
</file>