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James Lloy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James Lloyd</a:t>
            </a:r>
          </a:p>
        </p:txBody>
      </p:sp>
      <p:sp>
        <p:nvSpPr>
          <p:cNvPr id="152" name="EXUS Projec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EXUS Project</a:t>
            </a:r>
          </a:p>
        </p:txBody>
      </p:sp>
      <p:sp>
        <p:nvSpPr>
          <p:cNvPr id="153" name="For Machine Learning Engineer posi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Machine Learning Engineer position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ML: Tree-based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ML: Tree-based methods</a:t>
            </a:r>
          </a:p>
        </p:txBody>
      </p:sp>
      <p:sp>
        <p:nvSpPr>
          <p:cNvPr id="190" name="Given the high correlation of the fields in the data (particularly the monthly columns) I chose tree-based methods, which are robust to th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Given the high correlation of the fields in the data (particularly the monthly columns) I chose tree-based methods, which are robust to this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I used Gradient Boosting, Random Forests and XGBoost 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I used 5 fold cross validation and grid search across a range of parameters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I used the F1 score as my evaluation criteria (as accuracy isn’t helpful; the second best option would be recall as we would have a bias toward catching all defaulters)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I used an 80:20 train-test split (Build the models with cross validation on train, evaluate them on the unseen data in test)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he Final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Final Model</a:t>
            </a:r>
          </a:p>
        </p:txBody>
      </p:sp>
      <p:sp>
        <p:nvSpPr>
          <p:cNvPr id="19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The best performing model was XGBoost, with an F1 score of 0.91 on the test set…"/>
          <p:cNvSpPr txBox="1"/>
          <p:nvPr>
            <p:ph type="body" idx="1"/>
          </p:nvPr>
        </p:nvSpPr>
        <p:spPr>
          <a:xfrm>
            <a:off x="1206500" y="4248504"/>
            <a:ext cx="19205510" cy="8256012"/>
          </a:xfrm>
          <a:prstGeom prst="rect">
            <a:avLst/>
          </a:prstGeom>
        </p:spPr>
        <p:txBody>
          <a:bodyPr/>
          <a:lstStyle/>
          <a:p>
            <a:pPr/>
            <a:r>
              <a:t>The best performing model was XGBoost, with an F1 score of 0.91 on the test set</a:t>
            </a:r>
          </a:p>
          <a:p>
            <a:pPr/>
            <a:r>
              <a:t>The model itself can be found in ‘artifacts/model.sav’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Improv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Improvements</a:t>
            </a:r>
          </a:p>
        </p:txBody>
      </p:sp>
      <p:sp>
        <p:nvSpPr>
          <p:cNvPr id="19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I did not reweight the number defaults, as I wasn’t sure how to handle this. I was thinking that adjusting the cut off of the predicted probabilities to classify 20% as potential defaults could work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did not reweight the number defaults, as I wasn’t sure how to handle this. I was thinking that adjusting the cut off of the predicted probabilities to classify 20% as potential defaults could work. </a:t>
            </a:r>
          </a:p>
          <a:p>
            <a:pPr/>
            <a:r>
              <a:t>I also think a Neural Net might have worked well here, but I’m not very familiar with building them. </a:t>
            </a:r>
          </a:p>
          <a:p>
            <a:pPr/>
            <a:r>
              <a:t>I think I went about this analysis in a too ‘traditional’ way: trying to understand the features, handling correlation, etc. That took too much time, particular not knowing what the features were. Perhaps a more ‘brute force’ approach would have served me better.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HANK YOU FOR YOUR TIME"/>
          <p:cNvSpPr txBox="1"/>
          <p:nvPr>
            <p:ph type="title"/>
          </p:nvPr>
        </p:nvSpPr>
        <p:spPr>
          <a:xfrm>
            <a:off x="1206500" y="5013167"/>
            <a:ext cx="21971000" cy="14331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THANK YOU FOR YOUR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nitial Explo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Exploration</a:t>
            </a:r>
          </a:p>
        </p:txBody>
      </p:sp>
      <p:sp>
        <p:nvSpPr>
          <p:cNvPr id="156" name="Every project starts with getting to know the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Every project starts with getting to know the data</a:t>
            </a:r>
          </a:p>
          <a:p>
            <a:pPr/>
            <a:r>
              <a:t>The notebooks found in ‘notebooks/basic_exploration/’ share my process</a:t>
            </a:r>
          </a:p>
          <a:p>
            <a:pPr/>
            <a:r>
              <a:t>Initial checks included:</a:t>
            </a:r>
          </a:p>
          <a:p>
            <a:pPr lvl="2"/>
            <a:r>
              <a:t>Duplicate ID entries (nothing there, luckily)</a:t>
            </a:r>
          </a:p>
          <a:p>
            <a:pPr lvl="2"/>
            <a:r>
              <a:t>Missing values (and codes for missing values)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lient Information (a nightmare, in shor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Client Information (a nightmare, in short)</a:t>
            </a:r>
          </a:p>
        </p:txBody>
      </p:sp>
      <p:sp>
        <p:nvSpPr>
          <p:cNvPr id="159" name="The data on client information is clearly importa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The data on client information is clearly important</a:t>
            </a:r>
          </a:p>
          <a:p>
            <a:pPr lvl="3" marL="2267711" indent="-566927" defTabSz="2267655">
              <a:spcBef>
                <a:spcPts val="4100"/>
              </a:spcBef>
              <a:defRPr sz="4464"/>
            </a:pPr>
            <a:r>
              <a:t>This is the data that will inform our model, the data that helps us understand the type of client that will default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This is where I spent most (way to much, in hindsight) of my time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I discovered things like:</a:t>
            </a:r>
          </a:p>
          <a:p>
            <a:pPr lvl="3" marL="2267711" indent="-566927" defTabSz="2267655">
              <a:spcBef>
                <a:spcPts val="4100"/>
              </a:spcBef>
              <a:defRPr sz="4464"/>
            </a:pPr>
            <a:r>
              <a:t>F_1 is the client credit score (clearly important)</a:t>
            </a:r>
          </a:p>
          <a:p>
            <a:pPr lvl="3" marL="2267711" indent="-566927" defTabSz="2267655">
              <a:spcBef>
                <a:spcPts val="4100"/>
              </a:spcBef>
              <a:defRPr sz="4464"/>
            </a:pPr>
            <a:r>
              <a:t>Many columns were duplicates</a:t>
            </a:r>
          </a:p>
          <a:p>
            <a:pPr lvl="3" marL="2267711" indent="-566927" defTabSz="2267655">
              <a:spcBef>
                <a:spcPts val="4100"/>
              </a:spcBef>
              <a:defRPr sz="4464"/>
            </a:pPr>
            <a:r>
              <a:t>Some columns I believe related to monthly client activity over the period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lient Information (a nightmare, in shor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Client Information (a nightmare, in short)</a:t>
            </a:r>
          </a:p>
        </p:txBody>
      </p:sp>
      <p:sp>
        <p:nvSpPr>
          <p:cNvPr id="162" name="This was the type of exploratory analysis I carried out: what features—even though their names are masked—capture a difference between defaulters and non?…"/>
          <p:cNvSpPr txBox="1"/>
          <p:nvPr/>
        </p:nvSpPr>
        <p:spPr>
          <a:xfrm>
            <a:off x="13705282" y="3181631"/>
            <a:ext cx="7517769" cy="735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3600"/>
            </a:pPr>
            <a:r>
              <a:t>This was the type of exploratory analysis I carried out: what features—even though their names are masked—capture a difference between defaulters and non?</a:t>
            </a:r>
          </a:p>
          <a:p>
            <a:pPr algn="l">
              <a:defRPr b="1" sz="3600"/>
            </a:pPr>
          </a:p>
          <a:p>
            <a:pPr algn="l">
              <a:defRPr b="1" sz="3600"/>
            </a:pPr>
            <a:r>
              <a:t>The credit score (left) is pretty good—we can see a clear separation between clients that default and those that don’t. </a:t>
            </a:r>
          </a:p>
          <a:p>
            <a:pPr algn="l">
              <a:defRPr b="1" sz="3600"/>
            </a:pPr>
          </a:p>
          <a:p>
            <a:pPr algn="l">
              <a:defRPr b="1" sz="3600"/>
            </a:pPr>
            <a:r>
              <a:t>This is what we would hope!</a:t>
            </a:r>
          </a:p>
        </p:txBody>
      </p:sp>
      <p:pic>
        <p:nvPicPr>
          <p:cNvPr id="163" name="Screenshot 2022-05-29 at 14.54.03.png" descr="Screenshot 2022-05-29 at 14.54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2099" y="3116717"/>
            <a:ext cx="11546701" cy="7482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he role of missing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role of missing data</a:t>
            </a:r>
          </a:p>
        </p:txBody>
      </p:sp>
      <p:sp>
        <p:nvSpPr>
          <p:cNvPr id="166" name="Sometimes, whether or not a field is missing can be informative. I created indicators when it seemed like they would be useful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Sometimes, whether or not a field is missing can be informative. I created indicators when it seemed like they would be useful. </a:t>
            </a:r>
          </a:p>
        </p:txBody>
      </p:sp>
      <p:pic>
        <p:nvPicPr>
          <p:cNvPr id="167" name="Screenshot 2022-05-29 at 14.58.24.png" descr="Screenshot 2022-05-29 at 14.58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7373" y="6221611"/>
            <a:ext cx="7971847" cy="528996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Whatever F_92 is, if it’s missing, the person appears to be more likely to default…"/>
          <p:cNvSpPr txBox="1"/>
          <p:nvPr/>
        </p:nvSpPr>
        <p:spPr>
          <a:xfrm>
            <a:off x="9302343" y="6655940"/>
            <a:ext cx="7147155" cy="344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3600"/>
            </a:pPr>
            <a:r>
              <a:t>Whatever F_92 is, if it’s missing, the person appears to be more likely to default</a:t>
            </a:r>
          </a:p>
          <a:p>
            <a:pPr algn="l">
              <a:defRPr b="1" sz="3600"/>
            </a:pPr>
          </a:p>
          <a:p>
            <a:pPr algn="l">
              <a:defRPr b="1" sz="3600"/>
            </a:pPr>
            <a:r>
              <a:t>(Here, 1 means the data was missing, 0 means it wasn’t)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ategorical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Categorical variables</a:t>
            </a:r>
          </a:p>
        </p:txBody>
      </p:sp>
      <p:sp>
        <p:nvSpPr>
          <p:cNvPr id="171" name="I treated any columns with less than 10 unique fields as a categorical variab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treated any columns with less than 10 unique fields as a categorical variable</a:t>
            </a:r>
          </a:p>
          <a:p>
            <a:pPr/>
            <a:r>
              <a:t>When this seemed beneficial, I transformed these variables to try and get a better separation between defaulters and non</a:t>
            </a:r>
          </a:p>
        </p:txBody>
      </p:sp>
      <p:pic>
        <p:nvPicPr>
          <p:cNvPr id="172" name="Screenshot 2022-05-29 at 15.01.05.png" descr="Screenshot 2022-05-29 at 15.01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6152" y="6892453"/>
            <a:ext cx="7502784" cy="52243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creenshot 2022-05-29 at 15.02.02.png" descr="Screenshot 2022-05-29 at 15.02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68548" y="7356161"/>
            <a:ext cx="8016789" cy="4680323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Arrow"/>
          <p:cNvSpPr/>
          <p:nvPr/>
        </p:nvSpPr>
        <p:spPr>
          <a:xfrm>
            <a:off x="8622929" y="886961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5" name="Field F_210 contained 8 levels. I combined levels 1-7 into a single category, which had a higher proportion of defaulters"/>
          <p:cNvSpPr txBox="1"/>
          <p:nvPr/>
        </p:nvSpPr>
        <p:spPr>
          <a:xfrm>
            <a:off x="17360741" y="7923729"/>
            <a:ext cx="6792247" cy="232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600"/>
            </a:lvl1pPr>
          </a:lstStyle>
          <a:p>
            <a:pPr/>
            <a:r>
              <a:t>Field F_210 contained 8 levels. I combined levels 1-7 into a single category, which had a higher proportion of defaulters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Monthly data (perhaps?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Monthly data (perhaps?)</a:t>
            </a:r>
          </a:p>
        </p:txBody>
      </p:sp>
      <p:sp>
        <p:nvSpPr>
          <p:cNvPr id="178" name="A number of fields (around 60 of them) looked like this: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number of fields (around 60 of them) looked like this:</a:t>
            </a:r>
          </a:p>
        </p:txBody>
      </p:sp>
      <p:pic>
        <p:nvPicPr>
          <p:cNvPr id="179" name="Screenshot 2022-05-29 at 15.08.15.png" descr="Screenshot 2022-05-29 at 15.08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7302" y="6080567"/>
            <a:ext cx="8928110" cy="5676338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My assumption is that these are fields populated monthly, perhaps capturing information about how a client is using their loan, or payments that they made. The symbol D is clearly correlated with default, while U seems to be a characteristic of non-defau"/>
          <p:cNvSpPr txBox="1"/>
          <p:nvPr/>
        </p:nvSpPr>
        <p:spPr>
          <a:xfrm>
            <a:off x="10591430" y="5861155"/>
            <a:ext cx="13167031" cy="567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3600"/>
            </a:pPr>
            <a:r>
              <a:t>My assumption is that these are fields populated monthly, perhaps capturing information about how a client is using their loan, or payments that they made. The symbol D is clearly correlated with default, while U seems to be a characteristic of non-defaulters. </a:t>
            </a:r>
          </a:p>
          <a:p>
            <a:pPr>
              <a:defRPr b="1" sz="3600"/>
            </a:pPr>
          </a:p>
          <a:p>
            <a:pPr algn="l">
              <a:defRPr b="1" sz="3600"/>
            </a:pPr>
            <a:r>
              <a:t>These fields are highly correlated with each other, and therefore are poorly suited to something like logistic regression. Machine learning is better suited to take advantage of data like this.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reparing the data for model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Preparing the data for modelling</a:t>
            </a:r>
          </a:p>
        </p:txBody>
      </p:sp>
      <p:sp>
        <p:nvSpPr>
          <p:cNvPr id="183" name="I removed duplicate fields, highly correlated fields, uninformative fiel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removed duplicate fields, highly correlated fields, uninformative fields</a:t>
            </a:r>
          </a:p>
          <a:p>
            <a:pPr/>
            <a:r>
              <a:t>I selected the most informative categorical variables and modified them as needed. </a:t>
            </a:r>
          </a:p>
          <a:p>
            <a:pPr/>
            <a:r>
              <a:t>I scaled the continuous variables—subtract the mean, divide by the standard deviation—to put these variables onto the same scale</a:t>
            </a:r>
          </a:p>
          <a:p>
            <a:pPr/>
            <a:r>
              <a:t>I one-hot-encoded the categorical variables</a:t>
            </a:r>
          </a:p>
          <a:p>
            <a:pPr/>
            <a:r>
              <a:t>I got rid of F_4, F_5, F_22, which were potentially leaking the target variable</a:t>
            </a:r>
            <a:br/>
            <a:r>
              <a:t>(Not a 100% leak, but a very strong correlation with default)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he credit score: An assess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credit score: An assessment </a:t>
            </a:r>
          </a:p>
        </p:txBody>
      </p:sp>
      <p:sp>
        <p:nvSpPr>
          <p:cNvPr id="186" name="The current credit score the client uses performs relatively well as a risk metric. I use logistic regression to assess its effectiven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current credit score the client uses performs relatively well as a risk metric. I use logistic regression to assess its effectiveness</a:t>
            </a:r>
            <a:br/>
            <a:br/>
            <a:br/>
          </a:p>
          <a:p>
            <a:pPr/>
            <a:r>
              <a:t>What does this mean? It means that, for a one standard deviation increase in the client’s credit score, the risk of defaulting decreases by 82% (!)</a:t>
            </a:r>
          </a:p>
          <a:p>
            <a:pPr/>
            <a:r>
              <a:t>One standard deviation is about 60 credit score points. This means an individual with 60 more points presents 82% less risk to the bank compared to an individual without these points</a:t>
            </a:r>
          </a:p>
        </p:txBody>
      </p:sp>
      <p:sp>
        <p:nvSpPr>
          <p:cNvPr id="187" name="Credit Score:     -1.73  (0.000)"/>
          <p:cNvSpPr txBox="1"/>
          <p:nvPr/>
        </p:nvSpPr>
        <p:spPr>
          <a:xfrm>
            <a:off x="2399319" y="6503417"/>
            <a:ext cx="699414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b="1"/>
              <a:t>Credit Score</a:t>
            </a:r>
            <a:r>
              <a:t>:     -1.73  (0.000)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