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83" r:id="rId2"/>
    <p:sldId id="313" r:id="rId3"/>
    <p:sldId id="309" r:id="rId4"/>
    <p:sldId id="330" r:id="rId5"/>
    <p:sldId id="319" r:id="rId6"/>
    <p:sldId id="293" r:id="rId7"/>
    <p:sldId id="290" r:id="rId8"/>
    <p:sldId id="294" r:id="rId9"/>
    <p:sldId id="295" r:id="rId10"/>
    <p:sldId id="302" r:id="rId11"/>
    <p:sldId id="304" r:id="rId12"/>
    <p:sldId id="292" r:id="rId13"/>
    <p:sldId id="298" r:id="rId14"/>
    <p:sldId id="333" r:id="rId15"/>
    <p:sldId id="323" r:id="rId16"/>
    <p:sldId id="324" r:id="rId17"/>
    <p:sldId id="328" r:id="rId18"/>
    <p:sldId id="325" r:id="rId19"/>
    <p:sldId id="308" r:id="rId20"/>
    <p:sldId id="336" r:id="rId21"/>
    <p:sldId id="335" r:id="rId22"/>
    <p:sldId id="320" r:id="rId23"/>
    <p:sldId id="31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854" autoAdjust="0"/>
    <p:restoredTop sz="94660"/>
  </p:normalViewPr>
  <p:slideViewPr>
    <p:cSldViewPr snapToGrid="0">
      <p:cViewPr varScale="1">
        <p:scale>
          <a:sx n="88" d="100"/>
          <a:sy n="88" d="100"/>
        </p:scale>
        <p:origin x="27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C32750-CCC0-4450-B6CA-4741F2B71224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23E6DB-CBBA-4455-8F8F-6A38C73FC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924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EE5BE-CBAE-43CE-B780-888EB261302B}" type="datetime1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78BE-8D44-459B-8973-7F025381A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207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FC05B-EBE9-44F1-AAD8-630E45AC3939}" type="datetime1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78BE-8D44-459B-8973-7F025381A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090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58CA9-EB63-4090-8B35-AD6BAF914E07}" type="datetime1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78BE-8D44-459B-8973-7F025381A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581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48D1-F996-4B04-BB1A-A37901F82878}" type="datetime1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78BE-8D44-459B-8973-7F025381A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12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11B2C-CF7D-4A11-BB0E-DC62DE80C131}" type="datetime1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78BE-8D44-459B-8973-7F025381A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830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CC6E2-5923-47BC-8041-789D02A0694C}" type="datetime1">
              <a:rPr lang="en-US" smtClean="0"/>
              <a:t>5/6/2021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78BE-8D44-459B-8973-7F025381A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361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7140F-85C3-42A7-BCC2-A8B4EE73372D}" type="datetime1">
              <a:rPr lang="en-US" smtClean="0"/>
              <a:t>5/6/2021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78BE-8D44-459B-8973-7F025381A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329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8D4FA-A7E3-46B1-807F-EE04727DE99A}" type="datetime1">
              <a:rPr lang="en-US" smtClean="0"/>
              <a:t>5/6/2021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78BE-8D44-459B-8973-7F025381A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772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2D3B-8448-4BFF-A917-F9F0A6220AF5}" type="datetime1">
              <a:rPr lang="en-US" smtClean="0"/>
              <a:t>5/6/2021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78BE-8D44-459B-8973-7F025381A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940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87D41-486C-43E5-9092-3C9B460BA277}" type="datetime1">
              <a:rPr lang="en-US" smtClean="0"/>
              <a:t>5/6/2021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78BE-8D44-459B-8973-7F025381A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751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64026-FB13-4D16-808B-21CC970CDB54}" type="datetime1">
              <a:rPr lang="en-US" smtClean="0"/>
              <a:t>5/6/2021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78BE-8D44-459B-8973-7F025381A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6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9C7A4-B349-4AD4-86EC-9C24148C77AC}" type="datetime1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F78BE-8D44-459B-8973-7F025381A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787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0.png"/><Relationship Id="rId7" Type="http://schemas.openxmlformats.org/officeDocument/2006/relationships/image" Target="../media/image4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31.png"/><Relationship Id="rId9" Type="http://schemas.openxmlformats.org/officeDocument/2006/relationships/image" Target="../media/image4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5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26.png"/><Relationship Id="rId7" Type="http://schemas.openxmlformats.org/officeDocument/2006/relationships/image" Target="../media/image3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55.png"/><Relationship Id="rId10" Type="http://schemas.openxmlformats.org/officeDocument/2006/relationships/image" Target="../media/image58.png"/><Relationship Id="rId4" Type="http://schemas.openxmlformats.org/officeDocument/2006/relationships/image" Target="../media/image54.png"/><Relationship Id="rId9" Type="http://schemas.openxmlformats.org/officeDocument/2006/relationships/image" Target="../media/image5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30.png"/><Relationship Id="rId7" Type="http://schemas.openxmlformats.org/officeDocument/2006/relationships/image" Target="../media/image3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32.png"/><Relationship Id="rId5" Type="http://schemas.openxmlformats.org/officeDocument/2006/relationships/image" Target="../media/image34.png"/><Relationship Id="rId10" Type="http://schemas.openxmlformats.org/officeDocument/2006/relationships/image" Target="../media/image29.png"/><Relationship Id="rId4" Type="http://schemas.openxmlformats.org/officeDocument/2006/relationships/image" Target="../media/image31.png"/><Relationship Id="rId9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30.png"/><Relationship Id="rId7" Type="http://schemas.openxmlformats.org/officeDocument/2006/relationships/image" Target="../media/image3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32.png"/><Relationship Id="rId5" Type="http://schemas.openxmlformats.org/officeDocument/2006/relationships/image" Target="../media/image34.png"/><Relationship Id="rId10" Type="http://schemas.openxmlformats.org/officeDocument/2006/relationships/image" Target="../media/image29.png"/><Relationship Id="rId4" Type="http://schemas.openxmlformats.org/officeDocument/2006/relationships/image" Target="../media/image31.png"/><Relationship Id="rId9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2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0.png"/><Relationship Id="rId7" Type="http://schemas.openxmlformats.org/officeDocument/2006/relationships/image" Target="../media/image3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1.png"/><Relationship Id="rId9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86928" y="2476380"/>
            <a:ext cx="6905898" cy="17707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2800" b="1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Deep learning in reach movement</a:t>
            </a: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en-US" sz="2800" dirty="0"/>
          </a:p>
          <a:p>
            <a:pPr algn="ctr"/>
            <a:r>
              <a:rPr lang="en-US" sz="2800" dirty="0" smtClean="0"/>
              <a:t>James Mathew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181" y="5792409"/>
            <a:ext cx="952561" cy="64649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306" y="352081"/>
            <a:ext cx="2447319" cy="53155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41655" y="352081"/>
            <a:ext cx="2041883" cy="76085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54615" y="5955173"/>
            <a:ext cx="1628923" cy="66152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54575" y="5492407"/>
            <a:ext cx="3365450" cy="112429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0081" y="2788648"/>
            <a:ext cx="1152661" cy="80297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508264" y="2788648"/>
            <a:ext cx="1603318" cy="1062718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78BE-8D44-459B-8973-7F025381AD3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997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Arrow Connector 12"/>
          <p:cNvCxnSpPr/>
          <p:nvPr/>
        </p:nvCxnSpPr>
        <p:spPr>
          <a:xfrm flipV="1">
            <a:off x="3270031" y="1880443"/>
            <a:ext cx="541139" cy="8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536719" y="1495108"/>
            <a:ext cx="840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LSTM</a:t>
            </a:r>
            <a:r>
              <a:rPr lang="en-US" baseline="-25000" dirty="0" smtClean="0"/>
              <a:t>2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143740" y="1474668"/>
            <a:ext cx="843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LSTM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5610645" y="1888467"/>
            <a:ext cx="8240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114011" y="1491680"/>
            <a:ext cx="923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LSTM</a:t>
            </a:r>
            <a:r>
              <a:rPr lang="en-US" baseline="-25000" dirty="0" smtClean="0"/>
              <a:t>3</a:t>
            </a:r>
            <a:endParaRPr lang="en-US" baseline="-25000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8266721" y="5487832"/>
            <a:ext cx="4655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8229938" y="1871229"/>
            <a:ext cx="657776" cy="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096096" y="4938265"/>
            <a:ext cx="807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LSTM</a:t>
            </a:r>
            <a:r>
              <a:rPr lang="en-US" baseline="-25000" dirty="0" smtClean="0"/>
              <a:t>4</a:t>
            </a:r>
            <a:endParaRPr lang="en-US" baseline="-25000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1440440" y="1860809"/>
            <a:ext cx="3844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308887" y="1474668"/>
            <a:ext cx="647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CNN</a:t>
            </a:r>
            <a:endParaRPr lang="en-US" baseline="-25000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708618" y="2679846"/>
            <a:ext cx="494682" cy="517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 flipV="1">
            <a:off x="7082639" y="4361982"/>
            <a:ext cx="517265" cy="264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Lightning Bolt 41"/>
          <p:cNvSpPr/>
          <p:nvPr/>
        </p:nvSpPr>
        <p:spPr>
          <a:xfrm flipH="1">
            <a:off x="11179045" y="3197631"/>
            <a:ext cx="574872" cy="780981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4100" y="1091828"/>
            <a:ext cx="1689035" cy="1559748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4056958" y="819689"/>
            <a:ext cx="13033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Control Signal</a:t>
            </a:r>
            <a:endParaRPr lang="en-US" sz="1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6749464" y="788066"/>
            <a:ext cx="13033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Control Signal</a:t>
            </a:r>
            <a:endParaRPr lang="en-US" sz="14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9271477" y="784051"/>
            <a:ext cx="858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Velocity</a:t>
            </a:r>
            <a:endParaRPr lang="en-US" sz="14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10908425" y="770870"/>
            <a:ext cx="858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Position</a:t>
            </a:r>
            <a:endParaRPr lang="en-US" sz="14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10833712" y="4472747"/>
            <a:ext cx="10345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FB Position</a:t>
            </a:r>
            <a:endParaRPr lang="en-US" sz="14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9094724" y="4481937"/>
            <a:ext cx="10204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FB Velocity</a:t>
            </a:r>
            <a:endParaRPr lang="en-US" sz="14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6671566" y="4520439"/>
            <a:ext cx="14591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FB Control Signal</a:t>
            </a:r>
            <a:endParaRPr lang="en-US" sz="14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5472677" y="2705251"/>
            <a:ext cx="14591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FB Error Signal</a:t>
            </a:r>
            <a:endParaRPr lang="en-US" sz="1400" b="1" dirty="0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00" y="1076592"/>
            <a:ext cx="1313259" cy="1567641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126908" y="819691"/>
            <a:ext cx="13033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Visual Stimuli</a:t>
            </a:r>
            <a:endParaRPr lang="en-US" sz="1400" b="1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8480" y="1076592"/>
            <a:ext cx="1348622" cy="1567641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1845980" y="819690"/>
            <a:ext cx="14769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Start-end points</a:t>
            </a:r>
            <a:endParaRPr lang="en-US" sz="1400" b="1" dirty="0"/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3466" y="1148910"/>
            <a:ext cx="1706472" cy="155449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47434" y="1111264"/>
            <a:ext cx="1566734" cy="156199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88635" y="1112205"/>
            <a:ext cx="1459948" cy="1567641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623486" y="4780524"/>
            <a:ext cx="1428750" cy="1559667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23466" y="4777138"/>
            <a:ext cx="1706472" cy="1558490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887715" y="4769441"/>
            <a:ext cx="1603856" cy="1570749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264762" y="2967437"/>
            <a:ext cx="1667029" cy="1545670"/>
          </a:xfrm>
          <a:prstGeom prst="rect">
            <a:avLst/>
          </a:prstGeom>
        </p:spPr>
      </p:pic>
      <p:cxnSp>
        <p:nvCxnSpPr>
          <p:cNvPr id="55" name="Straight Arrow Connector 54"/>
          <p:cNvCxnSpPr/>
          <p:nvPr/>
        </p:nvCxnSpPr>
        <p:spPr>
          <a:xfrm flipH="1">
            <a:off x="7090161" y="2728282"/>
            <a:ext cx="517265" cy="358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468891" y="223095"/>
            <a:ext cx="95794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HelveticaNeue-Light"/>
              </a:rPr>
              <a:t>CNN-LSTM network </a:t>
            </a:r>
            <a:r>
              <a:rPr lang="en-US" dirty="0">
                <a:latin typeface="HelveticaNeue-Light"/>
              </a:rPr>
              <a:t>model </a:t>
            </a:r>
            <a:r>
              <a:rPr lang="en-US" dirty="0" smtClean="0">
                <a:latin typeface="HelveticaNeue-Light"/>
              </a:rPr>
              <a:t>:Simulation- offline adaptation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449153" y="2251421"/>
            <a:ext cx="11500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Inter trial </a:t>
            </a:r>
            <a:r>
              <a:rPr lang="en-US" sz="1200" b="1" dirty="0" err="1" smtClean="0"/>
              <a:t>updation</a:t>
            </a:r>
            <a:endParaRPr lang="en-US" sz="1200" b="1" dirty="0"/>
          </a:p>
        </p:txBody>
      </p:sp>
      <p:cxnSp>
        <p:nvCxnSpPr>
          <p:cNvPr id="50" name="Curved Connector 49"/>
          <p:cNvCxnSpPr/>
          <p:nvPr/>
        </p:nvCxnSpPr>
        <p:spPr>
          <a:xfrm rot="16200000" flipV="1">
            <a:off x="5719114" y="2105273"/>
            <a:ext cx="554830" cy="28340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78BE-8D44-459B-8973-7F025381AD3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445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42" grpId="0" animBg="1"/>
      <p:bldP spid="44" grpId="0"/>
      <p:bldP spid="45" grpId="0"/>
      <p:bldP spid="46" grpId="0"/>
      <p:bldP spid="4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Arrow Connector 12"/>
          <p:cNvCxnSpPr/>
          <p:nvPr/>
        </p:nvCxnSpPr>
        <p:spPr>
          <a:xfrm flipV="1">
            <a:off x="3270031" y="1880443"/>
            <a:ext cx="541139" cy="8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536719" y="1495108"/>
            <a:ext cx="840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LSTM</a:t>
            </a:r>
            <a:r>
              <a:rPr lang="en-US" baseline="-25000" dirty="0" smtClean="0"/>
              <a:t>2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143740" y="1474668"/>
            <a:ext cx="843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LSTM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5610645" y="1888467"/>
            <a:ext cx="8240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114011" y="1491680"/>
            <a:ext cx="923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LSTM</a:t>
            </a:r>
            <a:r>
              <a:rPr lang="en-US" baseline="-25000" dirty="0" smtClean="0"/>
              <a:t>3</a:t>
            </a:r>
            <a:endParaRPr lang="en-US" baseline="-25000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8229938" y="1871229"/>
            <a:ext cx="657776" cy="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440440" y="1860809"/>
            <a:ext cx="3844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308887" y="1474668"/>
            <a:ext cx="647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CNN</a:t>
            </a:r>
            <a:endParaRPr lang="en-US" baseline="-25000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4100" y="1091828"/>
            <a:ext cx="1689035" cy="1559748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4056958" y="819689"/>
            <a:ext cx="13033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Control Signal</a:t>
            </a:r>
            <a:endParaRPr lang="en-US" sz="1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6749464" y="788066"/>
            <a:ext cx="13033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Control Signal</a:t>
            </a:r>
            <a:endParaRPr lang="en-US" sz="14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9271477" y="784051"/>
            <a:ext cx="858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Velocity</a:t>
            </a:r>
            <a:endParaRPr lang="en-US" sz="14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10908425" y="770870"/>
            <a:ext cx="858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Position</a:t>
            </a:r>
            <a:endParaRPr lang="en-US" sz="1400" b="1" dirty="0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00" y="1076592"/>
            <a:ext cx="1313259" cy="1567641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126908" y="819691"/>
            <a:ext cx="13033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Visual Stimuli</a:t>
            </a:r>
            <a:endParaRPr lang="en-US" sz="1400" b="1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8480" y="1076592"/>
            <a:ext cx="1348622" cy="1567641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1845980" y="819690"/>
            <a:ext cx="14769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Start-end points</a:t>
            </a:r>
            <a:endParaRPr lang="en-US" sz="1400" b="1" dirty="0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4952" y="1119550"/>
            <a:ext cx="1712016" cy="1561993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78283" y="1110302"/>
            <a:ext cx="1520673" cy="1569544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23486" y="1110302"/>
            <a:ext cx="1484154" cy="1592320"/>
          </a:xfrm>
          <a:prstGeom prst="rect">
            <a:avLst/>
          </a:prstGeom>
        </p:spPr>
      </p:pic>
      <p:sp>
        <p:nvSpPr>
          <p:cNvPr id="51" name="Rectangle 50"/>
          <p:cNvSpPr/>
          <p:nvPr/>
        </p:nvSpPr>
        <p:spPr>
          <a:xfrm>
            <a:off x="1468891" y="223095"/>
            <a:ext cx="95794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HelveticaNeue-Light"/>
              </a:rPr>
              <a:t>CNN-LSTM network </a:t>
            </a:r>
            <a:r>
              <a:rPr lang="en-US" dirty="0">
                <a:latin typeface="HelveticaNeue-Light"/>
              </a:rPr>
              <a:t>model </a:t>
            </a:r>
            <a:r>
              <a:rPr lang="en-US" dirty="0" smtClean="0">
                <a:latin typeface="HelveticaNeue-Light"/>
              </a:rPr>
              <a:t>:Simulation- offline adaptation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449153" y="2251421"/>
            <a:ext cx="11500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Inter trial </a:t>
            </a:r>
            <a:r>
              <a:rPr lang="en-US" sz="1200" b="1" dirty="0" err="1" smtClean="0"/>
              <a:t>updation</a:t>
            </a:r>
            <a:endParaRPr lang="en-US" sz="1200" b="1" dirty="0"/>
          </a:p>
        </p:txBody>
      </p:sp>
      <p:cxnSp>
        <p:nvCxnSpPr>
          <p:cNvPr id="53" name="Curved Connector 52"/>
          <p:cNvCxnSpPr/>
          <p:nvPr/>
        </p:nvCxnSpPr>
        <p:spPr>
          <a:xfrm rot="16200000" flipV="1">
            <a:off x="5719114" y="2105273"/>
            <a:ext cx="554830" cy="28340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78BE-8D44-459B-8973-7F025381AD3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625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8448" y="937928"/>
            <a:ext cx="3678260" cy="29633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8448" y="3985532"/>
            <a:ext cx="3678260" cy="244928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488" y="1551526"/>
            <a:ext cx="5305425" cy="38290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938901" y="929225"/>
            <a:ext cx="3312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LSTM</a:t>
            </a:r>
            <a:r>
              <a:rPr lang="en-US" baseline="-25000" dirty="0" smtClean="0"/>
              <a:t>2 </a:t>
            </a:r>
            <a:r>
              <a:rPr lang="en-US" dirty="0" smtClean="0"/>
              <a:t> LSTM</a:t>
            </a:r>
            <a:r>
              <a:rPr lang="en-US" baseline="-25000" dirty="0" smtClean="0"/>
              <a:t>3  </a:t>
            </a:r>
            <a:r>
              <a:rPr lang="en-US" dirty="0" smtClean="0"/>
              <a:t>LSTM</a:t>
            </a:r>
            <a:r>
              <a:rPr lang="en-US" baseline="-25000" dirty="0" smtClean="0"/>
              <a:t>4</a:t>
            </a:r>
            <a:r>
              <a:rPr lang="en-US" dirty="0" smtClean="0"/>
              <a:t> architecture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468891" y="223095"/>
            <a:ext cx="95794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HelveticaNeue-Light"/>
              </a:rPr>
              <a:t>CNN-LSTM network </a:t>
            </a:r>
            <a:r>
              <a:rPr lang="en-US" dirty="0">
                <a:latin typeface="HelveticaNeue-Light"/>
              </a:rPr>
              <a:t>model </a:t>
            </a:r>
            <a:r>
              <a:rPr lang="en-US" dirty="0" smtClean="0">
                <a:latin typeface="HelveticaNeue-Light"/>
              </a:rPr>
              <a:t>:Simulation- offline adaptation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78BE-8D44-459B-8973-7F025381AD3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072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Arrow Connector 12"/>
          <p:cNvCxnSpPr/>
          <p:nvPr/>
        </p:nvCxnSpPr>
        <p:spPr>
          <a:xfrm flipV="1">
            <a:off x="3270031" y="1880443"/>
            <a:ext cx="541139" cy="8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536719" y="1495108"/>
            <a:ext cx="840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LSTM</a:t>
            </a:r>
            <a:r>
              <a:rPr lang="en-US" baseline="-25000" dirty="0" smtClean="0"/>
              <a:t>2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143740" y="1474668"/>
            <a:ext cx="843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LSTM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5552745" y="1888467"/>
            <a:ext cx="8240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114011" y="1491680"/>
            <a:ext cx="923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LSTM</a:t>
            </a:r>
            <a:r>
              <a:rPr lang="en-US" baseline="-25000" dirty="0" smtClean="0"/>
              <a:t>3</a:t>
            </a:r>
            <a:endParaRPr lang="en-US" baseline="-25000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8266721" y="5487832"/>
            <a:ext cx="4655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8229938" y="1871229"/>
            <a:ext cx="657776" cy="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096096" y="4938265"/>
            <a:ext cx="807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LSTM</a:t>
            </a:r>
            <a:r>
              <a:rPr lang="en-US" baseline="-25000" dirty="0" smtClean="0"/>
              <a:t>4</a:t>
            </a:r>
            <a:endParaRPr lang="en-US" baseline="-25000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1440440" y="1860809"/>
            <a:ext cx="3844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308887" y="1474668"/>
            <a:ext cx="647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CNN</a:t>
            </a:r>
            <a:endParaRPr lang="en-US" baseline="-25000" dirty="0"/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7090161" y="2728282"/>
            <a:ext cx="517265" cy="358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 flipV="1">
            <a:off x="7082639" y="4361982"/>
            <a:ext cx="517265" cy="264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Lightning Bolt 41"/>
          <p:cNvSpPr/>
          <p:nvPr/>
        </p:nvSpPr>
        <p:spPr>
          <a:xfrm flipH="1">
            <a:off x="11179045" y="3197631"/>
            <a:ext cx="574872" cy="780981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3749" y="1056349"/>
            <a:ext cx="1482457" cy="158788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42635" y="4780524"/>
            <a:ext cx="1416731" cy="156885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9017" y="1077878"/>
            <a:ext cx="1533415" cy="1566355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13017" y="4789714"/>
            <a:ext cx="1510097" cy="1559667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3987501" y="819689"/>
            <a:ext cx="15432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Control Signal X-Y</a:t>
            </a:r>
            <a:endParaRPr lang="en-US" sz="1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6582984" y="784050"/>
            <a:ext cx="15151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Control Signal X-Y</a:t>
            </a:r>
            <a:endParaRPr lang="en-US" sz="14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9094724" y="784050"/>
            <a:ext cx="1217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Velocity X-Y</a:t>
            </a:r>
            <a:endParaRPr lang="en-US" sz="14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10685929" y="770870"/>
            <a:ext cx="1081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Position X-Y</a:t>
            </a:r>
            <a:endParaRPr lang="en-US" sz="14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10685929" y="4472747"/>
            <a:ext cx="14158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FB Position X-Y</a:t>
            </a:r>
            <a:endParaRPr lang="en-US" sz="14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8994271" y="4472393"/>
            <a:ext cx="13829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FB Velocity X-Y</a:t>
            </a:r>
            <a:endParaRPr lang="en-US" sz="14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6527251" y="4517942"/>
            <a:ext cx="1837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FB Control Signal X-Y</a:t>
            </a:r>
            <a:endParaRPr lang="en-US" sz="14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5306048" y="2705251"/>
            <a:ext cx="16257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FB Error Signal X-Y</a:t>
            </a:r>
            <a:endParaRPr lang="en-US" sz="1400" b="1" dirty="0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700" y="1076592"/>
            <a:ext cx="1313259" cy="1567641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126908" y="819691"/>
            <a:ext cx="13033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Visual Stimuli</a:t>
            </a:r>
            <a:endParaRPr lang="en-US" sz="1400" b="1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68480" y="1076592"/>
            <a:ext cx="1348622" cy="1567641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1724902" y="806037"/>
            <a:ext cx="16883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Start-end points X-Y</a:t>
            </a:r>
            <a:endParaRPr lang="en-US" sz="14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63254" y="1080943"/>
            <a:ext cx="1689881" cy="1557088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09753" y="1091418"/>
            <a:ext cx="1689881" cy="15570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01905" y="4805997"/>
            <a:ext cx="1628033" cy="154338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06048" y="2967776"/>
            <a:ext cx="1664363" cy="1595418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>
            <a:off x="4708618" y="2679846"/>
            <a:ext cx="494682" cy="517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1468891" y="223095"/>
            <a:ext cx="95794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HelveticaNeue-Light"/>
              </a:rPr>
              <a:t>CNN-LSTM network </a:t>
            </a:r>
            <a:r>
              <a:rPr lang="en-US" dirty="0">
                <a:latin typeface="HelveticaNeue-Light"/>
              </a:rPr>
              <a:t>model </a:t>
            </a:r>
            <a:r>
              <a:rPr lang="en-US" dirty="0" smtClean="0">
                <a:latin typeface="HelveticaNeue-Light"/>
              </a:rPr>
              <a:t>:Simulation- offline adaptation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449153" y="2251421"/>
            <a:ext cx="11500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Inter trial </a:t>
            </a:r>
            <a:r>
              <a:rPr lang="en-US" sz="1200" b="1" dirty="0" err="1" smtClean="0"/>
              <a:t>updation</a:t>
            </a:r>
            <a:endParaRPr lang="en-US" sz="1200" b="1" dirty="0"/>
          </a:p>
        </p:txBody>
      </p:sp>
      <p:cxnSp>
        <p:nvCxnSpPr>
          <p:cNvPr id="28" name="Curved Connector 27"/>
          <p:cNvCxnSpPr/>
          <p:nvPr/>
        </p:nvCxnSpPr>
        <p:spPr>
          <a:xfrm rot="16200000" flipV="1">
            <a:off x="5719114" y="2105273"/>
            <a:ext cx="554830" cy="28340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78BE-8D44-459B-8973-7F025381AD3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656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683716" y="179139"/>
            <a:ext cx="45736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Feedforward-feedback </a:t>
            </a:r>
            <a:r>
              <a:rPr lang="en-US" sz="2400" dirty="0" smtClean="0"/>
              <a:t>adaptation</a:t>
            </a:r>
            <a:endParaRPr lang="en-US" sz="2400" dirty="0"/>
          </a:p>
        </p:txBody>
      </p:sp>
      <p:sp>
        <p:nvSpPr>
          <p:cNvPr id="117" name="Oval 116"/>
          <p:cNvSpPr/>
          <p:nvPr/>
        </p:nvSpPr>
        <p:spPr>
          <a:xfrm>
            <a:off x="7451836" y="3440218"/>
            <a:ext cx="287383" cy="22642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/>
          <p:cNvSpPr/>
          <p:nvPr/>
        </p:nvSpPr>
        <p:spPr>
          <a:xfrm>
            <a:off x="7417003" y="1785589"/>
            <a:ext cx="287383" cy="20029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9" name="Straight Arrow Connector 118"/>
          <p:cNvCxnSpPr>
            <a:endCxn id="118" idx="4"/>
          </p:cNvCxnSpPr>
          <p:nvPr/>
        </p:nvCxnSpPr>
        <p:spPr>
          <a:xfrm flipH="1" flipV="1">
            <a:off x="7560695" y="1985887"/>
            <a:ext cx="34833" cy="1454331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Freeform 120"/>
          <p:cNvSpPr/>
          <p:nvPr/>
        </p:nvSpPr>
        <p:spPr>
          <a:xfrm flipH="1">
            <a:off x="6571749" y="1963584"/>
            <a:ext cx="962295" cy="1498935"/>
          </a:xfrm>
          <a:custGeom>
            <a:avLst/>
            <a:gdLst>
              <a:gd name="connsiteX0" fmla="*/ 26126 w 583475"/>
              <a:gd name="connsiteY0" fmla="*/ 1498935 h 1498935"/>
              <a:gd name="connsiteX1" fmla="*/ 60960 w 583475"/>
              <a:gd name="connsiteY1" fmla="*/ 1411849 h 1498935"/>
              <a:gd name="connsiteX2" fmla="*/ 78378 w 583475"/>
              <a:gd name="connsiteY2" fmla="*/ 1377015 h 1498935"/>
              <a:gd name="connsiteX3" fmla="*/ 113212 w 583475"/>
              <a:gd name="connsiteY3" fmla="*/ 1272512 h 1498935"/>
              <a:gd name="connsiteX4" fmla="*/ 148046 w 583475"/>
              <a:gd name="connsiteY4" fmla="*/ 1211552 h 1498935"/>
              <a:gd name="connsiteX5" fmla="*/ 165463 w 583475"/>
              <a:gd name="connsiteY5" fmla="*/ 1150592 h 1498935"/>
              <a:gd name="connsiteX6" fmla="*/ 235132 w 583475"/>
              <a:gd name="connsiteY6" fmla="*/ 1002546 h 1498935"/>
              <a:gd name="connsiteX7" fmla="*/ 252549 w 583475"/>
              <a:gd name="connsiteY7" fmla="*/ 932877 h 1498935"/>
              <a:gd name="connsiteX8" fmla="*/ 278675 w 583475"/>
              <a:gd name="connsiteY8" fmla="*/ 854500 h 1498935"/>
              <a:gd name="connsiteX9" fmla="*/ 296092 w 583475"/>
              <a:gd name="connsiteY9" fmla="*/ 793540 h 1498935"/>
              <a:gd name="connsiteX10" fmla="*/ 330926 w 583475"/>
              <a:gd name="connsiteY10" fmla="*/ 723872 h 1498935"/>
              <a:gd name="connsiteX11" fmla="*/ 348343 w 583475"/>
              <a:gd name="connsiteY11" fmla="*/ 680329 h 1498935"/>
              <a:gd name="connsiteX12" fmla="*/ 374469 w 583475"/>
              <a:gd name="connsiteY12" fmla="*/ 628077 h 1498935"/>
              <a:gd name="connsiteX13" fmla="*/ 391886 w 583475"/>
              <a:gd name="connsiteY13" fmla="*/ 575826 h 1498935"/>
              <a:gd name="connsiteX14" fmla="*/ 426720 w 583475"/>
              <a:gd name="connsiteY14" fmla="*/ 506157 h 1498935"/>
              <a:gd name="connsiteX15" fmla="*/ 452846 w 583475"/>
              <a:gd name="connsiteY15" fmla="*/ 436489 h 1498935"/>
              <a:gd name="connsiteX16" fmla="*/ 487680 w 583475"/>
              <a:gd name="connsiteY16" fmla="*/ 366820 h 1498935"/>
              <a:gd name="connsiteX17" fmla="*/ 496389 w 583475"/>
              <a:gd name="connsiteY17" fmla="*/ 331986 h 1498935"/>
              <a:gd name="connsiteX18" fmla="*/ 531223 w 583475"/>
              <a:gd name="connsiteY18" fmla="*/ 271026 h 1498935"/>
              <a:gd name="connsiteX19" fmla="*/ 548640 w 583475"/>
              <a:gd name="connsiteY19" fmla="*/ 236192 h 1498935"/>
              <a:gd name="connsiteX20" fmla="*/ 557349 w 583475"/>
              <a:gd name="connsiteY20" fmla="*/ 210066 h 1498935"/>
              <a:gd name="connsiteX21" fmla="*/ 583475 w 583475"/>
              <a:gd name="connsiteY21" fmla="*/ 175232 h 1498935"/>
              <a:gd name="connsiteX22" fmla="*/ 522515 w 583475"/>
              <a:gd name="connsiteY22" fmla="*/ 131689 h 1498935"/>
              <a:gd name="connsiteX23" fmla="*/ 435429 w 583475"/>
              <a:gd name="connsiteY23" fmla="*/ 88146 h 1498935"/>
              <a:gd name="connsiteX24" fmla="*/ 391886 w 583475"/>
              <a:gd name="connsiteY24" fmla="*/ 79437 h 1498935"/>
              <a:gd name="connsiteX25" fmla="*/ 339635 w 583475"/>
              <a:gd name="connsiteY25" fmla="*/ 62020 h 1498935"/>
              <a:gd name="connsiteX26" fmla="*/ 269966 w 583475"/>
              <a:gd name="connsiteY26" fmla="*/ 44603 h 1498935"/>
              <a:gd name="connsiteX27" fmla="*/ 217715 w 583475"/>
              <a:gd name="connsiteY27" fmla="*/ 27186 h 1498935"/>
              <a:gd name="connsiteX28" fmla="*/ 148046 w 583475"/>
              <a:gd name="connsiteY28" fmla="*/ 9769 h 1498935"/>
              <a:gd name="connsiteX29" fmla="*/ 121920 w 583475"/>
              <a:gd name="connsiteY29" fmla="*/ 1060 h 1498935"/>
              <a:gd name="connsiteX30" fmla="*/ 0 w 583475"/>
              <a:gd name="connsiteY30" fmla="*/ 1060 h 1498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583475" h="1498935">
                <a:moveTo>
                  <a:pt x="26126" y="1498935"/>
                </a:moveTo>
                <a:cubicBezTo>
                  <a:pt x="37737" y="1469906"/>
                  <a:pt x="48644" y="1440586"/>
                  <a:pt x="60960" y="1411849"/>
                </a:cubicBezTo>
                <a:cubicBezTo>
                  <a:pt x="66074" y="1399917"/>
                  <a:pt x="73820" y="1389170"/>
                  <a:pt x="78378" y="1377015"/>
                </a:cubicBezTo>
                <a:cubicBezTo>
                  <a:pt x="91271" y="1342634"/>
                  <a:pt x="94995" y="1304393"/>
                  <a:pt x="113212" y="1272512"/>
                </a:cubicBezTo>
                <a:cubicBezTo>
                  <a:pt x="124823" y="1252192"/>
                  <a:pt x="138827" y="1233063"/>
                  <a:pt x="148046" y="1211552"/>
                </a:cubicBezTo>
                <a:cubicBezTo>
                  <a:pt x="156371" y="1192128"/>
                  <a:pt x="157614" y="1170214"/>
                  <a:pt x="165463" y="1150592"/>
                </a:cubicBezTo>
                <a:cubicBezTo>
                  <a:pt x="212395" y="1033264"/>
                  <a:pt x="190512" y="1128971"/>
                  <a:pt x="235132" y="1002546"/>
                </a:cubicBezTo>
                <a:cubicBezTo>
                  <a:pt x="243099" y="979973"/>
                  <a:pt x="245795" y="955842"/>
                  <a:pt x="252549" y="932877"/>
                </a:cubicBezTo>
                <a:cubicBezTo>
                  <a:pt x="260320" y="906457"/>
                  <a:pt x="270461" y="880785"/>
                  <a:pt x="278675" y="854500"/>
                </a:cubicBezTo>
                <a:cubicBezTo>
                  <a:pt x="284979" y="834329"/>
                  <a:pt x="288243" y="813162"/>
                  <a:pt x="296092" y="793540"/>
                </a:cubicBezTo>
                <a:cubicBezTo>
                  <a:pt x="305735" y="769433"/>
                  <a:pt x="320046" y="747446"/>
                  <a:pt x="330926" y="723872"/>
                </a:cubicBezTo>
                <a:cubicBezTo>
                  <a:pt x="337477" y="709678"/>
                  <a:pt x="341874" y="694560"/>
                  <a:pt x="348343" y="680329"/>
                </a:cubicBezTo>
                <a:cubicBezTo>
                  <a:pt x="356401" y="662601"/>
                  <a:pt x="366979" y="646052"/>
                  <a:pt x="374469" y="628077"/>
                </a:cubicBezTo>
                <a:cubicBezTo>
                  <a:pt x="381530" y="611130"/>
                  <a:pt x="384654" y="592701"/>
                  <a:pt x="391886" y="575826"/>
                </a:cubicBezTo>
                <a:cubicBezTo>
                  <a:pt x="402114" y="551961"/>
                  <a:pt x="420422" y="531346"/>
                  <a:pt x="426720" y="506157"/>
                </a:cubicBezTo>
                <a:cubicBezTo>
                  <a:pt x="442776" y="441935"/>
                  <a:pt x="425522" y="500244"/>
                  <a:pt x="452846" y="436489"/>
                </a:cubicBezTo>
                <a:cubicBezTo>
                  <a:pt x="480969" y="370869"/>
                  <a:pt x="430905" y="461449"/>
                  <a:pt x="487680" y="366820"/>
                </a:cubicBezTo>
                <a:cubicBezTo>
                  <a:pt x="490583" y="355209"/>
                  <a:pt x="492186" y="343193"/>
                  <a:pt x="496389" y="331986"/>
                </a:cubicBezTo>
                <a:cubicBezTo>
                  <a:pt x="510743" y="293708"/>
                  <a:pt x="512848" y="303183"/>
                  <a:pt x="531223" y="271026"/>
                </a:cubicBezTo>
                <a:cubicBezTo>
                  <a:pt x="537664" y="259755"/>
                  <a:pt x="543526" y="248124"/>
                  <a:pt x="548640" y="236192"/>
                </a:cubicBezTo>
                <a:cubicBezTo>
                  <a:pt x="552256" y="227754"/>
                  <a:pt x="552794" y="218036"/>
                  <a:pt x="557349" y="210066"/>
                </a:cubicBezTo>
                <a:cubicBezTo>
                  <a:pt x="564550" y="197464"/>
                  <a:pt x="574766" y="186843"/>
                  <a:pt x="583475" y="175232"/>
                </a:cubicBezTo>
                <a:cubicBezTo>
                  <a:pt x="553269" y="114819"/>
                  <a:pt x="585822" y="157012"/>
                  <a:pt x="522515" y="131689"/>
                </a:cubicBezTo>
                <a:cubicBezTo>
                  <a:pt x="492381" y="119636"/>
                  <a:pt x="464458" y="102660"/>
                  <a:pt x="435429" y="88146"/>
                </a:cubicBezTo>
                <a:cubicBezTo>
                  <a:pt x="422190" y="81526"/>
                  <a:pt x="406166" y="83332"/>
                  <a:pt x="391886" y="79437"/>
                </a:cubicBezTo>
                <a:cubicBezTo>
                  <a:pt x="374174" y="74606"/>
                  <a:pt x="357288" y="67064"/>
                  <a:pt x="339635" y="62020"/>
                </a:cubicBezTo>
                <a:cubicBezTo>
                  <a:pt x="316618" y="55444"/>
                  <a:pt x="292675" y="52173"/>
                  <a:pt x="269966" y="44603"/>
                </a:cubicBezTo>
                <a:cubicBezTo>
                  <a:pt x="252549" y="38797"/>
                  <a:pt x="235526" y="31639"/>
                  <a:pt x="217715" y="27186"/>
                </a:cubicBezTo>
                <a:cubicBezTo>
                  <a:pt x="194492" y="21380"/>
                  <a:pt x="170755" y="17339"/>
                  <a:pt x="148046" y="9769"/>
                </a:cubicBezTo>
                <a:cubicBezTo>
                  <a:pt x="139337" y="6866"/>
                  <a:pt x="131084" y="1599"/>
                  <a:pt x="121920" y="1060"/>
                </a:cubicBezTo>
                <a:cubicBezTo>
                  <a:pt x="81350" y="-1327"/>
                  <a:pt x="40640" y="1060"/>
                  <a:pt x="0" y="1060"/>
                </a:cubicBezTo>
              </a:path>
            </a:pathLst>
          </a:cu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9" name="Group 88"/>
          <p:cNvGrpSpPr/>
          <p:nvPr/>
        </p:nvGrpSpPr>
        <p:grpSpPr>
          <a:xfrm>
            <a:off x="7909552" y="1800760"/>
            <a:ext cx="909522" cy="1881052"/>
            <a:chOff x="8526735" y="4058132"/>
            <a:chExt cx="909522" cy="1881052"/>
          </a:xfrm>
        </p:grpSpPr>
        <p:sp>
          <p:nvSpPr>
            <p:cNvPr id="122" name="Oval 121"/>
            <p:cNvSpPr/>
            <p:nvPr/>
          </p:nvSpPr>
          <p:spPr>
            <a:xfrm>
              <a:off x="9148874" y="5712761"/>
              <a:ext cx="287383" cy="226423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/>
            <p:cNvSpPr/>
            <p:nvPr/>
          </p:nvSpPr>
          <p:spPr>
            <a:xfrm>
              <a:off x="9114041" y="4058132"/>
              <a:ext cx="287383" cy="20029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6" name="Straight Arrow Connector 125"/>
            <p:cNvCxnSpPr>
              <a:endCxn id="124" idx="4"/>
            </p:cNvCxnSpPr>
            <p:nvPr/>
          </p:nvCxnSpPr>
          <p:spPr>
            <a:xfrm flipH="1" flipV="1">
              <a:off x="9257733" y="4258430"/>
              <a:ext cx="34833" cy="1454331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Freeform 126"/>
            <p:cNvSpPr/>
            <p:nvPr/>
          </p:nvSpPr>
          <p:spPr>
            <a:xfrm flipH="1">
              <a:off x="8526735" y="4236127"/>
              <a:ext cx="695638" cy="1498935"/>
            </a:xfrm>
            <a:custGeom>
              <a:avLst/>
              <a:gdLst>
                <a:gd name="connsiteX0" fmla="*/ 26126 w 583475"/>
                <a:gd name="connsiteY0" fmla="*/ 1498935 h 1498935"/>
                <a:gd name="connsiteX1" fmla="*/ 60960 w 583475"/>
                <a:gd name="connsiteY1" fmla="*/ 1411849 h 1498935"/>
                <a:gd name="connsiteX2" fmla="*/ 78378 w 583475"/>
                <a:gd name="connsiteY2" fmla="*/ 1377015 h 1498935"/>
                <a:gd name="connsiteX3" fmla="*/ 113212 w 583475"/>
                <a:gd name="connsiteY3" fmla="*/ 1272512 h 1498935"/>
                <a:gd name="connsiteX4" fmla="*/ 148046 w 583475"/>
                <a:gd name="connsiteY4" fmla="*/ 1211552 h 1498935"/>
                <a:gd name="connsiteX5" fmla="*/ 165463 w 583475"/>
                <a:gd name="connsiteY5" fmla="*/ 1150592 h 1498935"/>
                <a:gd name="connsiteX6" fmla="*/ 235132 w 583475"/>
                <a:gd name="connsiteY6" fmla="*/ 1002546 h 1498935"/>
                <a:gd name="connsiteX7" fmla="*/ 252549 w 583475"/>
                <a:gd name="connsiteY7" fmla="*/ 932877 h 1498935"/>
                <a:gd name="connsiteX8" fmla="*/ 278675 w 583475"/>
                <a:gd name="connsiteY8" fmla="*/ 854500 h 1498935"/>
                <a:gd name="connsiteX9" fmla="*/ 296092 w 583475"/>
                <a:gd name="connsiteY9" fmla="*/ 793540 h 1498935"/>
                <a:gd name="connsiteX10" fmla="*/ 330926 w 583475"/>
                <a:gd name="connsiteY10" fmla="*/ 723872 h 1498935"/>
                <a:gd name="connsiteX11" fmla="*/ 348343 w 583475"/>
                <a:gd name="connsiteY11" fmla="*/ 680329 h 1498935"/>
                <a:gd name="connsiteX12" fmla="*/ 374469 w 583475"/>
                <a:gd name="connsiteY12" fmla="*/ 628077 h 1498935"/>
                <a:gd name="connsiteX13" fmla="*/ 391886 w 583475"/>
                <a:gd name="connsiteY13" fmla="*/ 575826 h 1498935"/>
                <a:gd name="connsiteX14" fmla="*/ 426720 w 583475"/>
                <a:gd name="connsiteY14" fmla="*/ 506157 h 1498935"/>
                <a:gd name="connsiteX15" fmla="*/ 452846 w 583475"/>
                <a:gd name="connsiteY15" fmla="*/ 436489 h 1498935"/>
                <a:gd name="connsiteX16" fmla="*/ 487680 w 583475"/>
                <a:gd name="connsiteY16" fmla="*/ 366820 h 1498935"/>
                <a:gd name="connsiteX17" fmla="*/ 496389 w 583475"/>
                <a:gd name="connsiteY17" fmla="*/ 331986 h 1498935"/>
                <a:gd name="connsiteX18" fmla="*/ 531223 w 583475"/>
                <a:gd name="connsiteY18" fmla="*/ 271026 h 1498935"/>
                <a:gd name="connsiteX19" fmla="*/ 548640 w 583475"/>
                <a:gd name="connsiteY19" fmla="*/ 236192 h 1498935"/>
                <a:gd name="connsiteX20" fmla="*/ 557349 w 583475"/>
                <a:gd name="connsiteY20" fmla="*/ 210066 h 1498935"/>
                <a:gd name="connsiteX21" fmla="*/ 583475 w 583475"/>
                <a:gd name="connsiteY21" fmla="*/ 175232 h 1498935"/>
                <a:gd name="connsiteX22" fmla="*/ 522515 w 583475"/>
                <a:gd name="connsiteY22" fmla="*/ 131689 h 1498935"/>
                <a:gd name="connsiteX23" fmla="*/ 435429 w 583475"/>
                <a:gd name="connsiteY23" fmla="*/ 88146 h 1498935"/>
                <a:gd name="connsiteX24" fmla="*/ 391886 w 583475"/>
                <a:gd name="connsiteY24" fmla="*/ 79437 h 1498935"/>
                <a:gd name="connsiteX25" fmla="*/ 339635 w 583475"/>
                <a:gd name="connsiteY25" fmla="*/ 62020 h 1498935"/>
                <a:gd name="connsiteX26" fmla="*/ 269966 w 583475"/>
                <a:gd name="connsiteY26" fmla="*/ 44603 h 1498935"/>
                <a:gd name="connsiteX27" fmla="*/ 217715 w 583475"/>
                <a:gd name="connsiteY27" fmla="*/ 27186 h 1498935"/>
                <a:gd name="connsiteX28" fmla="*/ 148046 w 583475"/>
                <a:gd name="connsiteY28" fmla="*/ 9769 h 1498935"/>
                <a:gd name="connsiteX29" fmla="*/ 121920 w 583475"/>
                <a:gd name="connsiteY29" fmla="*/ 1060 h 1498935"/>
                <a:gd name="connsiteX30" fmla="*/ 0 w 583475"/>
                <a:gd name="connsiteY30" fmla="*/ 1060 h 1498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583475" h="1498935">
                  <a:moveTo>
                    <a:pt x="26126" y="1498935"/>
                  </a:moveTo>
                  <a:cubicBezTo>
                    <a:pt x="37737" y="1469906"/>
                    <a:pt x="48644" y="1440586"/>
                    <a:pt x="60960" y="1411849"/>
                  </a:cubicBezTo>
                  <a:cubicBezTo>
                    <a:pt x="66074" y="1399917"/>
                    <a:pt x="73820" y="1389170"/>
                    <a:pt x="78378" y="1377015"/>
                  </a:cubicBezTo>
                  <a:cubicBezTo>
                    <a:pt x="91271" y="1342634"/>
                    <a:pt x="94995" y="1304393"/>
                    <a:pt x="113212" y="1272512"/>
                  </a:cubicBezTo>
                  <a:cubicBezTo>
                    <a:pt x="124823" y="1252192"/>
                    <a:pt x="138827" y="1233063"/>
                    <a:pt x="148046" y="1211552"/>
                  </a:cubicBezTo>
                  <a:cubicBezTo>
                    <a:pt x="156371" y="1192128"/>
                    <a:pt x="157614" y="1170214"/>
                    <a:pt x="165463" y="1150592"/>
                  </a:cubicBezTo>
                  <a:cubicBezTo>
                    <a:pt x="212395" y="1033264"/>
                    <a:pt x="190512" y="1128971"/>
                    <a:pt x="235132" y="1002546"/>
                  </a:cubicBezTo>
                  <a:cubicBezTo>
                    <a:pt x="243099" y="979973"/>
                    <a:pt x="245795" y="955842"/>
                    <a:pt x="252549" y="932877"/>
                  </a:cubicBezTo>
                  <a:cubicBezTo>
                    <a:pt x="260320" y="906457"/>
                    <a:pt x="270461" y="880785"/>
                    <a:pt x="278675" y="854500"/>
                  </a:cubicBezTo>
                  <a:cubicBezTo>
                    <a:pt x="284979" y="834329"/>
                    <a:pt x="288243" y="813162"/>
                    <a:pt x="296092" y="793540"/>
                  </a:cubicBezTo>
                  <a:cubicBezTo>
                    <a:pt x="305735" y="769433"/>
                    <a:pt x="320046" y="747446"/>
                    <a:pt x="330926" y="723872"/>
                  </a:cubicBezTo>
                  <a:cubicBezTo>
                    <a:pt x="337477" y="709678"/>
                    <a:pt x="341874" y="694560"/>
                    <a:pt x="348343" y="680329"/>
                  </a:cubicBezTo>
                  <a:cubicBezTo>
                    <a:pt x="356401" y="662601"/>
                    <a:pt x="366979" y="646052"/>
                    <a:pt x="374469" y="628077"/>
                  </a:cubicBezTo>
                  <a:cubicBezTo>
                    <a:pt x="381530" y="611130"/>
                    <a:pt x="384654" y="592701"/>
                    <a:pt x="391886" y="575826"/>
                  </a:cubicBezTo>
                  <a:cubicBezTo>
                    <a:pt x="402114" y="551961"/>
                    <a:pt x="420422" y="531346"/>
                    <a:pt x="426720" y="506157"/>
                  </a:cubicBezTo>
                  <a:cubicBezTo>
                    <a:pt x="442776" y="441935"/>
                    <a:pt x="425522" y="500244"/>
                    <a:pt x="452846" y="436489"/>
                  </a:cubicBezTo>
                  <a:cubicBezTo>
                    <a:pt x="480969" y="370869"/>
                    <a:pt x="430905" y="461449"/>
                    <a:pt x="487680" y="366820"/>
                  </a:cubicBezTo>
                  <a:cubicBezTo>
                    <a:pt x="490583" y="355209"/>
                    <a:pt x="492186" y="343193"/>
                    <a:pt x="496389" y="331986"/>
                  </a:cubicBezTo>
                  <a:cubicBezTo>
                    <a:pt x="510743" y="293708"/>
                    <a:pt x="512848" y="303183"/>
                    <a:pt x="531223" y="271026"/>
                  </a:cubicBezTo>
                  <a:cubicBezTo>
                    <a:pt x="537664" y="259755"/>
                    <a:pt x="543526" y="248124"/>
                    <a:pt x="548640" y="236192"/>
                  </a:cubicBezTo>
                  <a:cubicBezTo>
                    <a:pt x="552256" y="227754"/>
                    <a:pt x="552794" y="218036"/>
                    <a:pt x="557349" y="210066"/>
                  </a:cubicBezTo>
                  <a:cubicBezTo>
                    <a:pt x="564550" y="197464"/>
                    <a:pt x="574766" y="186843"/>
                    <a:pt x="583475" y="175232"/>
                  </a:cubicBezTo>
                  <a:cubicBezTo>
                    <a:pt x="553269" y="114819"/>
                    <a:pt x="585822" y="157012"/>
                    <a:pt x="522515" y="131689"/>
                  </a:cubicBezTo>
                  <a:cubicBezTo>
                    <a:pt x="492381" y="119636"/>
                    <a:pt x="464458" y="102660"/>
                    <a:pt x="435429" y="88146"/>
                  </a:cubicBezTo>
                  <a:cubicBezTo>
                    <a:pt x="422190" y="81526"/>
                    <a:pt x="406166" y="83332"/>
                    <a:pt x="391886" y="79437"/>
                  </a:cubicBezTo>
                  <a:cubicBezTo>
                    <a:pt x="374174" y="74606"/>
                    <a:pt x="357288" y="67064"/>
                    <a:pt x="339635" y="62020"/>
                  </a:cubicBezTo>
                  <a:cubicBezTo>
                    <a:pt x="316618" y="55444"/>
                    <a:pt x="292675" y="52173"/>
                    <a:pt x="269966" y="44603"/>
                  </a:cubicBezTo>
                  <a:cubicBezTo>
                    <a:pt x="252549" y="38797"/>
                    <a:pt x="235526" y="31639"/>
                    <a:pt x="217715" y="27186"/>
                  </a:cubicBezTo>
                  <a:cubicBezTo>
                    <a:pt x="194492" y="21380"/>
                    <a:pt x="170755" y="17339"/>
                    <a:pt x="148046" y="9769"/>
                  </a:cubicBezTo>
                  <a:cubicBezTo>
                    <a:pt x="139337" y="6866"/>
                    <a:pt x="131084" y="1599"/>
                    <a:pt x="121920" y="1060"/>
                  </a:cubicBezTo>
                  <a:cubicBezTo>
                    <a:pt x="81350" y="-1327"/>
                    <a:pt x="40640" y="1060"/>
                    <a:pt x="0" y="1060"/>
                  </a:cubicBez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5" name="TextBox 134"/>
          <p:cNvSpPr txBox="1"/>
          <p:nvPr/>
        </p:nvSpPr>
        <p:spPr>
          <a:xfrm>
            <a:off x="7300641" y="3758377"/>
            <a:ext cx="4818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           2</a:t>
            </a:r>
            <a:r>
              <a:rPr lang="en-US" baseline="30000" dirty="0" smtClean="0"/>
              <a:t>nd</a:t>
            </a:r>
            <a:r>
              <a:rPr lang="en-US" dirty="0" smtClean="0"/>
              <a:t>              3</a:t>
            </a:r>
            <a:r>
              <a:rPr lang="en-US" baseline="30000" dirty="0" smtClean="0"/>
              <a:t>rd</a:t>
            </a:r>
            <a:r>
              <a:rPr lang="en-US" dirty="0" smtClean="0"/>
              <a:t>                     4</a:t>
            </a:r>
            <a:r>
              <a:rPr lang="en-US" baseline="30000" dirty="0" smtClean="0"/>
              <a:t>th</a:t>
            </a:r>
            <a:r>
              <a:rPr lang="en-US" dirty="0" smtClean="0"/>
              <a:t>             5</a:t>
            </a:r>
            <a:r>
              <a:rPr lang="en-US" baseline="30000" dirty="0" smtClean="0"/>
              <a:t>th</a:t>
            </a: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 rot="16200000">
            <a:off x="7212169" y="2438123"/>
            <a:ext cx="20904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Feedback mediated online correction2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 rot="16200000">
            <a:off x="6103067" y="2402032"/>
            <a:ext cx="20904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Feedback mediated online correction1</a:t>
            </a:r>
            <a:endParaRPr lang="en-US" dirty="0"/>
          </a:p>
        </p:txBody>
      </p:sp>
      <p:grpSp>
        <p:nvGrpSpPr>
          <p:cNvPr id="60" name="Group 59"/>
          <p:cNvGrpSpPr/>
          <p:nvPr/>
        </p:nvGrpSpPr>
        <p:grpSpPr>
          <a:xfrm>
            <a:off x="9023896" y="1799195"/>
            <a:ext cx="587198" cy="1881052"/>
            <a:chOff x="8849059" y="4058132"/>
            <a:chExt cx="587198" cy="1881052"/>
          </a:xfrm>
        </p:grpSpPr>
        <p:sp>
          <p:nvSpPr>
            <p:cNvPr id="61" name="Oval 60"/>
            <p:cNvSpPr/>
            <p:nvPr/>
          </p:nvSpPr>
          <p:spPr>
            <a:xfrm>
              <a:off x="9148874" y="5712761"/>
              <a:ext cx="287383" cy="226423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9114041" y="4058132"/>
              <a:ext cx="287383" cy="20029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" name="Straight Arrow Connector 62"/>
            <p:cNvCxnSpPr>
              <a:endCxn id="62" idx="4"/>
            </p:cNvCxnSpPr>
            <p:nvPr/>
          </p:nvCxnSpPr>
          <p:spPr>
            <a:xfrm flipH="1" flipV="1">
              <a:off x="9257733" y="4258430"/>
              <a:ext cx="34833" cy="1454331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Freeform 63"/>
            <p:cNvSpPr/>
            <p:nvPr/>
          </p:nvSpPr>
          <p:spPr>
            <a:xfrm flipH="1">
              <a:off x="8849059" y="4236127"/>
              <a:ext cx="373313" cy="1498935"/>
            </a:xfrm>
            <a:custGeom>
              <a:avLst/>
              <a:gdLst>
                <a:gd name="connsiteX0" fmla="*/ 26126 w 583475"/>
                <a:gd name="connsiteY0" fmla="*/ 1498935 h 1498935"/>
                <a:gd name="connsiteX1" fmla="*/ 60960 w 583475"/>
                <a:gd name="connsiteY1" fmla="*/ 1411849 h 1498935"/>
                <a:gd name="connsiteX2" fmla="*/ 78378 w 583475"/>
                <a:gd name="connsiteY2" fmla="*/ 1377015 h 1498935"/>
                <a:gd name="connsiteX3" fmla="*/ 113212 w 583475"/>
                <a:gd name="connsiteY3" fmla="*/ 1272512 h 1498935"/>
                <a:gd name="connsiteX4" fmla="*/ 148046 w 583475"/>
                <a:gd name="connsiteY4" fmla="*/ 1211552 h 1498935"/>
                <a:gd name="connsiteX5" fmla="*/ 165463 w 583475"/>
                <a:gd name="connsiteY5" fmla="*/ 1150592 h 1498935"/>
                <a:gd name="connsiteX6" fmla="*/ 235132 w 583475"/>
                <a:gd name="connsiteY6" fmla="*/ 1002546 h 1498935"/>
                <a:gd name="connsiteX7" fmla="*/ 252549 w 583475"/>
                <a:gd name="connsiteY7" fmla="*/ 932877 h 1498935"/>
                <a:gd name="connsiteX8" fmla="*/ 278675 w 583475"/>
                <a:gd name="connsiteY8" fmla="*/ 854500 h 1498935"/>
                <a:gd name="connsiteX9" fmla="*/ 296092 w 583475"/>
                <a:gd name="connsiteY9" fmla="*/ 793540 h 1498935"/>
                <a:gd name="connsiteX10" fmla="*/ 330926 w 583475"/>
                <a:gd name="connsiteY10" fmla="*/ 723872 h 1498935"/>
                <a:gd name="connsiteX11" fmla="*/ 348343 w 583475"/>
                <a:gd name="connsiteY11" fmla="*/ 680329 h 1498935"/>
                <a:gd name="connsiteX12" fmla="*/ 374469 w 583475"/>
                <a:gd name="connsiteY12" fmla="*/ 628077 h 1498935"/>
                <a:gd name="connsiteX13" fmla="*/ 391886 w 583475"/>
                <a:gd name="connsiteY13" fmla="*/ 575826 h 1498935"/>
                <a:gd name="connsiteX14" fmla="*/ 426720 w 583475"/>
                <a:gd name="connsiteY14" fmla="*/ 506157 h 1498935"/>
                <a:gd name="connsiteX15" fmla="*/ 452846 w 583475"/>
                <a:gd name="connsiteY15" fmla="*/ 436489 h 1498935"/>
                <a:gd name="connsiteX16" fmla="*/ 487680 w 583475"/>
                <a:gd name="connsiteY16" fmla="*/ 366820 h 1498935"/>
                <a:gd name="connsiteX17" fmla="*/ 496389 w 583475"/>
                <a:gd name="connsiteY17" fmla="*/ 331986 h 1498935"/>
                <a:gd name="connsiteX18" fmla="*/ 531223 w 583475"/>
                <a:gd name="connsiteY18" fmla="*/ 271026 h 1498935"/>
                <a:gd name="connsiteX19" fmla="*/ 548640 w 583475"/>
                <a:gd name="connsiteY19" fmla="*/ 236192 h 1498935"/>
                <a:gd name="connsiteX20" fmla="*/ 557349 w 583475"/>
                <a:gd name="connsiteY20" fmla="*/ 210066 h 1498935"/>
                <a:gd name="connsiteX21" fmla="*/ 583475 w 583475"/>
                <a:gd name="connsiteY21" fmla="*/ 175232 h 1498935"/>
                <a:gd name="connsiteX22" fmla="*/ 522515 w 583475"/>
                <a:gd name="connsiteY22" fmla="*/ 131689 h 1498935"/>
                <a:gd name="connsiteX23" fmla="*/ 435429 w 583475"/>
                <a:gd name="connsiteY23" fmla="*/ 88146 h 1498935"/>
                <a:gd name="connsiteX24" fmla="*/ 391886 w 583475"/>
                <a:gd name="connsiteY24" fmla="*/ 79437 h 1498935"/>
                <a:gd name="connsiteX25" fmla="*/ 339635 w 583475"/>
                <a:gd name="connsiteY25" fmla="*/ 62020 h 1498935"/>
                <a:gd name="connsiteX26" fmla="*/ 269966 w 583475"/>
                <a:gd name="connsiteY26" fmla="*/ 44603 h 1498935"/>
                <a:gd name="connsiteX27" fmla="*/ 217715 w 583475"/>
                <a:gd name="connsiteY27" fmla="*/ 27186 h 1498935"/>
                <a:gd name="connsiteX28" fmla="*/ 148046 w 583475"/>
                <a:gd name="connsiteY28" fmla="*/ 9769 h 1498935"/>
                <a:gd name="connsiteX29" fmla="*/ 121920 w 583475"/>
                <a:gd name="connsiteY29" fmla="*/ 1060 h 1498935"/>
                <a:gd name="connsiteX30" fmla="*/ 0 w 583475"/>
                <a:gd name="connsiteY30" fmla="*/ 1060 h 1498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583475" h="1498935">
                  <a:moveTo>
                    <a:pt x="26126" y="1498935"/>
                  </a:moveTo>
                  <a:cubicBezTo>
                    <a:pt x="37737" y="1469906"/>
                    <a:pt x="48644" y="1440586"/>
                    <a:pt x="60960" y="1411849"/>
                  </a:cubicBezTo>
                  <a:cubicBezTo>
                    <a:pt x="66074" y="1399917"/>
                    <a:pt x="73820" y="1389170"/>
                    <a:pt x="78378" y="1377015"/>
                  </a:cubicBezTo>
                  <a:cubicBezTo>
                    <a:pt x="91271" y="1342634"/>
                    <a:pt x="94995" y="1304393"/>
                    <a:pt x="113212" y="1272512"/>
                  </a:cubicBezTo>
                  <a:cubicBezTo>
                    <a:pt x="124823" y="1252192"/>
                    <a:pt x="138827" y="1233063"/>
                    <a:pt x="148046" y="1211552"/>
                  </a:cubicBezTo>
                  <a:cubicBezTo>
                    <a:pt x="156371" y="1192128"/>
                    <a:pt x="157614" y="1170214"/>
                    <a:pt x="165463" y="1150592"/>
                  </a:cubicBezTo>
                  <a:cubicBezTo>
                    <a:pt x="212395" y="1033264"/>
                    <a:pt x="190512" y="1128971"/>
                    <a:pt x="235132" y="1002546"/>
                  </a:cubicBezTo>
                  <a:cubicBezTo>
                    <a:pt x="243099" y="979973"/>
                    <a:pt x="245795" y="955842"/>
                    <a:pt x="252549" y="932877"/>
                  </a:cubicBezTo>
                  <a:cubicBezTo>
                    <a:pt x="260320" y="906457"/>
                    <a:pt x="270461" y="880785"/>
                    <a:pt x="278675" y="854500"/>
                  </a:cubicBezTo>
                  <a:cubicBezTo>
                    <a:pt x="284979" y="834329"/>
                    <a:pt x="288243" y="813162"/>
                    <a:pt x="296092" y="793540"/>
                  </a:cubicBezTo>
                  <a:cubicBezTo>
                    <a:pt x="305735" y="769433"/>
                    <a:pt x="320046" y="747446"/>
                    <a:pt x="330926" y="723872"/>
                  </a:cubicBezTo>
                  <a:cubicBezTo>
                    <a:pt x="337477" y="709678"/>
                    <a:pt x="341874" y="694560"/>
                    <a:pt x="348343" y="680329"/>
                  </a:cubicBezTo>
                  <a:cubicBezTo>
                    <a:pt x="356401" y="662601"/>
                    <a:pt x="366979" y="646052"/>
                    <a:pt x="374469" y="628077"/>
                  </a:cubicBezTo>
                  <a:cubicBezTo>
                    <a:pt x="381530" y="611130"/>
                    <a:pt x="384654" y="592701"/>
                    <a:pt x="391886" y="575826"/>
                  </a:cubicBezTo>
                  <a:cubicBezTo>
                    <a:pt x="402114" y="551961"/>
                    <a:pt x="420422" y="531346"/>
                    <a:pt x="426720" y="506157"/>
                  </a:cubicBezTo>
                  <a:cubicBezTo>
                    <a:pt x="442776" y="441935"/>
                    <a:pt x="425522" y="500244"/>
                    <a:pt x="452846" y="436489"/>
                  </a:cubicBezTo>
                  <a:cubicBezTo>
                    <a:pt x="480969" y="370869"/>
                    <a:pt x="430905" y="461449"/>
                    <a:pt x="487680" y="366820"/>
                  </a:cubicBezTo>
                  <a:cubicBezTo>
                    <a:pt x="490583" y="355209"/>
                    <a:pt x="492186" y="343193"/>
                    <a:pt x="496389" y="331986"/>
                  </a:cubicBezTo>
                  <a:cubicBezTo>
                    <a:pt x="510743" y="293708"/>
                    <a:pt x="512848" y="303183"/>
                    <a:pt x="531223" y="271026"/>
                  </a:cubicBezTo>
                  <a:cubicBezTo>
                    <a:pt x="537664" y="259755"/>
                    <a:pt x="543526" y="248124"/>
                    <a:pt x="548640" y="236192"/>
                  </a:cubicBezTo>
                  <a:cubicBezTo>
                    <a:pt x="552256" y="227754"/>
                    <a:pt x="552794" y="218036"/>
                    <a:pt x="557349" y="210066"/>
                  </a:cubicBezTo>
                  <a:cubicBezTo>
                    <a:pt x="564550" y="197464"/>
                    <a:pt x="574766" y="186843"/>
                    <a:pt x="583475" y="175232"/>
                  </a:cubicBezTo>
                  <a:cubicBezTo>
                    <a:pt x="553269" y="114819"/>
                    <a:pt x="585822" y="157012"/>
                    <a:pt x="522515" y="131689"/>
                  </a:cubicBezTo>
                  <a:cubicBezTo>
                    <a:pt x="492381" y="119636"/>
                    <a:pt x="464458" y="102660"/>
                    <a:pt x="435429" y="88146"/>
                  </a:cubicBezTo>
                  <a:cubicBezTo>
                    <a:pt x="422190" y="81526"/>
                    <a:pt x="406166" y="83332"/>
                    <a:pt x="391886" y="79437"/>
                  </a:cubicBezTo>
                  <a:cubicBezTo>
                    <a:pt x="374174" y="74606"/>
                    <a:pt x="357288" y="67064"/>
                    <a:pt x="339635" y="62020"/>
                  </a:cubicBezTo>
                  <a:cubicBezTo>
                    <a:pt x="316618" y="55444"/>
                    <a:pt x="292675" y="52173"/>
                    <a:pt x="269966" y="44603"/>
                  </a:cubicBezTo>
                  <a:cubicBezTo>
                    <a:pt x="252549" y="38797"/>
                    <a:pt x="235526" y="31639"/>
                    <a:pt x="217715" y="27186"/>
                  </a:cubicBezTo>
                  <a:cubicBezTo>
                    <a:pt x="194492" y="21380"/>
                    <a:pt x="170755" y="17339"/>
                    <a:pt x="148046" y="9769"/>
                  </a:cubicBezTo>
                  <a:cubicBezTo>
                    <a:pt x="139337" y="6866"/>
                    <a:pt x="131084" y="1599"/>
                    <a:pt x="121920" y="1060"/>
                  </a:cubicBezTo>
                  <a:cubicBezTo>
                    <a:pt x="81350" y="-1327"/>
                    <a:pt x="40640" y="1060"/>
                    <a:pt x="0" y="1060"/>
                  </a:cubicBez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5" name="TextBox 64"/>
          <p:cNvSpPr txBox="1"/>
          <p:nvPr/>
        </p:nvSpPr>
        <p:spPr>
          <a:xfrm rot="16200000">
            <a:off x="8060644" y="2402032"/>
            <a:ext cx="20904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Feedback mediated online correction3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6468363" y="4321225"/>
            <a:ext cx="5723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Feedback adaptation</a:t>
            </a:r>
          </a:p>
          <a:p>
            <a:r>
              <a:rPr lang="en-US" dirty="0" smtClean="0"/>
              <a:t>Online update of the controller during the movement time</a:t>
            </a:r>
            <a:endParaRPr lang="en-US" dirty="0"/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10040983" y="4498243"/>
            <a:ext cx="12672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1571821" y="3355545"/>
            <a:ext cx="287383" cy="22642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1536988" y="1700916"/>
            <a:ext cx="287383" cy="20029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Arrow Connector 69"/>
          <p:cNvCxnSpPr>
            <a:endCxn id="69" idx="4"/>
          </p:cNvCxnSpPr>
          <p:nvPr/>
        </p:nvCxnSpPr>
        <p:spPr>
          <a:xfrm flipH="1" flipV="1">
            <a:off x="1680680" y="1901214"/>
            <a:ext cx="34833" cy="1454331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Freeform 70"/>
          <p:cNvSpPr/>
          <p:nvPr/>
        </p:nvSpPr>
        <p:spPr>
          <a:xfrm flipH="1">
            <a:off x="691734" y="1878911"/>
            <a:ext cx="962295" cy="1498935"/>
          </a:xfrm>
          <a:custGeom>
            <a:avLst/>
            <a:gdLst>
              <a:gd name="connsiteX0" fmla="*/ 26126 w 583475"/>
              <a:gd name="connsiteY0" fmla="*/ 1498935 h 1498935"/>
              <a:gd name="connsiteX1" fmla="*/ 60960 w 583475"/>
              <a:gd name="connsiteY1" fmla="*/ 1411849 h 1498935"/>
              <a:gd name="connsiteX2" fmla="*/ 78378 w 583475"/>
              <a:gd name="connsiteY2" fmla="*/ 1377015 h 1498935"/>
              <a:gd name="connsiteX3" fmla="*/ 113212 w 583475"/>
              <a:gd name="connsiteY3" fmla="*/ 1272512 h 1498935"/>
              <a:gd name="connsiteX4" fmla="*/ 148046 w 583475"/>
              <a:gd name="connsiteY4" fmla="*/ 1211552 h 1498935"/>
              <a:gd name="connsiteX5" fmla="*/ 165463 w 583475"/>
              <a:gd name="connsiteY5" fmla="*/ 1150592 h 1498935"/>
              <a:gd name="connsiteX6" fmla="*/ 235132 w 583475"/>
              <a:gd name="connsiteY6" fmla="*/ 1002546 h 1498935"/>
              <a:gd name="connsiteX7" fmla="*/ 252549 w 583475"/>
              <a:gd name="connsiteY7" fmla="*/ 932877 h 1498935"/>
              <a:gd name="connsiteX8" fmla="*/ 278675 w 583475"/>
              <a:gd name="connsiteY8" fmla="*/ 854500 h 1498935"/>
              <a:gd name="connsiteX9" fmla="*/ 296092 w 583475"/>
              <a:gd name="connsiteY9" fmla="*/ 793540 h 1498935"/>
              <a:gd name="connsiteX10" fmla="*/ 330926 w 583475"/>
              <a:gd name="connsiteY10" fmla="*/ 723872 h 1498935"/>
              <a:gd name="connsiteX11" fmla="*/ 348343 w 583475"/>
              <a:gd name="connsiteY11" fmla="*/ 680329 h 1498935"/>
              <a:gd name="connsiteX12" fmla="*/ 374469 w 583475"/>
              <a:gd name="connsiteY12" fmla="*/ 628077 h 1498935"/>
              <a:gd name="connsiteX13" fmla="*/ 391886 w 583475"/>
              <a:gd name="connsiteY13" fmla="*/ 575826 h 1498935"/>
              <a:gd name="connsiteX14" fmla="*/ 426720 w 583475"/>
              <a:gd name="connsiteY14" fmla="*/ 506157 h 1498935"/>
              <a:gd name="connsiteX15" fmla="*/ 452846 w 583475"/>
              <a:gd name="connsiteY15" fmla="*/ 436489 h 1498935"/>
              <a:gd name="connsiteX16" fmla="*/ 487680 w 583475"/>
              <a:gd name="connsiteY16" fmla="*/ 366820 h 1498935"/>
              <a:gd name="connsiteX17" fmla="*/ 496389 w 583475"/>
              <a:gd name="connsiteY17" fmla="*/ 331986 h 1498935"/>
              <a:gd name="connsiteX18" fmla="*/ 531223 w 583475"/>
              <a:gd name="connsiteY18" fmla="*/ 271026 h 1498935"/>
              <a:gd name="connsiteX19" fmla="*/ 548640 w 583475"/>
              <a:gd name="connsiteY19" fmla="*/ 236192 h 1498935"/>
              <a:gd name="connsiteX20" fmla="*/ 557349 w 583475"/>
              <a:gd name="connsiteY20" fmla="*/ 210066 h 1498935"/>
              <a:gd name="connsiteX21" fmla="*/ 583475 w 583475"/>
              <a:gd name="connsiteY21" fmla="*/ 175232 h 1498935"/>
              <a:gd name="connsiteX22" fmla="*/ 522515 w 583475"/>
              <a:gd name="connsiteY22" fmla="*/ 131689 h 1498935"/>
              <a:gd name="connsiteX23" fmla="*/ 435429 w 583475"/>
              <a:gd name="connsiteY23" fmla="*/ 88146 h 1498935"/>
              <a:gd name="connsiteX24" fmla="*/ 391886 w 583475"/>
              <a:gd name="connsiteY24" fmla="*/ 79437 h 1498935"/>
              <a:gd name="connsiteX25" fmla="*/ 339635 w 583475"/>
              <a:gd name="connsiteY25" fmla="*/ 62020 h 1498935"/>
              <a:gd name="connsiteX26" fmla="*/ 269966 w 583475"/>
              <a:gd name="connsiteY26" fmla="*/ 44603 h 1498935"/>
              <a:gd name="connsiteX27" fmla="*/ 217715 w 583475"/>
              <a:gd name="connsiteY27" fmla="*/ 27186 h 1498935"/>
              <a:gd name="connsiteX28" fmla="*/ 148046 w 583475"/>
              <a:gd name="connsiteY28" fmla="*/ 9769 h 1498935"/>
              <a:gd name="connsiteX29" fmla="*/ 121920 w 583475"/>
              <a:gd name="connsiteY29" fmla="*/ 1060 h 1498935"/>
              <a:gd name="connsiteX30" fmla="*/ 0 w 583475"/>
              <a:gd name="connsiteY30" fmla="*/ 1060 h 1498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583475" h="1498935">
                <a:moveTo>
                  <a:pt x="26126" y="1498935"/>
                </a:moveTo>
                <a:cubicBezTo>
                  <a:pt x="37737" y="1469906"/>
                  <a:pt x="48644" y="1440586"/>
                  <a:pt x="60960" y="1411849"/>
                </a:cubicBezTo>
                <a:cubicBezTo>
                  <a:pt x="66074" y="1399917"/>
                  <a:pt x="73820" y="1389170"/>
                  <a:pt x="78378" y="1377015"/>
                </a:cubicBezTo>
                <a:cubicBezTo>
                  <a:pt x="91271" y="1342634"/>
                  <a:pt x="94995" y="1304393"/>
                  <a:pt x="113212" y="1272512"/>
                </a:cubicBezTo>
                <a:cubicBezTo>
                  <a:pt x="124823" y="1252192"/>
                  <a:pt x="138827" y="1233063"/>
                  <a:pt x="148046" y="1211552"/>
                </a:cubicBezTo>
                <a:cubicBezTo>
                  <a:pt x="156371" y="1192128"/>
                  <a:pt x="157614" y="1170214"/>
                  <a:pt x="165463" y="1150592"/>
                </a:cubicBezTo>
                <a:cubicBezTo>
                  <a:pt x="212395" y="1033264"/>
                  <a:pt x="190512" y="1128971"/>
                  <a:pt x="235132" y="1002546"/>
                </a:cubicBezTo>
                <a:cubicBezTo>
                  <a:pt x="243099" y="979973"/>
                  <a:pt x="245795" y="955842"/>
                  <a:pt x="252549" y="932877"/>
                </a:cubicBezTo>
                <a:cubicBezTo>
                  <a:pt x="260320" y="906457"/>
                  <a:pt x="270461" y="880785"/>
                  <a:pt x="278675" y="854500"/>
                </a:cubicBezTo>
                <a:cubicBezTo>
                  <a:pt x="284979" y="834329"/>
                  <a:pt x="288243" y="813162"/>
                  <a:pt x="296092" y="793540"/>
                </a:cubicBezTo>
                <a:cubicBezTo>
                  <a:pt x="305735" y="769433"/>
                  <a:pt x="320046" y="747446"/>
                  <a:pt x="330926" y="723872"/>
                </a:cubicBezTo>
                <a:cubicBezTo>
                  <a:pt x="337477" y="709678"/>
                  <a:pt x="341874" y="694560"/>
                  <a:pt x="348343" y="680329"/>
                </a:cubicBezTo>
                <a:cubicBezTo>
                  <a:pt x="356401" y="662601"/>
                  <a:pt x="366979" y="646052"/>
                  <a:pt x="374469" y="628077"/>
                </a:cubicBezTo>
                <a:cubicBezTo>
                  <a:pt x="381530" y="611130"/>
                  <a:pt x="384654" y="592701"/>
                  <a:pt x="391886" y="575826"/>
                </a:cubicBezTo>
                <a:cubicBezTo>
                  <a:pt x="402114" y="551961"/>
                  <a:pt x="420422" y="531346"/>
                  <a:pt x="426720" y="506157"/>
                </a:cubicBezTo>
                <a:cubicBezTo>
                  <a:pt x="442776" y="441935"/>
                  <a:pt x="425522" y="500244"/>
                  <a:pt x="452846" y="436489"/>
                </a:cubicBezTo>
                <a:cubicBezTo>
                  <a:pt x="480969" y="370869"/>
                  <a:pt x="430905" y="461449"/>
                  <a:pt x="487680" y="366820"/>
                </a:cubicBezTo>
                <a:cubicBezTo>
                  <a:pt x="490583" y="355209"/>
                  <a:pt x="492186" y="343193"/>
                  <a:pt x="496389" y="331986"/>
                </a:cubicBezTo>
                <a:cubicBezTo>
                  <a:pt x="510743" y="293708"/>
                  <a:pt x="512848" y="303183"/>
                  <a:pt x="531223" y="271026"/>
                </a:cubicBezTo>
                <a:cubicBezTo>
                  <a:pt x="537664" y="259755"/>
                  <a:pt x="543526" y="248124"/>
                  <a:pt x="548640" y="236192"/>
                </a:cubicBezTo>
                <a:cubicBezTo>
                  <a:pt x="552256" y="227754"/>
                  <a:pt x="552794" y="218036"/>
                  <a:pt x="557349" y="210066"/>
                </a:cubicBezTo>
                <a:cubicBezTo>
                  <a:pt x="564550" y="197464"/>
                  <a:pt x="574766" y="186843"/>
                  <a:pt x="583475" y="175232"/>
                </a:cubicBezTo>
                <a:cubicBezTo>
                  <a:pt x="553269" y="114819"/>
                  <a:pt x="585822" y="157012"/>
                  <a:pt x="522515" y="131689"/>
                </a:cubicBezTo>
                <a:cubicBezTo>
                  <a:pt x="492381" y="119636"/>
                  <a:pt x="464458" y="102660"/>
                  <a:pt x="435429" y="88146"/>
                </a:cubicBezTo>
                <a:cubicBezTo>
                  <a:pt x="422190" y="81526"/>
                  <a:pt x="406166" y="83332"/>
                  <a:pt x="391886" y="79437"/>
                </a:cubicBezTo>
                <a:cubicBezTo>
                  <a:pt x="374174" y="74606"/>
                  <a:pt x="357288" y="67064"/>
                  <a:pt x="339635" y="62020"/>
                </a:cubicBezTo>
                <a:cubicBezTo>
                  <a:pt x="316618" y="55444"/>
                  <a:pt x="292675" y="52173"/>
                  <a:pt x="269966" y="44603"/>
                </a:cubicBezTo>
                <a:cubicBezTo>
                  <a:pt x="252549" y="38797"/>
                  <a:pt x="235526" y="31639"/>
                  <a:pt x="217715" y="27186"/>
                </a:cubicBezTo>
                <a:cubicBezTo>
                  <a:pt x="194492" y="21380"/>
                  <a:pt x="170755" y="17339"/>
                  <a:pt x="148046" y="9769"/>
                </a:cubicBezTo>
                <a:cubicBezTo>
                  <a:pt x="139337" y="6866"/>
                  <a:pt x="131084" y="1599"/>
                  <a:pt x="121920" y="1060"/>
                </a:cubicBezTo>
                <a:cubicBezTo>
                  <a:pt x="81350" y="-1327"/>
                  <a:pt x="40640" y="1060"/>
                  <a:pt x="0" y="1060"/>
                </a:cubicBezTo>
              </a:path>
            </a:pathLst>
          </a:cu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71"/>
          <p:cNvGrpSpPr/>
          <p:nvPr/>
        </p:nvGrpSpPr>
        <p:grpSpPr>
          <a:xfrm>
            <a:off x="2029537" y="1716087"/>
            <a:ext cx="909522" cy="1881052"/>
            <a:chOff x="8526735" y="4058132"/>
            <a:chExt cx="909522" cy="1881052"/>
          </a:xfrm>
        </p:grpSpPr>
        <p:sp>
          <p:nvSpPr>
            <p:cNvPr id="73" name="Oval 72"/>
            <p:cNvSpPr/>
            <p:nvPr/>
          </p:nvSpPr>
          <p:spPr>
            <a:xfrm>
              <a:off x="9148874" y="5712761"/>
              <a:ext cx="287383" cy="226423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9114041" y="4058132"/>
              <a:ext cx="287383" cy="20029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" name="Straight Arrow Connector 74"/>
            <p:cNvCxnSpPr>
              <a:endCxn id="74" idx="4"/>
            </p:cNvCxnSpPr>
            <p:nvPr/>
          </p:nvCxnSpPr>
          <p:spPr>
            <a:xfrm flipH="1" flipV="1">
              <a:off x="9257733" y="4258430"/>
              <a:ext cx="34833" cy="1454331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Freeform 75"/>
            <p:cNvSpPr/>
            <p:nvPr/>
          </p:nvSpPr>
          <p:spPr>
            <a:xfrm flipH="1">
              <a:off x="8526735" y="4236127"/>
              <a:ext cx="695638" cy="1498935"/>
            </a:xfrm>
            <a:custGeom>
              <a:avLst/>
              <a:gdLst>
                <a:gd name="connsiteX0" fmla="*/ 26126 w 583475"/>
                <a:gd name="connsiteY0" fmla="*/ 1498935 h 1498935"/>
                <a:gd name="connsiteX1" fmla="*/ 60960 w 583475"/>
                <a:gd name="connsiteY1" fmla="*/ 1411849 h 1498935"/>
                <a:gd name="connsiteX2" fmla="*/ 78378 w 583475"/>
                <a:gd name="connsiteY2" fmla="*/ 1377015 h 1498935"/>
                <a:gd name="connsiteX3" fmla="*/ 113212 w 583475"/>
                <a:gd name="connsiteY3" fmla="*/ 1272512 h 1498935"/>
                <a:gd name="connsiteX4" fmla="*/ 148046 w 583475"/>
                <a:gd name="connsiteY4" fmla="*/ 1211552 h 1498935"/>
                <a:gd name="connsiteX5" fmla="*/ 165463 w 583475"/>
                <a:gd name="connsiteY5" fmla="*/ 1150592 h 1498935"/>
                <a:gd name="connsiteX6" fmla="*/ 235132 w 583475"/>
                <a:gd name="connsiteY6" fmla="*/ 1002546 h 1498935"/>
                <a:gd name="connsiteX7" fmla="*/ 252549 w 583475"/>
                <a:gd name="connsiteY7" fmla="*/ 932877 h 1498935"/>
                <a:gd name="connsiteX8" fmla="*/ 278675 w 583475"/>
                <a:gd name="connsiteY8" fmla="*/ 854500 h 1498935"/>
                <a:gd name="connsiteX9" fmla="*/ 296092 w 583475"/>
                <a:gd name="connsiteY9" fmla="*/ 793540 h 1498935"/>
                <a:gd name="connsiteX10" fmla="*/ 330926 w 583475"/>
                <a:gd name="connsiteY10" fmla="*/ 723872 h 1498935"/>
                <a:gd name="connsiteX11" fmla="*/ 348343 w 583475"/>
                <a:gd name="connsiteY11" fmla="*/ 680329 h 1498935"/>
                <a:gd name="connsiteX12" fmla="*/ 374469 w 583475"/>
                <a:gd name="connsiteY12" fmla="*/ 628077 h 1498935"/>
                <a:gd name="connsiteX13" fmla="*/ 391886 w 583475"/>
                <a:gd name="connsiteY13" fmla="*/ 575826 h 1498935"/>
                <a:gd name="connsiteX14" fmla="*/ 426720 w 583475"/>
                <a:gd name="connsiteY14" fmla="*/ 506157 h 1498935"/>
                <a:gd name="connsiteX15" fmla="*/ 452846 w 583475"/>
                <a:gd name="connsiteY15" fmla="*/ 436489 h 1498935"/>
                <a:gd name="connsiteX16" fmla="*/ 487680 w 583475"/>
                <a:gd name="connsiteY16" fmla="*/ 366820 h 1498935"/>
                <a:gd name="connsiteX17" fmla="*/ 496389 w 583475"/>
                <a:gd name="connsiteY17" fmla="*/ 331986 h 1498935"/>
                <a:gd name="connsiteX18" fmla="*/ 531223 w 583475"/>
                <a:gd name="connsiteY18" fmla="*/ 271026 h 1498935"/>
                <a:gd name="connsiteX19" fmla="*/ 548640 w 583475"/>
                <a:gd name="connsiteY19" fmla="*/ 236192 h 1498935"/>
                <a:gd name="connsiteX20" fmla="*/ 557349 w 583475"/>
                <a:gd name="connsiteY20" fmla="*/ 210066 h 1498935"/>
                <a:gd name="connsiteX21" fmla="*/ 583475 w 583475"/>
                <a:gd name="connsiteY21" fmla="*/ 175232 h 1498935"/>
                <a:gd name="connsiteX22" fmla="*/ 522515 w 583475"/>
                <a:gd name="connsiteY22" fmla="*/ 131689 h 1498935"/>
                <a:gd name="connsiteX23" fmla="*/ 435429 w 583475"/>
                <a:gd name="connsiteY23" fmla="*/ 88146 h 1498935"/>
                <a:gd name="connsiteX24" fmla="*/ 391886 w 583475"/>
                <a:gd name="connsiteY24" fmla="*/ 79437 h 1498935"/>
                <a:gd name="connsiteX25" fmla="*/ 339635 w 583475"/>
                <a:gd name="connsiteY25" fmla="*/ 62020 h 1498935"/>
                <a:gd name="connsiteX26" fmla="*/ 269966 w 583475"/>
                <a:gd name="connsiteY26" fmla="*/ 44603 h 1498935"/>
                <a:gd name="connsiteX27" fmla="*/ 217715 w 583475"/>
                <a:gd name="connsiteY27" fmla="*/ 27186 h 1498935"/>
                <a:gd name="connsiteX28" fmla="*/ 148046 w 583475"/>
                <a:gd name="connsiteY28" fmla="*/ 9769 h 1498935"/>
                <a:gd name="connsiteX29" fmla="*/ 121920 w 583475"/>
                <a:gd name="connsiteY29" fmla="*/ 1060 h 1498935"/>
                <a:gd name="connsiteX30" fmla="*/ 0 w 583475"/>
                <a:gd name="connsiteY30" fmla="*/ 1060 h 1498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583475" h="1498935">
                  <a:moveTo>
                    <a:pt x="26126" y="1498935"/>
                  </a:moveTo>
                  <a:cubicBezTo>
                    <a:pt x="37737" y="1469906"/>
                    <a:pt x="48644" y="1440586"/>
                    <a:pt x="60960" y="1411849"/>
                  </a:cubicBezTo>
                  <a:cubicBezTo>
                    <a:pt x="66074" y="1399917"/>
                    <a:pt x="73820" y="1389170"/>
                    <a:pt x="78378" y="1377015"/>
                  </a:cubicBezTo>
                  <a:cubicBezTo>
                    <a:pt x="91271" y="1342634"/>
                    <a:pt x="94995" y="1304393"/>
                    <a:pt x="113212" y="1272512"/>
                  </a:cubicBezTo>
                  <a:cubicBezTo>
                    <a:pt x="124823" y="1252192"/>
                    <a:pt x="138827" y="1233063"/>
                    <a:pt x="148046" y="1211552"/>
                  </a:cubicBezTo>
                  <a:cubicBezTo>
                    <a:pt x="156371" y="1192128"/>
                    <a:pt x="157614" y="1170214"/>
                    <a:pt x="165463" y="1150592"/>
                  </a:cubicBezTo>
                  <a:cubicBezTo>
                    <a:pt x="212395" y="1033264"/>
                    <a:pt x="190512" y="1128971"/>
                    <a:pt x="235132" y="1002546"/>
                  </a:cubicBezTo>
                  <a:cubicBezTo>
                    <a:pt x="243099" y="979973"/>
                    <a:pt x="245795" y="955842"/>
                    <a:pt x="252549" y="932877"/>
                  </a:cubicBezTo>
                  <a:cubicBezTo>
                    <a:pt x="260320" y="906457"/>
                    <a:pt x="270461" y="880785"/>
                    <a:pt x="278675" y="854500"/>
                  </a:cubicBezTo>
                  <a:cubicBezTo>
                    <a:pt x="284979" y="834329"/>
                    <a:pt x="288243" y="813162"/>
                    <a:pt x="296092" y="793540"/>
                  </a:cubicBezTo>
                  <a:cubicBezTo>
                    <a:pt x="305735" y="769433"/>
                    <a:pt x="320046" y="747446"/>
                    <a:pt x="330926" y="723872"/>
                  </a:cubicBezTo>
                  <a:cubicBezTo>
                    <a:pt x="337477" y="709678"/>
                    <a:pt x="341874" y="694560"/>
                    <a:pt x="348343" y="680329"/>
                  </a:cubicBezTo>
                  <a:cubicBezTo>
                    <a:pt x="356401" y="662601"/>
                    <a:pt x="366979" y="646052"/>
                    <a:pt x="374469" y="628077"/>
                  </a:cubicBezTo>
                  <a:cubicBezTo>
                    <a:pt x="381530" y="611130"/>
                    <a:pt x="384654" y="592701"/>
                    <a:pt x="391886" y="575826"/>
                  </a:cubicBezTo>
                  <a:cubicBezTo>
                    <a:pt x="402114" y="551961"/>
                    <a:pt x="420422" y="531346"/>
                    <a:pt x="426720" y="506157"/>
                  </a:cubicBezTo>
                  <a:cubicBezTo>
                    <a:pt x="442776" y="441935"/>
                    <a:pt x="425522" y="500244"/>
                    <a:pt x="452846" y="436489"/>
                  </a:cubicBezTo>
                  <a:cubicBezTo>
                    <a:pt x="480969" y="370869"/>
                    <a:pt x="430905" y="461449"/>
                    <a:pt x="487680" y="366820"/>
                  </a:cubicBezTo>
                  <a:cubicBezTo>
                    <a:pt x="490583" y="355209"/>
                    <a:pt x="492186" y="343193"/>
                    <a:pt x="496389" y="331986"/>
                  </a:cubicBezTo>
                  <a:cubicBezTo>
                    <a:pt x="510743" y="293708"/>
                    <a:pt x="512848" y="303183"/>
                    <a:pt x="531223" y="271026"/>
                  </a:cubicBezTo>
                  <a:cubicBezTo>
                    <a:pt x="537664" y="259755"/>
                    <a:pt x="543526" y="248124"/>
                    <a:pt x="548640" y="236192"/>
                  </a:cubicBezTo>
                  <a:cubicBezTo>
                    <a:pt x="552256" y="227754"/>
                    <a:pt x="552794" y="218036"/>
                    <a:pt x="557349" y="210066"/>
                  </a:cubicBezTo>
                  <a:cubicBezTo>
                    <a:pt x="564550" y="197464"/>
                    <a:pt x="574766" y="186843"/>
                    <a:pt x="583475" y="175232"/>
                  </a:cubicBezTo>
                  <a:cubicBezTo>
                    <a:pt x="553269" y="114819"/>
                    <a:pt x="585822" y="157012"/>
                    <a:pt x="522515" y="131689"/>
                  </a:cubicBezTo>
                  <a:cubicBezTo>
                    <a:pt x="492381" y="119636"/>
                    <a:pt x="464458" y="102660"/>
                    <a:pt x="435429" y="88146"/>
                  </a:cubicBezTo>
                  <a:cubicBezTo>
                    <a:pt x="422190" y="81526"/>
                    <a:pt x="406166" y="83332"/>
                    <a:pt x="391886" y="79437"/>
                  </a:cubicBezTo>
                  <a:cubicBezTo>
                    <a:pt x="374174" y="74606"/>
                    <a:pt x="357288" y="67064"/>
                    <a:pt x="339635" y="62020"/>
                  </a:cubicBezTo>
                  <a:cubicBezTo>
                    <a:pt x="316618" y="55444"/>
                    <a:pt x="292675" y="52173"/>
                    <a:pt x="269966" y="44603"/>
                  </a:cubicBezTo>
                  <a:cubicBezTo>
                    <a:pt x="252549" y="38797"/>
                    <a:pt x="235526" y="31639"/>
                    <a:pt x="217715" y="27186"/>
                  </a:cubicBezTo>
                  <a:cubicBezTo>
                    <a:pt x="194492" y="21380"/>
                    <a:pt x="170755" y="17339"/>
                    <a:pt x="148046" y="9769"/>
                  </a:cubicBezTo>
                  <a:cubicBezTo>
                    <a:pt x="139337" y="6866"/>
                    <a:pt x="131084" y="1599"/>
                    <a:pt x="121920" y="1060"/>
                  </a:cubicBezTo>
                  <a:cubicBezTo>
                    <a:pt x="81350" y="-1327"/>
                    <a:pt x="40640" y="1060"/>
                    <a:pt x="0" y="1060"/>
                  </a:cubicBez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1420626" y="3673704"/>
            <a:ext cx="3665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           2</a:t>
            </a:r>
            <a:r>
              <a:rPr lang="en-US" baseline="30000" dirty="0" smtClean="0"/>
              <a:t>nd</a:t>
            </a:r>
            <a:r>
              <a:rPr lang="en-US" dirty="0" smtClean="0"/>
              <a:t>              3</a:t>
            </a:r>
            <a:r>
              <a:rPr lang="en-US" baseline="30000" dirty="0" smtClean="0"/>
              <a:t>rd</a:t>
            </a:r>
            <a:r>
              <a:rPr lang="en-US" dirty="0" smtClean="0"/>
              <a:t>      </a:t>
            </a:r>
            <a:r>
              <a:rPr lang="en-US" dirty="0" smtClean="0"/>
              <a:t>   </a:t>
            </a:r>
            <a:r>
              <a:rPr lang="en-US" dirty="0" smtClean="0"/>
              <a:t>4</a:t>
            </a:r>
            <a:r>
              <a:rPr lang="en-US" baseline="30000" dirty="0" smtClean="0"/>
              <a:t>th</a:t>
            </a:r>
            <a:r>
              <a:rPr lang="en-US" dirty="0" smtClean="0"/>
              <a:t>   </a:t>
            </a:r>
            <a:r>
              <a:rPr lang="en-US" dirty="0" smtClean="0"/>
              <a:t>    </a:t>
            </a:r>
            <a:r>
              <a:rPr lang="en-US" dirty="0" smtClean="0"/>
              <a:t>5</a:t>
            </a:r>
            <a:r>
              <a:rPr lang="en-US" baseline="30000" dirty="0" smtClean="0"/>
              <a:t>th</a:t>
            </a:r>
            <a:r>
              <a:rPr lang="en-US" dirty="0" smtClean="0"/>
              <a:t>  </a:t>
            </a:r>
            <a:endParaRPr lang="en-US" dirty="0"/>
          </a:p>
        </p:txBody>
      </p:sp>
      <p:grpSp>
        <p:nvGrpSpPr>
          <p:cNvPr id="81" name="Group 80"/>
          <p:cNvGrpSpPr/>
          <p:nvPr/>
        </p:nvGrpSpPr>
        <p:grpSpPr>
          <a:xfrm>
            <a:off x="3143881" y="1714522"/>
            <a:ext cx="587198" cy="1881052"/>
            <a:chOff x="8849059" y="4058132"/>
            <a:chExt cx="587198" cy="1881052"/>
          </a:xfrm>
        </p:grpSpPr>
        <p:sp>
          <p:nvSpPr>
            <p:cNvPr id="82" name="Oval 81"/>
            <p:cNvSpPr/>
            <p:nvPr/>
          </p:nvSpPr>
          <p:spPr>
            <a:xfrm>
              <a:off x="9148874" y="5712761"/>
              <a:ext cx="287383" cy="226423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9114041" y="4058132"/>
              <a:ext cx="287383" cy="20029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4" name="Straight Arrow Connector 83"/>
            <p:cNvCxnSpPr>
              <a:endCxn id="83" idx="4"/>
            </p:cNvCxnSpPr>
            <p:nvPr/>
          </p:nvCxnSpPr>
          <p:spPr>
            <a:xfrm flipH="1" flipV="1">
              <a:off x="9257733" y="4258430"/>
              <a:ext cx="34833" cy="1454331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Freeform 84"/>
            <p:cNvSpPr/>
            <p:nvPr/>
          </p:nvSpPr>
          <p:spPr>
            <a:xfrm flipH="1">
              <a:off x="8849059" y="4236127"/>
              <a:ext cx="373313" cy="1498935"/>
            </a:xfrm>
            <a:custGeom>
              <a:avLst/>
              <a:gdLst>
                <a:gd name="connsiteX0" fmla="*/ 26126 w 583475"/>
                <a:gd name="connsiteY0" fmla="*/ 1498935 h 1498935"/>
                <a:gd name="connsiteX1" fmla="*/ 60960 w 583475"/>
                <a:gd name="connsiteY1" fmla="*/ 1411849 h 1498935"/>
                <a:gd name="connsiteX2" fmla="*/ 78378 w 583475"/>
                <a:gd name="connsiteY2" fmla="*/ 1377015 h 1498935"/>
                <a:gd name="connsiteX3" fmla="*/ 113212 w 583475"/>
                <a:gd name="connsiteY3" fmla="*/ 1272512 h 1498935"/>
                <a:gd name="connsiteX4" fmla="*/ 148046 w 583475"/>
                <a:gd name="connsiteY4" fmla="*/ 1211552 h 1498935"/>
                <a:gd name="connsiteX5" fmla="*/ 165463 w 583475"/>
                <a:gd name="connsiteY5" fmla="*/ 1150592 h 1498935"/>
                <a:gd name="connsiteX6" fmla="*/ 235132 w 583475"/>
                <a:gd name="connsiteY6" fmla="*/ 1002546 h 1498935"/>
                <a:gd name="connsiteX7" fmla="*/ 252549 w 583475"/>
                <a:gd name="connsiteY7" fmla="*/ 932877 h 1498935"/>
                <a:gd name="connsiteX8" fmla="*/ 278675 w 583475"/>
                <a:gd name="connsiteY8" fmla="*/ 854500 h 1498935"/>
                <a:gd name="connsiteX9" fmla="*/ 296092 w 583475"/>
                <a:gd name="connsiteY9" fmla="*/ 793540 h 1498935"/>
                <a:gd name="connsiteX10" fmla="*/ 330926 w 583475"/>
                <a:gd name="connsiteY10" fmla="*/ 723872 h 1498935"/>
                <a:gd name="connsiteX11" fmla="*/ 348343 w 583475"/>
                <a:gd name="connsiteY11" fmla="*/ 680329 h 1498935"/>
                <a:gd name="connsiteX12" fmla="*/ 374469 w 583475"/>
                <a:gd name="connsiteY12" fmla="*/ 628077 h 1498935"/>
                <a:gd name="connsiteX13" fmla="*/ 391886 w 583475"/>
                <a:gd name="connsiteY13" fmla="*/ 575826 h 1498935"/>
                <a:gd name="connsiteX14" fmla="*/ 426720 w 583475"/>
                <a:gd name="connsiteY14" fmla="*/ 506157 h 1498935"/>
                <a:gd name="connsiteX15" fmla="*/ 452846 w 583475"/>
                <a:gd name="connsiteY15" fmla="*/ 436489 h 1498935"/>
                <a:gd name="connsiteX16" fmla="*/ 487680 w 583475"/>
                <a:gd name="connsiteY16" fmla="*/ 366820 h 1498935"/>
                <a:gd name="connsiteX17" fmla="*/ 496389 w 583475"/>
                <a:gd name="connsiteY17" fmla="*/ 331986 h 1498935"/>
                <a:gd name="connsiteX18" fmla="*/ 531223 w 583475"/>
                <a:gd name="connsiteY18" fmla="*/ 271026 h 1498935"/>
                <a:gd name="connsiteX19" fmla="*/ 548640 w 583475"/>
                <a:gd name="connsiteY19" fmla="*/ 236192 h 1498935"/>
                <a:gd name="connsiteX20" fmla="*/ 557349 w 583475"/>
                <a:gd name="connsiteY20" fmla="*/ 210066 h 1498935"/>
                <a:gd name="connsiteX21" fmla="*/ 583475 w 583475"/>
                <a:gd name="connsiteY21" fmla="*/ 175232 h 1498935"/>
                <a:gd name="connsiteX22" fmla="*/ 522515 w 583475"/>
                <a:gd name="connsiteY22" fmla="*/ 131689 h 1498935"/>
                <a:gd name="connsiteX23" fmla="*/ 435429 w 583475"/>
                <a:gd name="connsiteY23" fmla="*/ 88146 h 1498935"/>
                <a:gd name="connsiteX24" fmla="*/ 391886 w 583475"/>
                <a:gd name="connsiteY24" fmla="*/ 79437 h 1498935"/>
                <a:gd name="connsiteX25" fmla="*/ 339635 w 583475"/>
                <a:gd name="connsiteY25" fmla="*/ 62020 h 1498935"/>
                <a:gd name="connsiteX26" fmla="*/ 269966 w 583475"/>
                <a:gd name="connsiteY26" fmla="*/ 44603 h 1498935"/>
                <a:gd name="connsiteX27" fmla="*/ 217715 w 583475"/>
                <a:gd name="connsiteY27" fmla="*/ 27186 h 1498935"/>
                <a:gd name="connsiteX28" fmla="*/ 148046 w 583475"/>
                <a:gd name="connsiteY28" fmla="*/ 9769 h 1498935"/>
                <a:gd name="connsiteX29" fmla="*/ 121920 w 583475"/>
                <a:gd name="connsiteY29" fmla="*/ 1060 h 1498935"/>
                <a:gd name="connsiteX30" fmla="*/ 0 w 583475"/>
                <a:gd name="connsiteY30" fmla="*/ 1060 h 1498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583475" h="1498935">
                  <a:moveTo>
                    <a:pt x="26126" y="1498935"/>
                  </a:moveTo>
                  <a:cubicBezTo>
                    <a:pt x="37737" y="1469906"/>
                    <a:pt x="48644" y="1440586"/>
                    <a:pt x="60960" y="1411849"/>
                  </a:cubicBezTo>
                  <a:cubicBezTo>
                    <a:pt x="66074" y="1399917"/>
                    <a:pt x="73820" y="1389170"/>
                    <a:pt x="78378" y="1377015"/>
                  </a:cubicBezTo>
                  <a:cubicBezTo>
                    <a:pt x="91271" y="1342634"/>
                    <a:pt x="94995" y="1304393"/>
                    <a:pt x="113212" y="1272512"/>
                  </a:cubicBezTo>
                  <a:cubicBezTo>
                    <a:pt x="124823" y="1252192"/>
                    <a:pt x="138827" y="1233063"/>
                    <a:pt x="148046" y="1211552"/>
                  </a:cubicBezTo>
                  <a:cubicBezTo>
                    <a:pt x="156371" y="1192128"/>
                    <a:pt x="157614" y="1170214"/>
                    <a:pt x="165463" y="1150592"/>
                  </a:cubicBezTo>
                  <a:cubicBezTo>
                    <a:pt x="212395" y="1033264"/>
                    <a:pt x="190512" y="1128971"/>
                    <a:pt x="235132" y="1002546"/>
                  </a:cubicBezTo>
                  <a:cubicBezTo>
                    <a:pt x="243099" y="979973"/>
                    <a:pt x="245795" y="955842"/>
                    <a:pt x="252549" y="932877"/>
                  </a:cubicBezTo>
                  <a:cubicBezTo>
                    <a:pt x="260320" y="906457"/>
                    <a:pt x="270461" y="880785"/>
                    <a:pt x="278675" y="854500"/>
                  </a:cubicBezTo>
                  <a:cubicBezTo>
                    <a:pt x="284979" y="834329"/>
                    <a:pt x="288243" y="813162"/>
                    <a:pt x="296092" y="793540"/>
                  </a:cubicBezTo>
                  <a:cubicBezTo>
                    <a:pt x="305735" y="769433"/>
                    <a:pt x="320046" y="747446"/>
                    <a:pt x="330926" y="723872"/>
                  </a:cubicBezTo>
                  <a:cubicBezTo>
                    <a:pt x="337477" y="709678"/>
                    <a:pt x="341874" y="694560"/>
                    <a:pt x="348343" y="680329"/>
                  </a:cubicBezTo>
                  <a:cubicBezTo>
                    <a:pt x="356401" y="662601"/>
                    <a:pt x="366979" y="646052"/>
                    <a:pt x="374469" y="628077"/>
                  </a:cubicBezTo>
                  <a:cubicBezTo>
                    <a:pt x="381530" y="611130"/>
                    <a:pt x="384654" y="592701"/>
                    <a:pt x="391886" y="575826"/>
                  </a:cubicBezTo>
                  <a:cubicBezTo>
                    <a:pt x="402114" y="551961"/>
                    <a:pt x="420422" y="531346"/>
                    <a:pt x="426720" y="506157"/>
                  </a:cubicBezTo>
                  <a:cubicBezTo>
                    <a:pt x="442776" y="441935"/>
                    <a:pt x="425522" y="500244"/>
                    <a:pt x="452846" y="436489"/>
                  </a:cubicBezTo>
                  <a:cubicBezTo>
                    <a:pt x="480969" y="370869"/>
                    <a:pt x="430905" y="461449"/>
                    <a:pt x="487680" y="366820"/>
                  </a:cubicBezTo>
                  <a:cubicBezTo>
                    <a:pt x="490583" y="355209"/>
                    <a:pt x="492186" y="343193"/>
                    <a:pt x="496389" y="331986"/>
                  </a:cubicBezTo>
                  <a:cubicBezTo>
                    <a:pt x="510743" y="293708"/>
                    <a:pt x="512848" y="303183"/>
                    <a:pt x="531223" y="271026"/>
                  </a:cubicBezTo>
                  <a:cubicBezTo>
                    <a:pt x="537664" y="259755"/>
                    <a:pt x="543526" y="248124"/>
                    <a:pt x="548640" y="236192"/>
                  </a:cubicBezTo>
                  <a:cubicBezTo>
                    <a:pt x="552256" y="227754"/>
                    <a:pt x="552794" y="218036"/>
                    <a:pt x="557349" y="210066"/>
                  </a:cubicBezTo>
                  <a:cubicBezTo>
                    <a:pt x="564550" y="197464"/>
                    <a:pt x="574766" y="186843"/>
                    <a:pt x="583475" y="175232"/>
                  </a:cubicBezTo>
                  <a:cubicBezTo>
                    <a:pt x="553269" y="114819"/>
                    <a:pt x="585822" y="157012"/>
                    <a:pt x="522515" y="131689"/>
                  </a:cubicBezTo>
                  <a:cubicBezTo>
                    <a:pt x="492381" y="119636"/>
                    <a:pt x="464458" y="102660"/>
                    <a:pt x="435429" y="88146"/>
                  </a:cubicBezTo>
                  <a:cubicBezTo>
                    <a:pt x="422190" y="81526"/>
                    <a:pt x="406166" y="83332"/>
                    <a:pt x="391886" y="79437"/>
                  </a:cubicBezTo>
                  <a:cubicBezTo>
                    <a:pt x="374174" y="74606"/>
                    <a:pt x="357288" y="67064"/>
                    <a:pt x="339635" y="62020"/>
                  </a:cubicBezTo>
                  <a:cubicBezTo>
                    <a:pt x="316618" y="55444"/>
                    <a:pt x="292675" y="52173"/>
                    <a:pt x="269966" y="44603"/>
                  </a:cubicBezTo>
                  <a:cubicBezTo>
                    <a:pt x="252549" y="38797"/>
                    <a:pt x="235526" y="31639"/>
                    <a:pt x="217715" y="27186"/>
                  </a:cubicBezTo>
                  <a:cubicBezTo>
                    <a:pt x="194492" y="21380"/>
                    <a:pt x="170755" y="17339"/>
                    <a:pt x="148046" y="9769"/>
                  </a:cubicBezTo>
                  <a:cubicBezTo>
                    <a:pt x="139337" y="6866"/>
                    <a:pt x="131084" y="1599"/>
                    <a:pt x="121920" y="1060"/>
                  </a:cubicBezTo>
                  <a:cubicBezTo>
                    <a:pt x="81350" y="-1327"/>
                    <a:pt x="40640" y="1060"/>
                    <a:pt x="0" y="1060"/>
                  </a:cubicBez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7" name="TextBox 86"/>
          <p:cNvSpPr txBox="1"/>
          <p:nvPr/>
        </p:nvSpPr>
        <p:spPr>
          <a:xfrm>
            <a:off x="588348" y="4236552"/>
            <a:ext cx="5723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Feedforward </a:t>
            </a:r>
            <a:r>
              <a:rPr lang="en-US" dirty="0" smtClean="0"/>
              <a:t>adaptation</a:t>
            </a:r>
          </a:p>
          <a:p>
            <a:r>
              <a:rPr lang="en-US" dirty="0" smtClean="0"/>
              <a:t>Offline </a:t>
            </a:r>
            <a:r>
              <a:rPr lang="en-US" dirty="0" smtClean="0"/>
              <a:t>update of the controller during the </a:t>
            </a:r>
            <a:r>
              <a:rPr lang="en-US" dirty="0" smtClean="0"/>
              <a:t>inter-trial time</a:t>
            </a:r>
            <a:endParaRPr lang="en-US" dirty="0"/>
          </a:p>
        </p:txBody>
      </p:sp>
      <p:cxnSp>
        <p:nvCxnSpPr>
          <p:cNvPr id="93" name="Straight Arrow Connector 92"/>
          <p:cNvCxnSpPr/>
          <p:nvPr/>
        </p:nvCxnSpPr>
        <p:spPr>
          <a:xfrm>
            <a:off x="4160968" y="4413570"/>
            <a:ext cx="12672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78BE-8D44-459B-8973-7F025381AD3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499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" grpId="0" animBg="1"/>
      <p:bldP spid="118" grpId="0" animBg="1"/>
      <p:bldP spid="121" grpId="0" animBg="1"/>
      <p:bldP spid="135" grpId="0"/>
      <p:bldP spid="58" grpId="0"/>
      <p:bldP spid="59" grpId="0"/>
      <p:bldP spid="65" grpId="0"/>
      <p:bldP spid="66" grpId="0"/>
      <p:bldP spid="8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Arrow Connector 12"/>
          <p:cNvCxnSpPr/>
          <p:nvPr/>
        </p:nvCxnSpPr>
        <p:spPr>
          <a:xfrm flipV="1">
            <a:off x="3270031" y="1880443"/>
            <a:ext cx="541139" cy="8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536719" y="1495108"/>
            <a:ext cx="840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LSTM</a:t>
            </a:r>
            <a:r>
              <a:rPr lang="en-US" baseline="-25000" dirty="0" smtClean="0"/>
              <a:t>2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143740" y="1474668"/>
            <a:ext cx="843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LSTM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5610645" y="1888467"/>
            <a:ext cx="8240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114011" y="1491680"/>
            <a:ext cx="923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LSTM</a:t>
            </a:r>
            <a:r>
              <a:rPr lang="en-US" baseline="-25000" dirty="0" smtClean="0"/>
              <a:t>3</a:t>
            </a:r>
            <a:endParaRPr lang="en-US" baseline="-25000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8266721" y="5487832"/>
            <a:ext cx="4655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8229938" y="1871229"/>
            <a:ext cx="657776" cy="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096096" y="4938265"/>
            <a:ext cx="807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LSTM</a:t>
            </a:r>
            <a:r>
              <a:rPr lang="en-US" baseline="-25000" dirty="0" smtClean="0"/>
              <a:t>4</a:t>
            </a:r>
            <a:endParaRPr lang="en-US" baseline="-25000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1440440" y="1860809"/>
            <a:ext cx="3844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308887" y="1474668"/>
            <a:ext cx="647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CNN</a:t>
            </a:r>
            <a:endParaRPr lang="en-US" baseline="-25000" dirty="0"/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7090161" y="2728282"/>
            <a:ext cx="517265" cy="358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 flipV="1">
            <a:off x="7082639" y="4361982"/>
            <a:ext cx="517265" cy="264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Lightning Bolt 41"/>
          <p:cNvSpPr/>
          <p:nvPr/>
        </p:nvSpPr>
        <p:spPr>
          <a:xfrm flipH="1">
            <a:off x="11179045" y="3197631"/>
            <a:ext cx="574872" cy="780981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3749" y="1056349"/>
            <a:ext cx="1482457" cy="158788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42635" y="4780524"/>
            <a:ext cx="1416731" cy="156885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4100" y="1091828"/>
            <a:ext cx="1689035" cy="1559748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9066" y="1091828"/>
            <a:ext cx="1689035" cy="157999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5835" y="2973146"/>
            <a:ext cx="1675956" cy="1559667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11756" y="4789714"/>
            <a:ext cx="1601101" cy="1559667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4056957" y="819689"/>
            <a:ext cx="1415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Control Signal X</a:t>
            </a:r>
            <a:endParaRPr lang="en-US" sz="1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6671566" y="788066"/>
            <a:ext cx="1381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Control Signal X</a:t>
            </a:r>
            <a:endParaRPr lang="en-US" sz="14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9094724" y="784051"/>
            <a:ext cx="10356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Velocity X</a:t>
            </a:r>
            <a:endParaRPr lang="en-US" sz="14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10638467" y="770870"/>
            <a:ext cx="11288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Position X-Y</a:t>
            </a:r>
            <a:endParaRPr lang="en-US" sz="14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10674696" y="4472746"/>
            <a:ext cx="13078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FB Position X-Y</a:t>
            </a:r>
            <a:endParaRPr lang="en-US" sz="14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9037977" y="4469769"/>
            <a:ext cx="1164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FB Velocity X</a:t>
            </a:r>
            <a:endParaRPr lang="en-US" sz="14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6611756" y="4517668"/>
            <a:ext cx="15957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FB Control Signal X</a:t>
            </a:r>
            <a:endParaRPr lang="en-US" sz="14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5472677" y="2705251"/>
            <a:ext cx="14591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FB Error Signal X</a:t>
            </a:r>
            <a:endParaRPr lang="en-US" sz="1400" b="1" dirty="0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700" y="1076592"/>
            <a:ext cx="1313259" cy="1567641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126908" y="819691"/>
            <a:ext cx="13033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Visual Stimuli</a:t>
            </a:r>
            <a:endParaRPr lang="en-US" sz="1400" b="1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68480" y="1076592"/>
            <a:ext cx="1348622" cy="1567641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1622456" y="819690"/>
            <a:ext cx="17005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Start-end points X-Y</a:t>
            </a:r>
            <a:endParaRPr lang="en-US" sz="1400" b="1" dirty="0"/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68543" y="4780523"/>
            <a:ext cx="1579972" cy="1568857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930693" y="1091828"/>
            <a:ext cx="1543743" cy="1552405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>
            <a:off x="4708618" y="2679846"/>
            <a:ext cx="494682" cy="517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749182" y="150408"/>
            <a:ext cx="95794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HelveticaNeue-Light"/>
              </a:rPr>
              <a:t>CNN-LSTM network </a:t>
            </a:r>
            <a:r>
              <a:rPr lang="en-US" dirty="0">
                <a:latin typeface="HelveticaNeue-Light"/>
              </a:rPr>
              <a:t>model </a:t>
            </a:r>
            <a:r>
              <a:rPr lang="en-US" dirty="0" smtClean="0">
                <a:latin typeface="HelveticaNeue-Light"/>
              </a:rPr>
              <a:t>:Simulation- online adaptation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449153" y="2251421"/>
            <a:ext cx="11500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Within trial </a:t>
            </a:r>
            <a:r>
              <a:rPr lang="en-US" sz="1200" b="1" dirty="0" err="1" smtClean="0"/>
              <a:t>updation</a:t>
            </a:r>
            <a:endParaRPr lang="en-US" sz="1200" b="1" dirty="0"/>
          </a:p>
        </p:txBody>
      </p:sp>
      <p:cxnSp>
        <p:nvCxnSpPr>
          <p:cNvPr id="50" name="Curved Connector 49"/>
          <p:cNvCxnSpPr/>
          <p:nvPr/>
        </p:nvCxnSpPr>
        <p:spPr>
          <a:xfrm rot="16200000" flipV="1">
            <a:off x="5719114" y="2105273"/>
            <a:ext cx="554830" cy="28340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4367718" y="1595336"/>
            <a:ext cx="1139817" cy="5252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3042161" y="5745707"/>
            <a:ext cx="1139817" cy="5252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10676304" y="1328828"/>
            <a:ext cx="1139817" cy="7918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9308698" y="1741949"/>
            <a:ext cx="1139817" cy="5252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10896572" y="5015323"/>
            <a:ext cx="1139817" cy="7918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559333" y="4962537"/>
            <a:ext cx="828654" cy="12826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7440410" y="4853523"/>
            <a:ext cx="729251" cy="12826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6138230" y="3116414"/>
            <a:ext cx="744921" cy="12826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356704" y="4315881"/>
            <a:ext cx="29133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/>
              <a:t>LSTM2 get updated every 200ms with respect to trial error history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7079440" y="1657929"/>
            <a:ext cx="1139817" cy="5252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78BE-8D44-459B-8973-7F025381AD3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295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44" grpId="0"/>
      <p:bldP spid="45" grpId="0"/>
      <p:bldP spid="46" grpId="0"/>
      <p:bldP spid="47" grpId="0"/>
      <p:bldP spid="43" grpId="0"/>
      <p:bldP spid="56" grpId="0" animBg="1"/>
      <p:bldP spid="57" grpId="0" animBg="1"/>
      <p:bldP spid="58" grpId="0" animBg="1"/>
      <p:bldP spid="5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Arrow Connector 12"/>
          <p:cNvCxnSpPr/>
          <p:nvPr/>
        </p:nvCxnSpPr>
        <p:spPr>
          <a:xfrm flipV="1">
            <a:off x="3270031" y="1880443"/>
            <a:ext cx="541139" cy="8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536719" y="1495108"/>
            <a:ext cx="840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LSTM</a:t>
            </a:r>
            <a:r>
              <a:rPr lang="en-US" baseline="-25000" dirty="0" smtClean="0"/>
              <a:t>2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143740" y="1474668"/>
            <a:ext cx="843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LSTM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5610645" y="1888467"/>
            <a:ext cx="8240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114011" y="1491680"/>
            <a:ext cx="923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LSTM</a:t>
            </a:r>
            <a:r>
              <a:rPr lang="en-US" baseline="-25000" dirty="0" smtClean="0"/>
              <a:t>3</a:t>
            </a:r>
            <a:endParaRPr lang="en-US" baseline="-25000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8229938" y="1871229"/>
            <a:ext cx="657776" cy="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440440" y="1860809"/>
            <a:ext cx="3844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308887" y="1474668"/>
            <a:ext cx="647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CNN</a:t>
            </a:r>
            <a:endParaRPr lang="en-US" baseline="-25000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708618" y="2679846"/>
            <a:ext cx="494682" cy="517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4100" y="1091828"/>
            <a:ext cx="1689035" cy="1559748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4056958" y="819689"/>
            <a:ext cx="13033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Control Signal</a:t>
            </a:r>
            <a:endParaRPr lang="en-US" sz="1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6749464" y="788066"/>
            <a:ext cx="13033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Control Signal</a:t>
            </a:r>
            <a:endParaRPr lang="en-US" sz="14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9271477" y="784051"/>
            <a:ext cx="858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Velocity</a:t>
            </a:r>
            <a:endParaRPr lang="en-US" sz="14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10908425" y="770870"/>
            <a:ext cx="858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Position</a:t>
            </a:r>
            <a:endParaRPr lang="en-US" sz="14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5472677" y="2705251"/>
            <a:ext cx="14591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FB Error Signal</a:t>
            </a:r>
            <a:endParaRPr lang="en-US" sz="1400" b="1" dirty="0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00" y="1076592"/>
            <a:ext cx="1313259" cy="1567641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126908" y="819691"/>
            <a:ext cx="13033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Visual Stimuli</a:t>
            </a:r>
            <a:endParaRPr lang="en-US" sz="1400" b="1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8480" y="1076592"/>
            <a:ext cx="1348622" cy="1567641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1845980" y="819690"/>
            <a:ext cx="14769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Start-end points</a:t>
            </a:r>
            <a:endParaRPr lang="en-US" sz="1400" b="1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0249" y="1115100"/>
            <a:ext cx="1692900" cy="155815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09204" y="1089583"/>
            <a:ext cx="1533248" cy="159666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42635" y="1089583"/>
            <a:ext cx="1416731" cy="1583674"/>
          </a:xfrm>
          <a:prstGeom prst="rect">
            <a:avLst/>
          </a:prstGeom>
        </p:spPr>
      </p:pic>
      <p:cxnSp>
        <p:nvCxnSpPr>
          <p:cNvPr id="63" name="Straight Arrow Connector 62"/>
          <p:cNvCxnSpPr/>
          <p:nvPr/>
        </p:nvCxnSpPr>
        <p:spPr>
          <a:xfrm flipH="1">
            <a:off x="7090161" y="2728282"/>
            <a:ext cx="517265" cy="358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599616" y="106740"/>
            <a:ext cx="95794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HelveticaNeue-Light"/>
              </a:rPr>
              <a:t>CNN-LSTM network </a:t>
            </a:r>
            <a:r>
              <a:rPr lang="en-US" dirty="0">
                <a:latin typeface="HelveticaNeue-Light"/>
              </a:rPr>
              <a:t>model </a:t>
            </a:r>
            <a:r>
              <a:rPr lang="en-US" dirty="0" smtClean="0">
                <a:latin typeface="HelveticaNeue-Light"/>
              </a:rPr>
              <a:t>:Simulation- online adaptation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449153" y="2251421"/>
            <a:ext cx="11500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Within trial </a:t>
            </a:r>
            <a:r>
              <a:rPr lang="en-US" sz="1200" b="1" dirty="0" err="1" smtClean="0"/>
              <a:t>updation</a:t>
            </a:r>
            <a:endParaRPr lang="en-US" sz="1200" b="1" dirty="0"/>
          </a:p>
        </p:txBody>
      </p:sp>
      <p:cxnSp>
        <p:nvCxnSpPr>
          <p:cNvPr id="51" name="Curved Connector 50"/>
          <p:cNvCxnSpPr/>
          <p:nvPr/>
        </p:nvCxnSpPr>
        <p:spPr>
          <a:xfrm rot="16200000" flipV="1">
            <a:off x="5719114" y="2105273"/>
            <a:ext cx="554830" cy="28340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4976080" y="1595336"/>
            <a:ext cx="531455" cy="5252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7676993" y="1581353"/>
            <a:ext cx="531455" cy="5252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9849432" y="1637518"/>
            <a:ext cx="531455" cy="5252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11033062" y="1396687"/>
            <a:ext cx="531455" cy="2954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Arrow Connector 63"/>
          <p:cNvCxnSpPr/>
          <p:nvPr/>
        </p:nvCxnSpPr>
        <p:spPr>
          <a:xfrm flipH="1">
            <a:off x="8266721" y="5487832"/>
            <a:ext cx="4655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8096096" y="4938265"/>
            <a:ext cx="807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LSTM</a:t>
            </a:r>
            <a:r>
              <a:rPr lang="en-US" baseline="-25000" dirty="0" smtClean="0"/>
              <a:t>4</a:t>
            </a:r>
            <a:endParaRPr lang="en-US" baseline="-25000" dirty="0"/>
          </a:p>
        </p:txBody>
      </p:sp>
      <p:cxnSp>
        <p:nvCxnSpPr>
          <p:cNvPr id="66" name="Straight Arrow Connector 65"/>
          <p:cNvCxnSpPr/>
          <p:nvPr/>
        </p:nvCxnSpPr>
        <p:spPr>
          <a:xfrm flipH="1" flipV="1">
            <a:off x="7082639" y="4361982"/>
            <a:ext cx="517265" cy="264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6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642635" y="4780524"/>
            <a:ext cx="1416731" cy="1568857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55835" y="2973146"/>
            <a:ext cx="1675956" cy="1559667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11756" y="4789714"/>
            <a:ext cx="1601101" cy="1559667"/>
          </a:xfrm>
          <a:prstGeom prst="rect">
            <a:avLst/>
          </a:prstGeom>
        </p:spPr>
      </p:pic>
      <p:sp>
        <p:nvSpPr>
          <p:cNvPr id="70" name="TextBox 69"/>
          <p:cNvSpPr txBox="1"/>
          <p:nvPr/>
        </p:nvSpPr>
        <p:spPr>
          <a:xfrm>
            <a:off x="10674696" y="4472746"/>
            <a:ext cx="13078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FB Position X-Y</a:t>
            </a:r>
            <a:endParaRPr lang="en-US" sz="1400" b="1" dirty="0"/>
          </a:p>
        </p:txBody>
      </p:sp>
      <p:sp>
        <p:nvSpPr>
          <p:cNvPr id="71" name="TextBox 70"/>
          <p:cNvSpPr txBox="1"/>
          <p:nvPr/>
        </p:nvSpPr>
        <p:spPr>
          <a:xfrm>
            <a:off x="9037977" y="4469769"/>
            <a:ext cx="1164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FB Velocity X</a:t>
            </a:r>
            <a:endParaRPr lang="en-US" sz="140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6611756" y="4517668"/>
            <a:ext cx="15957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FB Control Signal X</a:t>
            </a:r>
            <a:endParaRPr lang="en-US" sz="1400" b="1" dirty="0"/>
          </a:p>
        </p:txBody>
      </p:sp>
      <p:pic>
        <p:nvPicPr>
          <p:cNvPr id="73" name="Picture 7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868543" y="4780523"/>
            <a:ext cx="1579972" cy="1568857"/>
          </a:xfrm>
          <a:prstGeom prst="rect">
            <a:avLst/>
          </a:prstGeom>
        </p:spPr>
      </p:pic>
      <p:sp>
        <p:nvSpPr>
          <p:cNvPr id="74" name="Rectangle 73"/>
          <p:cNvSpPr/>
          <p:nvPr/>
        </p:nvSpPr>
        <p:spPr>
          <a:xfrm>
            <a:off x="10896572" y="5015323"/>
            <a:ext cx="1139817" cy="2181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9980579" y="4962537"/>
            <a:ext cx="407408" cy="12826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7791611" y="4853523"/>
            <a:ext cx="378050" cy="12826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6434737" y="3116414"/>
            <a:ext cx="448414" cy="12826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Lightning Bolt 77"/>
          <p:cNvSpPr/>
          <p:nvPr/>
        </p:nvSpPr>
        <p:spPr>
          <a:xfrm flipH="1">
            <a:off x="11179045" y="3197631"/>
            <a:ext cx="574872" cy="780981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78BE-8D44-459B-8973-7F025381AD3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013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3" grpId="0"/>
      <p:bldP spid="65" grpId="0"/>
      <p:bldP spid="70" grpId="0"/>
      <p:bldP spid="71" grpId="0"/>
      <p:bldP spid="72" grpId="0"/>
      <p:bldP spid="74" grpId="0" animBg="1"/>
      <p:bldP spid="75" grpId="0" animBg="1"/>
      <p:bldP spid="76" grpId="0" animBg="1"/>
      <p:bldP spid="7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Arrow Connector 12"/>
          <p:cNvCxnSpPr/>
          <p:nvPr/>
        </p:nvCxnSpPr>
        <p:spPr>
          <a:xfrm flipV="1">
            <a:off x="3270031" y="1880443"/>
            <a:ext cx="541139" cy="8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536719" y="1495108"/>
            <a:ext cx="840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LSTM</a:t>
            </a:r>
            <a:r>
              <a:rPr lang="en-US" baseline="-25000" dirty="0" smtClean="0"/>
              <a:t>2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143740" y="1474668"/>
            <a:ext cx="843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LSTM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5610645" y="1888467"/>
            <a:ext cx="8240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114011" y="1491680"/>
            <a:ext cx="923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LSTM</a:t>
            </a:r>
            <a:r>
              <a:rPr lang="en-US" baseline="-25000" dirty="0" smtClean="0"/>
              <a:t>3</a:t>
            </a:r>
            <a:endParaRPr lang="en-US" baseline="-25000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8229938" y="1871229"/>
            <a:ext cx="657776" cy="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440440" y="1860809"/>
            <a:ext cx="3844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308887" y="1474668"/>
            <a:ext cx="647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CNN</a:t>
            </a:r>
            <a:endParaRPr lang="en-US" baseline="-25000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4100" y="1091828"/>
            <a:ext cx="1689035" cy="1559748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4056958" y="819689"/>
            <a:ext cx="13033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Control Signal</a:t>
            </a:r>
            <a:endParaRPr lang="en-US" sz="1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6749464" y="788066"/>
            <a:ext cx="13033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Control Signal</a:t>
            </a:r>
            <a:endParaRPr lang="en-US" sz="14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9271477" y="784051"/>
            <a:ext cx="858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Velocity</a:t>
            </a:r>
            <a:endParaRPr lang="en-US" sz="14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10908425" y="770870"/>
            <a:ext cx="858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Position</a:t>
            </a:r>
            <a:endParaRPr lang="en-US" sz="1400" b="1" dirty="0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00" y="1076592"/>
            <a:ext cx="1313259" cy="1567641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126908" y="819691"/>
            <a:ext cx="13033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Visual Stimuli</a:t>
            </a:r>
            <a:endParaRPr lang="en-US" sz="1400" b="1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8480" y="1076592"/>
            <a:ext cx="1348622" cy="1567641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1845980" y="819690"/>
            <a:ext cx="14769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Start-end points</a:t>
            </a:r>
            <a:endParaRPr lang="en-US" sz="1400" b="1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0249" y="1115100"/>
            <a:ext cx="1692900" cy="155815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09204" y="1089583"/>
            <a:ext cx="1533248" cy="159666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42635" y="1089583"/>
            <a:ext cx="1416731" cy="1583674"/>
          </a:xfrm>
          <a:prstGeom prst="rect">
            <a:avLst/>
          </a:prstGeom>
        </p:spPr>
      </p:pic>
      <p:sp>
        <p:nvSpPr>
          <p:cNvPr id="41" name="Rectangle 40"/>
          <p:cNvSpPr/>
          <p:nvPr/>
        </p:nvSpPr>
        <p:spPr>
          <a:xfrm>
            <a:off x="1599616" y="106740"/>
            <a:ext cx="95794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HelveticaNeue-Light"/>
              </a:rPr>
              <a:t>CNN-LSTM network </a:t>
            </a:r>
            <a:r>
              <a:rPr lang="en-US" dirty="0">
                <a:latin typeface="HelveticaNeue-Light"/>
              </a:rPr>
              <a:t>model </a:t>
            </a:r>
            <a:r>
              <a:rPr lang="en-US" dirty="0" smtClean="0">
                <a:latin typeface="HelveticaNeue-Light"/>
              </a:rPr>
              <a:t>:Simulation- online adaptation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7676993" y="1581353"/>
            <a:ext cx="531455" cy="5252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9849432" y="1637518"/>
            <a:ext cx="531455" cy="5252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11033062" y="1396687"/>
            <a:ext cx="531455" cy="2954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78BE-8D44-459B-8973-7F025381AD3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544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3" grpId="0" animBg="1"/>
      <p:bldP spid="5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Arrow Connector 12"/>
          <p:cNvCxnSpPr/>
          <p:nvPr/>
        </p:nvCxnSpPr>
        <p:spPr>
          <a:xfrm flipV="1">
            <a:off x="3270031" y="1880443"/>
            <a:ext cx="541139" cy="8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536719" y="1495108"/>
            <a:ext cx="840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LSTM</a:t>
            </a:r>
            <a:r>
              <a:rPr lang="en-US" baseline="-25000" dirty="0" smtClean="0"/>
              <a:t>2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143740" y="1474668"/>
            <a:ext cx="843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LSTM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5610645" y="1888467"/>
            <a:ext cx="8240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114011" y="1491680"/>
            <a:ext cx="923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LSTM</a:t>
            </a:r>
            <a:r>
              <a:rPr lang="en-US" baseline="-25000" dirty="0" smtClean="0"/>
              <a:t>3</a:t>
            </a:r>
            <a:endParaRPr lang="en-US" baseline="-25000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8229938" y="1871229"/>
            <a:ext cx="657776" cy="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440440" y="1860809"/>
            <a:ext cx="3844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308887" y="1474668"/>
            <a:ext cx="647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CNN</a:t>
            </a:r>
            <a:endParaRPr lang="en-US" baseline="-25000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708618" y="2679846"/>
            <a:ext cx="494682" cy="517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4100" y="1091828"/>
            <a:ext cx="1689035" cy="1559748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4056958" y="819689"/>
            <a:ext cx="13033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Control Signal</a:t>
            </a:r>
            <a:endParaRPr lang="en-US" sz="1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6749464" y="788066"/>
            <a:ext cx="13033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Control Signal</a:t>
            </a:r>
            <a:endParaRPr lang="en-US" sz="14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9271477" y="784051"/>
            <a:ext cx="858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Velocity</a:t>
            </a:r>
            <a:endParaRPr lang="en-US" sz="14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10908425" y="770870"/>
            <a:ext cx="858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Position</a:t>
            </a:r>
            <a:endParaRPr lang="en-US" sz="14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5472677" y="2705251"/>
            <a:ext cx="14591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FB Error Signal</a:t>
            </a:r>
            <a:endParaRPr lang="en-US" sz="1400" b="1" dirty="0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00" y="1076592"/>
            <a:ext cx="1313259" cy="1567641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126908" y="819691"/>
            <a:ext cx="13033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Visual Stimuli</a:t>
            </a:r>
            <a:endParaRPr lang="en-US" sz="1400" b="1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8480" y="1076592"/>
            <a:ext cx="1348622" cy="1567641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1845980" y="819690"/>
            <a:ext cx="14769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Start-end points</a:t>
            </a:r>
            <a:endParaRPr lang="en-US" sz="1400" b="1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0249" y="1115100"/>
            <a:ext cx="1692900" cy="155815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09204" y="1089583"/>
            <a:ext cx="1533248" cy="159666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42635" y="1089583"/>
            <a:ext cx="1416731" cy="1583674"/>
          </a:xfrm>
          <a:prstGeom prst="rect">
            <a:avLst/>
          </a:prstGeom>
        </p:spPr>
      </p:pic>
      <p:cxnSp>
        <p:nvCxnSpPr>
          <p:cNvPr id="63" name="Straight Arrow Connector 62"/>
          <p:cNvCxnSpPr/>
          <p:nvPr/>
        </p:nvCxnSpPr>
        <p:spPr>
          <a:xfrm flipH="1">
            <a:off x="7090161" y="2728282"/>
            <a:ext cx="517265" cy="358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599616" y="106740"/>
            <a:ext cx="95794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HelveticaNeue-Light"/>
              </a:rPr>
              <a:t>CNN-LSTM network </a:t>
            </a:r>
            <a:r>
              <a:rPr lang="en-US" dirty="0">
                <a:latin typeface="HelveticaNeue-Light"/>
              </a:rPr>
              <a:t>model </a:t>
            </a:r>
            <a:r>
              <a:rPr lang="en-US" dirty="0" smtClean="0">
                <a:latin typeface="HelveticaNeue-Light"/>
              </a:rPr>
              <a:t>:Simulation- online adaptation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449153" y="2251421"/>
            <a:ext cx="11500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Inter trial </a:t>
            </a:r>
            <a:r>
              <a:rPr lang="en-US" sz="1200" b="1" dirty="0" err="1" smtClean="0"/>
              <a:t>updation</a:t>
            </a:r>
            <a:endParaRPr lang="en-US" sz="1200" b="1" dirty="0"/>
          </a:p>
        </p:txBody>
      </p:sp>
      <p:cxnSp>
        <p:nvCxnSpPr>
          <p:cNvPr id="51" name="Curved Connector 50"/>
          <p:cNvCxnSpPr/>
          <p:nvPr/>
        </p:nvCxnSpPr>
        <p:spPr>
          <a:xfrm rot="16200000" flipV="1">
            <a:off x="5719114" y="2105273"/>
            <a:ext cx="554830" cy="28340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H="1">
            <a:off x="8266721" y="5487832"/>
            <a:ext cx="4655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8096096" y="4938265"/>
            <a:ext cx="807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LSTM</a:t>
            </a:r>
            <a:r>
              <a:rPr lang="en-US" baseline="-25000" dirty="0" smtClean="0"/>
              <a:t>4</a:t>
            </a:r>
            <a:endParaRPr lang="en-US" baseline="-25000" dirty="0"/>
          </a:p>
        </p:txBody>
      </p:sp>
      <p:cxnSp>
        <p:nvCxnSpPr>
          <p:cNvPr id="66" name="Straight Arrow Connector 65"/>
          <p:cNvCxnSpPr/>
          <p:nvPr/>
        </p:nvCxnSpPr>
        <p:spPr>
          <a:xfrm flipH="1" flipV="1">
            <a:off x="7082639" y="4361982"/>
            <a:ext cx="517265" cy="264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6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642635" y="4780524"/>
            <a:ext cx="1416731" cy="1568857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55835" y="2973146"/>
            <a:ext cx="1675956" cy="1559667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11756" y="4789714"/>
            <a:ext cx="1601101" cy="1559667"/>
          </a:xfrm>
          <a:prstGeom prst="rect">
            <a:avLst/>
          </a:prstGeom>
        </p:spPr>
      </p:pic>
      <p:sp>
        <p:nvSpPr>
          <p:cNvPr id="70" name="TextBox 69"/>
          <p:cNvSpPr txBox="1"/>
          <p:nvPr/>
        </p:nvSpPr>
        <p:spPr>
          <a:xfrm>
            <a:off x="10674696" y="4472746"/>
            <a:ext cx="13078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FB Position X-Y</a:t>
            </a:r>
            <a:endParaRPr lang="en-US" sz="1400" b="1" dirty="0"/>
          </a:p>
        </p:txBody>
      </p:sp>
      <p:sp>
        <p:nvSpPr>
          <p:cNvPr id="71" name="TextBox 70"/>
          <p:cNvSpPr txBox="1"/>
          <p:nvPr/>
        </p:nvSpPr>
        <p:spPr>
          <a:xfrm>
            <a:off x="9037977" y="4469769"/>
            <a:ext cx="1164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FB Velocity X</a:t>
            </a:r>
            <a:endParaRPr lang="en-US" sz="140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6611756" y="4517668"/>
            <a:ext cx="15957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FB Control Signal X</a:t>
            </a:r>
            <a:endParaRPr lang="en-US" sz="1400" b="1" dirty="0"/>
          </a:p>
        </p:txBody>
      </p:sp>
      <p:pic>
        <p:nvPicPr>
          <p:cNvPr id="73" name="Picture 7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867343" y="4780523"/>
            <a:ext cx="1579972" cy="1568857"/>
          </a:xfrm>
          <a:prstGeom prst="rect">
            <a:avLst/>
          </a:prstGeom>
        </p:spPr>
      </p:pic>
      <p:sp>
        <p:nvSpPr>
          <p:cNvPr id="74" name="Rectangle 73"/>
          <p:cNvSpPr/>
          <p:nvPr/>
        </p:nvSpPr>
        <p:spPr>
          <a:xfrm>
            <a:off x="10781091" y="5009291"/>
            <a:ext cx="1139817" cy="2181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9980579" y="4962537"/>
            <a:ext cx="407408" cy="12826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7791611" y="4853523"/>
            <a:ext cx="378050" cy="12826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6434737" y="3116414"/>
            <a:ext cx="448414" cy="12826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Lightning Bolt 45"/>
          <p:cNvSpPr/>
          <p:nvPr/>
        </p:nvSpPr>
        <p:spPr>
          <a:xfrm flipH="1">
            <a:off x="11179045" y="3197631"/>
            <a:ext cx="574872" cy="780981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78BE-8D44-459B-8973-7F025381AD3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682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74" grpId="0" animBg="1"/>
      <p:bldP spid="75" grpId="0" animBg="1"/>
      <p:bldP spid="76" grpId="0" animBg="1"/>
      <p:bldP spid="7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0728" y="2377580"/>
            <a:ext cx="1706004" cy="21073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458" y="2377580"/>
            <a:ext cx="1857322" cy="210733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483633" y="2002858"/>
            <a:ext cx="18981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Adapted Control Signal</a:t>
            </a:r>
            <a:endParaRPr lang="en-US" sz="1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897118" y="2002857"/>
            <a:ext cx="15732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Adapted Velocity</a:t>
            </a:r>
            <a:endParaRPr lang="en-US" sz="14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1657" y="2377580"/>
            <a:ext cx="2078628" cy="210733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524359" y="2002857"/>
            <a:ext cx="1663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Adapted Trajectory</a:t>
            </a:r>
            <a:endParaRPr lang="en-US" sz="1400" b="1" dirty="0"/>
          </a:p>
        </p:txBody>
      </p:sp>
      <p:sp>
        <p:nvSpPr>
          <p:cNvPr id="10" name="Rectangle 9"/>
          <p:cNvSpPr/>
          <p:nvPr/>
        </p:nvSpPr>
        <p:spPr>
          <a:xfrm>
            <a:off x="1468891" y="223095"/>
            <a:ext cx="95794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HelveticaNeue-Light"/>
              </a:rPr>
              <a:t>CNN-LSTM network </a:t>
            </a:r>
            <a:r>
              <a:rPr lang="en-US" dirty="0">
                <a:latin typeface="HelveticaNeue-Light"/>
              </a:rPr>
              <a:t>model </a:t>
            </a:r>
            <a:r>
              <a:rPr lang="en-US" dirty="0" smtClean="0">
                <a:latin typeface="HelveticaNeue-Light"/>
              </a:rPr>
              <a:t>: Simulation- online adaptation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468891" y="1045029"/>
            <a:ext cx="7367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LSTM2 get updated every 200ms with respect to trial error history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468891" y="5142412"/>
            <a:ext cx="7367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Increasing </a:t>
            </a:r>
            <a:r>
              <a:rPr lang="en-US" dirty="0" err="1" smtClean="0"/>
              <a:t>updation</a:t>
            </a:r>
            <a:r>
              <a:rPr lang="en-US" dirty="0" smtClean="0"/>
              <a:t> time – computational cost, need more </a:t>
            </a:r>
            <a:r>
              <a:rPr lang="en-US" dirty="0" smtClean="0"/>
              <a:t>time -GPU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Solution:- parallel computing?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78BE-8D44-459B-8973-7F025381AD3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736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11585" y="235685"/>
            <a:ext cx="10175132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dirty="0" smtClean="0">
                <a:latin typeface="HelveticaNeue-Light"/>
              </a:rPr>
              <a:t>Coming up</a:t>
            </a:r>
            <a:endParaRPr lang="en-US" sz="2000" dirty="0" smtClean="0">
              <a:latin typeface="HelveticaNeue-Light"/>
            </a:endParaRPr>
          </a:p>
          <a:p>
            <a:pPr algn="ctr">
              <a:lnSpc>
                <a:spcPct val="150000"/>
              </a:lnSpc>
            </a:pPr>
            <a:endParaRPr lang="en-US" sz="2000" dirty="0">
              <a:latin typeface="HelveticaNeue-Light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HelveticaNeue-Light"/>
              </a:rPr>
              <a:t>Synthetic reach data – OFC- LQG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HelveticaNeue-Light"/>
              </a:rPr>
              <a:t>CNN- </a:t>
            </a:r>
            <a:r>
              <a:rPr lang="en-US" dirty="0">
                <a:latin typeface="HelveticaNeue-Light"/>
              </a:rPr>
              <a:t>LSTM </a:t>
            </a:r>
            <a:r>
              <a:rPr lang="en-US" dirty="0" smtClean="0">
                <a:latin typeface="HelveticaNeue-Light"/>
              </a:rPr>
              <a:t>model </a:t>
            </a:r>
            <a:r>
              <a:rPr lang="en-US" dirty="0">
                <a:latin typeface="HelveticaNeue-Light"/>
              </a:rPr>
              <a:t>for reach trajectory </a:t>
            </a:r>
            <a:r>
              <a:rPr lang="en-US" dirty="0" smtClean="0">
                <a:latin typeface="HelveticaNeue-Light"/>
              </a:rPr>
              <a:t>generation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HelveticaNeue-Light"/>
              </a:rPr>
              <a:t>Open loop 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HelveticaNeue-Light"/>
              </a:rPr>
              <a:t>Closed loop with sensory feedback and offline adaptation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HelveticaNeue-Light"/>
              </a:rPr>
              <a:t>Closed loop with sensory feedback and </a:t>
            </a:r>
            <a:r>
              <a:rPr lang="en-US" dirty="0" smtClean="0">
                <a:latin typeface="HelveticaNeue-Light"/>
              </a:rPr>
              <a:t>online </a:t>
            </a:r>
            <a:r>
              <a:rPr lang="en-US" dirty="0" smtClean="0">
                <a:latin typeface="HelveticaNeue-Light"/>
              </a:rPr>
              <a:t>adaptation</a:t>
            </a:r>
            <a:endParaRPr lang="en-US" dirty="0" smtClean="0">
              <a:latin typeface="HelveticaNeue-Ligh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78BE-8D44-459B-8973-7F025381AD3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620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122" y="3101418"/>
            <a:ext cx="1830083" cy="133390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4632" y="1859527"/>
            <a:ext cx="1325199" cy="55890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95675" y="1526037"/>
            <a:ext cx="1703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Visual pathways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568028" y="1341371"/>
            <a:ext cx="2490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Spinal &amp; muscular level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4671" y="1630118"/>
            <a:ext cx="1434193" cy="85676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4408" y="4129031"/>
            <a:ext cx="1830083" cy="1333909"/>
          </a:xfrm>
          <a:prstGeom prst="rect">
            <a:avLst/>
          </a:prstGeom>
        </p:spPr>
      </p:pic>
      <p:sp>
        <p:nvSpPr>
          <p:cNvPr id="10" name="Down Arrow 9"/>
          <p:cNvSpPr/>
          <p:nvPr/>
        </p:nvSpPr>
        <p:spPr>
          <a:xfrm flipV="1">
            <a:off x="10361039" y="4345575"/>
            <a:ext cx="361459" cy="3396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-34357" y="3334431"/>
            <a:ext cx="1531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Task Image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3299486" y="2058501"/>
            <a:ext cx="112269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0533060" y="3641774"/>
            <a:ext cx="8708" cy="339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2338053" y="2492242"/>
            <a:ext cx="1760" cy="461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397" y="1563555"/>
            <a:ext cx="1651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Start-End 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coordinates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512186" y="4666914"/>
            <a:ext cx="1013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FB  Joint velocity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9983465" y="4789815"/>
            <a:ext cx="1342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Movement trajectory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94632" y="2553406"/>
            <a:ext cx="774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CNN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474675" y="1943055"/>
            <a:ext cx="901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LSTM</a:t>
            </a:r>
            <a:r>
              <a:rPr lang="en-US" baseline="-25000" dirty="0" smtClean="0"/>
              <a:t>2b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3317205" y="318348"/>
            <a:ext cx="64121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HelveticaNeue-Light"/>
              </a:rPr>
              <a:t>CNN-LSTM network </a:t>
            </a:r>
            <a:r>
              <a:rPr lang="en-US" dirty="0">
                <a:latin typeface="HelveticaNeue-Light"/>
              </a:rPr>
              <a:t>model </a:t>
            </a:r>
            <a:r>
              <a:rPr lang="en-US" dirty="0" smtClean="0">
                <a:latin typeface="HelveticaNeue-Light"/>
              </a:rPr>
              <a:t>– Parallel LSTM’s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5856347" y="2796262"/>
            <a:ext cx="1" cy="924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406707" y="1492648"/>
            <a:ext cx="1071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Control signal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493060" y="1596691"/>
            <a:ext cx="843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LSTM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5459037" y="2331178"/>
            <a:ext cx="896325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403632" y="1596691"/>
            <a:ext cx="923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LSTM</a:t>
            </a:r>
            <a:r>
              <a:rPr lang="en-US" baseline="-25000" dirty="0" smtClean="0"/>
              <a:t>3</a:t>
            </a:r>
            <a:endParaRPr lang="en-US" baseline="-25000" dirty="0"/>
          </a:p>
        </p:txBody>
      </p:sp>
      <p:sp>
        <p:nvSpPr>
          <p:cNvPr id="38" name="TextBox 37"/>
          <p:cNvSpPr txBox="1"/>
          <p:nvPr/>
        </p:nvSpPr>
        <p:spPr>
          <a:xfrm>
            <a:off x="7403632" y="5302538"/>
            <a:ext cx="11358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Sensory Feedback</a:t>
            </a:r>
            <a:endParaRPr lang="en-US" dirty="0"/>
          </a:p>
        </p:txBody>
      </p:sp>
      <p:cxnSp>
        <p:nvCxnSpPr>
          <p:cNvPr id="39" name="Straight Arrow Connector 38"/>
          <p:cNvCxnSpPr/>
          <p:nvPr/>
        </p:nvCxnSpPr>
        <p:spPr>
          <a:xfrm flipH="1">
            <a:off x="7380664" y="4933206"/>
            <a:ext cx="95551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283240" y="1492648"/>
            <a:ext cx="1071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Control signal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7335570" y="2052500"/>
            <a:ext cx="896325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Lightning Bolt 43"/>
          <p:cNvSpPr/>
          <p:nvPr/>
        </p:nvSpPr>
        <p:spPr>
          <a:xfrm flipH="1">
            <a:off x="10751028" y="3905594"/>
            <a:ext cx="574872" cy="438986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6325106" y="4817839"/>
            <a:ext cx="10136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FB Control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signal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377268" y="3897135"/>
            <a:ext cx="1013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FB Error signal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0741039" y="3602366"/>
            <a:ext cx="1393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Perturbation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551172" y="4593579"/>
            <a:ext cx="807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LSTM</a:t>
            </a:r>
            <a:r>
              <a:rPr lang="en-US" baseline="-25000" dirty="0" smtClean="0"/>
              <a:t>4</a:t>
            </a:r>
            <a:endParaRPr lang="en-US" baseline="-25000" dirty="0"/>
          </a:p>
        </p:txBody>
      </p:sp>
      <p:cxnSp>
        <p:nvCxnSpPr>
          <p:cNvPr id="58" name="Straight Arrow Connector 57"/>
          <p:cNvCxnSpPr/>
          <p:nvPr/>
        </p:nvCxnSpPr>
        <p:spPr>
          <a:xfrm flipH="1">
            <a:off x="6325106" y="3482509"/>
            <a:ext cx="384282" cy="461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8440967" y="1559567"/>
            <a:ext cx="1013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Joint velocity</a:t>
            </a:r>
          </a:p>
        </p:txBody>
      </p:sp>
      <p:cxnSp>
        <p:nvCxnSpPr>
          <p:cNvPr id="66" name="Straight Arrow Connector 65"/>
          <p:cNvCxnSpPr/>
          <p:nvPr/>
        </p:nvCxnSpPr>
        <p:spPr>
          <a:xfrm flipH="1" flipV="1">
            <a:off x="6325106" y="4501334"/>
            <a:ext cx="384282" cy="248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995568" y="3383251"/>
            <a:ext cx="405572" cy="567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401140" y="931117"/>
            <a:ext cx="1086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Inter </a:t>
            </a:r>
            <a:r>
              <a:rPr lang="en-US" dirty="0" smtClean="0"/>
              <a:t>trial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78BE-8D44-459B-8973-7F025381AD37}" type="slidenum">
              <a:rPr lang="en-US" smtClean="0"/>
              <a:t>20</a:t>
            </a:fld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5477506" y="1277868"/>
            <a:ext cx="840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LSTM</a:t>
            </a:r>
            <a:r>
              <a:rPr lang="en-US" baseline="-25000" dirty="0" smtClean="0"/>
              <a:t>2a</a:t>
            </a:r>
            <a:r>
              <a:rPr lang="en-US" dirty="0" smtClean="0"/>
              <a:t> </a:t>
            </a:r>
            <a:endParaRPr lang="en-US" dirty="0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5477506" y="1309925"/>
            <a:ext cx="896325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401140" y="2312387"/>
            <a:ext cx="126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Within trial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525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19" grpId="0"/>
      <p:bldP spid="27" grpId="0"/>
      <p:bldP spid="35" grpId="0"/>
      <p:bldP spid="38" grpId="0"/>
      <p:bldP spid="40" grpId="0"/>
      <p:bldP spid="44" grpId="0" animBg="1"/>
      <p:bldP spid="45" grpId="0"/>
      <p:bldP spid="51" grpId="0"/>
      <p:bldP spid="52" grpId="0"/>
      <p:bldP spid="54" grpId="0"/>
      <p:bldP spid="2" grpId="0"/>
      <p:bldP spid="42" grpId="0"/>
      <p:bldP spid="5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78BE-8D44-459B-8973-7F025381AD37}" type="slidenum">
              <a:rPr lang="en-US" smtClean="0"/>
              <a:t>21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468891" y="223095"/>
            <a:ext cx="95794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HelveticaNeue-Light"/>
              </a:rPr>
              <a:t>CNN-LSTM network </a:t>
            </a:r>
            <a:r>
              <a:rPr lang="en-US" dirty="0">
                <a:latin typeface="HelveticaNeue-Light"/>
              </a:rPr>
              <a:t>model </a:t>
            </a:r>
            <a:r>
              <a:rPr lang="en-US" dirty="0" smtClean="0">
                <a:latin typeface="HelveticaNeue-Light"/>
              </a:rPr>
              <a:t>: </a:t>
            </a:r>
            <a:r>
              <a:rPr lang="en-US" dirty="0" smtClean="0">
                <a:latin typeface="HelveticaNeue-Light"/>
              </a:rPr>
              <a:t>Parallel LSTM’s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695" y="1739400"/>
            <a:ext cx="3076575" cy="315277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3911" y="2423156"/>
            <a:ext cx="2942196" cy="246901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0748" y="781385"/>
            <a:ext cx="2882121" cy="246901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0749" y="3596502"/>
            <a:ext cx="2885824" cy="251691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0589622" y="1739400"/>
            <a:ext cx="14107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Updation</a:t>
            </a:r>
            <a:r>
              <a:rPr lang="en-US" dirty="0" smtClean="0"/>
              <a:t> every 200ms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0589621" y="4480212"/>
            <a:ext cx="16023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Updation</a:t>
            </a:r>
            <a:r>
              <a:rPr lang="en-US" dirty="0" smtClean="0"/>
              <a:t> every 50ms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780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7349" y="793033"/>
            <a:ext cx="11295017" cy="3370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lveticaNeue-Light"/>
              </a:rPr>
              <a:t>Implementation</a:t>
            </a:r>
          </a:p>
          <a:p>
            <a:pPr algn="ctr"/>
            <a:endParaRPr lang="en-US" sz="2000" dirty="0">
              <a:latin typeface="HelveticaNeue-Light"/>
            </a:endParaRPr>
          </a:p>
          <a:p>
            <a:endParaRPr lang="en-US" sz="2000" dirty="0">
              <a:latin typeface="HelveticaNeue-Light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latin typeface="HelveticaNeue-Light"/>
              </a:rPr>
              <a:t>Scripting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HelveticaNeue-Light"/>
              </a:rPr>
              <a:t>LQG                           : </a:t>
            </a:r>
            <a:r>
              <a:rPr lang="en-US" dirty="0" err="1" smtClean="0">
                <a:latin typeface="HelveticaNeue-Light"/>
              </a:rPr>
              <a:t>Matlab</a:t>
            </a:r>
            <a:r>
              <a:rPr lang="en-US" dirty="0" smtClean="0">
                <a:latin typeface="HelveticaNeue-Light"/>
              </a:rPr>
              <a:t>, Python, R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HelveticaNeue-Light"/>
              </a:rPr>
              <a:t>CNN-Auto decoder    : </a:t>
            </a:r>
            <a:r>
              <a:rPr lang="en-US" dirty="0" err="1" smtClean="0">
                <a:latin typeface="HelveticaNeue-Light"/>
              </a:rPr>
              <a:t>Matlab</a:t>
            </a:r>
            <a:endParaRPr lang="en-US" dirty="0" smtClean="0">
              <a:latin typeface="HelveticaNeue-Light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HelveticaNeue-Light"/>
              </a:rPr>
              <a:t>CNN-LSTM                : </a:t>
            </a:r>
            <a:r>
              <a:rPr lang="en-US" dirty="0" err="1" smtClean="0">
                <a:latin typeface="HelveticaNeue-Light"/>
              </a:rPr>
              <a:t>Matlab</a:t>
            </a:r>
            <a:r>
              <a:rPr lang="en-US" dirty="0" smtClean="0">
                <a:latin typeface="HelveticaNeue-Light"/>
              </a:rPr>
              <a:t> (</a:t>
            </a:r>
            <a:r>
              <a:rPr lang="en-US" dirty="0" err="1" smtClean="0">
                <a:latin typeface="HelveticaNeue-Light"/>
              </a:rPr>
              <a:t>DeepLearning</a:t>
            </a:r>
            <a:r>
              <a:rPr lang="en-US" dirty="0" smtClean="0">
                <a:latin typeface="HelveticaNeue-Light"/>
              </a:rPr>
              <a:t>/parallel </a:t>
            </a:r>
            <a:r>
              <a:rPr lang="en-US" dirty="0" err="1" smtClean="0">
                <a:latin typeface="HelveticaNeue-Light"/>
              </a:rPr>
              <a:t>computingToolbox</a:t>
            </a:r>
            <a:r>
              <a:rPr lang="en-US" dirty="0" smtClean="0">
                <a:latin typeface="HelveticaNeue-Light"/>
              </a:rPr>
              <a:t>), Python (</a:t>
            </a:r>
            <a:r>
              <a:rPr lang="en-US" dirty="0" err="1" smtClean="0">
                <a:latin typeface="HelveticaNeue-Light"/>
              </a:rPr>
              <a:t>Keras</a:t>
            </a:r>
            <a:r>
              <a:rPr lang="en-US" dirty="0" smtClean="0">
                <a:latin typeface="HelveticaNeue-Light"/>
              </a:rPr>
              <a:t>, </a:t>
            </a:r>
            <a:r>
              <a:rPr lang="en-US" dirty="0" err="1" smtClean="0">
                <a:latin typeface="HelveticaNeue-Light"/>
              </a:rPr>
              <a:t>tensorflow</a:t>
            </a:r>
            <a:r>
              <a:rPr lang="en-US" dirty="0" smtClean="0">
                <a:latin typeface="HelveticaNeue-Light"/>
              </a:rPr>
              <a:t>, </a:t>
            </a:r>
            <a:r>
              <a:rPr lang="en-US" dirty="0" err="1" smtClean="0">
                <a:latin typeface="HelveticaNeue-Light"/>
              </a:rPr>
              <a:t>pytorch</a:t>
            </a:r>
            <a:r>
              <a:rPr lang="en-US" dirty="0" smtClean="0">
                <a:latin typeface="HelveticaNeue-Light"/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 smtClean="0">
              <a:latin typeface="HelveticaNeue-Ligh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78BE-8D44-459B-8973-7F025381AD3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960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42565"/>
            <a:ext cx="10515600" cy="1325563"/>
          </a:xfrm>
        </p:spPr>
        <p:txBody>
          <a:bodyPr/>
          <a:lstStyle/>
          <a:p>
            <a:pPr algn="ctr"/>
            <a:r>
              <a:rPr lang="en-US" i="1" dirty="0" smtClean="0"/>
              <a:t>Merci Beaucoup</a:t>
            </a:r>
            <a:endParaRPr lang="en-US" i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78BE-8D44-459B-8973-7F025381AD3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49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3734213" y="292868"/>
            <a:ext cx="51626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HelveticaNeue-Light"/>
              </a:rPr>
              <a:t>Computational model of reach  movement - LQG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0589" y="1241902"/>
            <a:ext cx="2554887" cy="177255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872" y="1397008"/>
            <a:ext cx="3058341" cy="796115"/>
          </a:xfrm>
          <a:prstGeom prst="rect">
            <a:avLst/>
          </a:prstGeom>
        </p:spPr>
      </p:pic>
      <p:grpSp>
        <p:nvGrpSpPr>
          <p:cNvPr id="42" name="Group 41"/>
          <p:cNvGrpSpPr/>
          <p:nvPr/>
        </p:nvGrpSpPr>
        <p:grpSpPr>
          <a:xfrm>
            <a:off x="8885926" y="1354432"/>
            <a:ext cx="2442220" cy="1754326"/>
            <a:chOff x="9016555" y="1327260"/>
            <a:chExt cx="2442220" cy="1754326"/>
          </a:xfrm>
        </p:grpSpPr>
        <p:sp>
          <p:nvSpPr>
            <p:cNvPr id="10" name="TextBox 9"/>
            <p:cNvSpPr txBox="1"/>
            <p:nvPr/>
          </p:nvSpPr>
          <p:spPr>
            <a:xfrm>
              <a:off x="9016555" y="1327260"/>
              <a:ext cx="359394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ẋ</a:t>
              </a:r>
            </a:p>
            <a:p>
              <a:r>
                <a:rPr lang="en-US" dirty="0" smtClean="0"/>
                <a:t>ẏ</a:t>
              </a:r>
            </a:p>
            <a:p>
              <a:r>
                <a:rPr lang="en-US" dirty="0"/>
                <a:t>ẍ</a:t>
              </a:r>
            </a:p>
            <a:p>
              <a:r>
                <a:rPr lang="en-US" dirty="0" smtClean="0"/>
                <a:t>ÿ</a:t>
              </a:r>
            </a:p>
            <a:p>
              <a:r>
                <a:rPr lang="en-US" dirty="0" err="1" smtClean="0"/>
                <a:t>ḟx</a:t>
              </a:r>
              <a:endParaRPr lang="en-US" dirty="0" smtClean="0"/>
            </a:p>
            <a:p>
              <a:r>
                <a:rPr lang="en-US" dirty="0" err="1" smtClean="0"/>
                <a:t>ḟy</a:t>
              </a:r>
              <a:endParaRPr lang="en-US" dirty="0" smtClean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9344297" y="1830043"/>
              <a:ext cx="348343" cy="3743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=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9840685" y="1830043"/>
              <a:ext cx="322218" cy="3743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0147040" y="1327260"/>
              <a:ext cx="360548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</a:t>
              </a:r>
            </a:p>
            <a:p>
              <a:r>
                <a:rPr lang="en-US" dirty="0" smtClean="0"/>
                <a:t>y</a:t>
              </a:r>
            </a:p>
            <a:p>
              <a:r>
                <a:rPr lang="en-US" dirty="0"/>
                <a:t>ẋ</a:t>
              </a:r>
            </a:p>
            <a:p>
              <a:r>
                <a:rPr lang="en-US" dirty="0"/>
                <a:t>ẏ</a:t>
              </a:r>
            </a:p>
            <a:p>
              <a:r>
                <a:rPr lang="en-US" dirty="0" err="1" smtClean="0"/>
                <a:t>fx</a:t>
              </a:r>
              <a:endParaRPr lang="en-US" dirty="0" smtClean="0"/>
            </a:p>
            <a:p>
              <a:r>
                <a:rPr lang="en-US" dirty="0" err="1" smtClean="0"/>
                <a:t>fy</a:t>
              </a:r>
              <a:endParaRPr lang="en-US" dirty="0" smtClean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0503171" y="1835091"/>
              <a:ext cx="3744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0847822" y="1830043"/>
              <a:ext cx="322218" cy="3743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1048085" y="1694067"/>
              <a:ext cx="41069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u</a:t>
              </a:r>
              <a:r>
                <a:rPr lang="en-US" dirty="0" err="1" smtClean="0"/>
                <a:t>x</a:t>
              </a:r>
              <a:endParaRPr lang="en-US" dirty="0" smtClean="0"/>
            </a:p>
            <a:p>
              <a:r>
                <a:rPr lang="en-US" dirty="0" err="1" smtClean="0"/>
                <a:t>uy</a:t>
              </a:r>
              <a:endParaRPr lang="en-US" dirty="0" smtClean="0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895763" y="766481"/>
            <a:ext cx="2618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Linear dynamical system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041010" y="802959"/>
            <a:ext cx="1700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Muscle model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8619617" y="806516"/>
            <a:ext cx="3154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State space representation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113640" y="3599438"/>
            <a:ext cx="4721328" cy="3095150"/>
            <a:chOff x="7341754" y="3724219"/>
            <a:chExt cx="4721328" cy="3095150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587058" y="4482832"/>
              <a:ext cx="4141645" cy="2336537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8374775" y="3735757"/>
              <a:ext cx="468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7341754" y="3735757"/>
              <a:ext cx="4334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x</a:t>
              </a:r>
              <a:r>
                <a:rPr lang="en-US" baseline="-25000" dirty="0" err="1" smtClean="0"/>
                <a:t>k</a:t>
              </a:r>
              <a:endParaRPr lang="en-US" baseline="-250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9710056" y="3735757"/>
              <a:ext cx="4334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u</a:t>
              </a:r>
              <a:endParaRPr lang="en-US" baseline="-250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0481246" y="3724219"/>
              <a:ext cx="4334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baseline="-250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1478781" y="3741636"/>
              <a:ext cx="5843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r>
                <a:rPr lang="en-US" baseline="-25000" dirty="0" smtClean="0"/>
                <a:t>k+1</a:t>
              </a:r>
              <a:endParaRPr lang="en-US" baseline="-25000" dirty="0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11039411" y="3908885"/>
              <a:ext cx="34121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Group 6"/>
            <p:cNvGrpSpPr/>
            <p:nvPr/>
          </p:nvGrpSpPr>
          <p:grpSpPr>
            <a:xfrm>
              <a:off x="7341754" y="4043020"/>
              <a:ext cx="4647216" cy="455092"/>
              <a:chOff x="7419061" y="6459084"/>
              <a:chExt cx="4647216" cy="455092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11632833" y="6488668"/>
                <a:ext cx="4334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/>
                  <a:t>y</a:t>
                </a:r>
                <a:r>
                  <a:rPr lang="en-US" baseline="-25000" dirty="0" err="1" smtClean="0"/>
                  <a:t>k</a:t>
                </a:r>
                <a:endParaRPr lang="en-US" baseline="-25000" dirty="0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9735188" y="6544844"/>
                <a:ext cx="4683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H</a:t>
                </a:r>
                <a:endParaRPr lang="en-US" dirty="0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7419061" y="6459084"/>
                <a:ext cx="4334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 smtClean="0"/>
                  <a:t>x</a:t>
                </a:r>
                <a:r>
                  <a:rPr lang="en-US" baseline="-25000" dirty="0" err="1" smtClean="0"/>
                  <a:t>k</a:t>
                </a:r>
                <a:endParaRPr lang="en-US" baseline="-25000" dirty="0"/>
              </a:p>
            </p:txBody>
          </p:sp>
        </p:grpSp>
        <p:cxnSp>
          <p:nvCxnSpPr>
            <p:cNvPr id="45" name="Straight Arrow Connector 44"/>
            <p:cNvCxnSpPr/>
            <p:nvPr/>
          </p:nvCxnSpPr>
          <p:spPr>
            <a:xfrm>
              <a:off x="11039411" y="4313446"/>
              <a:ext cx="34121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5725932" y="3389493"/>
            <a:ext cx="5313479" cy="3151206"/>
            <a:chOff x="2143577" y="1348741"/>
            <a:chExt cx="8472897" cy="4699498"/>
          </a:xfrm>
        </p:grpSpPr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143577" y="1348741"/>
              <a:ext cx="8343900" cy="4648200"/>
            </a:xfrm>
            <a:prstGeom prst="rect">
              <a:avLst/>
            </a:prstGeom>
          </p:spPr>
        </p:pic>
        <p:sp>
          <p:nvSpPr>
            <p:cNvPr id="48" name="TextBox 47"/>
            <p:cNvSpPr txBox="1"/>
            <p:nvPr/>
          </p:nvSpPr>
          <p:spPr>
            <a:xfrm>
              <a:off x="5365033" y="2066846"/>
              <a:ext cx="438845" cy="596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FF0000"/>
                  </a:solidFill>
                </a:rPr>
                <a:t>A</a:t>
              </a:r>
              <a:endParaRPr lang="en-US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569054" y="3002740"/>
              <a:ext cx="747527" cy="596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err="1" smtClean="0">
                  <a:solidFill>
                    <a:srgbClr val="FF0000"/>
                  </a:solidFill>
                </a:rPr>
                <a:t>x</a:t>
              </a:r>
              <a:r>
                <a:rPr lang="en-US" sz="2000" b="1" baseline="-25000" dirty="0" err="1" smtClean="0">
                  <a:solidFill>
                    <a:srgbClr val="FF0000"/>
                  </a:solidFill>
                </a:rPr>
                <a:t>k</a:t>
              </a:r>
              <a:endParaRPr lang="en-US" sz="2000" b="1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183198" y="2059264"/>
              <a:ext cx="433444" cy="596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FF0000"/>
                  </a:solidFill>
                </a:rPr>
                <a:t>u</a:t>
              </a:r>
              <a:endParaRPr lang="en-US" sz="2000" b="1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8321371" y="2041793"/>
              <a:ext cx="433444" cy="596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FF0000"/>
                  </a:solidFill>
                </a:rPr>
                <a:t>B</a:t>
              </a:r>
              <a:endParaRPr lang="en-US" sz="2000" b="1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9495148" y="2063500"/>
              <a:ext cx="1121326" cy="596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FF0000"/>
                  </a:solidFill>
                </a:rPr>
                <a:t>X</a:t>
              </a:r>
              <a:r>
                <a:rPr lang="en-US" sz="2000" b="1" baseline="-25000" dirty="0" smtClean="0">
                  <a:solidFill>
                    <a:srgbClr val="FF0000"/>
                  </a:solidFill>
                </a:rPr>
                <a:t>k+1</a:t>
              </a:r>
              <a:endParaRPr lang="en-US" sz="2000" b="1" baseline="-25000" dirty="0">
                <a:solidFill>
                  <a:srgbClr val="FF0000"/>
                </a:solidFill>
              </a:endParaRPr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>
              <a:off x="3811297" y="3784104"/>
              <a:ext cx="34121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5587156" y="3826927"/>
              <a:ext cx="641654" cy="596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err="1" smtClean="0">
                  <a:solidFill>
                    <a:srgbClr val="FF0000"/>
                  </a:solidFill>
                </a:rPr>
                <a:t>ỹ</a:t>
              </a:r>
              <a:r>
                <a:rPr lang="en-US" sz="2000" b="1" baseline="-25000" dirty="0" err="1" smtClean="0">
                  <a:solidFill>
                    <a:srgbClr val="FF0000"/>
                  </a:solidFill>
                </a:rPr>
                <a:t>k</a:t>
              </a:r>
              <a:endParaRPr lang="en-US" sz="2000" b="1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990490" y="3481109"/>
              <a:ext cx="385416" cy="605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FF0000"/>
                  </a:solidFill>
                </a:rPr>
                <a:t>H</a:t>
              </a:r>
              <a:endParaRPr lang="en-US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733851" y="5451542"/>
              <a:ext cx="912665" cy="596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err="1">
                  <a:solidFill>
                    <a:srgbClr val="FF0000"/>
                  </a:solidFill>
                </a:rPr>
                <a:t>y</a:t>
              </a:r>
              <a:r>
                <a:rPr lang="en-US" sz="2000" b="1" baseline="-25000" dirty="0" err="1" smtClean="0">
                  <a:solidFill>
                    <a:srgbClr val="FF0000"/>
                  </a:solidFill>
                </a:rPr>
                <a:t>k</a:t>
              </a:r>
              <a:endParaRPr lang="en-US" sz="2000" b="1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631171" y="4101316"/>
              <a:ext cx="468394" cy="596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FF0000"/>
                  </a:solidFill>
                </a:rPr>
                <a:t>K</a:t>
              </a:r>
              <a:endParaRPr lang="en-US" sz="20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7495495" y="6533368"/>
            <a:ext cx="25400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Shadmehr,Krakeur</a:t>
            </a:r>
            <a:r>
              <a:rPr lang="en-US" sz="1400" dirty="0" smtClean="0"/>
              <a:t> (2008)</a:t>
            </a:r>
            <a:endParaRPr lang="en-US" sz="1400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78BE-8D44-459B-8973-7F025381AD3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028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3" grpId="0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734213" y="292868"/>
            <a:ext cx="51626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HelveticaNeue-Light"/>
              </a:rPr>
              <a:t>Computational model of reach  movement - LQG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3357849" y="2461305"/>
            <a:ext cx="5231902" cy="1966396"/>
            <a:chOff x="783766" y="4604404"/>
            <a:chExt cx="5231902" cy="1966396"/>
          </a:xfrm>
        </p:grpSpPr>
        <p:sp>
          <p:nvSpPr>
            <p:cNvPr id="23" name="TextBox 22"/>
            <p:cNvSpPr txBox="1"/>
            <p:nvPr/>
          </p:nvSpPr>
          <p:spPr>
            <a:xfrm>
              <a:off x="2669171" y="4604404"/>
              <a:ext cx="145945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Motor command vector (</a:t>
              </a:r>
              <a:r>
                <a:rPr lang="en-US" dirty="0" err="1" smtClean="0"/>
                <a:t>Ux,uy</a:t>
              </a:r>
              <a:r>
                <a:rPr lang="en-US" dirty="0" smtClean="0"/>
                <a:t>)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83766" y="4604404"/>
              <a:ext cx="1367245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Start-end coordinate /initial state</a:t>
              </a:r>
            </a:p>
            <a:p>
              <a:pPr algn="ctr"/>
              <a:r>
                <a:rPr lang="en-US" dirty="0" smtClean="0"/>
                <a:t>(</a:t>
              </a:r>
              <a:r>
                <a:rPr lang="en-US" dirty="0" err="1" smtClean="0"/>
                <a:t>x</a:t>
              </a:r>
              <a:r>
                <a:rPr lang="en-US" baseline="-25000" dirty="0" err="1" smtClean="0"/>
                <a:t>start</a:t>
              </a:r>
              <a:r>
                <a:rPr lang="en-US" dirty="0" err="1" smtClean="0"/>
                <a:t>,y</a:t>
              </a:r>
              <a:r>
                <a:rPr lang="en-US" baseline="-25000" dirty="0" err="1" smtClean="0"/>
                <a:t>start</a:t>
              </a:r>
              <a:r>
                <a:rPr lang="en-US" dirty="0" smtClean="0"/>
                <a:t>, </a:t>
              </a:r>
              <a:r>
                <a:rPr lang="en-US" dirty="0" err="1" smtClean="0"/>
                <a:t>x</a:t>
              </a:r>
              <a:r>
                <a:rPr lang="en-US" baseline="-25000" dirty="0" err="1" smtClean="0"/>
                <a:t>end</a:t>
              </a:r>
              <a:r>
                <a:rPr lang="en-US" dirty="0" err="1" smtClean="0"/>
                <a:t>,y</a:t>
              </a:r>
              <a:r>
                <a:rPr lang="en-US" baseline="-25000" dirty="0" err="1" smtClean="0"/>
                <a:t>end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>
              <a:off x="2151011" y="5195860"/>
              <a:ext cx="296092" cy="87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4054605" y="5179640"/>
              <a:ext cx="296092" cy="87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4556210" y="4717975"/>
              <a:ext cx="145945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Trajectory dynamics</a:t>
              </a:r>
            </a:p>
            <a:p>
              <a:pPr algn="ctr"/>
              <a:r>
                <a:rPr lang="en-US" dirty="0" smtClean="0"/>
                <a:t>(</a:t>
              </a:r>
              <a:r>
                <a:rPr lang="en-US" dirty="0" err="1" smtClean="0"/>
                <a:t>ẋ,ẏ,ẍ,ÿ,ḟx,ḟy</a:t>
              </a:r>
              <a:r>
                <a:rPr lang="en-US" dirty="0" smtClean="0"/>
                <a:t>)</a:t>
              </a:r>
            </a:p>
          </p:txBody>
        </p:sp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91238" y="5886177"/>
              <a:ext cx="1051795" cy="684623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69196" y="5886176"/>
              <a:ext cx="619273" cy="684623"/>
            </a:xfrm>
            <a:prstGeom prst="rect">
              <a:avLst/>
            </a:prstGeom>
          </p:spPr>
        </p:pic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56470" y="6179653"/>
              <a:ext cx="621836" cy="262260"/>
            </a:xfrm>
            <a:prstGeom prst="rect">
              <a:avLst/>
            </a:prstGeom>
          </p:spPr>
        </p:pic>
      </p:grpSp>
      <p:pic>
        <p:nvPicPr>
          <p:cNvPr id="31" name="Picture 3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589" y="2475128"/>
            <a:ext cx="2055086" cy="1978702"/>
          </a:xfrm>
          <a:prstGeom prst="rect">
            <a:avLst/>
          </a:prstGeom>
        </p:spPr>
      </p:pic>
      <p:sp>
        <p:nvSpPr>
          <p:cNvPr id="32" name="Oval 31"/>
          <p:cNvSpPr/>
          <p:nvPr/>
        </p:nvSpPr>
        <p:spPr>
          <a:xfrm>
            <a:off x="2395741" y="4156343"/>
            <a:ext cx="287383" cy="22642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2360908" y="2501714"/>
            <a:ext cx="287383" cy="20029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>
            <a:endCxn id="33" idx="4"/>
          </p:cNvCxnSpPr>
          <p:nvPr/>
        </p:nvCxnSpPr>
        <p:spPr>
          <a:xfrm flipH="1" flipV="1">
            <a:off x="2504600" y="2702012"/>
            <a:ext cx="34833" cy="1454331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9565622" y="2753460"/>
            <a:ext cx="2442220" cy="1754326"/>
            <a:chOff x="9016555" y="1327260"/>
            <a:chExt cx="2442220" cy="1754326"/>
          </a:xfrm>
        </p:grpSpPr>
        <p:sp>
          <p:nvSpPr>
            <p:cNvPr id="36" name="TextBox 35"/>
            <p:cNvSpPr txBox="1"/>
            <p:nvPr/>
          </p:nvSpPr>
          <p:spPr>
            <a:xfrm>
              <a:off x="9016555" y="1327260"/>
              <a:ext cx="359394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ẋ</a:t>
              </a:r>
            </a:p>
            <a:p>
              <a:r>
                <a:rPr lang="en-US" dirty="0" smtClean="0"/>
                <a:t>ẏ</a:t>
              </a:r>
            </a:p>
            <a:p>
              <a:r>
                <a:rPr lang="en-US" dirty="0"/>
                <a:t>ẍ</a:t>
              </a:r>
            </a:p>
            <a:p>
              <a:r>
                <a:rPr lang="en-US" dirty="0" smtClean="0"/>
                <a:t>ÿ</a:t>
              </a:r>
            </a:p>
            <a:p>
              <a:r>
                <a:rPr lang="en-US" dirty="0" err="1" smtClean="0"/>
                <a:t>ḟx</a:t>
              </a:r>
              <a:endParaRPr lang="en-US" dirty="0" smtClean="0"/>
            </a:p>
            <a:p>
              <a:r>
                <a:rPr lang="en-US" dirty="0" err="1" smtClean="0"/>
                <a:t>ḟy</a:t>
              </a:r>
              <a:endParaRPr lang="en-US" dirty="0" smtClean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9344297" y="1830043"/>
              <a:ext cx="348343" cy="3743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=</a:t>
              </a:r>
              <a:endParaRPr 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9840685" y="1830043"/>
              <a:ext cx="322218" cy="3743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0147040" y="1327260"/>
              <a:ext cx="360548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</a:t>
              </a:r>
            </a:p>
            <a:p>
              <a:r>
                <a:rPr lang="en-US" dirty="0" smtClean="0"/>
                <a:t>y</a:t>
              </a:r>
            </a:p>
            <a:p>
              <a:r>
                <a:rPr lang="en-US" dirty="0"/>
                <a:t>ẋ</a:t>
              </a:r>
            </a:p>
            <a:p>
              <a:r>
                <a:rPr lang="en-US" dirty="0"/>
                <a:t>ẏ</a:t>
              </a:r>
            </a:p>
            <a:p>
              <a:r>
                <a:rPr lang="en-US" dirty="0" err="1" smtClean="0"/>
                <a:t>fx</a:t>
              </a:r>
              <a:endParaRPr lang="en-US" dirty="0" smtClean="0"/>
            </a:p>
            <a:p>
              <a:r>
                <a:rPr lang="en-US" dirty="0" err="1" smtClean="0"/>
                <a:t>fy</a:t>
              </a:r>
              <a:endParaRPr lang="en-US" dirty="0" smtClean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0503171" y="1835091"/>
              <a:ext cx="3744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0847822" y="1830043"/>
              <a:ext cx="322218" cy="3743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1048085" y="1694067"/>
              <a:ext cx="41069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u</a:t>
              </a:r>
              <a:r>
                <a:rPr lang="en-US" dirty="0" err="1" smtClean="0"/>
                <a:t>x</a:t>
              </a:r>
              <a:endParaRPr lang="en-US" dirty="0" smtClean="0"/>
            </a:p>
            <a:p>
              <a:r>
                <a:rPr lang="en-US" dirty="0" err="1" smtClean="0"/>
                <a:t>uy</a:t>
              </a:r>
              <a:endParaRPr lang="en-US" dirty="0" smtClean="0"/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9299313" y="2205544"/>
            <a:ext cx="3154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State space representation</a:t>
            </a:r>
            <a:endParaRPr lang="en-US" dirty="0"/>
          </a:p>
        </p:txBody>
      </p:sp>
      <p:sp>
        <p:nvSpPr>
          <p:cNvPr id="46" name="Slide Number Placeholder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78BE-8D44-459B-8973-7F025381AD3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60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334" y="2157142"/>
            <a:ext cx="5639209" cy="24907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8983" y="547072"/>
            <a:ext cx="5516859" cy="28554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8983" y="3668214"/>
            <a:ext cx="5526268" cy="282216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032555" y="343817"/>
            <a:ext cx="69878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HelveticaNeue-Light"/>
              </a:rPr>
              <a:t>Benefits of Long Short Term Memory (LSTM) nets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78BE-8D44-459B-8973-7F025381AD3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61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6300" y="5470156"/>
            <a:ext cx="1830083" cy="133390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3810" y="4228265"/>
            <a:ext cx="1325199" cy="55890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99780" y="3754595"/>
            <a:ext cx="1881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Visual pathways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929336" y="3710109"/>
            <a:ext cx="2490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Spinal &amp; muscular level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5979" y="3998856"/>
            <a:ext cx="1434193" cy="85676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5716" y="5470156"/>
            <a:ext cx="1830083" cy="1333909"/>
          </a:xfrm>
          <a:prstGeom prst="rect">
            <a:avLst/>
          </a:prstGeom>
        </p:spPr>
      </p:pic>
      <p:sp>
        <p:nvSpPr>
          <p:cNvPr id="10" name="Down Arrow 9"/>
          <p:cNvSpPr/>
          <p:nvPr/>
        </p:nvSpPr>
        <p:spPr>
          <a:xfrm flipV="1">
            <a:off x="7722347" y="5686700"/>
            <a:ext cx="361459" cy="3396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263228" y="5703169"/>
            <a:ext cx="1531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Task Image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5084754" y="4427239"/>
            <a:ext cx="112269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7894368" y="4982899"/>
            <a:ext cx="8708" cy="339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3827231" y="4860980"/>
            <a:ext cx="1760" cy="461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304982" y="3932293"/>
            <a:ext cx="1651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Start-End 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coordinates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880221" y="3895720"/>
            <a:ext cx="2194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Joint velocity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9117089" y="5686700"/>
            <a:ext cx="2194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Movement trajectory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183810" y="4922144"/>
            <a:ext cx="774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CNN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852807" y="3747627"/>
            <a:ext cx="1560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LSTM RNN </a:t>
            </a:r>
          </a:p>
          <a:p>
            <a:pPr algn="ctr"/>
            <a:r>
              <a:rPr lang="en-US" dirty="0" smtClean="0"/>
              <a:t>Net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3183810" y="304299"/>
            <a:ext cx="68956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HelveticaNeue-Light"/>
              </a:rPr>
              <a:t>CNN-LSTM RNN network </a:t>
            </a:r>
            <a:r>
              <a:rPr lang="en-US" dirty="0">
                <a:latin typeface="HelveticaNeue-Light"/>
              </a:rPr>
              <a:t>model of </a:t>
            </a:r>
            <a:r>
              <a:rPr lang="en-US" dirty="0" smtClean="0">
                <a:latin typeface="HelveticaNeue-Light"/>
              </a:rPr>
              <a:t>reach movement generation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381553" y="849649"/>
            <a:ext cx="96517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LSTM architecture:  </a:t>
            </a:r>
            <a:r>
              <a:rPr lang="en-US" dirty="0" err="1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sequenceInputLayer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-&gt; </a:t>
            </a:r>
            <a:r>
              <a:rPr lang="en-US" dirty="0" err="1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bilstmLayer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-&gt;   </a:t>
            </a:r>
            <a:r>
              <a:rPr lang="en-US" dirty="0" err="1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fullyConnectedLayer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-&gt;    </a:t>
            </a:r>
            <a:r>
              <a:rPr lang="en-US" dirty="0" err="1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regressionLayer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5263" y="1535828"/>
            <a:ext cx="1732373" cy="167341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67628" y="1535828"/>
            <a:ext cx="1585884" cy="167341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17089" y="1529613"/>
            <a:ext cx="1586274" cy="171461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74827" y="1535828"/>
            <a:ext cx="1549835" cy="1708399"/>
          </a:xfrm>
          <a:prstGeom prst="rect">
            <a:avLst/>
          </a:prstGeom>
        </p:spPr>
      </p:pic>
      <p:cxnSp>
        <p:nvCxnSpPr>
          <p:cNvPr id="30" name="Straight Arrow Connector 29"/>
          <p:cNvCxnSpPr/>
          <p:nvPr/>
        </p:nvCxnSpPr>
        <p:spPr>
          <a:xfrm flipV="1">
            <a:off x="5218900" y="2450411"/>
            <a:ext cx="112269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218900" y="1962696"/>
            <a:ext cx="1033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LSTM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2411748" y="2417130"/>
            <a:ext cx="544335" cy="6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350872" y="1962696"/>
            <a:ext cx="774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CNN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78BE-8D44-459B-8973-7F025381AD3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682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1" grpId="0"/>
      <p:bldP spid="3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122" y="3101418"/>
            <a:ext cx="1830083" cy="133390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4632" y="1859527"/>
            <a:ext cx="1325199" cy="55890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95675" y="1526037"/>
            <a:ext cx="1703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Visual pathways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568028" y="1341371"/>
            <a:ext cx="2490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Spinal &amp; muscular level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4671" y="1630118"/>
            <a:ext cx="1434193" cy="85676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4408" y="3101418"/>
            <a:ext cx="1830083" cy="1333909"/>
          </a:xfrm>
          <a:prstGeom prst="rect">
            <a:avLst/>
          </a:prstGeom>
        </p:spPr>
      </p:pic>
      <p:sp>
        <p:nvSpPr>
          <p:cNvPr id="10" name="Down Arrow 9"/>
          <p:cNvSpPr/>
          <p:nvPr/>
        </p:nvSpPr>
        <p:spPr>
          <a:xfrm flipV="1">
            <a:off x="10361039" y="3317962"/>
            <a:ext cx="361459" cy="3396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-34357" y="3334431"/>
            <a:ext cx="1531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Task Image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3299486" y="2058501"/>
            <a:ext cx="112269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0533060" y="2614161"/>
            <a:ext cx="8708" cy="339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2338053" y="2492242"/>
            <a:ext cx="1760" cy="461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397" y="1563555"/>
            <a:ext cx="1651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Start-End 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coordinates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512186" y="3639301"/>
            <a:ext cx="1013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FB  Joint velocity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9983465" y="3762202"/>
            <a:ext cx="1342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Movement trajectory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94632" y="2553406"/>
            <a:ext cx="774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CNN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484988" y="1596691"/>
            <a:ext cx="840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LSTM</a:t>
            </a:r>
            <a:r>
              <a:rPr lang="en-US" baseline="-25000" dirty="0" smtClean="0"/>
              <a:t>2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1535391" y="292856"/>
            <a:ext cx="95794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HelveticaNeue-Light"/>
              </a:rPr>
              <a:t>CNN-LSTM network </a:t>
            </a:r>
            <a:r>
              <a:rPr lang="en-US" dirty="0">
                <a:latin typeface="HelveticaNeue-Light"/>
              </a:rPr>
              <a:t>model of </a:t>
            </a:r>
            <a:r>
              <a:rPr lang="en-US" dirty="0" smtClean="0">
                <a:latin typeface="HelveticaNeue-Light"/>
              </a:rPr>
              <a:t>reach movement with sensory feedback and adaptation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5843954" y="2138979"/>
            <a:ext cx="13551" cy="472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406707" y="1492648"/>
            <a:ext cx="1071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Control signal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493060" y="1596691"/>
            <a:ext cx="843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LSTM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5459037" y="2052500"/>
            <a:ext cx="896325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403632" y="1596691"/>
            <a:ext cx="923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LSTM</a:t>
            </a:r>
            <a:r>
              <a:rPr lang="en-US" baseline="-25000" dirty="0" smtClean="0"/>
              <a:t>3</a:t>
            </a:r>
            <a:endParaRPr lang="en-US" baseline="-25000" dirty="0"/>
          </a:p>
        </p:txBody>
      </p:sp>
      <p:sp>
        <p:nvSpPr>
          <p:cNvPr id="38" name="TextBox 37"/>
          <p:cNvSpPr txBox="1"/>
          <p:nvPr/>
        </p:nvSpPr>
        <p:spPr>
          <a:xfrm>
            <a:off x="7403632" y="4274925"/>
            <a:ext cx="11358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Sensory Feedback</a:t>
            </a:r>
            <a:endParaRPr lang="en-US" dirty="0"/>
          </a:p>
        </p:txBody>
      </p:sp>
      <p:cxnSp>
        <p:nvCxnSpPr>
          <p:cNvPr id="39" name="Straight Arrow Connector 38"/>
          <p:cNvCxnSpPr/>
          <p:nvPr/>
        </p:nvCxnSpPr>
        <p:spPr>
          <a:xfrm flipH="1">
            <a:off x="7380664" y="3905593"/>
            <a:ext cx="95551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283240" y="1492648"/>
            <a:ext cx="1071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Control signal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7335570" y="2052500"/>
            <a:ext cx="896325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Lightning Bolt 43"/>
          <p:cNvSpPr/>
          <p:nvPr/>
        </p:nvSpPr>
        <p:spPr>
          <a:xfrm flipH="1">
            <a:off x="10751028" y="2877981"/>
            <a:ext cx="574872" cy="438986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6325106" y="3633472"/>
            <a:ext cx="10136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FB Control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signal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377268" y="2712768"/>
            <a:ext cx="1013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FB Error signal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0741039" y="2574753"/>
            <a:ext cx="1393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Perturbation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551172" y="3565966"/>
            <a:ext cx="807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LSTM</a:t>
            </a:r>
            <a:r>
              <a:rPr lang="en-US" baseline="-25000" dirty="0" smtClean="0"/>
              <a:t>4</a:t>
            </a:r>
            <a:endParaRPr lang="en-US" baseline="-25000" dirty="0"/>
          </a:p>
        </p:txBody>
      </p:sp>
      <p:cxnSp>
        <p:nvCxnSpPr>
          <p:cNvPr id="58" name="Straight Arrow Connector 57"/>
          <p:cNvCxnSpPr/>
          <p:nvPr/>
        </p:nvCxnSpPr>
        <p:spPr>
          <a:xfrm flipH="1">
            <a:off x="6325106" y="2298142"/>
            <a:ext cx="384282" cy="461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8440967" y="1559567"/>
            <a:ext cx="1013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Joint velocity</a:t>
            </a:r>
          </a:p>
        </p:txBody>
      </p:sp>
      <p:cxnSp>
        <p:nvCxnSpPr>
          <p:cNvPr id="66" name="Straight Arrow Connector 65"/>
          <p:cNvCxnSpPr/>
          <p:nvPr/>
        </p:nvCxnSpPr>
        <p:spPr>
          <a:xfrm flipH="1" flipV="1">
            <a:off x="6325106" y="3316967"/>
            <a:ext cx="384282" cy="248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5377268" y="940526"/>
            <a:ext cx="2026364" cy="417140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4995568" y="2198884"/>
            <a:ext cx="405572" cy="567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857505" y="2071180"/>
            <a:ext cx="1150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Inter trial </a:t>
            </a:r>
            <a:r>
              <a:rPr lang="en-US" dirty="0" err="1" smtClean="0"/>
              <a:t>updation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78BE-8D44-459B-8973-7F025381AD3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89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19" grpId="0"/>
      <p:bldP spid="27" grpId="0"/>
      <p:bldP spid="35" grpId="0"/>
      <p:bldP spid="38" grpId="0"/>
      <p:bldP spid="40" grpId="0"/>
      <p:bldP spid="44" grpId="0" animBg="1"/>
      <p:bldP spid="45" grpId="0"/>
      <p:bldP spid="51" grpId="0"/>
      <p:bldP spid="52" grpId="0"/>
      <p:bldP spid="54" grpId="0"/>
      <p:bldP spid="69" grpId="0" animBg="1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Arrow Connector 12"/>
          <p:cNvCxnSpPr/>
          <p:nvPr/>
        </p:nvCxnSpPr>
        <p:spPr>
          <a:xfrm flipV="1">
            <a:off x="3270031" y="1880443"/>
            <a:ext cx="541139" cy="8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536719" y="1495108"/>
            <a:ext cx="840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LSTM</a:t>
            </a:r>
            <a:r>
              <a:rPr lang="en-US" baseline="-25000" dirty="0" smtClean="0"/>
              <a:t>2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143740" y="1474668"/>
            <a:ext cx="843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LSTM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5610645" y="1888467"/>
            <a:ext cx="8240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114011" y="1491680"/>
            <a:ext cx="923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LSTM</a:t>
            </a:r>
            <a:r>
              <a:rPr lang="en-US" baseline="-25000" dirty="0" smtClean="0"/>
              <a:t>3</a:t>
            </a:r>
            <a:endParaRPr lang="en-US" baseline="-25000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8266721" y="5487832"/>
            <a:ext cx="4655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8229938" y="1871229"/>
            <a:ext cx="657776" cy="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096096" y="4938265"/>
            <a:ext cx="807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LSTM</a:t>
            </a:r>
            <a:r>
              <a:rPr lang="en-US" baseline="-25000" dirty="0" smtClean="0"/>
              <a:t>4</a:t>
            </a:r>
            <a:endParaRPr lang="en-US" baseline="-25000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1440440" y="1860809"/>
            <a:ext cx="3844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308887" y="1474668"/>
            <a:ext cx="647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CNN</a:t>
            </a:r>
            <a:endParaRPr lang="en-US" baseline="-25000" dirty="0"/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7090161" y="2728282"/>
            <a:ext cx="517265" cy="358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 flipV="1">
            <a:off x="7082639" y="4361982"/>
            <a:ext cx="517265" cy="264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Lightning Bolt 41"/>
          <p:cNvSpPr/>
          <p:nvPr/>
        </p:nvSpPr>
        <p:spPr>
          <a:xfrm flipH="1">
            <a:off x="11179045" y="3197631"/>
            <a:ext cx="574872" cy="780981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3749" y="1056349"/>
            <a:ext cx="1482457" cy="158788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42635" y="4780524"/>
            <a:ext cx="1416731" cy="156885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4100" y="1091828"/>
            <a:ext cx="1689035" cy="1559748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9066" y="1091828"/>
            <a:ext cx="1689035" cy="157999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5835" y="2973146"/>
            <a:ext cx="1675956" cy="1559667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11756" y="4789714"/>
            <a:ext cx="1601101" cy="1559667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4056957" y="819689"/>
            <a:ext cx="1415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Control Signal X</a:t>
            </a:r>
            <a:endParaRPr lang="en-US" sz="1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6671566" y="788066"/>
            <a:ext cx="1381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Control Signal X</a:t>
            </a:r>
            <a:endParaRPr lang="en-US" sz="14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9094724" y="784051"/>
            <a:ext cx="10356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Velocity X</a:t>
            </a:r>
            <a:endParaRPr lang="en-US" sz="14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10638467" y="770870"/>
            <a:ext cx="11288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Position X-Y</a:t>
            </a:r>
            <a:endParaRPr lang="en-US" sz="14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10674696" y="4472746"/>
            <a:ext cx="13078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FB Position X-Y</a:t>
            </a:r>
            <a:endParaRPr lang="en-US" sz="14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9037977" y="4469769"/>
            <a:ext cx="1164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FB Velocity X</a:t>
            </a:r>
            <a:endParaRPr lang="en-US" sz="14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6611756" y="4517668"/>
            <a:ext cx="15957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FB Control Signal X</a:t>
            </a:r>
            <a:endParaRPr lang="en-US" sz="14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5472677" y="2705251"/>
            <a:ext cx="14591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FB Error Signal X</a:t>
            </a:r>
            <a:endParaRPr lang="en-US" sz="1400" b="1" dirty="0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700" y="1076592"/>
            <a:ext cx="1313259" cy="1567641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126908" y="819691"/>
            <a:ext cx="13033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Visual Stimuli</a:t>
            </a:r>
            <a:endParaRPr lang="en-US" sz="1400" b="1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68480" y="1076592"/>
            <a:ext cx="1348622" cy="1567641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1622456" y="819690"/>
            <a:ext cx="17005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Start-end points X-Y</a:t>
            </a:r>
            <a:endParaRPr lang="en-US" sz="1400" b="1" dirty="0"/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68543" y="4780523"/>
            <a:ext cx="1579972" cy="1568857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930693" y="1091828"/>
            <a:ext cx="1543743" cy="1552405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>
            <a:off x="4708618" y="2679846"/>
            <a:ext cx="494682" cy="517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587122" y="119363"/>
            <a:ext cx="95794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HelveticaNeue-Light"/>
              </a:rPr>
              <a:t>CNN-LSTM network </a:t>
            </a:r>
            <a:r>
              <a:rPr lang="en-US" dirty="0">
                <a:latin typeface="HelveticaNeue-Light"/>
              </a:rPr>
              <a:t>model </a:t>
            </a:r>
            <a:r>
              <a:rPr lang="en-US" dirty="0" smtClean="0">
                <a:latin typeface="HelveticaNeue-Light"/>
              </a:rPr>
              <a:t>:Simulation- offline adaptation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449153" y="2251421"/>
            <a:ext cx="11500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Inter trial </a:t>
            </a:r>
            <a:r>
              <a:rPr lang="en-US" sz="1200" b="1" dirty="0" err="1" smtClean="0"/>
              <a:t>updation</a:t>
            </a:r>
            <a:endParaRPr lang="en-US" sz="1200" b="1" dirty="0"/>
          </a:p>
        </p:txBody>
      </p:sp>
      <p:cxnSp>
        <p:nvCxnSpPr>
          <p:cNvPr id="50" name="Curved Connector 49"/>
          <p:cNvCxnSpPr/>
          <p:nvPr/>
        </p:nvCxnSpPr>
        <p:spPr>
          <a:xfrm rot="16200000" flipV="1">
            <a:off x="5719114" y="2105273"/>
            <a:ext cx="554830" cy="28340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78BE-8D44-459B-8973-7F025381AD3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172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7" grpId="0"/>
      <p:bldP spid="20" grpId="0"/>
      <p:bldP spid="25" grpId="0"/>
      <p:bldP spid="42" grpId="0" animBg="1"/>
      <p:bldP spid="30" grpId="0"/>
      <p:bldP spid="38" grpId="0"/>
      <p:bldP spid="39" grpId="0"/>
      <p:bldP spid="40" grpId="0"/>
      <p:bldP spid="44" grpId="0"/>
      <p:bldP spid="45" grpId="0"/>
      <p:bldP spid="46" grpId="0"/>
      <p:bldP spid="47" grpId="0"/>
      <p:bldP spid="49" grpId="0"/>
      <p:bldP spid="4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Arrow Connector 12"/>
          <p:cNvCxnSpPr/>
          <p:nvPr/>
        </p:nvCxnSpPr>
        <p:spPr>
          <a:xfrm flipV="1">
            <a:off x="3270031" y="1880443"/>
            <a:ext cx="541139" cy="8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536719" y="1495108"/>
            <a:ext cx="840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LSTM</a:t>
            </a:r>
            <a:r>
              <a:rPr lang="en-US" baseline="-25000" dirty="0" smtClean="0"/>
              <a:t>2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143740" y="1474668"/>
            <a:ext cx="843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LSTM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5610645" y="1888467"/>
            <a:ext cx="8240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114011" y="1491680"/>
            <a:ext cx="923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LSTM</a:t>
            </a:r>
            <a:r>
              <a:rPr lang="en-US" baseline="-25000" dirty="0" smtClean="0"/>
              <a:t>3</a:t>
            </a:r>
            <a:endParaRPr lang="en-US" baseline="-25000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8266721" y="5487832"/>
            <a:ext cx="4655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8229938" y="1871229"/>
            <a:ext cx="657776" cy="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096096" y="4938265"/>
            <a:ext cx="807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LSTM</a:t>
            </a:r>
            <a:r>
              <a:rPr lang="en-US" baseline="-25000" dirty="0" smtClean="0"/>
              <a:t>4</a:t>
            </a:r>
            <a:endParaRPr lang="en-US" baseline="-25000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1440440" y="1860809"/>
            <a:ext cx="3844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308887" y="1474668"/>
            <a:ext cx="647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CNN</a:t>
            </a:r>
            <a:endParaRPr lang="en-US" baseline="-25000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708618" y="2679846"/>
            <a:ext cx="494682" cy="517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 flipV="1">
            <a:off x="7082639" y="4361982"/>
            <a:ext cx="517265" cy="264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Lightning Bolt 41"/>
          <p:cNvSpPr/>
          <p:nvPr/>
        </p:nvSpPr>
        <p:spPr>
          <a:xfrm flipH="1">
            <a:off x="11179045" y="3197631"/>
            <a:ext cx="574872" cy="780981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4100" y="1091828"/>
            <a:ext cx="1689035" cy="1559748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4056958" y="819689"/>
            <a:ext cx="13033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Control Signal</a:t>
            </a:r>
            <a:endParaRPr lang="en-US" sz="1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6749464" y="788066"/>
            <a:ext cx="13033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Control Signal</a:t>
            </a:r>
            <a:endParaRPr lang="en-US" sz="14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9271477" y="784051"/>
            <a:ext cx="858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Velocity</a:t>
            </a:r>
            <a:endParaRPr lang="en-US" sz="14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10908425" y="770870"/>
            <a:ext cx="858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Position</a:t>
            </a:r>
            <a:endParaRPr lang="en-US" sz="14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10833712" y="4472747"/>
            <a:ext cx="10345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FB Position</a:t>
            </a:r>
            <a:endParaRPr lang="en-US" sz="14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9094724" y="4481937"/>
            <a:ext cx="10204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FB Velocity</a:t>
            </a:r>
            <a:endParaRPr lang="en-US" sz="14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6671566" y="4520439"/>
            <a:ext cx="14591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FB Control Signal</a:t>
            </a:r>
            <a:endParaRPr lang="en-US" sz="14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5472677" y="2705251"/>
            <a:ext cx="14591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FB Error Signal</a:t>
            </a:r>
            <a:endParaRPr lang="en-US" sz="1400" b="1" dirty="0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00" y="1076592"/>
            <a:ext cx="1313259" cy="1567641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126908" y="819691"/>
            <a:ext cx="13033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Visual Stimuli</a:t>
            </a:r>
            <a:endParaRPr lang="en-US" sz="1400" b="1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8480" y="1076592"/>
            <a:ext cx="1348622" cy="1567641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1845980" y="819690"/>
            <a:ext cx="14769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Start-end points</a:t>
            </a:r>
            <a:endParaRPr lang="en-US" sz="1400" b="1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0249" y="1115100"/>
            <a:ext cx="1692900" cy="155815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09204" y="1089583"/>
            <a:ext cx="1533248" cy="159666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42635" y="1089583"/>
            <a:ext cx="1416731" cy="1583674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642635" y="4798904"/>
            <a:ext cx="1416731" cy="1559667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13213" y="4833278"/>
            <a:ext cx="1575303" cy="1525293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887714" y="4828216"/>
            <a:ext cx="1598512" cy="1559667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236417" y="3001941"/>
            <a:ext cx="1640685" cy="1513435"/>
          </a:xfrm>
          <a:prstGeom prst="rect">
            <a:avLst/>
          </a:prstGeom>
        </p:spPr>
      </p:pic>
      <p:cxnSp>
        <p:nvCxnSpPr>
          <p:cNvPr id="63" name="Straight Arrow Connector 62"/>
          <p:cNvCxnSpPr/>
          <p:nvPr/>
        </p:nvCxnSpPr>
        <p:spPr>
          <a:xfrm flipH="1">
            <a:off x="7090161" y="2728282"/>
            <a:ext cx="517265" cy="358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599616" y="106740"/>
            <a:ext cx="95794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HelveticaNeue-Light"/>
              </a:rPr>
              <a:t>CNN-LSTM network </a:t>
            </a:r>
            <a:r>
              <a:rPr lang="en-US" dirty="0">
                <a:latin typeface="HelveticaNeue-Light"/>
              </a:rPr>
              <a:t>model </a:t>
            </a:r>
            <a:r>
              <a:rPr lang="en-US" dirty="0" smtClean="0">
                <a:latin typeface="HelveticaNeue-Light"/>
              </a:rPr>
              <a:t>:Simulation- offline adaptation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449153" y="2251421"/>
            <a:ext cx="11500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Inter trial </a:t>
            </a:r>
            <a:r>
              <a:rPr lang="en-US" sz="1200" b="1" dirty="0" err="1" smtClean="0"/>
              <a:t>updation</a:t>
            </a:r>
            <a:endParaRPr lang="en-US" sz="1200" b="1" dirty="0"/>
          </a:p>
        </p:txBody>
      </p:sp>
      <p:cxnSp>
        <p:nvCxnSpPr>
          <p:cNvPr id="51" name="Curved Connector 50"/>
          <p:cNvCxnSpPr/>
          <p:nvPr/>
        </p:nvCxnSpPr>
        <p:spPr>
          <a:xfrm rot="16200000" flipV="1">
            <a:off x="5719114" y="2105273"/>
            <a:ext cx="554830" cy="28340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78BE-8D44-459B-8973-7F025381AD3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610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42" grpId="0" animBg="1"/>
      <p:bldP spid="44" grpId="0"/>
      <p:bldP spid="45" grpId="0"/>
      <p:bldP spid="46" grpId="0"/>
      <p:bldP spid="4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8806</TotalTime>
  <Words>784</Words>
  <Application>Microsoft Office PowerPoint</Application>
  <PresentationFormat>Widescreen</PresentationFormat>
  <Paragraphs>332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HelveticaNeue-Light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Merci Beaucoup</vt:lpstr>
    </vt:vector>
  </TitlesOfParts>
  <Company>Université Catholique de Louvain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Mathew</dc:creator>
  <cp:lastModifiedBy>James Mathew</cp:lastModifiedBy>
  <cp:revision>186</cp:revision>
  <dcterms:created xsi:type="dcterms:W3CDTF">2021-01-20T14:38:11Z</dcterms:created>
  <dcterms:modified xsi:type="dcterms:W3CDTF">2021-05-07T12:33:47Z</dcterms:modified>
</cp:coreProperties>
</file>