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3" r:id="rId2"/>
    <p:sldId id="312" r:id="rId3"/>
    <p:sldId id="309" r:id="rId4"/>
    <p:sldId id="330" r:id="rId5"/>
    <p:sldId id="272" r:id="rId6"/>
    <p:sldId id="280" r:id="rId7"/>
    <p:sldId id="257" r:id="rId8"/>
    <p:sldId id="281" r:id="rId9"/>
    <p:sldId id="269" r:id="rId10"/>
    <p:sldId id="258" r:id="rId11"/>
    <p:sldId id="259" r:id="rId12"/>
    <p:sldId id="282" r:id="rId13"/>
    <p:sldId id="319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32750-CCC0-4450-B6CA-4741F2B712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3E6DB-CBBA-4455-8F8F-6A38C73F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2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E5BE-CBAE-43CE-B780-888EB261302B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C05B-EBE9-44F1-AAD8-630E45AC3939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8CA9-EB63-4090-8B35-AD6BAF914E07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8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48D1-F996-4B04-BB1A-A37901F82878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1B2C-CF7D-4A11-BB0E-DC62DE80C131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3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C6E2-5923-47BC-8041-789D02A0694C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6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140F-85C3-42A7-BCC2-A8B4EE73372D}" type="datetime1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2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D4FA-A7E3-46B1-807F-EE04727DE99A}" type="datetime1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D3B-8448-4BFF-A917-F9F0A6220AF5}" type="datetime1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4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7D41-486C-43E5-9092-3C9B460BA277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5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4026-FB13-4D16-808B-21CC970CDB54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C7A4-B349-4AD4-86EC-9C24148C77AC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78BE-8D44-459B-8973-7F025381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8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4.png"/><Relationship Id="rId7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4.png"/><Relationship Id="rId7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6928" y="2476380"/>
            <a:ext cx="6905898" cy="177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Deep learning in reach movement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800" dirty="0"/>
          </a:p>
          <a:p>
            <a:pPr algn="ctr"/>
            <a:r>
              <a:rPr lang="en-US" sz="2800" dirty="0" smtClean="0"/>
              <a:t>James Mathew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81" y="5792409"/>
            <a:ext cx="952561" cy="646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06" y="352081"/>
            <a:ext cx="2447319" cy="531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655" y="352081"/>
            <a:ext cx="2041883" cy="760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4615" y="5955173"/>
            <a:ext cx="1628923" cy="6615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575" y="5492407"/>
            <a:ext cx="3365450" cy="11242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081" y="2788648"/>
            <a:ext cx="1152661" cy="8029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8264" y="2788648"/>
            <a:ext cx="1603318" cy="106271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3" y="1592916"/>
            <a:ext cx="2720884" cy="2367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375" y="1592916"/>
            <a:ext cx="2728911" cy="2393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724" y="1566518"/>
            <a:ext cx="3237955" cy="23939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118" y="1566518"/>
            <a:ext cx="2678912" cy="24203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435" y="4818546"/>
            <a:ext cx="10829925" cy="1381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9989" y="1197186"/>
            <a:ext cx="16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AutoEncoder2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31162" y="1224614"/>
            <a:ext cx="16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AutoEncoder1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76359" y="1197186"/>
            <a:ext cx="16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AutoEncoder3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19729" y="1197186"/>
            <a:ext cx="184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Feedforward net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63737" y="4396418"/>
            <a:ext cx="231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ully stacked layer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77701" y="365488"/>
            <a:ext cx="608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Trajectory velocity : Deep net auto encoder-decoder training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8" y="1858872"/>
            <a:ext cx="3318240" cy="30614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5" y="1858871"/>
            <a:ext cx="4559125" cy="3061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62953" y="1288869"/>
            <a:ext cx="29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Visualize decoded test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7403" y="1288869"/>
            <a:ext cx="269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fully stacked layer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05747" y="470263"/>
            <a:ext cx="762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Joint angle to trajectory velocity : Fully stacked </a:t>
            </a:r>
            <a:r>
              <a:rPr lang="en-US" dirty="0" err="1" smtClean="0"/>
              <a:t>autodecoder</a:t>
            </a:r>
            <a:r>
              <a:rPr lang="en-US" dirty="0" smtClean="0"/>
              <a:t> network training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300" y="5156644"/>
            <a:ext cx="1830083" cy="13339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810" y="3914753"/>
            <a:ext cx="1325199" cy="558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9780" y="3397542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 pathways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29336" y="3353056"/>
            <a:ext cx="249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Spinal &amp; muscular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979" y="3685344"/>
            <a:ext cx="1434193" cy="856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716" y="5156644"/>
            <a:ext cx="1830083" cy="133390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flipV="1">
            <a:off x="7722347" y="5373188"/>
            <a:ext cx="361459" cy="339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63228" y="5389657"/>
            <a:ext cx="153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Task Image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84754" y="4113727"/>
            <a:ext cx="11226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894368" y="4669387"/>
            <a:ext cx="8708" cy="33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27231" y="4547468"/>
            <a:ext cx="1760" cy="46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04982" y="3618781"/>
            <a:ext cx="165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Start-End 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coordinates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80221" y="3582208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Joint velocity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17089" y="5373188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Movement trajectory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83810" y="4608632"/>
            <a:ext cx="77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52807" y="3434115"/>
            <a:ext cx="156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Autodecoder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Net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14720" y="287232"/>
            <a:ext cx="6895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Neue-Light"/>
              </a:rPr>
              <a:t>CNN-Auto decoder network </a:t>
            </a:r>
            <a:r>
              <a:rPr lang="en-US" dirty="0">
                <a:latin typeface="HelveticaNeue-Light"/>
              </a:rPr>
              <a:t>model of </a:t>
            </a:r>
            <a:r>
              <a:rPr lang="en-US" dirty="0" smtClean="0">
                <a:latin typeface="HelveticaNeue-Light"/>
              </a:rPr>
              <a:t>reach movement generation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23" y="985635"/>
            <a:ext cx="2226890" cy="1927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035" y="988196"/>
            <a:ext cx="1828904" cy="19956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3611" y="985635"/>
            <a:ext cx="1846781" cy="1998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9394" y="1013255"/>
            <a:ext cx="1839099" cy="19982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248903" y="1515655"/>
            <a:ext cx="156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Autodecoder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Net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467802" y="2150801"/>
            <a:ext cx="11226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667940" y="2140953"/>
            <a:ext cx="5762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27284" y="1651302"/>
            <a:ext cx="77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7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34" y="2157142"/>
            <a:ext cx="5639209" cy="2490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983" y="547072"/>
            <a:ext cx="5516859" cy="2855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983" y="3668214"/>
            <a:ext cx="5526268" cy="28221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32555" y="343817"/>
            <a:ext cx="6987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Neue-Light"/>
              </a:rPr>
              <a:t>Benefits of Long Short Term Memory (LSTM) nets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300" y="5470156"/>
            <a:ext cx="1830083" cy="13339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810" y="4228265"/>
            <a:ext cx="1325199" cy="558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9780" y="3754595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 pathways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29336" y="3710109"/>
            <a:ext cx="249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Spinal &amp; muscular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979" y="3998856"/>
            <a:ext cx="1434193" cy="856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716" y="5470156"/>
            <a:ext cx="1830083" cy="133390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flipV="1">
            <a:off x="7722347" y="5686700"/>
            <a:ext cx="361459" cy="339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63228" y="5703169"/>
            <a:ext cx="153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Task Image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84754" y="4427239"/>
            <a:ext cx="11226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894368" y="4982899"/>
            <a:ext cx="8708" cy="33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27231" y="4860980"/>
            <a:ext cx="1760" cy="46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04982" y="3932293"/>
            <a:ext cx="165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Start-End 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coordinates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80221" y="389572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Joint velocity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17089" y="568670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Movement trajectory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83810" y="4922144"/>
            <a:ext cx="77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52807" y="3747627"/>
            <a:ext cx="156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 RNN </a:t>
            </a:r>
          </a:p>
          <a:p>
            <a:pPr algn="ctr"/>
            <a:r>
              <a:rPr lang="en-US" dirty="0" smtClean="0"/>
              <a:t>Net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183810" y="304299"/>
            <a:ext cx="6895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Neue-Light"/>
              </a:rPr>
              <a:t>CNN-LSTM RNN network </a:t>
            </a:r>
            <a:r>
              <a:rPr lang="en-US" dirty="0">
                <a:latin typeface="HelveticaNeue-Light"/>
              </a:rPr>
              <a:t>model of </a:t>
            </a:r>
            <a:r>
              <a:rPr lang="en-US" dirty="0" smtClean="0">
                <a:latin typeface="HelveticaNeue-Light"/>
              </a:rPr>
              <a:t>reach movement generation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81553" y="849649"/>
            <a:ext cx="9651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LSTM architecture: 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sequenceInputLayer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bilstmLayer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-&gt;  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fullyConnectedLayer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-&gt;   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regressionLayer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63" y="1535828"/>
            <a:ext cx="1732373" cy="16734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628" y="1535828"/>
            <a:ext cx="1585884" cy="16734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7089" y="1529613"/>
            <a:ext cx="1586274" cy="17146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4827" y="1535828"/>
            <a:ext cx="1549835" cy="1708399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5218900" y="2450411"/>
            <a:ext cx="11226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8900" y="1962696"/>
            <a:ext cx="103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LSTM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411748" y="2417130"/>
            <a:ext cx="544335" cy="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50872" y="1962696"/>
            <a:ext cx="77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0294" y="296645"/>
            <a:ext cx="1017513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HelveticaNeue-Light"/>
              </a:rPr>
              <a:t>Today’s talk</a:t>
            </a:r>
          </a:p>
          <a:p>
            <a:pPr algn="ctr">
              <a:lnSpc>
                <a:spcPct val="150000"/>
              </a:lnSpc>
            </a:pPr>
            <a:endParaRPr lang="en-US" sz="2000" dirty="0">
              <a:latin typeface="HelveticaNeue-Ligh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Neue-Light"/>
              </a:rPr>
              <a:t>Synthetic </a:t>
            </a:r>
            <a:r>
              <a:rPr lang="en-US" dirty="0" smtClean="0">
                <a:latin typeface="HelveticaNeue-Light"/>
              </a:rPr>
              <a:t>Data - Simulated </a:t>
            </a:r>
            <a:r>
              <a:rPr lang="en-US" dirty="0">
                <a:latin typeface="HelveticaNeue-Light"/>
              </a:rPr>
              <a:t>reach parameters </a:t>
            </a:r>
            <a:r>
              <a:rPr lang="en-US" dirty="0" smtClean="0">
                <a:latin typeface="HelveticaNeue-Light"/>
              </a:rPr>
              <a:t>using LQG</a:t>
            </a:r>
            <a:endParaRPr lang="en-US" dirty="0">
              <a:latin typeface="HelveticaNeue-Light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HelveticaNeue-Light"/>
              </a:rPr>
              <a:t>CNN-Auto decoder model for reach trajectory generation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Neue-Light"/>
              </a:rPr>
              <a:t>Auto encoding &amp; decoding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HelveticaNeue-Light"/>
              </a:rPr>
              <a:t>CNN- LSTM </a:t>
            </a:r>
            <a:r>
              <a:rPr lang="en-US" dirty="0" smtClean="0">
                <a:latin typeface="HelveticaNeue-Light"/>
              </a:rPr>
              <a:t>model </a:t>
            </a:r>
            <a:r>
              <a:rPr lang="en-US" dirty="0">
                <a:latin typeface="HelveticaNeue-Light"/>
              </a:rPr>
              <a:t>for reach trajectory </a:t>
            </a:r>
            <a:r>
              <a:rPr lang="en-US" dirty="0" smtClean="0">
                <a:latin typeface="HelveticaNeue-Light"/>
              </a:rPr>
              <a:t>generation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Neue-Light"/>
              </a:rPr>
              <a:t>Open loop 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Neue-Light"/>
              </a:rPr>
              <a:t>Closed loop with sensory feedback and offline adaptation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Neue-Light"/>
              </a:rPr>
              <a:t>Closed loop with sensory feedback and </a:t>
            </a:r>
            <a:r>
              <a:rPr lang="en-US" dirty="0" smtClean="0">
                <a:latin typeface="HelveticaNeue-Light"/>
              </a:rPr>
              <a:t>online </a:t>
            </a:r>
            <a:r>
              <a:rPr lang="en-US" dirty="0" smtClean="0">
                <a:latin typeface="HelveticaNeue-Light"/>
              </a:rPr>
              <a:t>adaptation</a:t>
            </a:r>
            <a:endParaRPr lang="en-US" dirty="0" smtClean="0">
              <a:latin typeface="HelveticaNeue-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6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734213" y="292868"/>
            <a:ext cx="5162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Neue-Light"/>
              </a:rPr>
              <a:t>Computational model of reach  movement - LQG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89" y="1241902"/>
            <a:ext cx="2554887" cy="1772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72" y="1397008"/>
            <a:ext cx="3058341" cy="796115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8885926" y="1354432"/>
            <a:ext cx="2442220" cy="1754326"/>
            <a:chOff x="9016555" y="1327260"/>
            <a:chExt cx="2442220" cy="1754326"/>
          </a:xfrm>
        </p:grpSpPr>
        <p:sp>
          <p:nvSpPr>
            <p:cNvPr id="10" name="TextBox 9"/>
            <p:cNvSpPr txBox="1"/>
            <p:nvPr/>
          </p:nvSpPr>
          <p:spPr>
            <a:xfrm>
              <a:off x="9016555" y="1327260"/>
              <a:ext cx="35939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ẋ</a:t>
              </a:r>
            </a:p>
            <a:p>
              <a:r>
                <a:rPr lang="en-US" dirty="0" smtClean="0"/>
                <a:t>ẏ</a:t>
              </a:r>
            </a:p>
            <a:p>
              <a:r>
                <a:rPr lang="en-US" dirty="0"/>
                <a:t>ẍ</a:t>
              </a:r>
            </a:p>
            <a:p>
              <a:r>
                <a:rPr lang="en-US" dirty="0" smtClean="0"/>
                <a:t>ÿ</a:t>
              </a:r>
            </a:p>
            <a:p>
              <a:r>
                <a:rPr lang="en-US" dirty="0" err="1" smtClean="0"/>
                <a:t>ḟx</a:t>
              </a:r>
              <a:endParaRPr lang="en-US" dirty="0" smtClean="0"/>
            </a:p>
            <a:p>
              <a:r>
                <a:rPr lang="en-US" dirty="0" err="1" smtClean="0"/>
                <a:t>ḟy</a:t>
              </a:r>
              <a:endParaRPr lang="en-US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44297" y="1830043"/>
              <a:ext cx="348343" cy="37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40685" y="1830043"/>
              <a:ext cx="322218" cy="37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147040" y="1327260"/>
              <a:ext cx="36054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</a:p>
            <a:p>
              <a:r>
                <a:rPr lang="en-US" dirty="0" smtClean="0"/>
                <a:t>y</a:t>
              </a:r>
            </a:p>
            <a:p>
              <a:r>
                <a:rPr lang="en-US" dirty="0"/>
                <a:t>ẋ</a:t>
              </a:r>
            </a:p>
            <a:p>
              <a:r>
                <a:rPr lang="en-US" dirty="0"/>
                <a:t>ẏ</a:t>
              </a:r>
            </a:p>
            <a:p>
              <a:r>
                <a:rPr lang="en-US" dirty="0" err="1" smtClean="0"/>
                <a:t>fx</a:t>
              </a:r>
              <a:endParaRPr lang="en-US" dirty="0" smtClean="0"/>
            </a:p>
            <a:p>
              <a:r>
                <a:rPr lang="en-US" dirty="0" err="1" smtClean="0"/>
                <a:t>fy</a:t>
              </a:r>
              <a:endParaRPr lang="en-US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03171" y="1835091"/>
              <a:ext cx="374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847822" y="1830043"/>
              <a:ext cx="322218" cy="37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48085" y="1694067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</a:t>
              </a:r>
              <a:r>
                <a:rPr lang="en-US" dirty="0" err="1" smtClean="0"/>
                <a:t>x</a:t>
              </a:r>
              <a:endParaRPr lang="en-US" dirty="0" smtClean="0"/>
            </a:p>
            <a:p>
              <a:r>
                <a:rPr lang="en-US" dirty="0" err="1" smtClean="0"/>
                <a:t>uy</a:t>
              </a:r>
              <a:endParaRPr lang="en-US" dirty="0" smtClean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95763" y="766481"/>
            <a:ext cx="261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dynamical system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041010" y="802959"/>
            <a:ext cx="170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Muscle model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619617" y="806516"/>
            <a:ext cx="315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space representation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3640" y="3599438"/>
            <a:ext cx="4721328" cy="3095150"/>
            <a:chOff x="7341754" y="3724219"/>
            <a:chExt cx="4721328" cy="309515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7058" y="4482832"/>
              <a:ext cx="4141645" cy="233653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8374775" y="3735757"/>
              <a:ext cx="468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341754" y="3735757"/>
              <a:ext cx="433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k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710056" y="3735757"/>
              <a:ext cx="433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81246" y="3724219"/>
              <a:ext cx="433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478781" y="3741636"/>
              <a:ext cx="584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k+1</a:t>
              </a:r>
              <a:endParaRPr lang="en-US" baseline="-250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1039411" y="3908885"/>
              <a:ext cx="3412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7341754" y="4043020"/>
              <a:ext cx="4647216" cy="455092"/>
              <a:chOff x="7419061" y="6459084"/>
              <a:chExt cx="4647216" cy="45509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1632833" y="6488668"/>
                <a:ext cx="433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 smtClean="0"/>
                  <a:t>k</a:t>
                </a:r>
                <a:endParaRPr lang="en-US" baseline="-25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735188" y="6544844"/>
                <a:ext cx="468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419061" y="6459084"/>
                <a:ext cx="433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k</a:t>
                </a:r>
                <a:endParaRPr lang="en-US" baseline="-25000" dirty="0"/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>
            <a:xfrm>
              <a:off x="11039411" y="4313446"/>
              <a:ext cx="3412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725932" y="3389493"/>
            <a:ext cx="5313479" cy="3151206"/>
            <a:chOff x="2143577" y="1348741"/>
            <a:chExt cx="8472897" cy="4699498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43577" y="1348741"/>
              <a:ext cx="8343900" cy="4648200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5365033" y="2066846"/>
              <a:ext cx="438845" cy="59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A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69054" y="3002740"/>
              <a:ext cx="747527" cy="59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x</a:t>
              </a:r>
              <a:r>
                <a:rPr lang="en-US" sz="2000" b="1" baseline="-25000" dirty="0" err="1" smtClean="0">
                  <a:solidFill>
                    <a:srgbClr val="FF0000"/>
                  </a:solidFill>
                </a:rPr>
                <a:t>k</a:t>
              </a:r>
              <a:endParaRPr lang="en-US" sz="20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83198" y="2059264"/>
              <a:ext cx="433444" cy="59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</a:t>
              </a:r>
              <a:endParaRPr lang="en-US" sz="20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321371" y="2041793"/>
              <a:ext cx="433444" cy="59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B</a:t>
              </a:r>
              <a:endParaRPr lang="en-US" sz="20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495148" y="2063500"/>
              <a:ext cx="1121326" cy="59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X</a:t>
              </a:r>
              <a:r>
                <a:rPr lang="en-US" sz="2000" b="1" baseline="-25000" dirty="0" smtClean="0">
                  <a:solidFill>
                    <a:srgbClr val="FF0000"/>
                  </a:solidFill>
                </a:rPr>
                <a:t>k+1</a:t>
              </a:r>
              <a:endParaRPr lang="en-US" sz="2000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3811297" y="3784104"/>
              <a:ext cx="3412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587156" y="3826927"/>
              <a:ext cx="641654" cy="59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ỹ</a:t>
              </a:r>
              <a:r>
                <a:rPr lang="en-US" sz="2000" b="1" baseline="-25000" dirty="0" err="1" smtClean="0">
                  <a:solidFill>
                    <a:srgbClr val="FF0000"/>
                  </a:solidFill>
                </a:rPr>
                <a:t>k</a:t>
              </a:r>
              <a:endParaRPr lang="en-US" sz="20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90490" y="3481109"/>
              <a:ext cx="385416" cy="605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H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33851" y="5451542"/>
              <a:ext cx="912665" cy="59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FF0000"/>
                  </a:solidFill>
                </a:rPr>
                <a:t>y</a:t>
              </a:r>
              <a:r>
                <a:rPr lang="en-US" sz="2000" b="1" baseline="-25000" dirty="0" err="1" smtClean="0">
                  <a:solidFill>
                    <a:srgbClr val="FF0000"/>
                  </a:solidFill>
                </a:rPr>
                <a:t>k</a:t>
              </a:r>
              <a:endParaRPr lang="en-US" sz="20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31171" y="4101316"/>
              <a:ext cx="468394" cy="59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K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95495" y="6533368"/>
            <a:ext cx="254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Shadmehr,Krakeur</a:t>
            </a:r>
            <a:r>
              <a:rPr lang="en-US" sz="1400" dirty="0" smtClean="0"/>
              <a:t> (2008)</a:t>
            </a:r>
            <a:endParaRPr lang="en-US" sz="14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2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4213" y="292868"/>
            <a:ext cx="5162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Neue-Light"/>
              </a:rPr>
              <a:t>Computational model of reach  movement - LQG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357849" y="2461305"/>
            <a:ext cx="5231902" cy="1966396"/>
            <a:chOff x="783766" y="4604404"/>
            <a:chExt cx="5231902" cy="1966396"/>
          </a:xfrm>
        </p:grpSpPr>
        <p:sp>
          <p:nvSpPr>
            <p:cNvPr id="23" name="TextBox 22"/>
            <p:cNvSpPr txBox="1"/>
            <p:nvPr/>
          </p:nvSpPr>
          <p:spPr>
            <a:xfrm>
              <a:off x="2669171" y="4604404"/>
              <a:ext cx="14594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Motor command vector (</a:t>
              </a:r>
              <a:r>
                <a:rPr lang="en-US" dirty="0" err="1" smtClean="0"/>
                <a:t>Ux,uy</a:t>
              </a:r>
              <a:r>
                <a:rPr lang="en-US" dirty="0" smtClean="0"/>
                <a:t>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3766" y="4604404"/>
              <a:ext cx="13672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Start-end coordinate /initial state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dirty="0" err="1" smtClean="0"/>
                <a:t>x</a:t>
              </a:r>
              <a:r>
                <a:rPr lang="en-US" baseline="-25000" dirty="0" err="1" smtClean="0"/>
                <a:t>start</a:t>
              </a:r>
              <a:r>
                <a:rPr lang="en-US" dirty="0" err="1" smtClean="0"/>
                <a:t>,y</a:t>
              </a:r>
              <a:r>
                <a:rPr lang="en-US" baseline="-25000" dirty="0" err="1" smtClean="0"/>
                <a:t>start</a:t>
              </a:r>
              <a:r>
                <a:rPr lang="en-US" dirty="0" smtClean="0"/>
                <a:t>, </a:t>
              </a:r>
              <a:r>
                <a:rPr lang="en-US" dirty="0" err="1" smtClean="0"/>
                <a:t>x</a:t>
              </a:r>
              <a:r>
                <a:rPr lang="en-US" baseline="-25000" dirty="0" err="1" smtClean="0"/>
                <a:t>end</a:t>
              </a:r>
              <a:r>
                <a:rPr lang="en-US" dirty="0" err="1" smtClean="0"/>
                <a:t>,y</a:t>
              </a:r>
              <a:r>
                <a:rPr lang="en-US" baseline="-25000" dirty="0" err="1" smtClean="0"/>
                <a:t>end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151011" y="5195860"/>
              <a:ext cx="296092" cy="8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054605" y="5179640"/>
              <a:ext cx="296092" cy="8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556210" y="4717975"/>
              <a:ext cx="14594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Trajectory dynamics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dirty="0" err="1" smtClean="0"/>
                <a:t>ẋ,ẏ,ẍ,ÿ,ḟx,ḟy</a:t>
              </a:r>
              <a:r>
                <a:rPr lang="en-US" dirty="0" smtClean="0"/>
                <a:t>)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1238" y="5886177"/>
              <a:ext cx="1051795" cy="68462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9196" y="5886176"/>
              <a:ext cx="619273" cy="68462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6470" y="6179653"/>
              <a:ext cx="621836" cy="262260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89" y="2475128"/>
            <a:ext cx="2055086" cy="1978702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395741" y="4156343"/>
            <a:ext cx="287383" cy="2264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60908" y="2501714"/>
            <a:ext cx="287383" cy="2002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endCxn id="33" idx="4"/>
          </p:cNvCxnSpPr>
          <p:nvPr/>
        </p:nvCxnSpPr>
        <p:spPr>
          <a:xfrm flipH="1" flipV="1">
            <a:off x="2504600" y="2702012"/>
            <a:ext cx="34833" cy="1454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565622" y="2753460"/>
            <a:ext cx="2442220" cy="1754326"/>
            <a:chOff x="9016555" y="1327260"/>
            <a:chExt cx="2442220" cy="1754326"/>
          </a:xfrm>
        </p:grpSpPr>
        <p:sp>
          <p:nvSpPr>
            <p:cNvPr id="36" name="TextBox 35"/>
            <p:cNvSpPr txBox="1"/>
            <p:nvPr/>
          </p:nvSpPr>
          <p:spPr>
            <a:xfrm>
              <a:off x="9016555" y="1327260"/>
              <a:ext cx="35939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ẋ</a:t>
              </a:r>
            </a:p>
            <a:p>
              <a:r>
                <a:rPr lang="en-US" dirty="0" smtClean="0"/>
                <a:t>ẏ</a:t>
              </a:r>
            </a:p>
            <a:p>
              <a:r>
                <a:rPr lang="en-US" dirty="0"/>
                <a:t>ẍ</a:t>
              </a:r>
            </a:p>
            <a:p>
              <a:r>
                <a:rPr lang="en-US" dirty="0" smtClean="0"/>
                <a:t>ÿ</a:t>
              </a:r>
            </a:p>
            <a:p>
              <a:r>
                <a:rPr lang="en-US" dirty="0" err="1" smtClean="0"/>
                <a:t>ḟx</a:t>
              </a:r>
              <a:endParaRPr lang="en-US" dirty="0" smtClean="0"/>
            </a:p>
            <a:p>
              <a:r>
                <a:rPr lang="en-US" dirty="0" err="1" smtClean="0"/>
                <a:t>ḟy</a:t>
              </a:r>
              <a:endParaRPr lang="en-US" dirty="0" smtClean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44297" y="1830043"/>
              <a:ext cx="348343" cy="37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840685" y="1830043"/>
              <a:ext cx="322218" cy="37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147040" y="1327260"/>
              <a:ext cx="36054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</a:p>
            <a:p>
              <a:r>
                <a:rPr lang="en-US" dirty="0" smtClean="0"/>
                <a:t>y</a:t>
              </a:r>
            </a:p>
            <a:p>
              <a:r>
                <a:rPr lang="en-US" dirty="0"/>
                <a:t>ẋ</a:t>
              </a:r>
            </a:p>
            <a:p>
              <a:r>
                <a:rPr lang="en-US" dirty="0"/>
                <a:t>ẏ</a:t>
              </a:r>
            </a:p>
            <a:p>
              <a:r>
                <a:rPr lang="en-US" dirty="0" err="1" smtClean="0"/>
                <a:t>fx</a:t>
              </a:r>
              <a:endParaRPr lang="en-US" dirty="0" smtClean="0"/>
            </a:p>
            <a:p>
              <a:r>
                <a:rPr lang="en-US" dirty="0" err="1" smtClean="0"/>
                <a:t>fy</a:t>
              </a:r>
              <a:endParaRPr lang="en-US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503171" y="1835091"/>
              <a:ext cx="374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847822" y="1830043"/>
              <a:ext cx="322218" cy="37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48085" y="1694067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</a:t>
              </a:r>
              <a:r>
                <a:rPr lang="en-US" dirty="0" err="1" smtClean="0"/>
                <a:t>x</a:t>
              </a:r>
              <a:endParaRPr lang="en-US" dirty="0" smtClean="0"/>
            </a:p>
            <a:p>
              <a:r>
                <a:rPr lang="en-US" dirty="0" err="1" smtClean="0"/>
                <a:t>uy</a:t>
              </a:r>
              <a:endParaRPr lang="en-US" dirty="0" smtClean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9299313" y="2205544"/>
            <a:ext cx="315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space representation</a:t>
            </a:r>
            <a:endParaRPr lang="en-US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6" y="1023921"/>
            <a:ext cx="1080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Autoencoding</a:t>
            </a:r>
            <a:r>
              <a:rPr lang="en-US" dirty="0"/>
              <a:t> – dimension reduction technique</a:t>
            </a: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With initial and target states as inputs, deep network can be trained to output an accurate temporal profile of the optimal command and state trajectory for a point-to-point reach of a non-linear limb model, even when influenced by varying force fields.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25784" y="205361"/>
            <a:ext cx="696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Deep Neural Nets :Auto decoder nets for motor control functions</a:t>
            </a:r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32" y="2318250"/>
            <a:ext cx="9086850" cy="2981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7843" y="5365669"/>
            <a:ext cx="2859733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Bernicker</a:t>
            </a:r>
            <a:r>
              <a:rPr lang="en-US" dirty="0" smtClean="0"/>
              <a:t> &amp; </a:t>
            </a:r>
            <a:r>
              <a:rPr lang="en-US" dirty="0" err="1" smtClean="0"/>
              <a:t>Kording</a:t>
            </a:r>
            <a:r>
              <a:rPr lang="en-US" dirty="0" smtClean="0"/>
              <a:t> (2015)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300" y="5156644"/>
            <a:ext cx="1830083" cy="13339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810" y="3914753"/>
            <a:ext cx="1325199" cy="558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9780" y="3397542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 pathways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63228" y="5389657"/>
            <a:ext cx="153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Task Image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827231" y="4547468"/>
            <a:ext cx="1760" cy="46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04982" y="3618781"/>
            <a:ext cx="165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Start-End 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coordinates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83810" y="4608632"/>
            <a:ext cx="77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57716" y="260708"/>
            <a:ext cx="3077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Neue-Light"/>
              </a:rPr>
              <a:t>CNN – Auto decoder model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5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48609" y="3725053"/>
            <a:ext cx="3424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 target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Training 20 images per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CNN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layers = [ ...</a:t>
            </a:r>
          </a:p>
          <a:p>
            <a:r>
              <a:rPr lang="en-US" dirty="0"/>
              <a:t>    </a:t>
            </a:r>
            <a:r>
              <a:rPr lang="en-US" dirty="0" err="1"/>
              <a:t>imageInputLayer</a:t>
            </a:r>
            <a:r>
              <a:rPr lang="en-US" dirty="0"/>
              <a:t>([28 28 1])</a:t>
            </a:r>
          </a:p>
          <a:p>
            <a:r>
              <a:rPr lang="en-US" dirty="0"/>
              <a:t>    convolution2dLayer(12,25)</a:t>
            </a:r>
          </a:p>
          <a:p>
            <a:r>
              <a:rPr lang="en-US" dirty="0"/>
              <a:t>    </a:t>
            </a:r>
            <a:r>
              <a:rPr lang="en-US" dirty="0" err="1"/>
              <a:t>reluLayer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fullyConnectedLayer</a:t>
            </a:r>
            <a:r>
              <a:rPr lang="en-US" dirty="0"/>
              <a:t>(4)</a:t>
            </a:r>
          </a:p>
          <a:p>
            <a:r>
              <a:rPr lang="en-US" dirty="0"/>
              <a:t>    </a:t>
            </a:r>
            <a:r>
              <a:rPr lang="en-US" dirty="0" err="1"/>
              <a:t>regressionLayer</a:t>
            </a:r>
            <a:r>
              <a:rPr lang="en-US" dirty="0" smtClean="0"/>
              <a:t>];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81" y="1420669"/>
            <a:ext cx="1450858" cy="18813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660" y="1420669"/>
            <a:ext cx="1469430" cy="188139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540385" y="1867711"/>
            <a:ext cx="840966" cy="219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040" y="1349400"/>
            <a:ext cx="2017187" cy="20293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56739" y="964613"/>
            <a:ext cx="22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Extrinsic work space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38040" y="949234"/>
            <a:ext cx="22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Intrinsic joint space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86836" y="1420669"/>
            <a:ext cx="7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8090" y="2087624"/>
            <a:ext cx="95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57716" y="260708"/>
            <a:ext cx="3077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Neue-Light"/>
              </a:rPr>
              <a:t>CNN – Auto decoder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300" y="5156644"/>
            <a:ext cx="1830083" cy="13339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810" y="3914753"/>
            <a:ext cx="1325199" cy="558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9780" y="3397542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 pathways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29336" y="3353056"/>
            <a:ext cx="249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Spinal &amp; muscular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979" y="3685344"/>
            <a:ext cx="1434193" cy="856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716" y="5156644"/>
            <a:ext cx="1830083" cy="133390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flipV="1">
            <a:off x="7722347" y="5373188"/>
            <a:ext cx="361459" cy="339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63228" y="5389657"/>
            <a:ext cx="1531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Input: 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Task Image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0569" y="806858"/>
            <a:ext cx="259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Supervised training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84754" y="4113727"/>
            <a:ext cx="11226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894368" y="4669387"/>
            <a:ext cx="8708" cy="33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27231" y="4547468"/>
            <a:ext cx="1760" cy="46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04982" y="3618781"/>
            <a:ext cx="1651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Input: 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Start-End 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coordinates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80221" y="3582208"/>
            <a:ext cx="21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Output: 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Joint velocity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17089" y="5373188"/>
            <a:ext cx="21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Output: 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Movement trajectory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83810" y="4608632"/>
            <a:ext cx="77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26750" y="3512888"/>
            <a:ext cx="156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Autodecoder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Net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1736140" y="1733635"/>
            <a:ext cx="940526" cy="191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81" y="1181743"/>
            <a:ext cx="1285261" cy="12731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9789" y="1181743"/>
            <a:ext cx="1277343" cy="126648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28989" y="1229266"/>
            <a:ext cx="1234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Linear Dynamical</a:t>
            </a:r>
          </a:p>
          <a:p>
            <a:pPr algn="ctr"/>
            <a:r>
              <a:rPr lang="en-US" dirty="0" smtClean="0"/>
              <a:t> System</a:t>
            </a:r>
          </a:p>
          <a:p>
            <a:pPr algn="ctr"/>
            <a:r>
              <a:rPr lang="en-US" dirty="0" smtClean="0"/>
              <a:t>LQG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8501819" y="1633771"/>
            <a:ext cx="940526" cy="191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396" y="1189969"/>
            <a:ext cx="1251401" cy="12396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9496" y="1174767"/>
            <a:ext cx="1273616" cy="126279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394668" y="1129402"/>
            <a:ext cx="123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Auto decoder NN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357716" y="260708"/>
            <a:ext cx="3077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Neue-Light"/>
              </a:rPr>
              <a:t>CNN – Auto decoder model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605" y="1168827"/>
            <a:ext cx="1277343" cy="126648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093016" y="1273251"/>
            <a:ext cx="123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Auto encoder NN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4202277" y="1761730"/>
            <a:ext cx="940526" cy="191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686736" y="820637"/>
            <a:ext cx="235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Dimension reduction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9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5" grpId="0"/>
      <p:bldP spid="33" grpId="0"/>
      <p:bldP spid="34" grpId="0"/>
      <p:bldP spid="19" grpId="0"/>
      <p:bldP spid="20" grpId="0" animBg="1"/>
      <p:bldP spid="27" grpId="0"/>
      <p:bldP spid="29" grpId="0" animBg="1"/>
      <p:bldP spid="35" grpId="0"/>
      <p:bldP spid="38" grpId="0"/>
      <p:bldP spid="39" grpId="0" animBg="1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7372" y="1078892"/>
            <a:ext cx="742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Simulated hand movements in 8 directions : Input data for </a:t>
            </a:r>
            <a:r>
              <a:rPr lang="en-US" dirty="0" err="1" smtClean="0"/>
              <a:t>autoencoding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4879" y="5451565"/>
            <a:ext cx="9400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matrix dimension: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(51 </a:t>
            </a:r>
            <a:r>
              <a:rPr lang="en-US" dirty="0" err="1" smtClean="0"/>
              <a:t>xPos</a:t>
            </a:r>
            <a:r>
              <a:rPr lang="en-US" dirty="0" smtClean="0"/>
              <a:t> Shoulder,51 </a:t>
            </a:r>
            <a:r>
              <a:rPr lang="en-US" dirty="0" err="1" smtClean="0"/>
              <a:t>xPos</a:t>
            </a:r>
            <a:r>
              <a:rPr lang="en-US" dirty="0" smtClean="0"/>
              <a:t> Elbow,51 </a:t>
            </a:r>
            <a:r>
              <a:rPr lang="en-US" dirty="0" err="1" smtClean="0"/>
              <a:t>Vel</a:t>
            </a:r>
            <a:r>
              <a:rPr lang="en-US" dirty="0" smtClean="0"/>
              <a:t> Shoulder, 51 </a:t>
            </a:r>
            <a:r>
              <a:rPr lang="en-US" dirty="0" err="1" smtClean="0"/>
              <a:t>Vel</a:t>
            </a:r>
            <a:r>
              <a:rPr lang="en-US" dirty="0" smtClean="0"/>
              <a:t> Elbow, 51 Control command Shoulder, 51 Control command Elbow) * (20trials*8direction) 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304 * 160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331" y="1605950"/>
            <a:ext cx="5915025" cy="33432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188353" y="4949225"/>
            <a:ext cx="282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Todorov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E. and Li, W. (2005)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3" y="1605950"/>
            <a:ext cx="3323296" cy="334327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058194" y="2847703"/>
            <a:ext cx="940526" cy="3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68439" y="1765898"/>
            <a:ext cx="1720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Linear Dynamical Network</a:t>
            </a:r>
          </a:p>
          <a:p>
            <a:pPr algn="ctr"/>
            <a:r>
              <a:rPr lang="en-US" dirty="0" smtClean="0"/>
              <a:t>LQG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57716" y="260708"/>
            <a:ext cx="3077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Neue-Light"/>
              </a:rPr>
              <a:t>CNN – Auto decoder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78BE-8D44-459B-8973-7F025381AD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4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8798</TotalTime>
  <Words>516</Words>
  <Application>Microsoft Office PowerPoint</Application>
  <PresentationFormat>Widescreen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HelveticaNeue-Light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Université Catholique de Louvain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Mathew</dc:creator>
  <cp:lastModifiedBy>James Mathew</cp:lastModifiedBy>
  <cp:revision>185</cp:revision>
  <dcterms:created xsi:type="dcterms:W3CDTF">2021-01-20T14:38:11Z</dcterms:created>
  <dcterms:modified xsi:type="dcterms:W3CDTF">2021-05-07T12:57:19Z</dcterms:modified>
</cp:coreProperties>
</file>