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6" r:id="rId4"/>
    <p:sldId id="282" r:id="rId5"/>
    <p:sldId id="283" r:id="rId6"/>
    <p:sldId id="287" r:id="rId7"/>
    <p:sldId id="277" r:id="rId8"/>
    <p:sldId id="284" r:id="rId9"/>
    <p:sldId id="278" r:id="rId10"/>
    <p:sldId id="280" r:id="rId11"/>
    <p:sldId id="274" r:id="rId12"/>
    <p:sldId id="290" r:id="rId13"/>
    <p:sldId id="275" r:id="rId14"/>
    <p:sldId id="291" r:id="rId15"/>
    <p:sldId id="272" r:id="rId16"/>
    <p:sldId id="265" r:id="rId17"/>
    <p:sldId id="271" r:id="rId18"/>
    <p:sldId id="273" r:id="rId19"/>
    <p:sldId id="286" r:id="rId20"/>
    <p:sldId id="285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4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3208-343D-4B21-B737-EBEB8829CAD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F10C-863A-4978-AE8F-93211242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6928" y="2476380"/>
            <a:ext cx="6905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Feedback adaptation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James Mathew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1" y="5792409"/>
            <a:ext cx="952561" cy="646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6" y="352081"/>
            <a:ext cx="2447319" cy="531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655" y="352081"/>
            <a:ext cx="2041883" cy="760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615" y="5955173"/>
            <a:ext cx="1628923" cy="661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75" y="5492407"/>
            <a:ext cx="3365450" cy="11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46" y="1711984"/>
            <a:ext cx="5360503" cy="3018751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1294370" y="2473064"/>
            <a:ext cx="4511178" cy="2098306"/>
            <a:chOff x="1294370" y="2473064"/>
            <a:chExt cx="4511178" cy="2098306"/>
          </a:xfrm>
        </p:grpSpPr>
        <p:grpSp>
          <p:nvGrpSpPr>
            <p:cNvPr id="3" name="Group 2"/>
            <p:cNvGrpSpPr/>
            <p:nvPr/>
          </p:nvGrpSpPr>
          <p:grpSpPr>
            <a:xfrm>
              <a:off x="1294370" y="2502518"/>
              <a:ext cx="1227760" cy="2068852"/>
              <a:chOff x="30913995" y="4530028"/>
              <a:chExt cx="5311561" cy="953211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455886" y="11365974"/>
                <a:ext cx="830928" cy="7852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800" b="1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2463785" y="4536196"/>
                <a:ext cx="830928" cy="785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800" b="1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32900047" y="5751292"/>
                <a:ext cx="2086" cy="4901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32484581" y="7122742"/>
                <a:ext cx="830928" cy="7852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800" b="1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913995" y="6706856"/>
                <a:ext cx="2123361" cy="155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VP</a:t>
                </a:r>
                <a:endParaRPr lang="fr-FR" sz="16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3893344" y="7104347"/>
                <a:ext cx="830928" cy="7951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800" b="1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863537" y="4530028"/>
                <a:ext cx="830928" cy="7951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800" b="1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913995" y="12502278"/>
                <a:ext cx="5311561" cy="155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VP Baseline</a:t>
                </a:r>
                <a:endParaRPr lang="en-US" sz="1600" b="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34453" y="2473064"/>
              <a:ext cx="2971095" cy="2053410"/>
              <a:chOff x="3650049" y="17514124"/>
              <a:chExt cx="14929045" cy="953312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199250" y="24505835"/>
                <a:ext cx="830928" cy="80901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07149" y="17684604"/>
                <a:ext cx="830928" cy="8090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6580585" y="18983686"/>
                <a:ext cx="62824" cy="5002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227946" y="20349609"/>
                <a:ext cx="830928" cy="80901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6863881" y="22153581"/>
                <a:ext cx="2080071" cy="1241087"/>
                <a:chOff x="33616633" y="9774572"/>
                <a:chExt cx="803168" cy="418365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3616633" y="9774572"/>
                  <a:ext cx="4716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3627713" y="9879163"/>
                  <a:ext cx="64807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3627713" y="9983755"/>
                  <a:ext cx="79208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33627713" y="10088346"/>
                  <a:ext cx="64807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33627713" y="10192937"/>
                  <a:ext cx="39604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 flipH="1">
                <a:off x="4270686" y="22153581"/>
                <a:ext cx="2080071" cy="1241087"/>
                <a:chOff x="33616633" y="9794410"/>
                <a:chExt cx="803168" cy="418365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33616633" y="9794410"/>
                  <a:ext cx="4716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33627713" y="9899001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33627713" y="10003592"/>
                  <a:ext cx="79208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3627713" y="10111764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33627713" y="10212775"/>
                  <a:ext cx="4605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7794738" y="20291950"/>
                <a:ext cx="830928" cy="7951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692758" y="17684602"/>
                <a:ext cx="830928" cy="7951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50049" y="25618366"/>
                <a:ext cx="5986722" cy="142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VP </a:t>
                </a:r>
                <a:r>
                  <a:rPr lang="en-US" sz="1400" b="1" dirty="0" err="1" smtClean="0"/>
                  <a:t>FFon</a:t>
                </a:r>
                <a:endParaRPr lang="en-US" sz="1400" b="1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5141576" y="24335358"/>
                <a:ext cx="830928" cy="80901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5149475" y="17514126"/>
                <a:ext cx="830928" cy="8090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15522911" y="18813208"/>
                <a:ext cx="62824" cy="50027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15170272" y="20179132"/>
                <a:ext cx="830928" cy="80901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5806207" y="21983104"/>
                <a:ext cx="2080071" cy="1241087"/>
                <a:chOff x="33616633" y="9774572"/>
                <a:chExt cx="803168" cy="418365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33616633" y="9774572"/>
                  <a:ext cx="4716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3627713" y="9879163"/>
                  <a:ext cx="64807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3627713" y="9983755"/>
                  <a:ext cx="79208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3627713" y="10088346"/>
                  <a:ext cx="64807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3627713" y="10192937"/>
                  <a:ext cx="39604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 flipH="1">
                <a:off x="13213013" y="21983104"/>
                <a:ext cx="2080071" cy="1241087"/>
                <a:chOff x="33616633" y="9794410"/>
                <a:chExt cx="803168" cy="418365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33616633" y="9794410"/>
                  <a:ext cx="4716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3627713" y="9899001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3627713" y="10003592"/>
                  <a:ext cx="79208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3627713" y="10111764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33627713" y="10212775"/>
                  <a:ext cx="4605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>
                <a:off x="16737064" y="20121473"/>
                <a:ext cx="830928" cy="7951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635084" y="17514124"/>
                <a:ext cx="830928" cy="7951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592372" y="25576444"/>
                <a:ext cx="5986722" cy="142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VP </a:t>
                </a:r>
                <a:r>
                  <a:rPr lang="en-US" sz="1400" b="1" dirty="0" err="1" smtClean="0"/>
                  <a:t>FFoff</a:t>
                </a:r>
                <a:endParaRPr lang="en-US" sz="1400" b="1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 flipH="1">
                <a:off x="4270684" y="18906950"/>
                <a:ext cx="1695067" cy="1502227"/>
                <a:chOff x="33616633" y="9794410"/>
                <a:chExt cx="803168" cy="418365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3616633" y="9794410"/>
                  <a:ext cx="47163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33627713" y="9899001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33627713" y="10003592"/>
                  <a:ext cx="79208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33627713" y="10111764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3627713" y="10212775"/>
                  <a:ext cx="46055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7198855" y="18903927"/>
                <a:ext cx="1768592" cy="1432342"/>
                <a:chOff x="33616633" y="9774572"/>
                <a:chExt cx="803168" cy="418365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3616633" y="9774572"/>
                  <a:ext cx="47163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3627713" y="9879163"/>
                  <a:ext cx="64807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3627713" y="9983755"/>
                  <a:ext cx="79208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33627713" y="10088346"/>
                  <a:ext cx="64807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627713" y="10192937"/>
                  <a:ext cx="39604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TextBox 9"/>
          <p:cNvSpPr txBox="1"/>
          <p:nvPr/>
        </p:nvSpPr>
        <p:spPr>
          <a:xfrm>
            <a:off x="4846429" y="1215288"/>
            <a:ext cx="2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Via-point experiments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9848" y="438739"/>
            <a:ext cx="486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Feedback adaptation imprints in after-effect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67919" y="4959008"/>
            <a:ext cx="10262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The movement after VP was interpreted as an after effect, showing that the feedback correction elicited prior to the via-point could change movement representations online</a:t>
            </a:r>
            <a:r>
              <a:rPr lang="en-US" dirty="0" smtClean="0">
                <a:ea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Does the </a:t>
            </a:r>
            <a:r>
              <a:rPr lang="en-US" dirty="0"/>
              <a:t>motor system forgets the effect of online feedback corrections very </a:t>
            </a:r>
            <a:r>
              <a:rPr lang="en-US" dirty="0" smtClean="0"/>
              <a:t>fast 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Does these </a:t>
            </a:r>
            <a:r>
              <a:rPr lang="en-US" dirty="0"/>
              <a:t>changes are retained in memory for enough time to impact </a:t>
            </a:r>
            <a:r>
              <a:rPr lang="en-US" dirty="0" err="1"/>
              <a:t>behaviour</a:t>
            </a:r>
            <a:r>
              <a:rPr lang="en-US" dirty="0"/>
              <a:t> in the next </a:t>
            </a:r>
            <a:r>
              <a:rPr lang="en-US" dirty="0" smtClean="0"/>
              <a:t>trial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96232" y="925282"/>
            <a:ext cx="1685247" cy="2126146"/>
            <a:chOff x="7496232" y="925282"/>
            <a:chExt cx="1685247" cy="2126146"/>
          </a:xfrm>
        </p:grpSpPr>
        <p:sp>
          <p:nvSpPr>
            <p:cNvPr id="126" name="Oval 125"/>
            <p:cNvSpPr/>
            <p:nvPr/>
          </p:nvSpPr>
          <p:spPr>
            <a:xfrm>
              <a:off x="7938340" y="2050052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27" name="Oval 126"/>
            <p:cNvSpPr/>
            <p:nvPr/>
          </p:nvSpPr>
          <p:spPr>
            <a:xfrm>
              <a:off x="7934527" y="925282"/>
              <a:ext cx="152376" cy="1305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 flipV="1">
              <a:off x="8010715" y="1566338"/>
              <a:ext cx="3814" cy="4206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7938340" y="1355290"/>
              <a:ext cx="152376" cy="13053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30" name="Oval 129"/>
            <p:cNvSpPr/>
            <p:nvPr/>
          </p:nvSpPr>
          <p:spPr>
            <a:xfrm>
              <a:off x="8280290" y="1355290"/>
              <a:ext cx="152376" cy="130538"/>
            </a:xfrm>
            <a:prstGeom prst="ellipse">
              <a:avLst/>
            </a:prstGeom>
            <a:solidFill>
              <a:srgbClr val="FF7D11"/>
            </a:solidFill>
            <a:ln>
              <a:solidFill>
                <a:srgbClr val="FF7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31" name="Oval 130"/>
            <p:cNvSpPr/>
            <p:nvPr/>
          </p:nvSpPr>
          <p:spPr>
            <a:xfrm>
              <a:off x="8630495" y="1355290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V="1">
              <a:off x="8017337" y="1113409"/>
              <a:ext cx="4271" cy="1956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8173801" y="1656713"/>
              <a:ext cx="1007678" cy="72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Wait </a:t>
              </a:r>
            </a:p>
            <a:p>
              <a:pPr algn="ctr"/>
              <a:r>
                <a:rPr lang="en-US" sz="1200" b="1" dirty="0">
                  <a:latin typeface="+mj-lt"/>
                </a:rPr>
                <a:t>500ms </a:t>
              </a:r>
            </a:p>
            <a:p>
              <a:pPr algn="ctr"/>
              <a:r>
                <a:rPr lang="en-US" sz="1200" b="1" dirty="0">
                  <a:latin typeface="+mj-lt"/>
                </a:rPr>
                <a:t>at VP</a:t>
              </a:r>
              <a:endParaRPr lang="fr-FR" sz="1200" b="1" dirty="0">
                <a:latin typeface="+mj-lt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8045156" y="1663880"/>
              <a:ext cx="381444" cy="203750"/>
              <a:chOff x="33616633" y="9779522"/>
              <a:chExt cx="803168" cy="425669"/>
            </a:xfrm>
          </p:grpSpPr>
          <p:cxnSp>
            <p:nvCxnSpPr>
              <p:cNvPr id="158" name="Straight Arrow Connector 157"/>
              <p:cNvCxnSpPr/>
              <p:nvPr/>
            </p:nvCxnSpPr>
            <p:spPr>
              <a:xfrm>
                <a:off x="33616633" y="9779522"/>
                <a:ext cx="4716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33627713" y="9885945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33627713" y="9992363"/>
                <a:ext cx="79208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33627713" y="10098781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33627713" y="10205191"/>
                <a:ext cx="3960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H="1">
              <a:off x="7560874" y="1663877"/>
              <a:ext cx="381444" cy="203749"/>
              <a:chOff x="33616633" y="9777820"/>
              <a:chExt cx="803168" cy="425669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>
                <a:off x="33616633" y="9777820"/>
                <a:ext cx="471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33627713" y="9884237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33627713" y="9990655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33627713" y="1011176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33627713" y="10203489"/>
                <a:ext cx="4605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Oval 138"/>
            <p:cNvSpPr/>
            <p:nvPr/>
          </p:nvSpPr>
          <p:spPr>
            <a:xfrm>
              <a:off x="8630495" y="926646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204310" y="1477761"/>
              <a:ext cx="899858" cy="29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+mj-lt"/>
                </a:rPr>
                <a:t> Wait     Go</a:t>
              </a:r>
              <a:endParaRPr lang="fr-FR" sz="1100" b="1" dirty="0">
                <a:latin typeface="+mj-lt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496232" y="2228101"/>
              <a:ext cx="1097848" cy="82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VP </a:t>
              </a:r>
              <a:endParaRPr lang="en-US" sz="1400" b="1" dirty="0" smtClean="0"/>
            </a:p>
            <a:p>
              <a:pPr algn="ctr"/>
              <a:r>
                <a:rPr lang="en-US" sz="1400" b="1" dirty="0" err="1" smtClean="0"/>
                <a:t>LongDwell</a:t>
              </a:r>
              <a:endParaRPr lang="en-US" sz="1400" b="1" dirty="0"/>
            </a:p>
            <a:p>
              <a:pPr algn="ctr"/>
              <a:r>
                <a:rPr lang="en-US" sz="1400" b="1" dirty="0" err="1"/>
                <a:t>FFoff</a:t>
              </a:r>
              <a:endParaRPr lang="en-US" sz="14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619" y="923035"/>
            <a:ext cx="1097848" cy="2387063"/>
            <a:chOff x="4267619" y="923035"/>
            <a:chExt cx="1097848" cy="2387063"/>
          </a:xfrm>
        </p:grpSpPr>
        <p:sp>
          <p:nvSpPr>
            <p:cNvPr id="164" name="Oval 163"/>
            <p:cNvSpPr/>
            <p:nvPr/>
          </p:nvSpPr>
          <p:spPr>
            <a:xfrm>
              <a:off x="4735093" y="2042885"/>
              <a:ext cx="152376" cy="13281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36541" y="923036"/>
              <a:ext cx="152376" cy="132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H="1" flipV="1">
              <a:off x="4805022" y="1136307"/>
              <a:ext cx="11521" cy="8213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4740355" y="1360553"/>
              <a:ext cx="152376" cy="13281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56973" y="1656713"/>
              <a:ext cx="381444" cy="203751"/>
              <a:chOff x="33616633" y="9774572"/>
              <a:chExt cx="803168" cy="418365"/>
            </a:xfrm>
          </p:grpSpPr>
          <p:cxnSp>
            <p:nvCxnSpPr>
              <p:cNvPr id="192" name="Straight Arrow Connector 191"/>
              <p:cNvCxnSpPr/>
              <p:nvPr/>
            </p:nvCxnSpPr>
            <p:spPr>
              <a:xfrm>
                <a:off x="33616633" y="9774572"/>
                <a:ext cx="4716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33627713" y="9879163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33627713" y="9983755"/>
                <a:ext cx="79208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33627713" y="10088346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33627713" y="10192937"/>
                <a:ext cx="3960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 flipH="1">
              <a:off x="4381432" y="1656713"/>
              <a:ext cx="381444" cy="203751"/>
              <a:chOff x="33616633" y="9794410"/>
              <a:chExt cx="803168" cy="418365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>
                <a:off x="33616633" y="9794410"/>
                <a:ext cx="471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33627713" y="9899001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>
                <a:off x="33627713" y="10003592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>
                <a:off x="33627713" y="1011176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33627713" y="10212775"/>
                <a:ext cx="4605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Oval 172"/>
            <p:cNvSpPr/>
            <p:nvPr/>
          </p:nvSpPr>
          <p:spPr>
            <a:xfrm>
              <a:off x="5027674" y="1351087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74" name="Oval 173"/>
            <p:cNvSpPr/>
            <p:nvPr/>
          </p:nvSpPr>
          <p:spPr>
            <a:xfrm>
              <a:off x="5008973" y="923035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67619" y="2246634"/>
              <a:ext cx="1097848" cy="1063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VP </a:t>
              </a:r>
              <a:r>
                <a:rPr lang="en-US" sz="1400" b="1" dirty="0" err="1"/>
                <a:t>ShortDwell</a:t>
              </a:r>
              <a:endParaRPr lang="en-US" sz="1400" b="1" dirty="0"/>
            </a:p>
            <a:p>
              <a:pPr algn="ctr"/>
              <a:r>
                <a:rPr lang="en-US" sz="1400" b="1" dirty="0" err="1"/>
                <a:t>FFoff</a:t>
              </a:r>
              <a:endParaRPr lang="en-US" sz="14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27771" y="951023"/>
            <a:ext cx="1097848" cy="2365960"/>
            <a:chOff x="2627771" y="951023"/>
            <a:chExt cx="1097848" cy="2365960"/>
          </a:xfrm>
        </p:grpSpPr>
        <p:sp>
          <p:nvSpPr>
            <p:cNvPr id="50" name="Oval 49"/>
            <p:cNvSpPr/>
            <p:nvPr/>
          </p:nvSpPr>
          <p:spPr>
            <a:xfrm>
              <a:off x="3095245" y="2070873"/>
              <a:ext cx="152376" cy="13281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51" name="Oval 50"/>
            <p:cNvSpPr/>
            <p:nvPr/>
          </p:nvSpPr>
          <p:spPr>
            <a:xfrm>
              <a:off x="3096693" y="951023"/>
              <a:ext cx="152376" cy="1328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3165174" y="1164295"/>
              <a:ext cx="11521" cy="8213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100507" y="1388540"/>
              <a:ext cx="152376" cy="13281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17125" y="1684700"/>
              <a:ext cx="381444" cy="203751"/>
              <a:chOff x="33616633" y="9774572"/>
              <a:chExt cx="803168" cy="41836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33616633" y="9774572"/>
                <a:ext cx="4716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33627713" y="9879163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33627713" y="9983755"/>
                <a:ext cx="79208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33627713" y="10088346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3627713" y="10192937"/>
                <a:ext cx="3960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 flipH="1">
              <a:off x="2741584" y="1684700"/>
              <a:ext cx="381444" cy="203751"/>
              <a:chOff x="33616633" y="9794410"/>
              <a:chExt cx="803168" cy="418365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33616633" y="9794410"/>
                <a:ext cx="471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33627713" y="9899001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3627713" y="10003592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3627713" y="1011176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33627713" y="10212775"/>
                <a:ext cx="4605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/>
            <p:cNvSpPr/>
            <p:nvPr/>
          </p:nvSpPr>
          <p:spPr>
            <a:xfrm>
              <a:off x="3387826" y="1379074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79" name="Oval 78"/>
            <p:cNvSpPr/>
            <p:nvPr/>
          </p:nvSpPr>
          <p:spPr>
            <a:xfrm>
              <a:off x="3369125" y="951023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27771" y="2253519"/>
              <a:ext cx="1097848" cy="1063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VP </a:t>
              </a:r>
              <a:r>
                <a:rPr lang="en-US" sz="1400" b="1" dirty="0" err="1"/>
                <a:t>ShortDwell</a:t>
              </a:r>
              <a:endParaRPr lang="en-US" sz="1400" b="1" dirty="0"/>
            </a:p>
            <a:p>
              <a:pPr algn="ctr"/>
              <a:r>
                <a:rPr lang="en-US" sz="1400" b="1" dirty="0" err="1"/>
                <a:t>FFon</a:t>
              </a:r>
              <a:endParaRPr lang="en-US" sz="1400" b="1" dirty="0"/>
            </a:p>
          </p:txBody>
        </p:sp>
        <p:grpSp>
          <p:nvGrpSpPr>
            <p:cNvPr id="220" name="Group 219"/>
            <p:cNvGrpSpPr/>
            <p:nvPr/>
          </p:nvGrpSpPr>
          <p:grpSpPr>
            <a:xfrm flipH="1">
              <a:off x="2741583" y="1151697"/>
              <a:ext cx="310842" cy="246623"/>
              <a:chOff x="33616633" y="9794410"/>
              <a:chExt cx="803168" cy="418365"/>
            </a:xfrm>
          </p:grpSpPr>
          <p:cxnSp>
            <p:nvCxnSpPr>
              <p:cNvPr id="221" name="Straight Arrow Connector 220"/>
              <p:cNvCxnSpPr/>
              <p:nvPr/>
            </p:nvCxnSpPr>
            <p:spPr>
              <a:xfrm>
                <a:off x="33616633" y="9794410"/>
                <a:ext cx="471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33627713" y="9899001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>
                <a:off x="33627713" y="10003592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>
                <a:off x="33627713" y="1011176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>
                <a:off x="33627713" y="10212775"/>
                <a:ext cx="4605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/>
            <p:cNvGrpSpPr/>
            <p:nvPr/>
          </p:nvGrpSpPr>
          <p:grpSpPr>
            <a:xfrm>
              <a:off x="3278553" y="1151201"/>
              <a:ext cx="324325" cy="235150"/>
              <a:chOff x="33616633" y="9774572"/>
              <a:chExt cx="803168" cy="418365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>
                <a:off x="33616633" y="9774572"/>
                <a:ext cx="4716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33627713" y="9879163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>
                <a:off x="33627713" y="9983755"/>
                <a:ext cx="79208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>
                <a:off x="33627713" y="10088346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>
                <a:off x="33627713" y="10192937"/>
                <a:ext cx="3960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5818666" y="909254"/>
            <a:ext cx="1715759" cy="2137970"/>
            <a:chOff x="5818666" y="909254"/>
            <a:chExt cx="1715759" cy="2137970"/>
          </a:xfrm>
        </p:grpSpPr>
        <p:sp>
          <p:nvSpPr>
            <p:cNvPr id="17" name="Oval 16"/>
            <p:cNvSpPr/>
            <p:nvPr/>
          </p:nvSpPr>
          <p:spPr>
            <a:xfrm>
              <a:off x="6254687" y="2034024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18" name="Oval 17"/>
            <p:cNvSpPr/>
            <p:nvPr/>
          </p:nvSpPr>
          <p:spPr>
            <a:xfrm>
              <a:off x="6250873" y="909254"/>
              <a:ext cx="152376" cy="13053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327061" y="1550310"/>
              <a:ext cx="3814" cy="4206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254687" y="1339261"/>
              <a:ext cx="152376" cy="13053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21" name="Oval 20"/>
            <p:cNvSpPr/>
            <p:nvPr/>
          </p:nvSpPr>
          <p:spPr>
            <a:xfrm>
              <a:off x="6596637" y="1339262"/>
              <a:ext cx="152376" cy="130538"/>
            </a:xfrm>
            <a:prstGeom prst="ellipse">
              <a:avLst/>
            </a:prstGeom>
            <a:solidFill>
              <a:srgbClr val="FF7D11"/>
            </a:solidFill>
            <a:ln>
              <a:solidFill>
                <a:srgbClr val="FF7D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22" name="Oval 21"/>
            <p:cNvSpPr/>
            <p:nvPr/>
          </p:nvSpPr>
          <p:spPr>
            <a:xfrm>
              <a:off x="6946842" y="1339262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33683" y="1097381"/>
              <a:ext cx="4271" cy="1956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526747" y="1646771"/>
              <a:ext cx="1007678" cy="72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+mj-lt"/>
                </a:rPr>
                <a:t>Wait  </a:t>
              </a:r>
            </a:p>
            <a:p>
              <a:pPr algn="ctr"/>
              <a:r>
                <a:rPr lang="en-US" sz="1200" b="1" dirty="0">
                  <a:latin typeface="+mj-lt"/>
                </a:rPr>
                <a:t>500ms</a:t>
              </a:r>
            </a:p>
            <a:p>
              <a:pPr algn="ctr"/>
              <a:r>
                <a:rPr lang="en-US" sz="1200" b="1" dirty="0">
                  <a:latin typeface="+mj-lt"/>
                </a:rPr>
                <a:t> at VP</a:t>
              </a:r>
              <a:endParaRPr lang="fr-FR" sz="1200" b="1" dirty="0">
                <a:latin typeface="+mj-lt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361503" y="1647852"/>
              <a:ext cx="381444" cy="203750"/>
              <a:chOff x="33616633" y="9779522"/>
              <a:chExt cx="803168" cy="425669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33616633" y="9779522"/>
                <a:ext cx="4716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3627713" y="9885945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33627713" y="9992363"/>
                <a:ext cx="79208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3627713" y="10098781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33627713" y="10205191"/>
                <a:ext cx="3960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877220" y="1647849"/>
              <a:ext cx="381444" cy="203749"/>
              <a:chOff x="33616633" y="9777820"/>
              <a:chExt cx="803168" cy="42566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3616633" y="9777820"/>
                <a:ext cx="471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3627713" y="9884237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3627713" y="9990655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3627713" y="1011176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3627713" y="10203489"/>
                <a:ext cx="4605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Oval 82"/>
            <p:cNvSpPr/>
            <p:nvPr/>
          </p:nvSpPr>
          <p:spPr>
            <a:xfrm>
              <a:off x="6946842" y="910618"/>
              <a:ext cx="152376" cy="13053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20657" y="1461733"/>
              <a:ext cx="861666" cy="48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+mj-lt"/>
                </a:rPr>
                <a:t> Wait     Go</a:t>
              </a:r>
              <a:endParaRPr lang="fr-FR" sz="1100" b="1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18666" y="2223897"/>
              <a:ext cx="1097848" cy="82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VP </a:t>
              </a:r>
              <a:endParaRPr lang="en-US" sz="1400" b="1" dirty="0" smtClean="0"/>
            </a:p>
            <a:p>
              <a:pPr algn="ctr"/>
              <a:r>
                <a:rPr lang="en-US" sz="1400" b="1" dirty="0" err="1" smtClean="0"/>
                <a:t>LongDwell</a:t>
              </a:r>
              <a:endParaRPr lang="en-US" sz="1400" b="1" dirty="0"/>
            </a:p>
            <a:p>
              <a:pPr algn="ctr"/>
              <a:r>
                <a:rPr lang="en-US" sz="1400" b="1" dirty="0" err="1"/>
                <a:t>FFon</a:t>
              </a:r>
              <a:endParaRPr lang="en-US" sz="1400" b="1" dirty="0"/>
            </a:p>
          </p:txBody>
        </p:sp>
        <p:grpSp>
          <p:nvGrpSpPr>
            <p:cNvPr id="232" name="Group 231"/>
            <p:cNvGrpSpPr/>
            <p:nvPr/>
          </p:nvGrpSpPr>
          <p:grpSpPr>
            <a:xfrm flipH="1">
              <a:off x="5889943" y="1101088"/>
              <a:ext cx="310842" cy="246623"/>
              <a:chOff x="33616633" y="9794410"/>
              <a:chExt cx="803168" cy="418365"/>
            </a:xfrm>
          </p:grpSpPr>
          <p:cxnSp>
            <p:nvCxnSpPr>
              <p:cNvPr id="233" name="Straight Arrow Connector 232"/>
              <p:cNvCxnSpPr/>
              <p:nvPr/>
            </p:nvCxnSpPr>
            <p:spPr>
              <a:xfrm>
                <a:off x="33616633" y="9794410"/>
                <a:ext cx="4716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33627713" y="9899001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33627713" y="10003592"/>
                <a:ext cx="792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33627713" y="10111764"/>
                <a:ext cx="648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>
                <a:off x="33627713" y="10212775"/>
                <a:ext cx="4605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/>
            <p:cNvGrpSpPr/>
            <p:nvPr/>
          </p:nvGrpSpPr>
          <p:grpSpPr>
            <a:xfrm>
              <a:off x="6426912" y="1100591"/>
              <a:ext cx="324325" cy="235150"/>
              <a:chOff x="33616633" y="9774572"/>
              <a:chExt cx="803168" cy="418365"/>
            </a:xfrm>
          </p:grpSpPr>
          <p:cxnSp>
            <p:nvCxnSpPr>
              <p:cNvPr id="239" name="Straight Arrow Connector 238"/>
              <p:cNvCxnSpPr/>
              <p:nvPr/>
            </p:nvCxnSpPr>
            <p:spPr>
              <a:xfrm>
                <a:off x="33616633" y="9774572"/>
                <a:ext cx="47163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>
                <a:off x="33627713" y="9879163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>
                <a:off x="33627713" y="9983755"/>
                <a:ext cx="79208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>
                <a:off x="33627713" y="10088346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>
                <a:off x="33627713" y="10192937"/>
                <a:ext cx="3960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ZoneTexte 3138"/>
          <p:cNvSpPr txBox="1"/>
          <p:nvPr/>
        </p:nvSpPr>
        <p:spPr>
          <a:xfrm>
            <a:off x="663603" y="5488026"/>
            <a:ext cx="595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>
                <a:solidFill>
                  <a:srgbClr val="FF0000"/>
                </a:solidFill>
              </a:rPr>
              <a:t>Short </a:t>
            </a:r>
            <a:r>
              <a:rPr lang="fr-BE" sz="1600" dirty="0" err="1">
                <a:solidFill>
                  <a:srgbClr val="FF0000"/>
                </a:solidFill>
              </a:rPr>
              <a:t>Dwell</a:t>
            </a:r>
            <a:r>
              <a:rPr lang="fr-BE" sz="1600" dirty="0">
                <a:solidFill>
                  <a:srgbClr val="FF0000"/>
                </a:solidFill>
              </a:rPr>
              <a:t> CW </a:t>
            </a:r>
            <a:r>
              <a:rPr lang="fr-BE" sz="1600" dirty="0"/>
              <a:t> </a:t>
            </a:r>
            <a:r>
              <a:rPr lang="fr-BE" sz="1600" dirty="0">
                <a:solidFill>
                  <a:srgbClr val="EB10FC"/>
                </a:solidFill>
              </a:rPr>
              <a:t>Long </a:t>
            </a:r>
            <a:r>
              <a:rPr lang="fr-BE" sz="1600" dirty="0" err="1">
                <a:solidFill>
                  <a:srgbClr val="EB10FC"/>
                </a:solidFill>
              </a:rPr>
              <a:t>Dwell</a:t>
            </a:r>
            <a:r>
              <a:rPr lang="fr-BE" sz="1600" dirty="0">
                <a:solidFill>
                  <a:srgbClr val="EB10FC"/>
                </a:solidFill>
              </a:rPr>
              <a:t> CW   </a:t>
            </a:r>
            <a:r>
              <a:rPr lang="fr-BE" sz="1600" dirty="0">
                <a:solidFill>
                  <a:srgbClr val="0000FF"/>
                </a:solidFill>
              </a:rPr>
              <a:t>Short </a:t>
            </a:r>
            <a:r>
              <a:rPr lang="fr-BE" sz="1600" dirty="0" err="1">
                <a:solidFill>
                  <a:srgbClr val="0000FF"/>
                </a:solidFill>
              </a:rPr>
              <a:t>Dwell</a:t>
            </a:r>
            <a:r>
              <a:rPr lang="fr-BE" sz="1600" dirty="0">
                <a:solidFill>
                  <a:srgbClr val="0000FF"/>
                </a:solidFill>
              </a:rPr>
              <a:t> CCW  </a:t>
            </a:r>
            <a:r>
              <a:rPr lang="fr-BE" sz="1600" dirty="0">
                <a:solidFill>
                  <a:srgbClr val="00B050"/>
                </a:solidFill>
              </a:rPr>
              <a:t>Long </a:t>
            </a:r>
            <a:r>
              <a:rPr lang="fr-BE" sz="1600" dirty="0" err="1">
                <a:solidFill>
                  <a:srgbClr val="00B050"/>
                </a:solidFill>
              </a:rPr>
              <a:t>Dwell</a:t>
            </a:r>
            <a:r>
              <a:rPr lang="fr-BE" sz="1600" dirty="0">
                <a:solidFill>
                  <a:srgbClr val="00B050"/>
                </a:solidFill>
              </a:rPr>
              <a:t> CCW  </a:t>
            </a:r>
          </a:p>
          <a:p>
            <a:pPr algn="ctr"/>
            <a:r>
              <a:rPr lang="fr-BE" sz="1600" dirty="0"/>
              <a:t>Baseline (Short </a:t>
            </a:r>
            <a:r>
              <a:rPr lang="fr-BE" sz="1600" dirty="0" err="1"/>
              <a:t>Dwell</a:t>
            </a:r>
            <a:r>
              <a:rPr lang="fr-BE" sz="1600" dirty="0"/>
              <a:t>)  </a:t>
            </a:r>
            <a:r>
              <a:rPr lang="fr-BE" sz="1600" dirty="0">
                <a:solidFill>
                  <a:srgbClr val="00B0F0"/>
                </a:solidFill>
              </a:rPr>
              <a:t>Baseline (Long </a:t>
            </a:r>
            <a:r>
              <a:rPr lang="fr-BE" sz="1600" dirty="0" err="1">
                <a:solidFill>
                  <a:srgbClr val="00B0F0"/>
                </a:solidFill>
              </a:rPr>
              <a:t>Dwell</a:t>
            </a:r>
            <a:r>
              <a:rPr lang="fr-BE" sz="1600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927950" y="170150"/>
            <a:ext cx="440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Temporal aspects of Feedback adaptation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99217" y="3352497"/>
            <a:ext cx="48507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ea typeface="Calibri" panose="020F0502020204030204" pitchFamily="34" charset="0"/>
              </a:rPr>
              <a:t>Online </a:t>
            </a:r>
            <a:r>
              <a:rPr lang="en-US" dirty="0">
                <a:ea typeface="Calibri" panose="020F0502020204030204" pitchFamily="34" charset="0"/>
              </a:rPr>
              <a:t>corrections to the internal representation of reach dynamics can be preserved in memory for around 850ms of resting </a:t>
            </a:r>
            <a:r>
              <a:rPr lang="en-US" dirty="0" smtClean="0">
                <a:ea typeface="Calibri" panose="020F0502020204030204" pitchFamily="34" charset="0"/>
              </a:rPr>
              <a:t>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Underlying </a:t>
            </a:r>
            <a:r>
              <a:rPr lang="en-US" dirty="0"/>
              <a:t>mechanism associated with </a:t>
            </a:r>
            <a:r>
              <a:rPr lang="en-US" dirty="0" smtClean="0"/>
              <a:t>feedback </a:t>
            </a:r>
            <a:r>
              <a:rPr lang="en-US" dirty="0"/>
              <a:t>adaptation contributed to the trial-by-trial </a:t>
            </a:r>
            <a:r>
              <a:rPr lang="en-US" dirty="0" smtClean="0"/>
              <a:t>adaptation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2" y="3161455"/>
            <a:ext cx="5611362" cy="23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7" y="1754964"/>
            <a:ext cx="84211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Feedback adaptation imprints in EMG (Crevecoeur 2020a)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Feedback adaptation imprints in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after-effects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(Crevecoeur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2020b)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Temporal aspects of feedback adaptation (Mathew 2020)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Feedback adaptation underlines </a:t>
            </a:r>
            <a:r>
              <a:rPr lang="en-US" sz="2000" dirty="0" smtClean="0"/>
              <a:t>savings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Spatial aspects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of feedback adaptation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81815" y="588736"/>
            <a:ext cx="290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 adaptation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2283" y="335672"/>
            <a:ext cx="414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4. Feedback </a:t>
            </a:r>
            <a:r>
              <a:rPr lang="en-US" dirty="0"/>
              <a:t>adaptation underlines savings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8605" y="1016615"/>
            <a:ext cx="10877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Savings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When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exposed to the same perturbation a second time,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relearning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is faster and more complete than during the first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exposure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74" y="1825077"/>
            <a:ext cx="7287234" cy="177201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57" y="1974557"/>
            <a:ext cx="3953717" cy="153911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34" y="3960284"/>
            <a:ext cx="6850166" cy="192404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08000" y="3908703"/>
            <a:ext cx="4487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</a:rPr>
              <a:t>Relearning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</a:rPr>
              <a:t>was faster </a:t>
            </a:r>
            <a:endParaRPr lang="en-US" sz="1600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</a:rPr>
              <a:t>The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</a:rPr>
              <a:t>very first relearning movement was better adapted to the external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</a:rPr>
              <a:t>disturbance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</a:rPr>
              <a:t>The online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</a:rPr>
              <a:t>corrections in the first re-exposure trial carry imprints of feedback adaptation from the previous sessions in the absence of any anticipation or explicit cognitive strategy. </a:t>
            </a:r>
            <a:endParaRPr lang="en-US" sz="1600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</a:rPr>
              <a:t>Savings in human force field learning supported by feedback adaptation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789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7" y="1754964"/>
            <a:ext cx="84211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Feedback adaptation imprints in EMG (Crevecoeur 2020a)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Feedback adaptation imprints in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after-effects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(Crevecoeur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2020b)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Temporal aspects of feedback adaptation (Mathew 2020)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Feedback adaptation underlines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savings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Spatial aspects </a:t>
            </a:r>
            <a:r>
              <a:rPr lang="en-US" sz="2000" dirty="0"/>
              <a:t>of feedback adaptation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81815" y="588736"/>
            <a:ext cx="290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 adaptation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3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4076017" y="242475"/>
            <a:ext cx="440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Spatial aspects of Feedback adaptation 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93" y="1792618"/>
            <a:ext cx="1632936" cy="138738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2" y="1821174"/>
            <a:ext cx="2393244" cy="13302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50" y="3806574"/>
            <a:ext cx="6599923" cy="203542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017971" y="1335908"/>
            <a:ext cx="143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578427" y="998894"/>
            <a:ext cx="9117491" cy="2528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4" name="Group 53"/>
          <p:cNvGrpSpPr/>
          <p:nvPr/>
        </p:nvGrpSpPr>
        <p:grpSpPr>
          <a:xfrm>
            <a:off x="4463552" y="968215"/>
            <a:ext cx="6267474" cy="2612818"/>
            <a:chOff x="4463552" y="968215"/>
            <a:chExt cx="6267474" cy="261281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9290" y="1138564"/>
              <a:ext cx="6261736" cy="2442469"/>
              <a:chOff x="4469290" y="1138564"/>
              <a:chExt cx="6261736" cy="244246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469290" y="1138564"/>
                <a:ext cx="3064095" cy="2422885"/>
                <a:chOff x="3249333" y="463164"/>
                <a:chExt cx="3912489" cy="2898252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67504" y="622245"/>
                  <a:ext cx="2833688" cy="2125454"/>
                </a:xfrm>
                <a:prstGeom prst="rect">
                  <a:avLst/>
                </a:prstGeom>
              </p:spPr>
            </p:pic>
            <p:grpSp>
              <p:nvGrpSpPr>
                <p:cNvPr id="21" name="Group 20"/>
                <p:cNvGrpSpPr/>
                <p:nvPr/>
              </p:nvGrpSpPr>
              <p:grpSpPr>
                <a:xfrm>
                  <a:off x="3249333" y="463164"/>
                  <a:ext cx="3912489" cy="2898252"/>
                  <a:chOff x="3249333" y="463164"/>
                  <a:chExt cx="3912489" cy="2898252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249333" y="486063"/>
                    <a:ext cx="3912489" cy="2875353"/>
                    <a:chOff x="3249333" y="486063"/>
                    <a:chExt cx="3912489" cy="2875353"/>
                  </a:xfrm>
                </p:grpSpPr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597271" y="486063"/>
                      <a:ext cx="504278" cy="24298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36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smtClean="0"/>
                        <a:t>32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smtClean="0"/>
                        <a:t>28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smtClean="0"/>
                        <a:t>24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201067" y="2752282"/>
                      <a:ext cx="2960755" cy="3681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0       4       8       12     16      20   </a:t>
                      </a:r>
                      <a:endParaRPr lang="en-US" sz="1400" dirty="0"/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232465" y="2993254"/>
                      <a:ext cx="652292" cy="3681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Trial</a:t>
                      </a:r>
                      <a:endParaRPr lang="en-US" sz="14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 rot="16200000">
                      <a:off x="2591294" y="1383508"/>
                      <a:ext cx="1709074" cy="3929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Pathlength</a:t>
                      </a:r>
                      <a:r>
                        <a:rPr lang="en-US" sz="1400" dirty="0" smtClean="0"/>
                        <a:t> (cm)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232464" y="463164"/>
                    <a:ext cx="1929358" cy="11413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FF"/>
                        </a:solidFill>
                      </a:rPr>
                      <a:t>CCW Naïve</a:t>
                    </a:r>
                  </a:p>
                  <a:p>
                    <a:r>
                      <a:rPr lang="en-US" sz="1400" dirty="0" smtClean="0">
                        <a:solidFill>
                          <a:srgbClr val="FF0000"/>
                        </a:solidFill>
                      </a:rPr>
                      <a:t>CW Naïve</a:t>
                    </a:r>
                  </a:p>
                  <a:p>
                    <a:r>
                      <a:rPr lang="en-US" sz="1400" dirty="0" smtClean="0">
                        <a:solidFill>
                          <a:srgbClr val="00B050"/>
                        </a:solidFill>
                      </a:rPr>
                      <a:t>CCW Experienced</a:t>
                    </a:r>
                  </a:p>
                  <a:p>
                    <a:r>
                      <a:rPr lang="en-US" sz="1400" dirty="0" smtClean="0">
                        <a:solidFill>
                          <a:srgbClr val="FF33CC"/>
                        </a:solidFill>
                      </a:rPr>
                      <a:t>CW Experienced</a:t>
                    </a:r>
                    <a:endParaRPr lang="en-US" sz="1400" dirty="0">
                      <a:solidFill>
                        <a:srgbClr val="FF33CC"/>
                      </a:solidFill>
                    </a:endParaRPr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7616392" y="1185728"/>
                <a:ext cx="3114634" cy="2395305"/>
                <a:chOff x="7685827" y="519582"/>
                <a:chExt cx="3977021" cy="2865261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52062" y="519582"/>
                  <a:ext cx="2820048" cy="2228117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8081011" y="647830"/>
                  <a:ext cx="504278" cy="1914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 2</a:t>
                  </a:r>
                </a:p>
                <a:p>
                  <a:endParaRPr lang="en-US" sz="1400" dirty="0"/>
                </a:p>
                <a:p>
                  <a:r>
                    <a:rPr lang="en-US" sz="1400" dirty="0" smtClean="0"/>
                    <a:t> 0</a:t>
                  </a:r>
                </a:p>
                <a:p>
                  <a:endParaRPr lang="en-US" sz="1400" dirty="0"/>
                </a:p>
                <a:p>
                  <a:r>
                    <a:rPr lang="en-US" sz="1400" dirty="0" smtClean="0"/>
                    <a:t>-2</a:t>
                  </a:r>
                </a:p>
                <a:p>
                  <a:endParaRPr lang="en-US" sz="1400" dirty="0"/>
                </a:p>
                <a:p>
                  <a:r>
                    <a:rPr lang="en-US" sz="1400" dirty="0" smtClean="0"/>
                    <a:t>-4</a:t>
                  </a:r>
                  <a:endParaRPr lang="en-US" sz="14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6765446" y="1488474"/>
                  <a:ext cx="2233757" cy="392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Target overshoot (cm)</a:t>
                  </a:r>
                  <a:endParaRPr lang="en-US" sz="14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702093" y="2752283"/>
                  <a:ext cx="2960755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0       4        8      12     16      20   </a:t>
                  </a:r>
                  <a:endParaRPr lang="en-US" sz="14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9811495" y="3016680"/>
                  <a:ext cx="652291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Trial</a:t>
                  </a:r>
                  <a:endParaRPr lang="en-US" sz="1400" dirty="0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4463552" y="975603"/>
              <a:ext cx="298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fr-FR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64557" y="968215"/>
              <a:ext cx="298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fr-FR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78427" y="3481763"/>
            <a:ext cx="9117491" cy="2603351"/>
            <a:chOff x="1578427" y="3481763"/>
            <a:chExt cx="9117491" cy="26033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347" y="3657628"/>
              <a:ext cx="858529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7709" y="3657629"/>
              <a:ext cx="858529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1866" y="4716994"/>
              <a:ext cx="852009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7709" y="4716994"/>
              <a:ext cx="865843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5" name="Group 34"/>
            <p:cNvGrpSpPr/>
            <p:nvPr/>
          </p:nvGrpSpPr>
          <p:grpSpPr>
            <a:xfrm>
              <a:off x="4471441" y="3657628"/>
              <a:ext cx="3178655" cy="2403323"/>
              <a:chOff x="3252079" y="3476466"/>
              <a:chExt cx="4058768" cy="287485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201069" y="5722430"/>
                <a:ext cx="3109778" cy="36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0       4        8      12     16      20   </a:t>
                </a:r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5196" y="5983155"/>
                <a:ext cx="652291" cy="36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Trial</a:t>
                </a:r>
                <a:endParaRPr lang="en-US" sz="1400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2208" y="3619306"/>
                <a:ext cx="2823073" cy="2122602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 rot="16200000">
                <a:off x="2594040" y="4482018"/>
                <a:ext cx="1709073" cy="39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Pathlength</a:t>
                </a:r>
                <a:r>
                  <a:rPr lang="en-US" sz="1400" dirty="0" smtClean="0"/>
                  <a:t> (cm)</a:t>
                </a:r>
                <a:endParaRPr lang="en-US" sz="1400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587930" y="3476466"/>
                <a:ext cx="523427" cy="2415620"/>
                <a:chOff x="3587930" y="3476466"/>
                <a:chExt cx="523427" cy="241562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3587930" y="3476466"/>
                  <a:ext cx="504278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32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597270" y="4133676"/>
                  <a:ext cx="504278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28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605721" y="4832712"/>
                  <a:ext cx="504278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24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07079" y="5523923"/>
                  <a:ext cx="504278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20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7654870" y="3769466"/>
              <a:ext cx="3041048" cy="2314669"/>
              <a:chOff x="7734959" y="3610246"/>
              <a:chExt cx="3883060" cy="276880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8657266" y="5722430"/>
                <a:ext cx="2960753" cy="36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0       4        8      12     16      20   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856325" y="6010888"/>
                <a:ext cx="652291" cy="36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Trial</a:t>
                </a:r>
                <a:endParaRPr lang="en-US" sz="14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2063" y="3619306"/>
                <a:ext cx="2820048" cy="2122602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 rot="16200000">
                <a:off x="6814579" y="4530626"/>
                <a:ext cx="2233755" cy="392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Target overshoot (cm)</a:t>
                </a:r>
                <a:endParaRPr lang="en-US" sz="14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8060259" y="3814002"/>
                <a:ext cx="582664" cy="1761907"/>
                <a:chOff x="8181734" y="3735704"/>
                <a:chExt cx="582664" cy="176190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8260120" y="3735704"/>
                  <a:ext cx="504278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 2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8237598" y="4459973"/>
                  <a:ext cx="504278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 0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181734" y="5129448"/>
                  <a:ext cx="504278" cy="36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 -2</a:t>
                  </a: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1578427" y="3519129"/>
              <a:ext cx="9117491" cy="2565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1236342" y="4544828"/>
              <a:ext cx="117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  <a:r>
                <a:rPr lang="en-US" sz="1400" dirty="0" smtClean="0"/>
                <a:t>irection 45</a:t>
              </a:r>
              <a:r>
                <a:rPr lang="en-US" sz="1400" baseline="30000" dirty="0" smtClean="0"/>
                <a:t>0</a:t>
              </a:r>
              <a:endParaRPr lang="en-US" sz="14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909278" y="4247152"/>
              <a:ext cx="471144" cy="481769"/>
              <a:chOff x="1769009" y="4181654"/>
              <a:chExt cx="601595" cy="57629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4420" y="4181654"/>
                <a:ext cx="0" cy="3566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971338" y="4530811"/>
                <a:ext cx="283464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1950419" y="4272175"/>
                <a:ext cx="420185" cy="36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5cm</a:t>
                </a:r>
                <a:endParaRPr lang="en-US" sz="7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769009" y="4279757"/>
                <a:ext cx="323354" cy="257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Y</a:t>
                </a:r>
                <a:endParaRPr lang="en-US" sz="8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975725" y="4500232"/>
                <a:ext cx="323354" cy="257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X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1678892" y="3481763"/>
              <a:ext cx="298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fr-FR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78193" y="3503180"/>
              <a:ext cx="298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</a:t>
              </a:r>
              <a:endParaRPr lang="fr-FR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69088" y="3491855"/>
              <a:ext cx="298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</a:t>
              </a:r>
              <a:endParaRPr lang="fr-FR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1630577" y="4969633"/>
              <a:ext cx="1179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1</a:t>
              </a:r>
            </a:p>
            <a:p>
              <a:pPr algn="ctr"/>
              <a:r>
                <a:rPr lang="en-US" sz="1400" dirty="0" smtClean="0"/>
                <a:t>Experienced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1624802" y="3901522"/>
              <a:ext cx="1179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2</a:t>
              </a:r>
            </a:p>
            <a:p>
              <a:pPr algn="ctr"/>
              <a:r>
                <a:rPr lang="en-US" sz="1400" dirty="0" smtClean="0"/>
                <a:t>Naïve 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39823" y="941297"/>
            <a:ext cx="2623730" cy="2390257"/>
            <a:chOff x="1639823" y="941297"/>
            <a:chExt cx="2623730" cy="23902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31866" y="2194307"/>
              <a:ext cx="865843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31867" y="1134942"/>
              <a:ext cx="865843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97710" y="1134942"/>
              <a:ext cx="865843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97709" y="2194307"/>
              <a:ext cx="858529" cy="10593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9" name="TextBox 48"/>
            <p:cNvSpPr txBox="1"/>
            <p:nvPr/>
          </p:nvSpPr>
          <p:spPr>
            <a:xfrm rot="16200000">
              <a:off x="1179339" y="2042460"/>
              <a:ext cx="1228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dirty="0" smtClean="0"/>
                <a:t>irection 90</a:t>
              </a:r>
              <a:r>
                <a:rPr lang="en-US" sz="1400" baseline="30000" dirty="0" smtClean="0"/>
                <a:t>0</a:t>
              </a:r>
              <a:endParaRPr lang="en-US" sz="1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925496" y="2793411"/>
              <a:ext cx="462529" cy="456843"/>
              <a:chOff x="348351" y="2511673"/>
              <a:chExt cx="590595" cy="54647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569535" y="2511673"/>
                <a:ext cx="1" cy="3200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993" y="2830319"/>
                <a:ext cx="24688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518761" y="2607096"/>
                <a:ext cx="420185" cy="36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5cm</a:t>
                </a:r>
                <a:endParaRPr lang="en-US" sz="7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48351" y="2584098"/>
                <a:ext cx="323353" cy="257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Y</a:t>
                </a:r>
                <a:endParaRPr lang="en-US" sz="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2633" y="2800434"/>
                <a:ext cx="323353" cy="257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X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705638" y="941297"/>
              <a:ext cx="298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fr-FR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1615977" y="1360611"/>
              <a:ext cx="1179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1</a:t>
              </a:r>
            </a:p>
            <a:p>
              <a:pPr algn="ctr"/>
              <a:r>
                <a:rPr lang="en-US" sz="1400" dirty="0" smtClean="0"/>
                <a:t>Naïve </a:t>
              </a:r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630577" y="2480361"/>
              <a:ext cx="1179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Group 2</a:t>
              </a:r>
            </a:p>
            <a:p>
              <a:pPr algn="ctr"/>
              <a:r>
                <a:rPr lang="en-US" sz="1400" dirty="0" smtClean="0"/>
                <a:t>Experienced</a:t>
              </a:r>
              <a:endParaRPr lang="en-US" sz="1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05904" y="310407"/>
            <a:ext cx="643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5a. Feedback adaptation generalize in neighboring direction space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734271" y="6250017"/>
            <a:ext cx="7057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Good transfer of feedback adaptation across neighboring direction space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79914" y="775381"/>
            <a:ext cx="3457126" cy="2674983"/>
            <a:chOff x="2579914" y="775381"/>
            <a:chExt cx="3457126" cy="2674983"/>
          </a:xfrm>
        </p:grpSpPr>
        <p:grpSp>
          <p:nvGrpSpPr>
            <p:cNvPr id="20" name="Group 19"/>
            <p:cNvGrpSpPr/>
            <p:nvPr/>
          </p:nvGrpSpPr>
          <p:grpSpPr>
            <a:xfrm>
              <a:off x="2693452" y="829408"/>
              <a:ext cx="3232377" cy="2620956"/>
              <a:chOff x="281972" y="544614"/>
              <a:chExt cx="4576583" cy="348956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1119" y="763223"/>
                <a:ext cx="3378927" cy="255610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577080" y="3331094"/>
                <a:ext cx="3142966" cy="40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180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 135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90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 45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  0</a:t>
                </a:r>
                <a:r>
                  <a:rPr lang="en-US" sz="1400" baseline="30000" dirty="0" smtClean="0"/>
                  <a:t>0</a:t>
                </a:r>
                <a:endParaRPr lang="en-US" sz="1400" baseline="30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228563" y="3624401"/>
                <a:ext cx="2629992" cy="40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Reach direction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43" y="544614"/>
                <a:ext cx="678361" cy="299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1.5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 smtClean="0"/>
                  <a:t>1.0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 smtClean="0"/>
                  <a:t>0.5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  </a:t>
                </a:r>
                <a:r>
                  <a:rPr lang="en-US" sz="1400" dirty="0" smtClean="0"/>
                  <a:t> 0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-698531" y="1886029"/>
                <a:ext cx="2396774" cy="435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Normalized EMG [</a:t>
                </a:r>
                <a:r>
                  <a:rPr lang="en-US" sz="1400" dirty="0" err="1" smtClean="0"/>
                  <a:t>a.u</a:t>
                </a:r>
                <a:r>
                  <a:rPr lang="en-US" sz="1400" dirty="0" smtClean="0"/>
                  <a:t>]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7965" y="700916"/>
                <a:ext cx="677215" cy="409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CW</a:t>
                </a:r>
                <a:endParaRPr lang="en-US" sz="14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13129" y="1332411"/>
                <a:ext cx="687715" cy="2354297"/>
              </a:xfrm>
              <a:prstGeom prst="ellipse">
                <a:avLst/>
              </a:prstGeom>
              <a:noFill/>
              <a:ln w="1905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444225" y="1181190"/>
              <a:ext cx="5928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PM</a:t>
              </a:r>
            </a:p>
            <a:p>
              <a:r>
                <a:rPr lang="en-US" sz="1400" b="1" dirty="0" smtClean="0">
                  <a:solidFill>
                    <a:srgbClr val="0000FF"/>
                  </a:solidFill>
                </a:rPr>
                <a:t>PD</a:t>
              </a:r>
            </a:p>
            <a:p>
              <a:r>
                <a:rPr lang="en-US" sz="1400" b="1" dirty="0" smtClean="0">
                  <a:solidFill>
                    <a:srgbClr val="00B050"/>
                  </a:solidFill>
                </a:rPr>
                <a:t>AD</a:t>
              </a:r>
            </a:p>
            <a:p>
              <a:r>
                <a:rPr lang="en-US" sz="1400" b="1" dirty="0" smtClean="0"/>
                <a:t>TL</a:t>
              </a:r>
            </a:p>
            <a:p>
              <a:r>
                <a:rPr lang="en-US" sz="1400" b="1" dirty="0" smtClean="0">
                  <a:solidFill>
                    <a:srgbClr val="FF33CC"/>
                  </a:solidFill>
                </a:rPr>
                <a:t>BR</a:t>
              </a:r>
              <a:endParaRPr lang="en-US" sz="1400" b="1" dirty="0">
                <a:solidFill>
                  <a:srgbClr val="FF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9914" y="775381"/>
              <a:ext cx="268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fr-FR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57955" y="736223"/>
            <a:ext cx="3026966" cy="2503573"/>
            <a:chOff x="5857955" y="736223"/>
            <a:chExt cx="3026966" cy="2503573"/>
          </a:xfrm>
        </p:grpSpPr>
        <p:grpSp>
          <p:nvGrpSpPr>
            <p:cNvPr id="21" name="Group 20"/>
            <p:cNvGrpSpPr/>
            <p:nvPr/>
          </p:nvGrpSpPr>
          <p:grpSpPr>
            <a:xfrm>
              <a:off x="6020458" y="877189"/>
              <a:ext cx="2864463" cy="2362607"/>
              <a:chOff x="4992536" y="608230"/>
              <a:chExt cx="4055670" cy="314559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0240" y="763224"/>
                <a:ext cx="3317966" cy="255415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892361" y="3344049"/>
                <a:ext cx="3155843" cy="409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180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 135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90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 45</a:t>
                </a:r>
                <a:r>
                  <a:rPr lang="en-US" sz="1400" baseline="30000" dirty="0" smtClean="0"/>
                  <a:t>0</a:t>
                </a:r>
                <a:r>
                  <a:rPr lang="en-US" sz="1400" dirty="0" smtClean="0"/>
                  <a:t>     0</a:t>
                </a:r>
                <a:r>
                  <a:rPr lang="en-US" sz="1400" baseline="30000" dirty="0" smtClean="0"/>
                  <a:t>0</a:t>
                </a:r>
                <a:endParaRPr lang="en-US" sz="1400" baseline="30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92536" y="608230"/>
                <a:ext cx="735230" cy="299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1.5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 smtClean="0"/>
                  <a:t>1.0</a:t>
                </a:r>
              </a:p>
              <a:p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 smtClean="0"/>
                  <a:t>0.5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r>
                  <a:rPr lang="en-US" sz="1400" dirty="0"/>
                  <a:t>  </a:t>
                </a:r>
                <a:r>
                  <a:rPr lang="en-US" sz="1400" dirty="0" smtClean="0"/>
                  <a:t> 0</a:t>
                </a:r>
                <a:endParaRPr lang="en-US" sz="1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156217" y="1332411"/>
                <a:ext cx="687715" cy="2354297"/>
              </a:xfrm>
              <a:prstGeom prst="ellipse">
                <a:avLst/>
              </a:prstGeom>
              <a:noFill/>
              <a:ln w="1905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44889" y="702025"/>
                <a:ext cx="824865" cy="409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CCW</a:t>
                </a:r>
                <a:endParaRPr lang="en-US" sz="14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857955" y="736223"/>
              <a:ext cx="268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fr-FR" sz="2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12532" y="3121652"/>
            <a:ext cx="6336657" cy="2928527"/>
            <a:chOff x="2612532" y="3121652"/>
            <a:chExt cx="6336657" cy="292852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8935" y="3567980"/>
              <a:ext cx="2399067" cy="189985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741" y="3560867"/>
              <a:ext cx="2345180" cy="190696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744149" y="5467834"/>
              <a:ext cx="2205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180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 135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90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 45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 0</a:t>
              </a:r>
              <a:r>
                <a:rPr lang="en-US" sz="1400" baseline="30000" dirty="0" smtClean="0"/>
                <a:t>0</a:t>
              </a:r>
              <a:endParaRPr lang="en-US" sz="1400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9836" y="5467835"/>
              <a:ext cx="2178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180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 135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90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 45</a:t>
              </a:r>
              <a:r>
                <a:rPr lang="en-US" sz="1400" baseline="30000" dirty="0" smtClean="0"/>
                <a:t>0</a:t>
              </a:r>
              <a:r>
                <a:rPr lang="en-US" sz="1400" dirty="0" smtClean="0"/>
                <a:t>   0</a:t>
              </a:r>
              <a:r>
                <a:rPr lang="en-US" sz="1400" baseline="30000" dirty="0" smtClean="0"/>
                <a:t>0</a:t>
              </a:r>
              <a:endParaRPr lang="en-US" sz="1400" baseline="30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92202" y="5742402"/>
              <a:ext cx="185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Reach direction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88325" y="3424858"/>
              <a:ext cx="42479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1.5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 smtClean="0"/>
                <a:t>1.0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 smtClean="0"/>
                <a:t>0.5</a:t>
              </a:r>
            </a:p>
            <a:p>
              <a:endParaRPr lang="en-US" sz="1400" dirty="0"/>
            </a:p>
            <a:p>
              <a:endParaRPr lang="en-US" sz="1400" dirty="0" smtClean="0"/>
            </a:p>
            <a:p>
              <a:r>
                <a:rPr lang="en-US" sz="1400" dirty="0"/>
                <a:t>  </a:t>
              </a:r>
              <a:r>
                <a:rPr lang="en-US" sz="1400" dirty="0" smtClean="0"/>
                <a:t> 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919032" y="4394352"/>
              <a:ext cx="1892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Normalized EMG [</a:t>
              </a:r>
              <a:r>
                <a:rPr lang="en-US" sz="1400" dirty="0" err="1" smtClean="0"/>
                <a:t>a.u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37040" y="3424857"/>
              <a:ext cx="49807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1.5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 smtClean="0"/>
                <a:t>1.0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 smtClean="0"/>
                <a:t>0.5</a:t>
              </a:r>
            </a:p>
            <a:p>
              <a:endParaRPr lang="en-US" sz="1400" dirty="0"/>
            </a:p>
            <a:p>
              <a:endParaRPr lang="en-US" sz="1400" dirty="0" smtClean="0"/>
            </a:p>
            <a:p>
              <a:r>
                <a:rPr lang="en-US" sz="1400" dirty="0"/>
                <a:t>  </a:t>
              </a:r>
              <a:r>
                <a:rPr lang="en-US" sz="1400" dirty="0" smtClean="0"/>
                <a:t> 0</a:t>
              </a:r>
              <a:endParaRPr lang="en-US" sz="1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012284" y="3974129"/>
              <a:ext cx="341141" cy="1768275"/>
            </a:xfrm>
            <a:prstGeom prst="ellipse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/>
            <p:cNvSpPr/>
            <p:nvPr/>
          </p:nvSpPr>
          <p:spPr>
            <a:xfrm>
              <a:off x="4927412" y="4028228"/>
              <a:ext cx="330388" cy="1768275"/>
            </a:xfrm>
            <a:prstGeom prst="ellipse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59831" y="3566513"/>
              <a:ext cx="478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CW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84657" y="3537229"/>
              <a:ext cx="582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CCW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12532" y="3121652"/>
              <a:ext cx="268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fr-FR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0540" y="3127299"/>
              <a:ext cx="268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fr-FR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17776" y="264984"/>
            <a:ext cx="881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5b. Feedback adaptation produce narrow generalization in direction space: imprints in EMG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08169" y="6245472"/>
            <a:ext cx="5165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EMG can be tuned according to the training direction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48503" y="946804"/>
            <a:ext cx="2481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5 muscles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Mean EMG of first 4 trials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Mean from -50 to </a:t>
            </a:r>
            <a:r>
              <a:rPr lang="en-US" dirty="0" smtClean="0"/>
              <a:t>400ms </a:t>
            </a:r>
            <a:r>
              <a:rPr lang="en-US" dirty="0" smtClean="0"/>
              <a:t>from reach onset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Normalised</a:t>
            </a:r>
            <a:r>
              <a:rPr lang="en-US" dirty="0" smtClean="0"/>
              <a:t> to the training direction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5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672630" y="325225"/>
            <a:ext cx="9083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5c. Feedback adaptation produce narrow generalization in direction space : imprints in behavior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169986"/>
            <a:ext cx="2819399" cy="1877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1169986"/>
            <a:ext cx="3035844" cy="2140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67" y="1232693"/>
            <a:ext cx="3223684" cy="2015066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746654" y="3585168"/>
            <a:ext cx="10410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Narrow </a:t>
            </a:r>
            <a:r>
              <a:rPr lang="en-US" dirty="0">
                <a:solidFill>
                  <a:srgbClr val="FF0000"/>
                </a:solidFill>
              </a:rPr>
              <a:t>generalization in direction space </a:t>
            </a:r>
            <a:r>
              <a:rPr lang="en-US" dirty="0"/>
              <a:t>(</a:t>
            </a:r>
            <a:r>
              <a:rPr lang="en-US" dirty="0" err="1"/>
              <a:t>Thoroughman</a:t>
            </a:r>
            <a:r>
              <a:rPr lang="en-US" dirty="0"/>
              <a:t> and </a:t>
            </a:r>
            <a:r>
              <a:rPr lang="en-US" dirty="0" err="1"/>
              <a:t>Shadmehr</a:t>
            </a:r>
            <a:r>
              <a:rPr lang="en-US" dirty="0"/>
              <a:t>, </a:t>
            </a:r>
            <a:r>
              <a:rPr lang="en-US" dirty="0" smtClean="0"/>
              <a:t>2000)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Adaptation </a:t>
            </a:r>
            <a:r>
              <a:rPr lang="en-US" dirty="0">
                <a:solidFill>
                  <a:srgbClr val="FF0000"/>
                </a:solidFill>
              </a:rPr>
              <a:t>generalizes strongly in intrinsic </a:t>
            </a:r>
            <a:r>
              <a:rPr lang="en-US" dirty="0" smtClean="0">
                <a:solidFill>
                  <a:srgbClr val="FF0000"/>
                </a:solidFill>
              </a:rPr>
              <a:t>coordinates </a:t>
            </a:r>
            <a:r>
              <a:rPr lang="en-US" dirty="0"/>
              <a:t>joints and muscles (Hwang and </a:t>
            </a:r>
            <a:r>
              <a:rPr lang="en-US" dirty="0" err="1"/>
              <a:t>Shadmehr</a:t>
            </a:r>
            <a:r>
              <a:rPr lang="en-US" dirty="0"/>
              <a:t>, 2005).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>
                <a:solidFill>
                  <a:srgbClr val="FF0000"/>
                </a:solidFill>
              </a:rPr>
              <a:t>generalization reflects learning in a network in which the neurons primarily encode movements in the coordinates of joints and muscles</a:t>
            </a:r>
            <a:r>
              <a:rPr lang="en-US" dirty="0"/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614" y="4877086"/>
            <a:ext cx="2887583" cy="14048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549" y="4700830"/>
            <a:ext cx="3448050" cy="15811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580116" y="6373569"/>
            <a:ext cx="363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(</a:t>
            </a:r>
            <a:r>
              <a:rPr lang="en-US" dirty="0" err="1"/>
              <a:t>Thoroughman</a:t>
            </a:r>
            <a:r>
              <a:rPr lang="en-US" dirty="0"/>
              <a:t> and </a:t>
            </a:r>
            <a:r>
              <a:rPr lang="en-US" dirty="0" err="1"/>
              <a:t>Shadmehr</a:t>
            </a:r>
            <a:r>
              <a:rPr lang="en-US" dirty="0"/>
              <a:t>, 2000)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77498" y="6373569"/>
            <a:ext cx="2870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 err="1" smtClean="0"/>
              <a:t>Rezazadeh</a:t>
            </a:r>
            <a:r>
              <a:rPr lang="en-US" dirty="0" smtClean="0"/>
              <a:t>, </a:t>
            </a:r>
            <a:r>
              <a:rPr lang="en-US" dirty="0" err="1" smtClean="0"/>
              <a:t>Bernicker</a:t>
            </a:r>
            <a:r>
              <a:rPr lang="en-US" dirty="0" smtClean="0"/>
              <a:t>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8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052" y="1500964"/>
            <a:ext cx="10908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Traces of feedback adaptation in EMG around 250ms from reach onset (Crevecoeur </a:t>
            </a:r>
            <a:r>
              <a:rPr lang="en-US" sz="2000" dirty="0" smtClean="0"/>
              <a:t>2020a)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Traces of feedback </a:t>
            </a:r>
            <a:r>
              <a:rPr lang="en-US" sz="2000" dirty="0"/>
              <a:t>adaptation </a:t>
            </a:r>
            <a:r>
              <a:rPr lang="en-US" sz="2000" dirty="0" smtClean="0"/>
              <a:t>in via-point-after-effects </a:t>
            </a:r>
            <a:r>
              <a:rPr lang="en-US" sz="2000" dirty="0"/>
              <a:t>(Crevecoeur </a:t>
            </a:r>
            <a:r>
              <a:rPr lang="en-US" sz="2000" dirty="0" smtClean="0"/>
              <a:t>2020b)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Temporal aspects of feedback adaptation (Mathew 2020)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Underlying mechanism associated with feedback adaptation </a:t>
            </a:r>
            <a:r>
              <a:rPr lang="en-US" sz="2000" dirty="0" smtClean="0">
                <a:ea typeface="Calibri" panose="020F0502020204030204" pitchFamily="34" charset="0"/>
              </a:rPr>
              <a:t>can </a:t>
            </a:r>
            <a:r>
              <a:rPr lang="en-US" sz="2000" dirty="0">
                <a:ea typeface="Calibri" panose="020F0502020204030204" pitchFamily="34" charset="0"/>
              </a:rPr>
              <a:t>be preserved in memory </a:t>
            </a:r>
            <a:r>
              <a:rPr lang="en-US" sz="2000" dirty="0" smtClean="0">
                <a:ea typeface="Calibri" panose="020F0502020204030204" pitchFamily="34" charset="0"/>
              </a:rPr>
              <a:t>long enough to contribute </a:t>
            </a:r>
            <a:r>
              <a:rPr lang="en-US" sz="2000" dirty="0" smtClean="0"/>
              <a:t>to </a:t>
            </a:r>
            <a:r>
              <a:rPr lang="en-US" sz="2000" dirty="0"/>
              <a:t>the trial-by-trial adaptation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Feedback </a:t>
            </a:r>
            <a:r>
              <a:rPr lang="en-US" sz="2000" dirty="0"/>
              <a:t>adaptation underlines </a:t>
            </a:r>
            <a:r>
              <a:rPr lang="en-US" sz="2000" dirty="0" smtClean="0"/>
              <a:t>savings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The neural </a:t>
            </a:r>
            <a:r>
              <a:rPr lang="en-US" sz="2000" dirty="0"/>
              <a:t>mechanism underlying faster relearning involve a feedback adaptation component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Spatial aspects </a:t>
            </a:r>
            <a:r>
              <a:rPr lang="en-US" sz="2000" dirty="0"/>
              <a:t>of feedback </a:t>
            </a:r>
            <a:r>
              <a:rPr lang="en-US" sz="2000" dirty="0" smtClean="0"/>
              <a:t>adaptation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Feedback adaptation generalize </a:t>
            </a:r>
            <a:r>
              <a:rPr lang="en-US" sz="2000" dirty="0" smtClean="0"/>
              <a:t>well in near neighboring </a:t>
            </a:r>
            <a:r>
              <a:rPr lang="en-US" sz="2000" dirty="0"/>
              <a:t>direction </a:t>
            </a:r>
            <a:r>
              <a:rPr lang="en-US" sz="2000" dirty="0" smtClean="0"/>
              <a:t>space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Feedback adaptation produce narrow generalization in direction space: imprints in EMG </a:t>
            </a:r>
            <a:r>
              <a:rPr lang="en-US" sz="2000" dirty="0" smtClean="0"/>
              <a:t> &amp; </a:t>
            </a:r>
            <a:r>
              <a:rPr lang="en-US" sz="2000" dirty="0" err="1" smtClean="0"/>
              <a:t>behaviour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81815" y="588736"/>
            <a:ext cx="290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 adaptation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3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0754" y="1876884"/>
            <a:ext cx="6957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Background – </a:t>
            </a:r>
            <a:r>
              <a:rPr lang="en-US" sz="2400" dirty="0" err="1" smtClean="0"/>
              <a:t>Forcefield</a:t>
            </a:r>
            <a:r>
              <a:rPr lang="en-US" sz="2400" dirty="0" smtClean="0"/>
              <a:t> perturbation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Feedforward &amp; feedback adaptation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Features of feedback adaptation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 4 previous studies &amp; one new data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81816" y="588736"/>
            <a:ext cx="147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7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2565400"/>
            <a:ext cx="314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Monotype Corsiva" panose="03010101010201010101" pitchFamily="66" charset="0"/>
              </a:rPr>
              <a:t>Thank You</a:t>
            </a:r>
            <a:endParaRPr lang="en-US" sz="4400" i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1143" y="548640"/>
            <a:ext cx="419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Faster Relearning in opposite perturbation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003" y="1261652"/>
            <a:ext cx="434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180 CCW     -&gt;    20Washout     -&gt;   180 CW</a:t>
            </a:r>
          </a:p>
          <a:p>
            <a:pPr algn="ctr"/>
            <a:r>
              <a:rPr lang="en-US" dirty="0"/>
              <a:t>4</a:t>
            </a:r>
            <a:r>
              <a:rPr lang="en-US" dirty="0" smtClean="0"/>
              <a:t> subjects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7976" y="2192380"/>
            <a:ext cx="4034246" cy="2797629"/>
            <a:chOff x="905690" y="2653937"/>
            <a:chExt cx="3718561" cy="2362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690" y="2653937"/>
              <a:ext cx="3718561" cy="23622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72343" y="410173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CCW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2786" y="410173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CW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22" y="2192380"/>
            <a:ext cx="4034246" cy="27976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61983" y="38330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00655" y="38330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9908" y="1261652"/>
            <a:ext cx="434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180 CW     -&gt;    20Washout     -&gt;   180 CCW</a:t>
            </a:r>
          </a:p>
          <a:p>
            <a:pPr algn="ctr"/>
            <a:r>
              <a:rPr lang="en-US" dirty="0"/>
              <a:t>4</a:t>
            </a:r>
            <a:r>
              <a:rPr lang="en-US" dirty="0" smtClean="0"/>
              <a:t>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92" y="1298205"/>
            <a:ext cx="2055086" cy="197870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15244" y="2979420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80411" y="1324791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4"/>
          </p:cNvCxnSpPr>
          <p:nvPr/>
        </p:nvCxnSpPr>
        <p:spPr>
          <a:xfrm flipH="1" flipV="1">
            <a:off x="4524103" y="1525089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850776" y="2987395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5943" y="1332766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H="1">
            <a:off x="6970689" y="1510761"/>
            <a:ext cx="962295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435210" y="2987070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400377" y="1332441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H="1">
            <a:off x="9043853" y="1510436"/>
            <a:ext cx="464856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899943" y="1038583"/>
            <a:ext cx="2949462" cy="2925699"/>
            <a:chOff x="4899943" y="619483"/>
            <a:chExt cx="2949462" cy="2925699"/>
          </a:xfrm>
        </p:grpSpPr>
        <p:sp>
          <p:nvSpPr>
            <p:cNvPr id="27" name="TextBox 26"/>
            <p:cNvSpPr txBox="1"/>
            <p:nvPr/>
          </p:nvSpPr>
          <p:spPr>
            <a:xfrm>
              <a:off x="5581756" y="619483"/>
              <a:ext cx="857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CCW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99943" y="905691"/>
              <a:ext cx="2949462" cy="2639491"/>
              <a:chOff x="4899943" y="905691"/>
              <a:chExt cx="2949462" cy="2639491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65817" y="2560320"/>
                <a:ext cx="287383" cy="22642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230983" y="905691"/>
                <a:ext cx="287383" cy="2002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0"/>
                <a:endCxn id="10" idx="4"/>
              </p:cNvCxnSpPr>
              <p:nvPr/>
            </p:nvCxnSpPr>
            <p:spPr>
              <a:xfrm flipH="1" flipV="1">
                <a:off x="6374675" y="1105989"/>
                <a:ext cx="34834" cy="1454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5468983" y="1289804"/>
                <a:ext cx="710957" cy="1157306"/>
                <a:chOff x="6043749" y="1289804"/>
                <a:chExt cx="710957" cy="1157306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6337220" y="1289804"/>
                  <a:ext cx="41748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6171230" y="1579130"/>
                  <a:ext cx="5736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6043749" y="1868456"/>
                  <a:ext cx="70114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6171230" y="2167688"/>
                  <a:ext cx="5736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6337220" y="2447110"/>
                  <a:ext cx="4076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Rectangle 93"/>
              <p:cNvSpPr/>
              <p:nvPr/>
            </p:nvSpPr>
            <p:spPr>
              <a:xfrm>
                <a:off x="4899943" y="2898851"/>
                <a:ext cx="29494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 smtClean="0"/>
                  <a:t>Velocity dependent force field</a:t>
                </a:r>
              </a:p>
              <a:p>
                <a:pPr algn="ctr"/>
                <a:r>
                  <a:rPr lang="en-US" i="1" dirty="0" err="1" smtClean="0"/>
                  <a:t>fx</a:t>
                </a:r>
                <a:r>
                  <a:rPr lang="en-US" dirty="0" smtClean="0"/>
                  <a:t> </a:t>
                </a:r>
                <a:r>
                  <a:rPr lang="en-US" dirty="0"/>
                  <a:t>=</a:t>
                </a:r>
                <a:r>
                  <a:rPr lang="en-US" i="1" dirty="0"/>
                  <a:t>Ly</a:t>
                </a:r>
                <a:r>
                  <a:rPr lang="en-US" i="1" dirty="0" smtClean="0"/>
                  <a:t>˙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L </a:t>
                </a:r>
                <a:r>
                  <a:rPr lang="en-US" i="1" dirty="0"/>
                  <a:t>=</a:t>
                </a:r>
                <a:r>
                  <a:rPr lang="en-US" dirty="0"/>
                  <a:t> </a:t>
                </a:r>
                <a:r>
                  <a:rPr lang="en-US" dirty="0" smtClean="0"/>
                  <a:t>-13</a:t>
                </a:r>
                <a:r>
                  <a:rPr lang="en-US" i="1" dirty="0" smtClean="0"/>
                  <a:t>Nsm</a:t>
                </a:r>
                <a:r>
                  <a:rPr lang="en-US" i="1" baseline="30000" dirty="0" smtClean="0"/>
                  <a:t>-</a:t>
                </a:r>
                <a:r>
                  <a:rPr lang="en-US" baseline="30000" dirty="0" smtClean="0"/>
                  <a:t>1</a:t>
                </a:r>
                <a:r>
                  <a:rPr lang="en-US" dirty="0"/>
                  <a:t>).</a:t>
                </a: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2569524" y="350808"/>
            <a:ext cx="777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Forward reaching movement with mechanical perturbation</a:t>
            </a:r>
            <a:endParaRPr lang="en-US" sz="2400" dirty="0"/>
          </a:p>
        </p:txBody>
      </p:sp>
      <p:sp>
        <p:nvSpPr>
          <p:cNvPr id="112" name="Oval 111"/>
          <p:cNvSpPr/>
          <p:nvPr/>
        </p:nvSpPr>
        <p:spPr>
          <a:xfrm>
            <a:off x="11020832" y="3000600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985999" y="1345971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flipH="1">
            <a:off x="10971286" y="1523966"/>
            <a:ext cx="86559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15498" y="4048148"/>
            <a:ext cx="3378532" cy="2329036"/>
            <a:chOff x="7515498" y="4048148"/>
            <a:chExt cx="3378532" cy="2329036"/>
          </a:xfrm>
        </p:grpSpPr>
        <p:sp>
          <p:nvSpPr>
            <p:cNvPr id="160" name="Oval 159"/>
            <p:cNvSpPr/>
            <p:nvPr/>
          </p:nvSpPr>
          <p:spPr>
            <a:xfrm>
              <a:off x="7550332" y="6072389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7515498" y="4417760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0"/>
              <a:endCxn id="161" idx="4"/>
            </p:cNvCxnSpPr>
            <p:nvPr/>
          </p:nvCxnSpPr>
          <p:spPr>
            <a:xfrm flipH="1" flipV="1">
              <a:off x="7659190" y="4618058"/>
              <a:ext cx="34834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7845215" y="4778899"/>
              <a:ext cx="710957" cy="1157306"/>
              <a:chOff x="7135466" y="1266830"/>
              <a:chExt cx="710957" cy="1157306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>
                <a:off x="7135466" y="1266830"/>
                <a:ext cx="41748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7145274" y="1556155"/>
                <a:ext cx="57366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7145274" y="1845484"/>
                <a:ext cx="7011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7145274" y="2134810"/>
                <a:ext cx="57366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7145274" y="2424136"/>
                <a:ext cx="35057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/>
            <p:cNvSpPr txBox="1"/>
            <p:nvPr/>
          </p:nvSpPr>
          <p:spPr>
            <a:xfrm>
              <a:off x="7587287" y="4048148"/>
              <a:ext cx="74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CW</a:t>
              </a:r>
              <a:endParaRPr lang="en-US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8569232" y="6080364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8534399" y="4425735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8773880" y="4582163"/>
              <a:ext cx="953062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9744361" y="6080039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9709528" y="4425410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9922883" y="4581838"/>
              <a:ext cx="453372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10606647" y="6150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10571814" y="4496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>
              <a:endCxn id="179" idx="4"/>
            </p:cNvCxnSpPr>
            <p:nvPr/>
          </p:nvCxnSpPr>
          <p:spPr>
            <a:xfrm flipH="1" flipV="1">
              <a:off x="10715506" y="4696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Freeform 180"/>
            <p:cNvSpPr/>
            <p:nvPr/>
          </p:nvSpPr>
          <p:spPr>
            <a:xfrm>
              <a:off x="10785169" y="4652560"/>
              <a:ext cx="74028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0551" y="3922188"/>
            <a:ext cx="3637420" cy="2761672"/>
            <a:chOff x="776236" y="3596118"/>
            <a:chExt cx="3637420" cy="2761672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1358538" y="5841141"/>
              <a:ext cx="3055118" cy="2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84663" y="3968798"/>
              <a:ext cx="0" cy="1898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>
              <a:off x="1924596" y="4177803"/>
              <a:ext cx="2314664" cy="1591881"/>
            </a:xfrm>
            <a:custGeom>
              <a:avLst/>
              <a:gdLst>
                <a:gd name="connsiteX0" fmla="*/ 0 w 2516777"/>
                <a:gd name="connsiteY0" fmla="*/ 0 h 1314994"/>
                <a:gd name="connsiteX1" fmla="*/ 17417 w 2516777"/>
                <a:gd name="connsiteY1" fmla="*/ 43543 h 1314994"/>
                <a:gd name="connsiteX2" fmla="*/ 34834 w 2516777"/>
                <a:gd name="connsiteY2" fmla="*/ 95794 h 1314994"/>
                <a:gd name="connsiteX3" fmla="*/ 52251 w 2516777"/>
                <a:gd name="connsiteY3" fmla="*/ 130629 h 1314994"/>
                <a:gd name="connsiteX4" fmla="*/ 87086 w 2516777"/>
                <a:gd name="connsiteY4" fmla="*/ 243840 h 1314994"/>
                <a:gd name="connsiteX5" fmla="*/ 104503 w 2516777"/>
                <a:gd name="connsiteY5" fmla="*/ 278674 h 1314994"/>
                <a:gd name="connsiteX6" fmla="*/ 113211 w 2516777"/>
                <a:gd name="connsiteY6" fmla="*/ 313509 h 1314994"/>
                <a:gd name="connsiteX7" fmla="*/ 130628 w 2516777"/>
                <a:gd name="connsiteY7" fmla="*/ 339634 h 1314994"/>
                <a:gd name="connsiteX8" fmla="*/ 139337 w 2516777"/>
                <a:gd name="connsiteY8" fmla="*/ 383177 h 1314994"/>
                <a:gd name="connsiteX9" fmla="*/ 148046 w 2516777"/>
                <a:gd name="connsiteY9" fmla="*/ 418012 h 1314994"/>
                <a:gd name="connsiteX10" fmla="*/ 165463 w 2516777"/>
                <a:gd name="connsiteY10" fmla="*/ 452846 h 1314994"/>
                <a:gd name="connsiteX11" fmla="*/ 182880 w 2516777"/>
                <a:gd name="connsiteY11" fmla="*/ 513806 h 1314994"/>
                <a:gd name="connsiteX12" fmla="*/ 200297 w 2516777"/>
                <a:gd name="connsiteY12" fmla="*/ 557349 h 1314994"/>
                <a:gd name="connsiteX13" fmla="*/ 209006 w 2516777"/>
                <a:gd name="connsiteY13" fmla="*/ 583474 h 1314994"/>
                <a:gd name="connsiteX14" fmla="*/ 226423 w 2516777"/>
                <a:gd name="connsiteY14" fmla="*/ 618309 h 1314994"/>
                <a:gd name="connsiteX15" fmla="*/ 235131 w 2516777"/>
                <a:gd name="connsiteY15" fmla="*/ 644434 h 1314994"/>
                <a:gd name="connsiteX16" fmla="*/ 296091 w 2516777"/>
                <a:gd name="connsiteY16" fmla="*/ 714103 h 1314994"/>
                <a:gd name="connsiteX17" fmla="*/ 339634 w 2516777"/>
                <a:gd name="connsiteY17" fmla="*/ 757646 h 1314994"/>
                <a:gd name="connsiteX18" fmla="*/ 365760 w 2516777"/>
                <a:gd name="connsiteY18" fmla="*/ 783772 h 1314994"/>
                <a:gd name="connsiteX19" fmla="*/ 418011 w 2516777"/>
                <a:gd name="connsiteY19" fmla="*/ 809897 h 1314994"/>
                <a:gd name="connsiteX20" fmla="*/ 435428 w 2516777"/>
                <a:gd name="connsiteY20" fmla="*/ 836023 h 1314994"/>
                <a:gd name="connsiteX21" fmla="*/ 487680 w 2516777"/>
                <a:gd name="connsiteY21" fmla="*/ 853440 h 1314994"/>
                <a:gd name="connsiteX22" fmla="*/ 539931 w 2516777"/>
                <a:gd name="connsiteY22" fmla="*/ 879566 h 1314994"/>
                <a:gd name="connsiteX23" fmla="*/ 566057 w 2516777"/>
                <a:gd name="connsiteY23" fmla="*/ 896983 h 1314994"/>
                <a:gd name="connsiteX24" fmla="*/ 618308 w 2516777"/>
                <a:gd name="connsiteY24" fmla="*/ 914400 h 1314994"/>
                <a:gd name="connsiteX25" fmla="*/ 644434 w 2516777"/>
                <a:gd name="connsiteY25" fmla="*/ 923109 h 1314994"/>
                <a:gd name="connsiteX26" fmla="*/ 670560 w 2516777"/>
                <a:gd name="connsiteY26" fmla="*/ 940526 h 1314994"/>
                <a:gd name="connsiteX27" fmla="*/ 757646 w 2516777"/>
                <a:gd name="connsiteY27" fmla="*/ 966652 h 1314994"/>
                <a:gd name="connsiteX28" fmla="*/ 836023 w 2516777"/>
                <a:gd name="connsiteY28" fmla="*/ 1001486 h 1314994"/>
                <a:gd name="connsiteX29" fmla="*/ 862148 w 2516777"/>
                <a:gd name="connsiteY29" fmla="*/ 1010194 h 1314994"/>
                <a:gd name="connsiteX30" fmla="*/ 879566 w 2516777"/>
                <a:gd name="connsiteY30" fmla="*/ 1027612 h 1314994"/>
                <a:gd name="connsiteX31" fmla="*/ 957943 w 2516777"/>
                <a:gd name="connsiteY31" fmla="*/ 1053737 h 1314994"/>
                <a:gd name="connsiteX32" fmla="*/ 1010194 w 2516777"/>
                <a:gd name="connsiteY32" fmla="*/ 1071154 h 1314994"/>
                <a:gd name="connsiteX33" fmla="*/ 1036320 w 2516777"/>
                <a:gd name="connsiteY33" fmla="*/ 1079863 h 1314994"/>
                <a:gd name="connsiteX34" fmla="*/ 1062446 w 2516777"/>
                <a:gd name="connsiteY34" fmla="*/ 1097280 h 1314994"/>
                <a:gd name="connsiteX35" fmla="*/ 1123406 w 2516777"/>
                <a:gd name="connsiteY35" fmla="*/ 1114697 h 1314994"/>
                <a:gd name="connsiteX36" fmla="*/ 1149531 w 2516777"/>
                <a:gd name="connsiteY36" fmla="*/ 1132114 h 1314994"/>
                <a:gd name="connsiteX37" fmla="*/ 1193074 w 2516777"/>
                <a:gd name="connsiteY37" fmla="*/ 1140823 h 1314994"/>
                <a:gd name="connsiteX38" fmla="*/ 1219200 w 2516777"/>
                <a:gd name="connsiteY38" fmla="*/ 1149532 h 1314994"/>
                <a:gd name="connsiteX39" fmla="*/ 1271451 w 2516777"/>
                <a:gd name="connsiteY39" fmla="*/ 1158240 h 1314994"/>
                <a:gd name="connsiteX40" fmla="*/ 1358537 w 2516777"/>
                <a:gd name="connsiteY40" fmla="*/ 1184366 h 1314994"/>
                <a:gd name="connsiteX41" fmla="*/ 1384663 w 2516777"/>
                <a:gd name="connsiteY41" fmla="*/ 1193074 h 1314994"/>
                <a:gd name="connsiteX42" fmla="*/ 1445623 w 2516777"/>
                <a:gd name="connsiteY42" fmla="*/ 1201783 h 1314994"/>
                <a:gd name="connsiteX43" fmla="*/ 1506583 w 2516777"/>
                <a:gd name="connsiteY43" fmla="*/ 1219200 h 1314994"/>
                <a:gd name="connsiteX44" fmla="*/ 1567543 w 2516777"/>
                <a:gd name="connsiteY44" fmla="*/ 1227909 h 1314994"/>
                <a:gd name="connsiteX45" fmla="*/ 1698171 w 2516777"/>
                <a:gd name="connsiteY45" fmla="*/ 1254034 h 1314994"/>
                <a:gd name="connsiteX46" fmla="*/ 1802674 w 2516777"/>
                <a:gd name="connsiteY46" fmla="*/ 1271452 h 1314994"/>
                <a:gd name="connsiteX47" fmla="*/ 2090057 w 2516777"/>
                <a:gd name="connsiteY47" fmla="*/ 1280160 h 1314994"/>
                <a:gd name="connsiteX48" fmla="*/ 2394857 w 2516777"/>
                <a:gd name="connsiteY48" fmla="*/ 1297577 h 1314994"/>
                <a:gd name="connsiteX49" fmla="*/ 2420983 w 2516777"/>
                <a:gd name="connsiteY49" fmla="*/ 1306286 h 1314994"/>
                <a:gd name="connsiteX50" fmla="*/ 2516777 w 2516777"/>
                <a:gd name="connsiteY50" fmla="*/ 1314994 h 131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16777" h="1314994">
                  <a:moveTo>
                    <a:pt x="0" y="0"/>
                  </a:moveTo>
                  <a:cubicBezTo>
                    <a:pt x="5806" y="14514"/>
                    <a:pt x="12075" y="28852"/>
                    <a:pt x="17417" y="43543"/>
                  </a:cubicBezTo>
                  <a:cubicBezTo>
                    <a:pt x="23691" y="60797"/>
                    <a:pt x="26624" y="79373"/>
                    <a:pt x="34834" y="95794"/>
                  </a:cubicBezTo>
                  <a:cubicBezTo>
                    <a:pt x="40640" y="107406"/>
                    <a:pt x="47814" y="118428"/>
                    <a:pt x="52251" y="130629"/>
                  </a:cubicBezTo>
                  <a:cubicBezTo>
                    <a:pt x="86613" y="225125"/>
                    <a:pt x="52646" y="157742"/>
                    <a:pt x="87086" y="243840"/>
                  </a:cubicBezTo>
                  <a:cubicBezTo>
                    <a:pt x="91907" y="255893"/>
                    <a:pt x="98697" y="267063"/>
                    <a:pt x="104503" y="278674"/>
                  </a:cubicBezTo>
                  <a:cubicBezTo>
                    <a:pt x="107406" y="290286"/>
                    <a:pt x="108496" y="302508"/>
                    <a:pt x="113211" y="313509"/>
                  </a:cubicBezTo>
                  <a:cubicBezTo>
                    <a:pt x="117334" y="323129"/>
                    <a:pt x="126953" y="329834"/>
                    <a:pt x="130628" y="339634"/>
                  </a:cubicBezTo>
                  <a:cubicBezTo>
                    <a:pt x="135825" y="353493"/>
                    <a:pt x="136126" y="368728"/>
                    <a:pt x="139337" y="383177"/>
                  </a:cubicBezTo>
                  <a:cubicBezTo>
                    <a:pt x="141934" y="394861"/>
                    <a:pt x="143843" y="406805"/>
                    <a:pt x="148046" y="418012"/>
                  </a:cubicBezTo>
                  <a:cubicBezTo>
                    <a:pt x="152604" y="430167"/>
                    <a:pt x="159657" y="441235"/>
                    <a:pt x="165463" y="452846"/>
                  </a:cubicBezTo>
                  <a:cubicBezTo>
                    <a:pt x="172327" y="480303"/>
                    <a:pt x="173508" y="488814"/>
                    <a:pt x="182880" y="513806"/>
                  </a:cubicBezTo>
                  <a:cubicBezTo>
                    <a:pt x="188369" y="528443"/>
                    <a:pt x="194808" y="542712"/>
                    <a:pt x="200297" y="557349"/>
                  </a:cubicBezTo>
                  <a:cubicBezTo>
                    <a:pt x="203520" y="565944"/>
                    <a:pt x="205390" y="575037"/>
                    <a:pt x="209006" y="583474"/>
                  </a:cubicBezTo>
                  <a:cubicBezTo>
                    <a:pt x="214120" y="595406"/>
                    <a:pt x="221309" y="606376"/>
                    <a:pt x="226423" y="618309"/>
                  </a:cubicBezTo>
                  <a:cubicBezTo>
                    <a:pt x="230039" y="626746"/>
                    <a:pt x="231026" y="636224"/>
                    <a:pt x="235131" y="644434"/>
                  </a:cubicBezTo>
                  <a:cubicBezTo>
                    <a:pt x="261108" y="696390"/>
                    <a:pt x="250688" y="645997"/>
                    <a:pt x="296091" y="714103"/>
                  </a:cubicBezTo>
                  <a:cubicBezTo>
                    <a:pt x="328022" y="762001"/>
                    <a:pt x="296091" y="721360"/>
                    <a:pt x="339634" y="757646"/>
                  </a:cubicBezTo>
                  <a:cubicBezTo>
                    <a:pt x="349095" y="765530"/>
                    <a:pt x="356299" y="775888"/>
                    <a:pt x="365760" y="783772"/>
                  </a:cubicBezTo>
                  <a:cubicBezTo>
                    <a:pt x="388269" y="802529"/>
                    <a:pt x="391827" y="801169"/>
                    <a:pt x="418011" y="809897"/>
                  </a:cubicBezTo>
                  <a:cubicBezTo>
                    <a:pt x="423817" y="818606"/>
                    <a:pt x="426552" y="830476"/>
                    <a:pt x="435428" y="836023"/>
                  </a:cubicBezTo>
                  <a:cubicBezTo>
                    <a:pt x="450997" y="845753"/>
                    <a:pt x="487680" y="853440"/>
                    <a:pt x="487680" y="853440"/>
                  </a:cubicBezTo>
                  <a:cubicBezTo>
                    <a:pt x="562555" y="903355"/>
                    <a:pt x="467821" y="843510"/>
                    <a:pt x="539931" y="879566"/>
                  </a:cubicBezTo>
                  <a:cubicBezTo>
                    <a:pt x="549292" y="884247"/>
                    <a:pt x="556493" y="892732"/>
                    <a:pt x="566057" y="896983"/>
                  </a:cubicBezTo>
                  <a:cubicBezTo>
                    <a:pt x="582834" y="904439"/>
                    <a:pt x="600891" y="908594"/>
                    <a:pt x="618308" y="914400"/>
                  </a:cubicBezTo>
                  <a:cubicBezTo>
                    <a:pt x="627017" y="917303"/>
                    <a:pt x="636796" y="918017"/>
                    <a:pt x="644434" y="923109"/>
                  </a:cubicBezTo>
                  <a:cubicBezTo>
                    <a:pt x="653143" y="928915"/>
                    <a:pt x="660940" y="936403"/>
                    <a:pt x="670560" y="940526"/>
                  </a:cubicBezTo>
                  <a:cubicBezTo>
                    <a:pt x="704641" y="955132"/>
                    <a:pt x="722517" y="943232"/>
                    <a:pt x="757646" y="966652"/>
                  </a:cubicBezTo>
                  <a:cubicBezTo>
                    <a:pt x="799047" y="994253"/>
                    <a:pt x="773842" y="980760"/>
                    <a:pt x="836023" y="1001486"/>
                  </a:cubicBezTo>
                  <a:lnTo>
                    <a:pt x="862148" y="1010194"/>
                  </a:lnTo>
                  <a:cubicBezTo>
                    <a:pt x="867954" y="1016000"/>
                    <a:pt x="872222" y="1023940"/>
                    <a:pt x="879566" y="1027612"/>
                  </a:cubicBezTo>
                  <a:cubicBezTo>
                    <a:pt x="879579" y="1027619"/>
                    <a:pt x="944873" y="1049380"/>
                    <a:pt x="957943" y="1053737"/>
                  </a:cubicBezTo>
                  <a:lnTo>
                    <a:pt x="1010194" y="1071154"/>
                  </a:lnTo>
                  <a:cubicBezTo>
                    <a:pt x="1018903" y="1074057"/>
                    <a:pt x="1028682" y="1074771"/>
                    <a:pt x="1036320" y="1079863"/>
                  </a:cubicBezTo>
                  <a:cubicBezTo>
                    <a:pt x="1045029" y="1085669"/>
                    <a:pt x="1053085" y="1092599"/>
                    <a:pt x="1062446" y="1097280"/>
                  </a:cubicBezTo>
                  <a:cubicBezTo>
                    <a:pt x="1074945" y="1103529"/>
                    <a:pt x="1112238" y="1111905"/>
                    <a:pt x="1123406" y="1114697"/>
                  </a:cubicBezTo>
                  <a:cubicBezTo>
                    <a:pt x="1132114" y="1120503"/>
                    <a:pt x="1139731" y="1128439"/>
                    <a:pt x="1149531" y="1132114"/>
                  </a:cubicBezTo>
                  <a:cubicBezTo>
                    <a:pt x="1163390" y="1137311"/>
                    <a:pt x="1178714" y="1137233"/>
                    <a:pt x="1193074" y="1140823"/>
                  </a:cubicBezTo>
                  <a:cubicBezTo>
                    <a:pt x="1201980" y="1143050"/>
                    <a:pt x="1210239" y="1147541"/>
                    <a:pt x="1219200" y="1149532"/>
                  </a:cubicBezTo>
                  <a:cubicBezTo>
                    <a:pt x="1236437" y="1153362"/>
                    <a:pt x="1254137" y="1154777"/>
                    <a:pt x="1271451" y="1158240"/>
                  </a:cubicBezTo>
                  <a:cubicBezTo>
                    <a:pt x="1304353" y="1164820"/>
                    <a:pt x="1325217" y="1173259"/>
                    <a:pt x="1358537" y="1184366"/>
                  </a:cubicBezTo>
                  <a:cubicBezTo>
                    <a:pt x="1367246" y="1187269"/>
                    <a:pt x="1375576" y="1191776"/>
                    <a:pt x="1384663" y="1193074"/>
                  </a:cubicBezTo>
                  <a:lnTo>
                    <a:pt x="1445623" y="1201783"/>
                  </a:lnTo>
                  <a:cubicBezTo>
                    <a:pt x="1468014" y="1209247"/>
                    <a:pt x="1482517" y="1214824"/>
                    <a:pt x="1506583" y="1219200"/>
                  </a:cubicBezTo>
                  <a:cubicBezTo>
                    <a:pt x="1526778" y="1222872"/>
                    <a:pt x="1547415" y="1223883"/>
                    <a:pt x="1567543" y="1227909"/>
                  </a:cubicBezTo>
                  <a:cubicBezTo>
                    <a:pt x="1798776" y="1274156"/>
                    <a:pt x="1492048" y="1221488"/>
                    <a:pt x="1698171" y="1254034"/>
                  </a:cubicBezTo>
                  <a:cubicBezTo>
                    <a:pt x="1733054" y="1259542"/>
                    <a:pt x="1767375" y="1270382"/>
                    <a:pt x="1802674" y="1271452"/>
                  </a:cubicBezTo>
                  <a:lnTo>
                    <a:pt x="2090057" y="1280160"/>
                  </a:lnTo>
                  <a:cubicBezTo>
                    <a:pt x="2228217" y="1307793"/>
                    <a:pt x="2064797" y="1277574"/>
                    <a:pt x="2394857" y="1297577"/>
                  </a:cubicBezTo>
                  <a:cubicBezTo>
                    <a:pt x="2404020" y="1298132"/>
                    <a:pt x="2411895" y="1304988"/>
                    <a:pt x="2420983" y="1306286"/>
                  </a:cubicBezTo>
                  <a:cubicBezTo>
                    <a:pt x="2452724" y="1310820"/>
                    <a:pt x="2516777" y="1314994"/>
                    <a:pt x="2516777" y="13149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-174673" y="4547027"/>
              <a:ext cx="2271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Lateral deviation (cm)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03276" y="5988458"/>
              <a:ext cx="740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Trials</a:t>
              </a: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1428597" y="5730013"/>
              <a:ext cx="348343" cy="79343"/>
            </a:xfrm>
            <a:custGeom>
              <a:avLst/>
              <a:gdLst>
                <a:gd name="connsiteX0" fmla="*/ 0 w 348343"/>
                <a:gd name="connsiteY0" fmla="*/ 0 h 79343"/>
                <a:gd name="connsiteX1" fmla="*/ 69668 w 348343"/>
                <a:gd name="connsiteY1" fmla="*/ 17417 h 79343"/>
                <a:gd name="connsiteX2" fmla="*/ 87085 w 348343"/>
                <a:gd name="connsiteY2" fmla="*/ 34835 h 79343"/>
                <a:gd name="connsiteX3" fmla="*/ 139337 w 348343"/>
                <a:gd name="connsiteY3" fmla="*/ 60960 h 79343"/>
                <a:gd name="connsiteX4" fmla="*/ 217714 w 348343"/>
                <a:gd name="connsiteY4" fmla="*/ 78377 h 79343"/>
                <a:gd name="connsiteX5" fmla="*/ 348343 w 348343"/>
                <a:gd name="connsiteY5" fmla="*/ 78377 h 7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343" h="79343">
                  <a:moveTo>
                    <a:pt x="0" y="0"/>
                  </a:moveTo>
                  <a:cubicBezTo>
                    <a:pt x="9360" y="1872"/>
                    <a:pt x="56281" y="9385"/>
                    <a:pt x="69668" y="17417"/>
                  </a:cubicBezTo>
                  <a:cubicBezTo>
                    <a:pt x="76709" y="21641"/>
                    <a:pt x="80674" y="29706"/>
                    <a:pt x="87085" y="34835"/>
                  </a:cubicBezTo>
                  <a:cubicBezTo>
                    <a:pt x="108289" y="51799"/>
                    <a:pt x="114297" y="53806"/>
                    <a:pt x="139337" y="60960"/>
                  </a:cubicBezTo>
                  <a:cubicBezTo>
                    <a:pt x="152638" y="64760"/>
                    <a:pt x="206823" y="77833"/>
                    <a:pt x="217714" y="78377"/>
                  </a:cubicBezTo>
                  <a:cubicBezTo>
                    <a:pt x="261203" y="80551"/>
                    <a:pt x="304800" y="78377"/>
                    <a:pt x="348343" y="783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429554" y="4620843"/>
              <a:ext cx="1302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Adaptation curve</a:t>
              </a:r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7" y="1499138"/>
            <a:ext cx="1736594" cy="173659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044226" y="5169915"/>
            <a:ext cx="1442742" cy="997296"/>
            <a:chOff x="4723951" y="5207216"/>
            <a:chExt cx="2110155" cy="997296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805008" y="6192078"/>
              <a:ext cx="2029098" cy="12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4723951" y="5207216"/>
              <a:ext cx="2002098" cy="859922"/>
            </a:xfrm>
            <a:custGeom>
              <a:avLst/>
              <a:gdLst>
                <a:gd name="connsiteX0" fmla="*/ 0 w 2516777"/>
                <a:gd name="connsiteY0" fmla="*/ 0 h 1314994"/>
                <a:gd name="connsiteX1" fmla="*/ 17417 w 2516777"/>
                <a:gd name="connsiteY1" fmla="*/ 43543 h 1314994"/>
                <a:gd name="connsiteX2" fmla="*/ 34834 w 2516777"/>
                <a:gd name="connsiteY2" fmla="*/ 95794 h 1314994"/>
                <a:gd name="connsiteX3" fmla="*/ 52251 w 2516777"/>
                <a:gd name="connsiteY3" fmla="*/ 130629 h 1314994"/>
                <a:gd name="connsiteX4" fmla="*/ 87086 w 2516777"/>
                <a:gd name="connsiteY4" fmla="*/ 243840 h 1314994"/>
                <a:gd name="connsiteX5" fmla="*/ 104503 w 2516777"/>
                <a:gd name="connsiteY5" fmla="*/ 278674 h 1314994"/>
                <a:gd name="connsiteX6" fmla="*/ 113211 w 2516777"/>
                <a:gd name="connsiteY6" fmla="*/ 313509 h 1314994"/>
                <a:gd name="connsiteX7" fmla="*/ 130628 w 2516777"/>
                <a:gd name="connsiteY7" fmla="*/ 339634 h 1314994"/>
                <a:gd name="connsiteX8" fmla="*/ 139337 w 2516777"/>
                <a:gd name="connsiteY8" fmla="*/ 383177 h 1314994"/>
                <a:gd name="connsiteX9" fmla="*/ 148046 w 2516777"/>
                <a:gd name="connsiteY9" fmla="*/ 418012 h 1314994"/>
                <a:gd name="connsiteX10" fmla="*/ 165463 w 2516777"/>
                <a:gd name="connsiteY10" fmla="*/ 452846 h 1314994"/>
                <a:gd name="connsiteX11" fmla="*/ 182880 w 2516777"/>
                <a:gd name="connsiteY11" fmla="*/ 513806 h 1314994"/>
                <a:gd name="connsiteX12" fmla="*/ 200297 w 2516777"/>
                <a:gd name="connsiteY12" fmla="*/ 557349 h 1314994"/>
                <a:gd name="connsiteX13" fmla="*/ 209006 w 2516777"/>
                <a:gd name="connsiteY13" fmla="*/ 583474 h 1314994"/>
                <a:gd name="connsiteX14" fmla="*/ 226423 w 2516777"/>
                <a:gd name="connsiteY14" fmla="*/ 618309 h 1314994"/>
                <a:gd name="connsiteX15" fmla="*/ 235131 w 2516777"/>
                <a:gd name="connsiteY15" fmla="*/ 644434 h 1314994"/>
                <a:gd name="connsiteX16" fmla="*/ 296091 w 2516777"/>
                <a:gd name="connsiteY16" fmla="*/ 714103 h 1314994"/>
                <a:gd name="connsiteX17" fmla="*/ 339634 w 2516777"/>
                <a:gd name="connsiteY17" fmla="*/ 757646 h 1314994"/>
                <a:gd name="connsiteX18" fmla="*/ 365760 w 2516777"/>
                <a:gd name="connsiteY18" fmla="*/ 783772 h 1314994"/>
                <a:gd name="connsiteX19" fmla="*/ 418011 w 2516777"/>
                <a:gd name="connsiteY19" fmla="*/ 809897 h 1314994"/>
                <a:gd name="connsiteX20" fmla="*/ 435428 w 2516777"/>
                <a:gd name="connsiteY20" fmla="*/ 836023 h 1314994"/>
                <a:gd name="connsiteX21" fmla="*/ 487680 w 2516777"/>
                <a:gd name="connsiteY21" fmla="*/ 853440 h 1314994"/>
                <a:gd name="connsiteX22" fmla="*/ 539931 w 2516777"/>
                <a:gd name="connsiteY22" fmla="*/ 879566 h 1314994"/>
                <a:gd name="connsiteX23" fmla="*/ 566057 w 2516777"/>
                <a:gd name="connsiteY23" fmla="*/ 896983 h 1314994"/>
                <a:gd name="connsiteX24" fmla="*/ 618308 w 2516777"/>
                <a:gd name="connsiteY24" fmla="*/ 914400 h 1314994"/>
                <a:gd name="connsiteX25" fmla="*/ 644434 w 2516777"/>
                <a:gd name="connsiteY25" fmla="*/ 923109 h 1314994"/>
                <a:gd name="connsiteX26" fmla="*/ 670560 w 2516777"/>
                <a:gd name="connsiteY26" fmla="*/ 940526 h 1314994"/>
                <a:gd name="connsiteX27" fmla="*/ 757646 w 2516777"/>
                <a:gd name="connsiteY27" fmla="*/ 966652 h 1314994"/>
                <a:gd name="connsiteX28" fmla="*/ 836023 w 2516777"/>
                <a:gd name="connsiteY28" fmla="*/ 1001486 h 1314994"/>
                <a:gd name="connsiteX29" fmla="*/ 862148 w 2516777"/>
                <a:gd name="connsiteY29" fmla="*/ 1010194 h 1314994"/>
                <a:gd name="connsiteX30" fmla="*/ 879566 w 2516777"/>
                <a:gd name="connsiteY30" fmla="*/ 1027612 h 1314994"/>
                <a:gd name="connsiteX31" fmla="*/ 957943 w 2516777"/>
                <a:gd name="connsiteY31" fmla="*/ 1053737 h 1314994"/>
                <a:gd name="connsiteX32" fmla="*/ 1010194 w 2516777"/>
                <a:gd name="connsiteY32" fmla="*/ 1071154 h 1314994"/>
                <a:gd name="connsiteX33" fmla="*/ 1036320 w 2516777"/>
                <a:gd name="connsiteY33" fmla="*/ 1079863 h 1314994"/>
                <a:gd name="connsiteX34" fmla="*/ 1062446 w 2516777"/>
                <a:gd name="connsiteY34" fmla="*/ 1097280 h 1314994"/>
                <a:gd name="connsiteX35" fmla="*/ 1123406 w 2516777"/>
                <a:gd name="connsiteY35" fmla="*/ 1114697 h 1314994"/>
                <a:gd name="connsiteX36" fmla="*/ 1149531 w 2516777"/>
                <a:gd name="connsiteY36" fmla="*/ 1132114 h 1314994"/>
                <a:gd name="connsiteX37" fmla="*/ 1193074 w 2516777"/>
                <a:gd name="connsiteY37" fmla="*/ 1140823 h 1314994"/>
                <a:gd name="connsiteX38" fmla="*/ 1219200 w 2516777"/>
                <a:gd name="connsiteY38" fmla="*/ 1149532 h 1314994"/>
                <a:gd name="connsiteX39" fmla="*/ 1271451 w 2516777"/>
                <a:gd name="connsiteY39" fmla="*/ 1158240 h 1314994"/>
                <a:gd name="connsiteX40" fmla="*/ 1358537 w 2516777"/>
                <a:gd name="connsiteY40" fmla="*/ 1184366 h 1314994"/>
                <a:gd name="connsiteX41" fmla="*/ 1384663 w 2516777"/>
                <a:gd name="connsiteY41" fmla="*/ 1193074 h 1314994"/>
                <a:gd name="connsiteX42" fmla="*/ 1445623 w 2516777"/>
                <a:gd name="connsiteY42" fmla="*/ 1201783 h 1314994"/>
                <a:gd name="connsiteX43" fmla="*/ 1506583 w 2516777"/>
                <a:gd name="connsiteY43" fmla="*/ 1219200 h 1314994"/>
                <a:gd name="connsiteX44" fmla="*/ 1567543 w 2516777"/>
                <a:gd name="connsiteY44" fmla="*/ 1227909 h 1314994"/>
                <a:gd name="connsiteX45" fmla="*/ 1698171 w 2516777"/>
                <a:gd name="connsiteY45" fmla="*/ 1254034 h 1314994"/>
                <a:gd name="connsiteX46" fmla="*/ 1802674 w 2516777"/>
                <a:gd name="connsiteY46" fmla="*/ 1271452 h 1314994"/>
                <a:gd name="connsiteX47" fmla="*/ 2090057 w 2516777"/>
                <a:gd name="connsiteY47" fmla="*/ 1280160 h 1314994"/>
                <a:gd name="connsiteX48" fmla="*/ 2394857 w 2516777"/>
                <a:gd name="connsiteY48" fmla="*/ 1297577 h 1314994"/>
                <a:gd name="connsiteX49" fmla="*/ 2420983 w 2516777"/>
                <a:gd name="connsiteY49" fmla="*/ 1306286 h 1314994"/>
                <a:gd name="connsiteX50" fmla="*/ 2516777 w 2516777"/>
                <a:gd name="connsiteY50" fmla="*/ 1314994 h 131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16777" h="1314994">
                  <a:moveTo>
                    <a:pt x="0" y="0"/>
                  </a:moveTo>
                  <a:cubicBezTo>
                    <a:pt x="5806" y="14514"/>
                    <a:pt x="12075" y="28852"/>
                    <a:pt x="17417" y="43543"/>
                  </a:cubicBezTo>
                  <a:cubicBezTo>
                    <a:pt x="23691" y="60797"/>
                    <a:pt x="26624" y="79373"/>
                    <a:pt x="34834" y="95794"/>
                  </a:cubicBezTo>
                  <a:cubicBezTo>
                    <a:pt x="40640" y="107406"/>
                    <a:pt x="47814" y="118428"/>
                    <a:pt x="52251" y="130629"/>
                  </a:cubicBezTo>
                  <a:cubicBezTo>
                    <a:pt x="86613" y="225125"/>
                    <a:pt x="52646" y="157742"/>
                    <a:pt x="87086" y="243840"/>
                  </a:cubicBezTo>
                  <a:cubicBezTo>
                    <a:pt x="91907" y="255893"/>
                    <a:pt x="98697" y="267063"/>
                    <a:pt x="104503" y="278674"/>
                  </a:cubicBezTo>
                  <a:cubicBezTo>
                    <a:pt x="107406" y="290286"/>
                    <a:pt x="108496" y="302508"/>
                    <a:pt x="113211" y="313509"/>
                  </a:cubicBezTo>
                  <a:cubicBezTo>
                    <a:pt x="117334" y="323129"/>
                    <a:pt x="126953" y="329834"/>
                    <a:pt x="130628" y="339634"/>
                  </a:cubicBezTo>
                  <a:cubicBezTo>
                    <a:pt x="135825" y="353493"/>
                    <a:pt x="136126" y="368728"/>
                    <a:pt x="139337" y="383177"/>
                  </a:cubicBezTo>
                  <a:cubicBezTo>
                    <a:pt x="141934" y="394861"/>
                    <a:pt x="143843" y="406805"/>
                    <a:pt x="148046" y="418012"/>
                  </a:cubicBezTo>
                  <a:cubicBezTo>
                    <a:pt x="152604" y="430167"/>
                    <a:pt x="159657" y="441235"/>
                    <a:pt x="165463" y="452846"/>
                  </a:cubicBezTo>
                  <a:cubicBezTo>
                    <a:pt x="172327" y="480303"/>
                    <a:pt x="173508" y="488814"/>
                    <a:pt x="182880" y="513806"/>
                  </a:cubicBezTo>
                  <a:cubicBezTo>
                    <a:pt x="188369" y="528443"/>
                    <a:pt x="194808" y="542712"/>
                    <a:pt x="200297" y="557349"/>
                  </a:cubicBezTo>
                  <a:cubicBezTo>
                    <a:pt x="203520" y="565944"/>
                    <a:pt x="205390" y="575037"/>
                    <a:pt x="209006" y="583474"/>
                  </a:cubicBezTo>
                  <a:cubicBezTo>
                    <a:pt x="214120" y="595406"/>
                    <a:pt x="221309" y="606376"/>
                    <a:pt x="226423" y="618309"/>
                  </a:cubicBezTo>
                  <a:cubicBezTo>
                    <a:pt x="230039" y="626746"/>
                    <a:pt x="231026" y="636224"/>
                    <a:pt x="235131" y="644434"/>
                  </a:cubicBezTo>
                  <a:cubicBezTo>
                    <a:pt x="261108" y="696390"/>
                    <a:pt x="250688" y="645997"/>
                    <a:pt x="296091" y="714103"/>
                  </a:cubicBezTo>
                  <a:cubicBezTo>
                    <a:pt x="328022" y="762001"/>
                    <a:pt x="296091" y="721360"/>
                    <a:pt x="339634" y="757646"/>
                  </a:cubicBezTo>
                  <a:cubicBezTo>
                    <a:pt x="349095" y="765530"/>
                    <a:pt x="356299" y="775888"/>
                    <a:pt x="365760" y="783772"/>
                  </a:cubicBezTo>
                  <a:cubicBezTo>
                    <a:pt x="388269" y="802529"/>
                    <a:pt x="391827" y="801169"/>
                    <a:pt x="418011" y="809897"/>
                  </a:cubicBezTo>
                  <a:cubicBezTo>
                    <a:pt x="423817" y="818606"/>
                    <a:pt x="426552" y="830476"/>
                    <a:pt x="435428" y="836023"/>
                  </a:cubicBezTo>
                  <a:cubicBezTo>
                    <a:pt x="450997" y="845753"/>
                    <a:pt x="487680" y="853440"/>
                    <a:pt x="487680" y="853440"/>
                  </a:cubicBezTo>
                  <a:cubicBezTo>
                    <a:pt x="562555" y="903355"/>
                    <a:pt x="467821" y="843510"/>
                    <a:pt x="539931" y="879566"/>
                  </a:cubicBezTo>
                  <a:cubicBezTo>
                    <a:pt x="549292" y="884247"/>
                    <a:pt x="556493" y="892732"/>
                    <a:pt x="566057" y="896983"/>
                  </a:cubicBezTo>
                  <a:cubicBezTo>
                    <a:pt x="582834" y="904439"/>
                    <a:pt x="600891" y="908594"/>
                    <a:pt x="618308" y="914400"/>
                  </a:cubicBezTo>
                  <a:cubicBezTo>
                    <a:pt x="627017" y="917303"/>
                    <a:pt x="636796" y="918017"/>
                    <a:pt x="644434" y="923109"/>
                  </a:cubicBezTo>
                  <a:cubicBezTo>
                    <a:pt x="653143" y="928915"/>
                    <a:pt x="660940" y="936403"/>
                    <a:pt x="670560" y="940526"/>
                  </a:cubicBezTo>
                  <a:cubicBezTo>
                    <a:pt x="704641" y="955132"/>
                    <a:pt x="722517" y="943232"/>
                    <a:pt x="757646" y="966652"/>
                  </a:cubicBezTo>
                  <a:cubicBezTo>
                    <a:pt x="799047" y="994253"/>
                    <a:pt x="773842" y="980760"/>
                    <a:pt x="836023" y="1001486"/>
                  </a:cubicBezTo>
                  <a:lnTo>
                    <a:pt x="862148" y="1010194"/>
                  </a:lnTo>
                  <a:cubicBezTo>
                    <a:pt x="867954" y="1016000"/>
                    <a:pt x="872222" y="1023940"/>
                    <a:pt x="879566" y="1027612"/>
                  </a:cubicBezTo>
                  <a:cubicBezTo>
                    <a:pt x="879579" y="1027619"/>
                    <a:pt x="944873" y="1049380"/>
                    <a:pt x="957943" y="1053737"/>
                  </a:cubicBezTo>
                  <a:lnTo>
                    <a:pt x="1010194" y="1071154"/>
                  </a:lnTo>
                  <a:cubicBezTo>
                    <a:pt x="1018903" y="1074057"/>
                    <a:pt x="1028682" y="1074771"/>
                    <a:pt x="1036320" y="1079863"/>
                  </a:cubicBezTo>
                  <a:cubicBezTo>
                    <a:pt x="1045029" y="1085669"/>
                    <a:pt x="1053085" y="1092599"/>
                    <a:pt x="1062446" y="1097280"/>
                  </a:cubicBezTo>
                  <a:cubicBezTo>
                    <a:pt x="1074945" y="1103529"/>
                    <a:pt x="1112238" y="1111905"/>
                    <a:pt x="1123406" y="1114697"/>
                  </a:cubicBezTo>
                  <a:cubicBezTo>
                    <a:pt x="1132114" y="1120503"/>
                    <a:pt x="1139731" y="1128439"/>
                    <a:pt x="1149531" y="1132114"/>
                  </a:cubicBezTo>
                  <a:cubicBezTo>
                    <a:pt x="1163390" y="1137311"/>
                    <a:pt x="1178714" y="1137233"/>
                    <a:pt x="1193074" y="1140823"/>
                  </a:cubicBezTo>
                  <a:cubicBezTo>
                    <a:pt x="1201980" y="1143050"/>
                    <a:pt x="1210239" y="1147541"/>
                    <a:pt x="1219200" y="1149532"/>
                  </a:cubicBezTo>
                  <a:cubicBezTo>
                    <a:pt x="1236437" y="1153362"/>
                    <a:pt x="1254137" y="1154777"/>
                    <a:pt x="1271451" y="1158240"/>
                  </a:cubicBezTo>
                  <a:cubicBezTo>
                    <a:pt x="1304353" y="1164820"/>
                    <a:pt x="1325217" y="1173259"/>
                    <a:pt x="1358537" y="1184366"/>
                  </a:cubicBezTo>
                  <a:cubicBezTo>
                    <a:pt x="1367246" y="1187269"/>
                    <a:pt x="1375576" y="1191776"/>
                    <a:pt x="1384663" y="1193074"/>
                  </a:cubicBezTo>
                  <a:lnTo>
                    <a:pt x="1445623" y="1201783"/>
                  </a:lnTo>
                  <a:cubicBezTo>
                    <a:pt x="1468014" y="1209247"/>
                    <a:pt x="1482517" y="1214824"/>
                    <a:pt x="1506583" y="1219200"/>
                  </a:cubicBezTo>
                  <a:cubicBezTo>
                    <a:pt x="1526778" y="1222872"/>
                    <a:pt x="1547415" y="1223883"/>
                    <a:pt x="1567543" y="1227909"/>
                  </a:cubicBezTo>
                  <a:cubicBezTo>
                    <a:pt x="1798776" y="1274156"/>
                    <a:pt x="1492048" y="1221488"/>
                    <a:pt x="1698171" y="1254034"/>
                  </a:cubicBezTo>
                  <a:cubicBezTo>
                    <a:pt x="1733054" y="1259542"/>
                    <a:pt x="1767375" y="1270382"/>
                    <a:pt x="1802674" y="1271452"/>
                  </a:cubicBezTo>
                  <a:lnTo>
                    <a:pt x="2090057" y="1280160"/>
                  </a:lnTo>
                  <a:cubicBezTo>
                    <a:pt x="2228217" y="1307793"/>
                    <a:pt x="2064797" y="1277574"/>
                    <a:pt x="2394857" y="1297577"/>
                  </a:cubicBezTo>
                  <a:cubicBezTo>
                    <a:pt x="2404020" y="1298132"/>
                    <a:pt x="2411895" y="1304988"/>
                    <a:pt x="2420983" y="1306286"/>
                  </a:cubicBezTo>
                  <a:cubicBezTo>
                    <a:pt x="2452724" y="1310820"/>
                    <a:pt x="2516777" y="1314994"/>
                    <a:pt x="2516777" y="13149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046457" y="5169915"/>
            <a:ext cx="15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Readaptation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13993" y="5856478"/>
            <a:ext cx="70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9" grpId="0" animBg="1"/>
      <p:bldP spid="61" grpId="0" animBg="1"/>
      <p:bldP spid="62" grpId="0" animBg="1"/>
      <p:bldP spid="65" grpId="0" animBg="1"/>
      <p:bldP spid="112" grpId="0" animBg="1"/>
      <p:bldP spid="113" grpId="0" animBg="1"/>
      <p:bldP spid="115" grpId="0" animBg="1"/>
      <p:bldP spid="7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1799736" y="1108674"/>
            <a:ext cx="179637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Feedforward controller</a:t>
            </a:r>
            <a:endParaRPr lang="en-US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76129" y="1013827"/>
            <a:ext cx="1027748" cy="836023"/>
          </a:xfrm>
          <a:prstGeom prst="rect">
            <a:avLst/>
          </a:prstGeom>
        </p:spPr>
      </p:pic>
      <p:cxnSp>
        <p:nvCxnSpPr>
          <p:cNvPr id="125" name="Straight Arrow Connector 124"/>
          <p:cNvCxnSpPr>
            <a:stCxn id="120" idx="3"/>
          </p:cNvCxnSpPr>
          <p:nvPr/>
        </p:nvCxnSpPr>
        <p:spPr>
          <a:xfrm flipV="1">
            <a:off x="3596112" y="1431838"/>
            <a:ext cx="17335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93226" y="1057619"/>
            <a:ext cx="113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Desired target</a:t>
            </a:r>
            <a:endParaRPr lang="en-US" dirty="0"/>
          </a:p>
        </p:txBody>
      </p:sp>
      <p:cxnSp>
        <p:nvCxnSpPr>
          <p:cNvPr id="131" name="Straight Arrow Connector 130"/>
          <p:cNvCxnSpPr>
            <a:endCxn id="120" idx="1"/>
          </p:cNvCxnSpPr>
          <p:nvPr/>
        </p:nvCxnSpPr>
        <p:spPr>
          <a:xfrm>
            <a:off x="1286886" y="1431840"/>
            <a:ext cx="51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9645" y="225819"/>
            <a:ext cx="330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Feedforward  adaptation</a:t>
            </a:r>
            <a:endParaRPr lang="en-US" sz="2000" dirty="0"/>
          </a:p>
        </p:txBody>
      </p:sp>
      <p:sp>
        <p:nvSpPr>
          <p:cNvPr id="46" name="Oval 45"/>
          <p:cNvSpPr/>
          <p:nvPr/>
        </p:nvSpPr>
        <p:spPr>
          <a:xfrm>
            <a:off x="7850776" y="2412652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15943" y="758023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7" idx="4"/>
          </p:cNvCxnSpPr>
          <p:nvPr/>
        </p:nvCxnSpPr>
        <p:spPr>
          <a:xfrm flipH="1" flipV="1">
            <a:off x="7959635" y="958321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 flipH="1">
            <a:off x="7244343" y="936018"/>
            <a:ext cx="688640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57733" y="2390351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222900" y="735722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51" idx="4"/>
          </p:cNvCxnSpPr>
          <p:nvPr/>
        </p:nvCxnSpPr>
        <p:spPr>
          <a:xfrm flipH="1" flipV="1">
            <a:off x="9366592" y="936020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 flipH="1">
            <a:off x="8895298" y="913717"/>
            <a:ext cx="435934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020832" y="2425857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985999" y="771228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4"/>
          </p:cNvCxnSpPr>
          <p:nvPr/>
        </p:nvCxnSpPr>
        <p:spPr>
          <a:xfrm flipH="1" flipV="1">
            <a:off x="11129691" y="971526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H="1">
            <a:off x="10971286" y="949223"/>
            <a:ext cx="86559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3395" y="2701713"/>
            <a:ext cx="395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                     2</a:t>
            </a:r>
            <a:r>
              <a:rPr lang="en-US" baseline="30000" dirty="0" smtClean="0"/>
              <a:t>nd</a:t>
            </a:r>
            <a:r>
              <a:rPr lang="en-US" dirty="0" smtClean="0"/>
              <a:t>                               Last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4344" y="2958468"/>
            <a:ext cx="485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Feedforward adaptation</a:t>
            </a:r>
          </a:p>
          <a:p>
            <a:r>
              <a:rPr lang="en-US" dirty="0" smtClean="0"/>
              <a:t>Offline update of controller during inter-trial time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5350" y="3195286"/>
            <a:ext cx="126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598601" y="1431410"/>
            <a:ext cx="5024744" cy="2011341"/>
            <a:chOff x="1598601" y="1431410"/>
            <a:chExt cx="5024744" cy="2011341"/>
          </a:xfrm>
        </p:grpSpPr>
        <p:sp>
          <p:nvSpPr>
            <p:cNvPr id="15" name="TextBox 14"/>
            <p:cNvSpPr txBox="1"/>
            <p:nvPr/>
          </p:nvSpPr>
          <p:spPr>
            <a:xfrm>
              <a:off x="4006495" y="2444544"/>
              <a:ext cx="142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Expected FB </a:t>
              </a:r>
              <a:endParaRPr lang="en-US" dirty="0"/>
            </a:p>
          </p:txBody>
        </p:sp>
        <p:cxnSp>
          <p:nvCxnSpPr>
            <p:cNvPr id="88" name="Straight Arrow Connector 87"/>
            <p:cNvCxnSpPr>
              <a:stCxn id="38" idx="2"/>
              <a:endCxn id="25" idx="0"/>
            </p:cNvCxnSpPr>
            <p:nvPr/>
          </p:nvCxnSpPr>
          <p:spPr>
            <a:xfrm>
              <a:off x="4538261" y="2452664"/>
              <a:ext cx="26416" cy="42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1598601" y="1431410"/>
              <a:ext cx="5024744" cy="2011341"/>
              <a:chOff x="1598601" y="1431410"/>
              <a:chExt cx="5024744" cy="2011341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V="1">
                <a:off x="2621759" y="1849850"/>
                <a:ext cx="15425" cy="121478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1598601" y="1819738"/>
                <a:ext cx="20833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Sensory error/ </a:t>
                </a:r>
              </a:p>
              <a:p>
                <a:pPr algn="ctr"/>
                <a:r>
                  <a:rPr lang="en-US" dirty="0" smtClean="0"/>
                  <a:t>State estimate</a:t>
                </a:r>
              </a:p>
              <a:p>
                <a:pPr algn="ctr"/>
                <a:r>
                  <a:rPr lang="en-US" dirty="0" smtClean="0"/>
                  <a:t>(Offline)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728754" y="3053556"/>
                <a:ext cx="1045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351054" y="2879972"/>
                <a:ext cx="427246" cy="3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544785" y="1431410"/>
                <a:ext cx="5042" cy="384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018030" y="1806333"/>
                <a:ext cx="1040462" cy="64633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Forward model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753072" y="1938724"/>
                <a:ext cx="20711" cy="1114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690821" y="3073419"/>
                <a:ext cx="193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Actual sensory FB </a:t>
                </a:r>
                <a:endParaRPr lang="en-US" dirty="0"/>
              </a:p>
            </p:txBody>
          </p:sp>
          <p:cxnSp>
            <p:nvCxnSpPr>
              <p:cNvPr id="77" name="Straight Arrow Connector 76"/>
              <p:cNvCxnSpPr>
                <a:stCxn id="25" idx="2"/>
              </p:cNvCxnSpPr>
              <p:nvPr/>
            </p:nvCxnSpPr>
            <p:spPr>
              <a:xfrm flipH="1">
                <a:off x="2621759" y="3064638"/>
                <a:ext cx="1729295" cy="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/>
          <p:cNvSpPr txBox="1"/>
          <p:nvPr/>
        </p:nvSpPr>
        <p:spPr>
          <a:xfrm>
            <a:off x="3716214" y="820231"/>
            <a:ext cx="142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command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343514" y="3778875"/>
            <a:ext cx="909523" cy="1477273"/>
            <a:chOff x="7343514" y="3671870"/>
            <a:chExt cx="909523" cy="1881052"/>
          </a:xfrm>
        </p:grpSpPr>
        <p:sp>
          <p:nvSpPr>
            <p:cNvPr id="117" name="Oval 116"/>
            <p:cNvSpPr/>
            <p:nvPr/>
          </p:nvSpPr>
          <p:spPr>
            <a:xfrm>
              <a:off x="7965654" y="5326499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930821" y="3671870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>
              <a:endCxn id="118" idx="4"/>
            </p:cNvCxnSpPr>
            <p:nvPr/>
          </p:nvCxnSpPr>
          <p:spPr>
            <a:xfrm flipH="1" flipV="1">
              <a:off x="8074513" y="3872168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 flipH="1">
              <a:off x="7343514" y="3849865"/>
              <a:ext cx="704347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764620" y="3827112"/>
            <a:ext cx="647962" cy="1477273"/>
            <a:chOff x="8788295" y="4058132"/>
            <a:chExt cx="647962" cy="1881052"/>
          </a:xfrm>
        </p:grpSpPr>
        <p:sp>
          <p:nvSpPr>
            <p:cNvPr id="122" name="Oval 121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endCxn id="124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 flipH="1">
              <a:off x="8788295" y="4236127"/>
              <a:ext cx="434077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919236" y="5271319"/>
            <a:ext cx="395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          2</a:t>
            </a:r>
            <a:r>
              <a:rPr lang="en-US" baseline="30000" dirty="0" smtClean="0"/>
              <a:t>nd</a:t>
            </a:r>
            <a:r>
              <a:rPr lang="en-US" dirty="0" smtClean="0"/>
              <a:t>                   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573082" y="3791021"/>
            <a:ext cx="853685" cy="1477273"/>
            <a:chOff x="1849165" y="4092904"/>
            <a:chExt cx="1192543" cy="1881052"/>
          </a:xfrm>
        </p:grpSpPr>
        <p:sp>
          <p:nvSpPr>
            <p:cNvPr id="150" name="Oval 149"/>
            <p:cNvSpPr/>
            <p:nvPr/>
          </p:nvSpPr>
          <p:spPr>
            <a:xfrm>
              <a:off x="1883998" y="5747533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849165" y="4092904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>
              <a:endCxn id="152" idx="4"/>
            </p:cNvCxnSpPr>
            <p:nvPr/>
          </p:nvCxnSpPr>
          <p:spPr>
            <a:xfrm flipH="1" flipV="1">
              <a:off x="1992857" y="4293202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>
              <a:off x="2088646" y="4249332"/>
              <a:ext cx="953062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898259" y="3827112"/>
            <a:ext cx="647961" cy="1477273"/>
            <a:chOff x="3477141" y="4092579"/>
            <a:chExt cx="647961" cy="1881052"/>
          </a:xfrm>
        </p:grpSpPr>
        <p:sp>
          <p:nvSpPr>
            <p:cNvPr id="155" name="Oval 154"/>
            <p:cNvSpPr/>
            <p:nvPr/>
          </p:nvSpPr>
          <p:spPr>
            <a:xfrm>
              <a:off x="3511974" y="5747208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3477141" y="4092579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endCxn id="156" idx="4"/>
            </p:cNvCxnSpPr>
            <p:nvPr/>
          </p:nvCxnSpPr>
          <p:spPr>
            <a:xfrm flipH="1" flipV="1">
              <a:off x="3620833" y="4292877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reeform 157"/>
            <p:cNvSpPr/>
            <p:nvPr/>
          </p:nvSpPr>
          <p:spPr>
            <a:xfrm>
              <a:off x="3690496" y="4249007"/>
              <a:ext cx="434606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060498" y="5769479"/>
            <a:ext cx="534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 random design, no  feedforward adaptation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Unpredictable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Adaptation is possible with cues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95216" y="3798758"/>
            <a:ext cx="55610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System identification/Prediction </a:t>
            </a:r>
            <a:r>
              <a:rPr lang="en-US" dirty="0" smtClean="0"/>
              <a:t>: predict </a:t>
            </a:r>
            <a:r>
              <a:rPr lang="en-US" dirty="0"/>
              <a:t>the sensory consequences of our motor </a:t>
            </a:r>
            <a:r>
              <a:rPr lang="en-US" dirty="0" smtClean="0"/>
              <a:t>commands</a:t>
            </a:r>
          </a:p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State </a:t>
            </a:r>
            <a:r>
              <a:rPr lang="en-US" b="1" i="1" dirty="0">
                <a:solidFill>
                  <a:srgbClr val="FF0000"/>
                </a:solidFill>
              </a:rPr>
              <a:t>estimation </a:t>
            </a:r>
            <a:r>
              <a:rPr lang="en-US" dirty="0" smtClean="0"/>
              <a:t>: combine </a:t>
            </a:r>
            <a:r>
              <a:rPr lang="en-US" dirty="0"/>
              <a:t>these predictions with actual sensory feedback to form a belief about the state of our body and the world </a:t>
            </a:r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Optimal </a:t>
            </a:r>
            <a:r>
              <a:rPr lang="en-US" b="1" i="1" dirty="0">
                <a:solidFill>
                  <a:srgbClr val="FF0000"/>
                </a:solidFill>
              </a:rPr>
              <a:t>control </a:t>
            </a:r>
            <a:r>
              <a:rPr lang="en-US" dirty="0" smtClean="0"/>
              <a:t>: given </a:t>
            </a:r>
            <a:r>
              <a:rPr lang="en-US" dirty="0"/>
              <a:t>this belief about the state of our body and the world, </a:t>
            </a:r>
            <a:r>
              <a:rPr lang="en-US" dirty="0" smtClean="0"/>
              <a:t>adjust </a:t>
            </a:r>
            <a:r>
              <a:rPr lang="en-US" dirty="0"/>
              <a:t>the gains of the sensorimotor feedback loops so </a:t>
            </a:r>
            <a:r>
              <a:rPr lang="en-US" dirty="0" smtClean="0"/>
              <a:t>as to maximize performance by minimizing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2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0821" y="162016"/>
            <a:ext cx="290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 adaptation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2232" y="2588724"/>
            <a:ext cx="6051645" cy="2888506"/>
            <a:chOff x="152232" y="2588724"/>
            <a:chExt cx="6051645" cy="2888506"/>
          </a:xfrm>
        </p:grpSpPr>
        <p:sp>
          <p:nvSpPr>
            <p:cNvPr id="96" name="TextBox 95"/>
            <p:cNvSpPr txBox="1"/>
            <p:nvPr/>
          </p:nvSpPr>
          <p:spPr>
            <a:xfrm>
              <a:off x="4807521" y="4830899"/>
              <a:ext cx="1272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Actual </a:t>
              </a:r>
            </a:p>
            <a:p>
              <a:pPr algn="ctr"/>
              <a:r>
                <a:rPr lang="en-US" dirty="0" smtClean="0"/>
                <a:t>sensory FB 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2232" y="2588724"/>
              <a:ext cx="6051645" cy="2429073"/>
              <a:chOff x="152232" y="2588724"/>
              <a:chExt cx="6051645" cy="242907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1799736" y="2877167"/>
                <a:ext cx="1796376" cy="64633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Feedback controller</a:t>
                </a:r>
                <a:endParaRPr lang="en-US" dirty="0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76129" y="2782320"/>
                <a:ext cx="1027748" cy="836023"/>
              </a:xfrm>
              <a:prstGeom prst="rect">
                <a:avLst/>
              </a:prstGeom>
            </p:spPr>
          </p:pic>
          <p:cxnSp>
            <p:nvCxnSpPr>
              <p:cNvPr id="125" name="Straight Arrow Connector 124"/>
              <p:cNvCxnSpPr>
                <a:stCxn id="120" idx="3"/>
              </p:cNvCxnSpPr>
              <p:nvPr/>
            </p:nvCxnSpPr>
            <p:spPr>
              <a:xfrm flipV="1">
                <a:off x="3596112" y="3200331"/>
                <a:ext cx="1733534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152232" y="2877167"/>
                <a:ext cx="11346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Desired target</a:t>
                </a:r>
                <a:endParaRPr lang="en-US" dirty="0"/>
              </a:p>
            </p:txBody>
          </p:sp>
          <p:cxnSp>
            <p:nvCxnSpPr>
              <p:cNvPr id="131" name="Straight Arrow Connector 130"/>
              <p:cNvCxnSpPr>
                <a:stCxn id="128" idx="3"/>
                <a:endCxn id="120" idx="1"/>
              </p:cNvCxnSpPr>
              <p:nvPr/>
            </p:nvCxnSpPr>
            <p:spPr>
              <a:xfrm>
                <a:off x="1286886" y="3200333"/>
                <a:ext cx="5128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2621759" y="3618343"/>
                <a:ext cx="15425" cy="121478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1874734" y="4102918"/>
                <a:ext cx="1524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Sensory error</a:t>
                </a:r>
              </a:p>
              <a:p>
                <a:pPr algn="ctr"/>
                <a:r>
                  <a:rPr lang="en-US" dirty="0" smtClean="0"/>
                  <a:t>(Online)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06495" y="4213037"/>
                <a:ext cx="142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Expected FB 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728754" y="4822049"/>
                <a:ext cx="1045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351054" y="4648465"/>
                <a:ext cx="427246" cy="3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544785" y="3199903"/>
                <a:ext cx="5042" cy="384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018030" y="3574826"/>
                <a:ext cx="1040462" cy="64633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Forward model</a:t>
                </a:r>
                <a:endParaRPr lang="en-US" dirty="0"/>
              </a:p>
            </p:txBody>
          </p:sp>
          <p:cxnSp>
            <p:nvCxnSpPr>
              <p:cNvPr id="88" name="Straight Arrow Connector 87"/>
              <p:cNvCxnSpPr>
                <a:stCxn id="38" idx="2"/>
                <a:endCxn id="25" idx="0"/>
              </p:cNvCxnSpPr>
              <p:nvPr/>
            </p:nvCxnSpPr>
            <p:spPr>
              <a:xfrm>
                <a:off x="4538261" y="4221157"/>
                <a:ext cx="26416" cy="427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753072" y="3707217"/>
                <a:ext cx="20711" cy="1114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25" idx="2"/>
              </p:cNvCxnSpPr>
              <p:nvPr/>
            </p:nvCxnSpPr>
            <p:spPr>
              <a:xfrm flipH="1">
                <a:off x="2621759" y="4833131"/>
                <a:ext cx="1729295" cy="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716214" y="2588724"/>
                <a:ext cx="1424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Motor command</a:t>
                </a:r>
                <a:endParaRPr lang="en-US" dirty="0"/>
              </a:p>
            </p:txBody>
          </p:sp>
        </p:grpSp>
      </p:grpSp>
      <p:sp>
        <p:nvSpPr>
          <p:cNvPr id="117" name="Oval 116"/>
          <p:cNvSpPr/>
          <p:nvPr/>
        </p:nvSpPr>
        <p:spPr>
          <a:xfrm>
            <a:off x="7451836" y="3440218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417003" y="1785589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endCxn id="118" idx="4"/>
          </p:cNvCxnSpPr>
          <p:nvPr/>
        </p:nvCxnSpPr>
        <p:spPr>
          <a:xfrm flipH="1" flipV="1">
            <a:off x="7560695" y="1985887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 flipH="1">
            <a:off x="6571749" y="1963584"/>
            <a:ext cx="962295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9964779" y="1800760"/>
            <a:ext cx="909522" cy="1881052"/>
            <a:chOff x="8526735" y="4058132"/>
            <a:chExt cx="909522" cy="1881052"/>
          </a:xfrm>
        </p:grpSpPr>
        <p:sp>
          <p:nvSpPr>
            <p:cNvPr id="122" name="Oval 121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endCxn id="124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 flipH="1">
              <a:off x="8526735" y="4236127"/>
              <a:ext cx="695638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300641" y="3758377"/>
            <a:ext cx="48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          2</a:t>
            </a:r>
            <a:r>
              <a:rPr lang="en-US" baseline="30000" dirty="0" smtClean="0"/>
              <a:t>nd</a:t>
            </a:r>
            <a:r>
              <a:rPr lang="en-US" dirty="0" smtClean="0"/>
              <a:t>              3</a:t>
            </a:r>
            <a:r>
              <a:rPr lang="en-US" baseline="30000" dirty="0" smtClean="0"/>
              <a:t>rd</a:t>
            </a:r>
            <a:r>
              <a:rPr lang="en-US" dirty="0" smtClean="0"/>
              <a:t>                     4</a:t>
            </a:r>
            <a:r>
              <a:rPr lang="en-US" baseline="30000" dirty="0" smtClean="0"/>
              <a:t>th</a:t>
            </a:r>
            <a:r>
              <a:rPr lang="en-US" dirty="0" smtClean="0"/>
              <a:t>             5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059264" y="1797735"/>
            <a:ext cx="996883" cy="1881052"/>
            <a:chOff x="1849165" y="4092904"/>
            <a:chExt cx="996883" cy="1881052"/>
          </a:xfrm>
        </p:grpSpPr>
        <p:sp>
          <p:nvSpPr>
            <p:cNvPr id="150" name="Oval 149"/>
            <p:cNvSpPr/>
            <p:nvPr/>
          </p:nvSpPr>
          <p:spPr>
            <a:xfrm>
              <a:off x="1883998" y="5747533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849165" y="4092904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>
              <a:endCxn id="152" idx="4"/>
            </p:cNvCxnSpPr>
            <p:nvPr/>
          </p:nvCxnSpPr>
          <p:spPr>
            <a:xfrm flipH="1" flipV="1">
              <a:off x="1992857" y="4293202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>
              <a:off x="2088646" y="4249332"/>
              <a:ext cx="757402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105763" y="1833826"/>
            <a:ext cx="757648" cy="1881052"/>
            <a:chOff x="3477141" y="4092579"/>
            <a:chExt cx="757648" cy="1881052"/>
          </a:xfrm>
        </p:grpSpPr>
        <p:sp>
          <p:nvSpPr>
            <p:cNvPr id="155" name="Oval 154"/>
            <p:cNvSpPr/>
            <p:nvPr/>
          </p:nvSpPr>
          <p:spPr>
            <a:xfrm>
              <a:off x="3511974" y="5747208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3477141" y="4092579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endCxn id="156" idx="4"/>
            </p:cNvCxnSpPr>
            <p:nvPr/>
          </p:nvCxnSpPr>
          <p:spPr>
            <a:xfrm flipH="1" flipV="1">
              <a:off x="3620833" y="4292877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reeform 157"/>
            <p:cNvSpPr/>
            <p:nvPr/>
          </p:nvSpPr>
          <p:spPr>
            <a:xfrm>
              <a:off x="3690496" y="4249007"/>
              <a:ext cx="544293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63528" y="819523"/>
            <a:ext cx="62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 random design, adaptation is possible even without cues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9267396" y="2438123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6103067" y="2402032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correction1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079123" y="1799195"/>
            <a:ext cx="587198" cy="1881052"/>
            <a:chOff x="8849059" y="4058132"/>
            <a:chExt cx="587198" cy="1881052"/>
          </a:xfrm>
        </p:grpSpPr>
        <p:sp>
          <p:nvSpPr>
            <p:cNvPr id="61" name="Oval 60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endCxn id="62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63"/>
            <p:cNvSpPr/>
            <p:nvPr/>
          </p:nvSpPr>
          <p:spPr>
            <a:xfrm flipH="1">
              <a:off x="8849059" y="4236127"/>
              <a:ext cx="373313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10115871" y="2402032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68363" y="4321225"/>
            <a:ext cx="572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adaptation</a:t>
            </a:r>
          </a:p>
          <a:p>
            <a:r>
              <a:rPr lang="en-US" dirty="0" smtClean="0"/>
              <a:t>Online update of the controller during the movement time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040983" y="4498243"/>
            <a:ext cx="126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543311" y="1897884"/>
            <a:ext cx="2362083" cy="1337171"/>
            <a:chOff x="1543311" y="1897884"/>
            <a:chExt cx="2362083" cy="1337171"/>
          </a:xfrm>
        </p:grpSpPr>
        <p:sp>
          <p:nvSpPr>
            <p:cNvPr id="68" name="TextBox 67"/>
            <p:cNvSpPr txBox="1"/>
            <p:nvPr/>
          </p:nvSpPr>
          <p:spPr>
            <a:xfrm>
              <a:off x="1799736" y="1897884"/>
              <a:ext cx="1796376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Feedforward controller</a:t>
              </a:r>
              <a:endParaRPr lang="en-US" dirty="0"/>
            </a:p>
          </p:txBody>
        </p:sp>
        <p:cxnSp>
          <p:nvCxnSpPr>
            <p:cNvPr id="3" name="Elbow Connector 2"/>
            <p:cNvCxnSpPr>
              <a:endCxn id="68" idx="1"/>
            </p:cNvCxnSpPr>
            <p:nvPr/>
          </p:nvCxnSpPr>
          <p:spPr>
            <a:xfrm rot="5400000" flipH="1" flipV="1">
              <a:off x="1199244" y="2565118"/>
              <a:ext cx="944559" cy="2564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68" idx="3"/>
            </p:cNvCxnSpPr>
            <p:nvPr/>
          </p:nvCxnSpPr>
          <p:spPr>
            <a:xfrm>
              <a:off x="3596112" y="2221050"/>
              <a:ext cx="309282" cy="10140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7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0821" y="162016"/>
            <a:ext cx="290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 adaptation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2232" y="2588724"/>
            <a:ext cx="6051645" cy="2899519"/>
            <a:chOff x="152232" y="2588724"/>
            <a:chExt cx="6051645" cy="2899519"/>
          </a:xfrm>
        </p:grpSpPr>
        <p:sp>
          <p:nvSpPr>
            <p:cNvPr id="96" name="TextBox 95"/>
            <p:cNvSpPr txBox="1"/>
            <p:nvPr/>
          </p:nvSpPr>
          <p:spPr>
            <a:xfrm>
              <a:off x="4690821" y="4841912"/>
              <a:ext cx="1352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Actual </a:t>
              </a:r>
            </a:p>
            <a:p>
              <a:pPr algn="ctr"/>
              <a:r>
                <a:rPr lang="en-US" dirty="0" smtClean="0"/>
                <a:t>sensory FB 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2232" y="2588724"/>
              <a:ext cx="6051645" cy="2429073"/>
              <a:chOff x="152232" y="2588724"/>
              <a:chExt cx="6051645" cy="242907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1799736" y="2877167"/>
                <a:ext cx="1796376" cy="64633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Feedback controller</a:t>
                </a:r>
                <a:endParaRPr lang="en-US" dirty="0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76129" y="2782320"/>
                <a:ext cx="1027748" cy="836023"/>
              </a:xfrm>
              <a:prstGeom prst="rect">
                <a:avLst/>
              </a:prstGeom>
            </p:spPr>
          </p:pic>
          <p:cxnSp>
            <p:nvCxnSpPr>
              <p:cNvPr id="125" name="Straight Arrow Connector 124"/>
              <p:cNvCxnSpPr>
                <a:stCxn id="120" idx="3"/>
              </p:cNvCxnSpPr>
              <p:nvPr/>
            </p:nvCxnSpPr>
            <p:spPr>
              <a:xfrm flipV="1">
                <a:off x="3596112" y="3200331"/>
                <a:ext cx="1733534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152232" y="2877167"/>
                <a:ext cx="11346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Desired target</a:t>
                </a:r>
                <a:endParaRPr lang="en-US" dirty="0"/>
              </a:p>
            </p:txBody>
          </p:sp>
          <p:cxnSp>
            <p:nvCxnSpPr>
              <p:cNvPr id="131" name="Straight Arrow Connector 130"/>
              <p:cNvCxnSpPr>
                <a:stCxn id="128" idx="3"/>
                <a:endCxn id="120" idx="1"/>
              </p:cNvCxnSpPr>
              <p:nvPr/>
            </p:nvCxnSpPr>
            <p:spPr>
              <a:xfrm>
                <a:off x="1286886" y="3200333"/>
                <a:ext cx="5128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2621759" y="3618343"/>
                <a:ext cx="15425" cy="121478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1874734" y="4102918"/>
                <a:ext cx="1524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Sensory error</a:t>
                </a:r>
              </a:p>
              <a:p>
                <a:pPr algn="ctr"/>
                <a:r>
                  <a:rPr lang="en-US" dirty="0" smtClean="0"/>
                  <a:t>(Online)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06495" y="4213037"/>
                <a:ext cx="142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Expected FB 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728754" y="4822049"/>
                <a:ext cx="1045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351054" y="4648465"/>
                <a:ext cx="427246" cy="3693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544785" y="3199903"/>
                <a:ext cx="5042" cy="384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018030" y="3574826"/>
                <a:ext cx="1040462" cy="64633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Forward model</a:t>
                </a:r>
                <a:endParaRPr lang="en-US" dirty="0"/>
              </a:p>
            </p:txBody>
          </p:sp>
          <p:cxnSp>
            <p:nvCxnSpPr>
              <p:cNvPr id="88" name="Straight Arrow Connector 87"/>
              <p:cNvCxnSpPr>
                <a:stCxn id="38" idx="2"/>
                <a:endCxn id="25" idx="0"/>
              </p:cNvCxnSpPr>
              <p:nvPr/>
            </p:nvCxnSpPr>
            <p:spPr>
              <a:xfrm>
                <a:off x="4538261" y="4221157"/>
                <a:ext cx="26416" cy="427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753072" y="3707217"/>
                <a:ext cx="20711" cy="1114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25" idx="2"/>
              </p:cNvCxnSpPr>
              <p:nvPr/>
            </p:nvCxnSpPr>
            <p:spPr>
              <a:xfrm flipH="1">
                <a:off x="2621759" y="4833131"/>
                <a:ext cx="1729295" cy="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716214" y="2588724"/>
                <a:ext cx="1424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Motor command</a:t>
                </a:r>
                <a:endParaRPr lang="en-US" dirty="0"/>
              </a:p>
            </p:txBody>
          </p:sp>
        </p:grpSp>
      </p:grpSp>
      <p:sp>
        <p:nvSpPr>
          <p:cNvPr id="117" name="Oval 116"/>
          <p:cNvSpPr/>
          <p:nvPr/>
        </p:nvSpPr>
        <p:spPr>
          <a:xfrm>
            <a:off x="7451836" y="3440218"/>
            <a:ext cx="287383" cy="2264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417003" y="1785589"/>
            <a:ext cx="287383" cy="2002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endCxn id="118" idx="4"/>
          </p:cNvCxnSpPr>
          <p:nvPr/>
        </p:nvCxnSpPr>
        <p:spPr>
          <a:xfrm flipH="1" flipV="1">
            <a:off x="7560695" y="1985887"/>
            <a:ext cx="34833" cy="1454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 flipH="1">
            <a:off x="6571749" y="1963584"/>
            <a:ext cx="962295" cy="1498935"/>
          </a:xfrm>
          <a:custGeom>
            <a:avLst/>
            <a:gdLst>
              <a:gd name="connsiteX0" fmla="*/ 26126 w 583475"/>
              <a:gd name="connsiteY0" fmla="*/ 1498935 h 1498935"/>
              <a:gd name="connsiteX1" fmla="*/ 60960 w 583475"/>
              <a:gd name="connsiteY1" fmla="*/ 1411849 h 1498935"/>
              <a:gd name="connsiteX2" fmla="*/ 78378 w 583475"/>
              <a:gd name="connsiteY2" fmla="*/ 1377015 h 1498935"/>
              <a:gd name="connsiteX3" fmla="*/ 113212 w 583475"/>
              <a:gd name="connsiteY3" fmla="*/ 1272512 h 1498935"/>
              <a:gd name="connsiteX4" fmla="*/ 148046 w 583475"/>
              <a:gd name="connsiteY4" fmla="*/ 1211552 h 1498935"/>
              <a:gd name="connsiteX5" fmla="*/ 165463 w 583475"/>
              <a:gd name="connsiteY5" fmla="*/ 1150592 h 1498935"/>
              <a:gd name="connsiteX6" fmla="*/ 235132 w 583475"/>
              <a:gd name="connsiteY6" fmla="*/ 1002546 h 1498935"/>
              <a:gd name="connsiteX7" fmla="*/ 252549 w 583475"/>
              <a:gd name="connsiteY7" fmla="*/ 932877 h 1498935"/>
              <a:gd name="connsiteX8" fmla="*/ 278675 w 583475"/>
              <a:gd name="connsiteY8" fmla="*/ 854500 h 1498935"/>
              <a:gd name="connsiteX9" fmla="*/ 296092 w 583475"/>
              <a:gd name="connsiteY9" fmla="*/ 793540 h 1498935"/>
              <a:gd name="connsiteX10" fmla="*/ 330926 w 583475"/>
              <a:gd name="connsiteY10" fmla="*/ 723872 h 1498935"/>
              <a:gd name="connsiteX11" fmla="*/ 348343 w 583475"/>
              <a:gd name="connsiteY11" fmla="*/ 680329 h 1498935"/>
              <a:gd name="connsiteX12" fmla="*/ 374469 w 583475"/>
              <a:gd name="connsiteY12" fmla="*/ 628077 h 1498935"/>
              <a:gd name="connsiteX13" fmla="*/ 391886 w 583475"/>
              <a:gd name="connsiteY13" fmla="*/ 575826 h 1498935"/>
              <a:gd name="connsiteX14" fmla="*/ 426720 w 583475"/>
              <a:gd name="connsiteY14" fmla="*/ 506157 h 1498935"/>
              <a:gd name="connsiteX15" fmla="*/ 452846 w 583475"/>
              <a:gd name="connsiteY15" fmla="*/ 436489 h 1498935"/>
              <a:gd name="connsiteX16" fmla="*/ 487680 w 583475"/>
              <a:gd name="connsiteY16" fmla="*/ 366820 h 1498935"/>
              <a:gd name="connsiteX17" fmla="*/ 496389 w 583475"/>
              <a:gd name="connsiteY17" fmla="*/ 331986 h 1498935"/>
              <a:gd name="connsiteX18" fmla="*/ 531223 w 583475"/>
              <a:gd name="connsiteY18" fmla="*/ 271026 h 1498935"/>
              <a:gd name="connsiteX19" fmla="*/ 548640 w 583475"/>
              <a:gd name="connsiteY19" fmla="*/ 236192 h 1498935"/>
              <a:gd name="connsiteX20" fmla="*/ 557349 w 583475"/>
              <a:gd name="connsiteY20" fmla="*/ 210066 h 1498935"/>
              <a:gd name="connsiteX21" fmla="*/ 583475 w 583475"/>
              <a:gd name="connsiteY21" fmla="*/ 175232 h 1498935"/>
              <a:gd name="connsiteX22" fmla="*/ 522515 w 583475"/>
              <a:gd name="connsiteY22" fmla="*/ 131689 h 1498935"/>
              <a:gd name="connsiteX23" fmla="*/ 435429 w 583475"/>
              <a:gd name="connsiteY23" fmla="*/ 88146 h 1498935"/>
              <a:gd name="connsiteX24" fmla="*/ 391886 w 583475"/>
              <a:gd name="connsiteY24" fmla="*/ 79437 h 1498935"/>
              <a:gd name="connsiteX25" fmla="*/ 339635 w 583475"/>
              <a:gd name="connsiteY25" fmla="*/ 62020 h 1498935"/>
              <a:gd name="connsiteX26" fmla="*/ 269966 w 583475"/>
              <a:gd name="connsiteY26" fmla="*/ 44603 h 1498935"/>
              <a:gd name="connsiteX27" fmla="*/ 217715 w 583475"/>
              <a:gd name="connsiteY27" fmla="*/ 27186 h 1498935"/>
              <a:gd name="connsiteX28" fmla="*/ 148046 w 583475"/>
              <a:gd name="connsiteY28" fmla="*/ 9769 h 1498935"/>
              <a:gd name="connsiteX29" fmla="*/ 121920 w 583475"/>
              <a:gd name="connsiteY29" fmla="*/ 1060 h 1498935"/>
              <a:gd name="connsiteX30" fmla="*/ 0 w 583475"/>
              <a:gd name="connsiteY30" fmla="*/ 1060 h 149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3475" h="1498935">
                <a:moveTo>
                  <a:pt x="26126" y="1498935"/>
                </a:moveTo>
                <a:cubicBezTo>
                  <a:pt x="37737" y="1469906"/>
                  <a:pt x="48644" y="1440586"/>
                  <a:pt x="60960" y="1411849"/>
                </a:cubicBezTo>
                <a:cubicBezTo>
                  <a:pt x="66074" y="1399917"/>
                  <a:pt x="73820" y="1389170"/>
                  <a:pt x="78378" y="1377015"/>
                </a:cubicBezTo>
                <a:cubicBezTo>
                  <a:pt x="91271" y="1342634"/>
                  <a:pt x="94995" y="1304393"/>
                  <a:pt x="113212" y="1272512"/>
                </a:cubicBezTo>
                <a:cubicBezTo>
                  <a:pt x="124823" y="1252192"/>
                  <a:pt x="138827" y="1233063"/>
                  <a:pt x="148046" y="1211552"/>
                </a:cubicBezTo>
                <a:cubicBezTo>
                  <a:pt x="156371" y="1192128"/>
                  <a:pt x="157614" y="1170214"/>
                  <a:pt x="165463" y="1150592"/>
                </a:cubicBezTo>
                <a:cubicBezTo>
                  <a:pt x="212395" y="1033264"/>
                  <a:pt x="190512" y="1128971"/>
                  <a:pt x="235132" y="1002546"/>
                </a:cubicBezTo>
                <a:cubicBezTo>
                  <a:pt x="243099" y="979973"/>
                  <a:pt x="245795" y="955842"/>
                  <a:pt x="252549" y="932877"/>
                </a:cubicBezTo>
                <a:cubicBezTo>
                  <a:pt x="260320" y="906457"/>
                  <a:pt x="270461" y="880785"/>
                  <a:pt x="278675" y="854500"/>
                </a:cubicBezTo>
                <a:cubicBezTo>
                  <a:pt x="284979" y="834329"/>
                  <a:pt x="288243" y="813162"/>
                  <a:pt x="296092" y="793540"/>
                </a:cubicBezTo>
                <a:cubicBezTo>
                  <a:pt x="305735" y="769433"/>
                  <a:pt x="320046" y="747446"/>
                  <a:pt x="330926" y="723872"/>
                </a:cubicBezTo>
                <a:cubicBezTo>
                  <a:pt x="337477" y="709678"/>
                  <a:pt x="341874" y="694560"/>
                  <a:pt x="348343" y="680329"/>
                </a:cubicBezTo>
                <a:cubicBezTo>
                  <a:pt x="356401" y="662601"/>
                  <a:pt x="366979" y="646052"/>
                  <a:pt x="374469" y="628077"/>
                </a:cubicBezTo>
                <a:cubicBezTo>
                  <a:pt x="381530" y="611130"/>
                  <a:pt x="384654" y="592701"/>
                  <a:pt x="391886" y="575826"/>
                </a:cubicBezTo>
                <a:cubicBezTo>
                  <a:pt x="402114" y="551961"/>
                  <a:pt x="420422" y="531346"/>
                  <a:pt x="426720" y="506157"/>
                </a:cubicBezTo>
                <a:cubicBezTo>
                  <a:pt x="442776" y="441935"/>
                  <a:pt x="425522" y="500244"/>
                  <a:pt x="452846" y="436489"/>
                </a:cubicBezTo>
                <a:cubicBezTo>
                  <a:pt x="480969" y="370869"/>
                  <a:pt x="430905" y="461449"/>
                  <a:pt x="487680" y="366820"/>
                </a:cubicBezTo>
                <a:cubicBezTo>
                  <a:pt x="490583" y="355209"/>
                  <a:pt x="492186" y="343193"/>
                  <a:pt x="496389" y="331986"/>
                </a:cubicBezTo>
                <a:cubicBezTo>
                  <a:pt x="510743" y="293708"/>
                  <a:pt x="512848" y="303183"/>
                  <a:pt x="531223" y="271026"/>
                </a:cubicBezTo>
                <a:cubicBezTo>
                  <a:pt x="537664" y="259755"/>
                  <a:pt x="543526" y="248124"/>
                  <a:pt x="548640" y="236192"/>
                </a:cubicBezTo>
                <a:cubicBezTo>
                  <a:pt x="552256" y="227754"/>
                  <a:pt x="552794" y="218036"/>
                  <a:pt x="557349" y="210066"/>
                </a:cubicBezTo>
                <a:cubicBezTo>
                  <a:pt x="564550" y="197464"/>
                  <a:pt x="574766" y="186843"/>
                  <a:pt x="583475" y="175232"/>
                </a:cubicBezTo>
                <a:cubicBezTo>
                  <a:pt x="553269" y="114819"/>
                  <a:pt x="585822" y="157012"/>
                  <a:pt x="522515" y="131689"/>
                </a:cubicBezTo>
                <a:cubicBezTo>
                  <a:pt x="492381" y="119636"/>
                  <a:pt x="464458" y="102660"/>
                  <a:pt x="435429" y="88146"/>
                </a:cubicBezTo>
                <a:cubicBezTo>
                  <a:pt x="422190" y="81526"/>
                  <a:pt x="406166" y="83332"/>
                  <a:pt x="391886" y="79437"/>
                </a:cubicBezTo>
                <a:cubicBezTo>
                  <a:pt x="374174" y="74606"/>
                  <a:pt x="357288" y="67064"/>
                  <a:pt x="339635" y="62020"/>
                </a:cubicBezTo>
                <a:cubicBezTo>
                  <a:pt x="316618" y="55444"/>
                  <a:pt x="292675" y="52173"/>
                  <a:pt x="269966" y="44603"/>
                </a:cubicBezTo>
                <a:cubicBezTo>
                  <a:pt x="252549" y="38797"/>
                  <a:pt x="235526" y="31639"/>
                  <a:pt x="217715" y="27186"/>
                </a:cubicBezTo>
                <a:cubicBezTo>
                  <a:pt x="194492" y="21380"/>
                  <a:pt x="170755" y="17339"/>
                  <a:pt x="148046" y="9769"/>
                </a:cubicBezTo>
                <a:cubicBezTo>
                  <a:pt x="139337" y="6866"/>
                  <a:pt x="131084" y="1599"/>
                  <a:pt x="121920" y="1060"/>
                </a:cubicBezTo>
                <a:cubicBezTo>
                  <a:pt x="81350" y="-1327"/>
                  <a:pt x="40640" y="1060"/>
                  <a:pt x="0" y="106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9964779" y="1800760"/>
            <a:ext cx="909522" cy="1881052"/>
            <a:chOff x="8526735" y="4058132"/>
            <a:chExt cx="909522" cy="1881052"/>
          </a:xfrm>
        </p:grpSpPr>
        <p:sp>
          <p:nvSpPr>
            <p:cNvPr id="122" name="Oval 121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endCxn id="124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 flipH="1">
              <a:off x="8526735" y="4236127"/>
              <a:ext cx="695638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7300641" y="3758377"/>
            <a:ext cx="48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          2</a:t>
            </a:r>
            <a:r>
              <a:rPr lang="en-US" baseline="30000" dirty="0" smtClean="0"/>
              <a:t>nd</a:t>
            </a:r>
            <a:r>
              <a:rPr lang="en-US" dirty="0" smtClean="0"/>
              <a:t>              3</a:t>
            </a:r>
            <a:r>
              <a:rPr lang="en-US" baseline="30000" dirty="0" smtClean="0"/>
              <a:t>rd</a:t>
            </a:r>
            <a:r>
              <a:rPr lang="en-US" dirty="0" smtClean="0"/>
              <a:t>                     4</a:t>
            </a:r>
            <a:r>
              <a:rPr lang="en-US" baseline="30000" dirty="0" smtClean="0"/>
              <a:t>th</a:t>
            </a:r>
            <a:r>
              <a:rPr lang="en-US" dirty="0" smtClean="0"/>
              <a:t>             5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059264" y="1797735"/>
            <a:ext cx="996883" cy="1881052"/>
            <a:chOff x="1849165" y="4092904"/>
            <a:chExt cx="996883" cy="1881052"/>
          </a:xfrm>
        </p:grpSpPr>
        <p:sp>
          <p:nvSpPr>
            <p:cNvPr id="150" name="Oval 149"/>
            <p:cNvSpPr/>
            <p:nvPr/>
          </p:nvSpPr>
          <p:spPr>
            <a:xfrm>
              <a:off x="1883998" y="5747533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849165" y="4092904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>
              <a:endCxn id="152" idx="4"/>
            </p:cNvCxnSpPr>
            <p:nvPr/>
          </p:nvCxnSpPr>
          <p:spPr>
            <a:xfrm flipH="1" flipV="1">
              <a:off x="1992857" y="4293202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153"/>
            <p:cNvSpPr/>
            <p:nvPr/>
          </p:nvSpPr>
          <p:spPr>
            <a:xfrm>
              <a:off x="2088646" y="4249332"/>
              <a:ext cx="757402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105763" y="1833826"/>
            <a:ext cx="757648" cy="1881052"/>
            <a:chOff x="3477141" y="4092579"/>
            <a:chExt cx="757648" cy="1881052"/>
          </a:xfrm>
        </p:grpSpPr>
        <p:sp>
          <p:nvSpPr>
            <p:cNvPr id="155" name="Oval 154"/>
            <p:cNvSpPr/>
            <p:nvPr/>
          </p:nvSpPr>
          <p:spPr>
            <a:xfrm>
              <a:off x="3511974" y="5747208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3477141" y="4092579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56"/>
            <p:cNvCxnSpPr>
              <a:endCxn id="156" idx="4"/>
            </p:cNvCxnSpPr>
            <p:nvPr/>
          </p:nvCxnSpPr>
          <p:spPr>
            <a:xfrm flipH="1" flipV="1">
              <a:off x="3620833" y="4292877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reeform 157"/>
            <p:cNvSpPr/>
            <p:nvPr/>
          </p:nvSpPr>
          <p:spPr>
            <a:xfrm>
              <a:off x="3690496" y="4249007"/>
              <a:ext cx="544293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63528" y="819523"/>
            <a:ext cx="62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 random design, adaptation is possible even without cues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9267396" y="2438123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6103067" y="2402032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correction1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079123" y="1799195"/>
            <a:ext cx="587198" cy="1881052"/>
            <a:chOff x="8849059" y="4058132"/>
            <a:chExt cx="587198" cy="1881052"/>
          </a:xfrm>
        </p:grpSpPr>
        <p:sp>
          <p:nvSpPr>
            <p:cNvPr id="61" name="Oval 60"/>
            <p:cNvSpPr/>
            <p:nvPr/>
          </p:nvSpPr>
          <p:spPr>
            <a:xfrm>
              <a:off x="9148874" y="5712761"/>
              <a:ext cx="287383" cy="22642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9114041" y="4058132"/>
              <a:ext cx="287383" cy="2002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endCxn id="62" idx="4"/>
            </p:cNvCxnSpPr>
            <p:nvPr/>
          </p:nvCxnSpPr>
          <p:spPr>
            <a:xfrm flipH="1" flipV="1">
              <a:off x="9257733" y="4258430"/>
              <a:ext cx="34833" cy="14543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63"/>
            <p:cNvSpPr/>
            <p:nvPr/>
          </p:nvSpPr>
          <p:spPr>
            <a:xfrm flipH="1">
              <a:off x="8849059" y="4236127"/>
              <a:ext cx="373313" cy="1498935"/>
            </a:xfrm>
            <a:custGeom>
              <a:avLst/>
              <a:gdLst>
                <a:gd name="connsiteX0" fmla="*/ 26126 w 583475"/>
                <a:gd name="connsiteY0" fmla="*/ 1498935 h 1498935"/>
                <a:gd name="connsiteX1" fmla="*/ 60960 w 583475"/>
                <a:gd name="connsiteY1" fmla="*/ 1411849 h 1498935"/>
                <a:gd name="connsiteX2" fmla="*/ 78378 w 583475"/>
                <a:gd name="connsiteY2" fmla="*/ 1377015 h 1498935"/>
                <a:gd name="connsiteX3" fmla="*/ 113212 w 583475"/>
                <a:gd name="connsiteY3" fmla="*/ 1272512 h 1498935"/>
                <a:gd name="connsiteX4" fmla="*/ 148046 w 583475"/>
                <a:gd name="connsiteY4" fmla="*/ 1211552 h 1498935"/>
                <a:gd name="connsiteX5" fmla="*/ 165463 w 583475"/>
                <a:gd name="connsiteY5" fmla="*/ 1150592 h 1498935"/>
                <a:gd name="connsiteX6" fmla="*/ 235132 w 583475"/>
                <a:gd name="connsiteY6" fmla="*/ 1002546 h 1498935"/>
                <a:gd name="connsiteX7" fmla="*/ 252549 w 583475"/>
                <a:gd name="connsiteY7" fmla="*/ 932877 h 1498935"/>
                <a:gd name="connsiteX8" fmla="*/ 278675 w 583475"/>
                <a:gd name="connsiteY8" fmla="*/ 854500 h 1498935"/>
                <a:gd name="connsiteX9" fmla="*/ 296092 w 583475"/>
                <a:gd name="connsiteY9" fmla="*/ 793540 h 1498935"/>
                <a:gd name="connsiteX10" fmla="*/ 330926 w 583475"/>
                <a:gd name="connsiteY10" fmla="*/ 723872 h 1498935"/>
                <a:gd name="connsiteX11" fmla="*/ 348343 w 583475"/>
                <a:gd name="connsiteY11" fmla="*/ 680329 h 1498935"/>
                <a:gd name="connsiteX12" fmla="*/ 374469 w 583475"/>
                <a:gd name="connsiteY12" fmla="*/ 628077 h 1498935"/>
                <a:gd name="connsiteX13" fmla="*/ 391886 w 583475"/>
                <a:gd name="connsiteY13" fmla="*/ 575826 h 1498935"/>
                <a:gd name="connsiteX14" fmla="*/ 426720 w 583475"/>
                <a:gd name="connsiteY14" fmla="*/ 506157 h 1498935"/>
                <a:gd name="connsiteX15" fmla="*/ 452846 w 583475"/>
                <a:gd name="connsiteY15" fmla="*/ 436489 h 1498935"/>
                <a:gd name="connsiteX16" fmla="*/ 487680 w 583475"/>
                <a:gd name="connsiteY16" fmla="*/ 366820 h 1498935"/>
                <a:gd name="connsiteX17" fmla="*/ 496389 w 583475"/>
                <a:gd name="connsiteY17" fmla="*/ 331986 h 1498935"/>
                <a:gd name="connsiteX18" fmla="*/ 531223 w 583475"/>
                <a:gd name="connsiteY18" fmla="*/ 271026 h 1498935"/>
                <a:gd name="connsiteX19" fmla="*/ 548640 w 583475"/>
                <a:gd name="connsiteY19" fmla="*/ 236192 h 1498935"/>
                <a:gd name="connsiteX20" fmla="*/ 557349 w 583475"/>
                <a:gd name="connsiteY20" fmla="*/ 210066 h 1498935"/>
                <a:gd name="connsiteX21" fmla="*/ 583475 w 583475"/>
                <a:gd name="connsiteY21" fmla="*/ 175232 h 1498935"/>
                <a:gd name="connsiteX22" fmla="*/ 522515 w 583475"/>
                <a:gd name="connsiteY22" fmla="*/ 131689 h 1498935"/>
                <a:gd name="connsiteX23" fmla="*/ 435429 w 583475"/>
                <a:gd name="connsiteY23" fmla="*/ 88146 h 1498935"/>
                <a:gd name="connsiteX24" fmla="*/ 391886 w 583475"/>
                <a:gd name="connsiteY24" fmla="*/ 79437 h 1498935"/>
                <a:gd name="connsiteX25" fmla="*/ 339635 w 583475"/>
                <a:gd name="connsiteY25" fmla="*/ 62020 h 1498935"/>
                <a:gd name="connsiteX26" fmla="*/ 269966 w 583475"/>
                <a:gd name="connsiteY26" fmla="*/ 44603 h 1498935"/>
                <a:gd name="connsiteX27" fmla="*/ 217715 w 583475"/>
                <a:gd name="connsiteY27" fmla="*/ 27186 h 1498935"/>
                <a:gd name="connsiteX28" fmla="*/ 148046 w 583475"/>
                <a:gd name="connsiteY28" fmla="*/ 9769 h 1498935"/>
                <a:gd name="connsiteX29" fmla="*/ 121920 w 583475"/>
                <a:gd name="connsiteY29" fmla="*/ 1060 h 1498935"/>
                <a:gd name="connsiteX30" fmla="*/ 0 w 583475"/>
                <a:gd name="connsiteY30" fmla="*/ 1060 h 14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3475" h="1498935">
                  <a:moveTo>
                    <a:pt x="26126" y="1498935"/>
                  </a:moveTo>
                  <a:cubicBezTo>
                    <a:pt x="37737" y="1469906"/>
                    <a:pt x="48644" y="1440586"/>
                    <a:pt x="60960" y="1411849"/>
                  </a:cubicBezTo>
                  <a:cubicBezTo>
                    <a:pt x="66074" y="1399917"/>
                    <a:pt x="73820" y="1389170"/>
                    <a:pt x="78378" y="1377015"/>
                  </a:cubicBezTo>
                  <a:cubicBezTo>
                    <a:pt x="91271" y="1342634"/>
                    <a:pt x="94995" y="1304393"/>
                    <a:pt x="113212" y="1272512"/>
                  </a:cubicBezTo>
                  <a:cubicBezTo>
                    <a:pt x="124823" y="1252192"/>
                    <a:pt x="138827" y="1233063"/>
                    <a:pt x="148046" y="1211552"/>
                  </a:cubicBezTo>
                  <a:cubicBezTo>
                    <a:pt x="156371" y="1192128"/>
                    <a:pt x="157614" y="1170214"/>
                    <a:pt x="165463" y="1150592"/>
                  </a:cubicBezTo>
                  <a:cubicBezTo>
                    <a:pt x="212395" y="1033264"/>
                    <a:pt x="190512" y="1128971"/>
                    <a:pt x="235132" y="1002546"/>
                  </a:cubicBezTo>
                  <a:cubicBezTo>
                    <a:pt x="243099" y="979973"/>
                    <a:pt x="245795" y="955842"/>
                    <a:pt x="252549" y="932877"/>
                  </a:cubicBezTo>
                  <a:cubicBezTo>
                    <a:pt x="260320" y="906457"/>
                    <a:pt x="270461" y="880785"/>
                    <a:pt x="278675" y="854500"/>
                  </a:cubicBezTo>
                  <a:cubicBezTo>
                    <a:pt x="284979" y="834329"/>
                    <a:pt x="288243" y="813162"/>
                    <a:pt x="296092" y="793540"/>
                  </a:cubicBezTo>
                  <a:cubicBezTo>
                    <a:pt x="305735" y="769433"/>
                    <a:pt x="320046" y="747446"/>
                    <a:pt x="330926" y="723872"/>
                  </a:cubicBezTo>
                  <a:cubicBezTo>
                    <a:pt x="337477" y="709678"/>
                    <a:pt x="341874" y="694560"/>
                    <a:pt x="348343" y="680329"/>
                  </a:cubicBezTo>
                  <a:cubicBezTo>
                    <a:pt x="356401" y="662601"/>
                    <a:pt x="366979" y="646052"/>
                    <a:pt x="374469" y="628077"/>
                  </a:cubicBezTo>
                  <a:cubicBezTo>
                    <a:pt x="381530" y="611130"/>
                    <a:pt x="384654" y="592701"/>
                    <a:pt x="391886" y="575826"/>
                  </a:cubicBezTo>
                  <a:cubicBezTo>
                    <a:pt x="402114" y="551961"/>
                    <a:pt x="420422" y="531346"/>
                    <a:pt x="426720" y="506157"/>
                  </a:cubicBezTo>
                  <a:cubicBezTo>
                    <a:pt x="442776" y="441935"/>
                    <a:pt x="425522" y="500244"/>
                    <a:pt x="452846" y="436489"/>
                  </a:cubicBezTo>
                  <a:cubicBezTo>
                    <a:pt x="480969" y="370869"/>
                    <a:pt x="430905" y="461449"/>
                    <a:pt x="487680" y="366820"/>
                  </a:cubicBezTo>
                  <a:cubicBezTo>
                    <a:pt x="490583" y="355209"/>
                    <a:pt x="492186" y="343193"/>
                    <a:pt x="496389" y="331986"/>
                  </a:cubicBezTo>
                  <a:cubicBezTo>
                    <a:pt x="510743" y="293708"/>
                    <a:pt x="512848" y="303183"/>
                    <a:pt x="531223" y="271026"/>
                  </a:cubicBezTo>
                  <a:cubicBezTo>
                    <a:pt x="537664" y="259755"/>
                    <a:pt x="543526" y="248124"/>
                    <a:pt x="548640" y="236192"/>
                  </a:cubicBezTo>
                  <a:cubicBezTo>
                    <a:pt x="552256" y="227754"/>
                    <a:pt x="552794" y="218036"/>
                    <a:pt x="557349" y="210066"/>
                  </a:cubicBezTo>
                  <a:cubicBezTo>
                    <a:pt x="564550" y="197464"/>
                    <a:pt x="574766" y="186843"/>
                    <a:pt x="583475" y="175232"/>
                  </a:cubicBezTo>
                  <a:cubicBezTo>
                    <a:pt x="553269" y="114819"/>
                    <a:pt x="585822" y="157012"/>
                    <a:pt x="522515" y="131689"/>
                  </a:cubicBezTo>
                  <a:cubicBezTo>
                    <a:pt x="492381" y="119636"/>
                    <a:pt x="464458" y="102660"/>
                    <a:pt x="435429" y="88146"/>
                  </a:cubicBezTo>
                  <a:cubicBezTo>
                    <a:pt x="422190" y="81526"/>
                    <a:pt x="406166" y="83332"/>
                    <a:pt x="391886" y="79437"/>
                  </a:cubicBezTo>
                  <a:cubicBezTo>
                    <a:pt x="374174" y="74606"/>
                    <a:pt x="357288" y="67064"/>
                    <a:pt x="339635" y="62020"/>
                  </a:cubicBezTo>
                  <a:cubicBezTo>
                    <a:pt x="316618" y="55444"/>
                    <a:pt x="292675" y="52173"/>
                    <a:pt x="269966" y="44603"/>
                  </a:cubicBezTo>
                  <a:cubicBezTo>
                    <a:pt x="252549" y="38797"/>
                    <a:pt x="235526" y="31639"/>
                    <a:pt x="217715" y="27186"/>
                  </a:cubicBezTo>
                  <a:cubicBezTo>
                    <a:pt x="194492" y="21380"/>
                    <a:pt x="170755" y="17339"/>
                    <a:pt x="148046" y="9769"/>
                  </a:cubicBezTo>
                  <a:cubicBezTo>
                    <a:pt x="139337" y="6866"/>
                    <a:pt x="131084" y="1599"/>
                    <a:pt x="121920" y="1060"/>
                  </a:cubicBezTo>
                  <a:cubicBezTo>
                    <a:pt x="81350" y="-1327"/>
                    <a:pt x="40640" y="1060"/>
                    <a:pt x="0" y="106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10115871" y="2402032"/>
            <a:ext cx="209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mediated online correction3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040983" y="4498243"/>
            <a:ext cx="126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93161" y="2222351"/>
            <a:ext cx="179637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Feedforward controller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68363" y="4321225"/>
            <a:ext cx="572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adaptation</a:t>
            </a:r>
          </a:p>
          <a:p>
            <a:r>
              <a:rPr lang="en-US" dirty="0" smtClean="0"/>
              <a:t>Online update of the controller during the movement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02" y="1086192"/>
            <a:ext cx="6159076" cy="2851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2" y="814732"/>
            <a:ext cx="3944567" cy="1548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9522" y="2693918"/>
            <a:ext cx="173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Shadmehr</a:t>
            </a:r>
            <a:r>
              <a:rPr lang="en-US" dirty="0" smtClean="0"/>
              <a:t> &amp; </a:t>
            </a:r>
            <a:r>
              <a:rPr lang="en-US" dirty="0" err="1" smtClean="0"/>
              <a:t>krakeur</a:t>
            </a:r>
            <a:r>
              <a:rPr lang="en-US" dirty="0" smtClean="0"/>
              <a:t>, 2008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9220" y="2324586"/>
            <a:ext cx="22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Babic,Kawato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4863" y="311505"/>
            <a:ext cx="648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Feedforward &amp; Feedback controllers / adaptation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2631489"/>
            <a:ext cx="5429250" cy="2600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63" y="4971256"/>
            <a:ext cx="3795409" cy="1585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144" y="4021187"/>
            <a:ext cx="4253392" cy="2126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85143" y="6225536"/>
            <a:ext cx="22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Botzer</a:t>
            </a:r>
            <a:r>
              <a:rPr lang="en-US" dirty="0" smtClean="0"/>
              <a:t>, </a:t>
            </a:r>
            <a:r>
              <a:rPr lang="en-US" dirty="0" err="1" smtClean="0"/>
              <a:t>Karniel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87" y="1754964"/>
            <a:ext cx="84211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Feedback adaptation imprints in EMG (Crevecoeur 2020a)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Feedback adaptation imprints in </a:t>
            </a:r>
            <a:r>
              <a:rPr lang="en-US" sz="2000" dirty="0" smtClean="0"/>
              <a:t>after-effects </a:t>
            </a:r>
            <a:r>
              <a:rPr lang="en-US" sz="2000" dirty="0"/>
              <a:t>(Crevecoeur </a:t>
            </a:r>
            <a:r>
              <a:rPr lang="en-US" sz="2000" dirty="0" smtClean="0"/>
              <a:t>2020b)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Temporal aspects of feedback adaptation (Mathew 2020)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Feedback adaptation underlines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savings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Spatial aspects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of feedback adaptation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81815" y="588736"/>
            <a:ext cx="290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 adaptation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11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74" y="729067"/>
            <a:ext cx="2543175" cy="2695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358" y="976210"/>
            <a:ext cx="2357038" cy="22012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4" y="3687288"/>
            <a:ext cx="5272625" cy="2496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28387" y="4392918"/>
            <a:ext cx="4197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Traces of feedback adaptation in EMG around 250ms from reach onset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Could we identify traces of feedback adaptation in behavior?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8052" y="190042"/>
            <a:ext cx="56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Feedback adaptation imprints in EMG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0619" y="566601"/>
            <a:ext cx="6305550" cy="2962267"/>
            <a:chOff x="600619" y="566601"/>
            <a:chExt cx="6305550" cy="29622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19" y="566601"/>
              <a:ext cx="6305550" cy="2781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7124" y="2882537"/>
              <a:ext cx="2962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Baseline, CW, CCW- all randomly mixed in one 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0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1168</Words>
  <Application>Microsoft Office PowerPoint</Application>
  <PresentationFormat>Widescreen</PresentationFormat>
  <Paragraphs>316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Mathew</dc:creator>
  <cp:lastModifiedBy>James Mathew</cp:lastModifiedBy>
  <cp:revision>151</cp:revision>
  <dcterms:created xsi:type="dcterms:W3CDTF">2020-10-28T15:30:10Z</dcterms:created>
  <dcterms:modified xsi:type="dcterms:W3CDTF">2021-04-06T19:45:30Z</dcterms:modified>
</cp:coreProperties>
</file>