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E2D"/>
    <a:srgbClr val="DEFF00"/>
    <a:srgbClr val="F8494A"/>
    <a:srgbClr val="EBE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253A777-2534-110B-67D8-64172A1420F0}"/>
              </a:ext>
            </a:extLst>
          </p:cNvPr>
          <p:cNvSpPr/>
          <p:nvPr/>
        </p:nvSpPr>
        <p:spPr>
          <a:xfrm>
            <a:off x="0" y="0"/>
            <a:ext cx="9144000" cy="600328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ZA" sz="1000">
              <a:solidFill>
                <a:srgbClr val="FFFF00"/>
              </a:solidFill>
              <a:latin typeface="Clash Display Semibold" pitchFamily="50" charset="0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125705-24AF-80A6-F215-963C26DCC2EA}"/>
              </a:ext>
            </a:extLst>
          </p:cNvPr>
          <p:cNvSpPr/>
          <p:nvPr/>
        </p:nvSpPr>
        <p:spPr>
          <a:xfrm>
            <a:off x="6169665" y="3430158"/>
            <a:ext cx="2694709" cy="1640716"/>
          </a:xfrm>
          <a:prstGeom prst="rect">
            <a:avLst/>
          </a:prstGeom>
          <a:solidFill>
            <a:srgbClr val="D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65BC91-41F7-56CC-CD08-37C9CFDD614F}"/>
              </a:ext>
            </a:extLst>
          </p:cNvPr>
          <p:cNvSpPr/>
          <p:nvPr/>
        </p:nvSpPr>
        <p:spPr>
          <a:xfrm>
            <a:off x="3420819" y="3427890"/>
            <a:ext cx="2316362" cy="1642984"/>
          </a:xfrm>
          <a:prstGeom prst="rect">
            <a:avLst/>
          </a:prstGeom>
          <a:solidFill>
            <a:srgbClr val="D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19013-5811-86B4-8AB8-BB985EFD61AE}"/>
              </a:ext>
            </a:extLst>
          </p:cNvPr>
          <p:cNvSpPr/>
          <p:nvPr/>
        </p:nvSpPr>
        <p:spPr>
          <a:xfrm>
            <a:off x="191092" y="3399274"/>
            <a:ext cx="2694709" cy="1683715"/>
          </a:xfrm>
          <a:prstGeom prst="rect">
            <a:avLst/>
          </a:prstGeom>
          <a:solidFill>
            <a:srgbClr val="D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345498-0682-BD87-137B-0EA4AC024C5A}"/>
              </a:ext>
            </a:extLst>
          </p:cNvPr>
          <p:cNvSpPr/>
          <p:nvPr/>
        </p:nvSpPr>
        <p:spPr>
          <a:xfrm>
            <a:off x="3412929" y="967997"/>
            <a:ext cx="2326214" cy="2034689"/>
          </a:xfrm>
          <a:prstGeom prst="rect">
            <a:avLst/>
          </a:prstGeom>
          <a:solidFill>
            <a:srgbClr val="D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F37F-CF16-B8C6-336A-6F7A12DF62A8}"/>
              </a:ext>
            </a:extLst>
          </p:cNvPr>
          <p:cNvSpPr/>
          <p:nvPr/>
        </p:nvSpPr>
        <p:spPr>
          <a:xfrm>
            <a:off x="175564" y="958261"/>
            <a:ext cx="2693026" cy="2034689"/>
          </a:xfrm>
          <a:prstGeom prst="rect">
            <a:avLst/>
          </a:prstGeom>
          <a:solidFill>
            <a:srgbClr val="D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4" name="Google Shape;54;p13"/>
          <p:cNvSpPr txBox="1"/>
          <p:nvPr/>
        </p:nvSpPr>
        <p:spPr>
          <a:xfrm>
            <a:off x="2010166" y="54549"/>
            <a:ext cx="51231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Clash Display Semibold" pitchFamily="50" charset="0"/>
              </a:rPr>
              <a:t>The Epiverse TRACE team (LSHTM-MRCG )</a:t>
            </a:r>
            <a:endParaRPr sz="1800" dirty="0">
              <a:solidFill>
                <a:srgbClr val="FFFF00"/>
              </a:solidFill>
              <a:latin typeface="Clash Display Semibold" pitchFamily="50" charset="0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5565" y="621135"/>
            <a:ext cx="2693025" cy="338524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00"/>
                </a:solidFill>
                <a:latin typeface="Clash Display Semibold" pitchFamily="50" charset="0"/>
              </a:rPr>
              <a:t>Data science tools for field epi (MRCG)</a:t>
            </a:r>
            <a:endParaRPr sz="1000" dirty="0">
              <a:solidFill>
                <a:srgbClr val="FFFF00"/>
              </a:solidFill>
              <a:latin typeface="Clash Display Semibold" pitchFamily="50" charset="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1092" y="3096621"/>
            <a:ext cx="2694709" cy="338700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>
                <a:solidFill>
                  <a:srgbClr val="FFFF00"/>
                </a:solidFill>
                <a:latin typeface="Clash Display Semibold" pitchFamily="50" charset="0"/>
              </a:defRPr>
            </a:lvl1pPr>
          </a:lstStyle>
          <a:p>
            <a:pPr algn="ctr"/>
            <a:r>
              <a:rPr lang="en" dirty="0"/>
              <a:t>External integration &amp; collaboration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3419039" y="3096621"/>
            <a:ext cx="2318142" cy="338700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solidFill>
                  <a:srgbClr val="FFFF00"/>
                </a:solidFill>
                <a:latin typeface="Clash Display Semibold" pitchFamily="50" charset="0"/>
              </a:defRPr>
            </a:lvl1pPr>
          </a:lstStyle>
          <a:p>
            <a:pPr algn="ctr"/>
            <a:r>
              <a:rPr lang="en" dirty="0"/>
              <a:t>System interoperability 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07016-3BD3-63F1-A144-81DE66F3AEEB}"/>
              </a:ext>
            </a:extLst>
          </p:cNvPr>
          <p:cNvGrpSpPr/>
          <p:nvPr/>
        </p:nvGrpSpPr>
        <p:grpSpPr>
          <a:xfrm>
            <a:off x="367686" y="1123961"/>
            <a:ext cx="1658486" cy="496461"/>
            <a:chOff x="263288" y="995552"/>
            <a:chExt cx="1658486" cy="496461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3">
              <a:alphaModFix/>
            </a:blip>
            <a:srcRect r="10666" b="25160"/>
            <a:stretch/>
          </p:blipFill>
          <p:spPr>
            <a:xfrm>
              <a:off x="263288" y="1016525"/>
              <a:ext cx="475488" cy="4754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Google Shape;62;p13"/>
            <p:cNvSpPr txBox="1"/>
            <p:nvPr/>
          </p:nvSpPr>
          <p:spPr>
            <a:xfrm>
              <a:off x="970101" y="995552"/>
              <a:ext cx="95167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Clash Display Medium" pitchFamily="50" charset="0"/>
                </a:rPr>
                <a:t>Bubacarr Bah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Clash Display Medium" pitchFamily="50" charset="0"/>
                </a:rPr>
                <a:t>(Lead)</a:t>
              </a:r>
              <a:endParaRPr sz="800" dirty="0">
                <a:latin typeface="Clash Display Medium" pitchFamily="50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1D520D-6CB6-4CD2-7881-B904E1C5B4D4}"/>
              </a:ext>
            </a:extLst>
          </p:cNvPr>
          <p:cNvGrpSpPr/>
          <p:nvPr/>
        </p:nvGrpSpPr>
        <p:grpSpPr>
          <a:xfrm>
            <a:off x="367686" y="1709636"/>
            <a:ext cx="1750065" cy="553968"/>
            <a:chOff x="185865" y="1565132"/>
            <a:chExt cx="1750065" cy="553968"/>
          </a:xfrm>
        </p:grpSpPr>
        <p:pic>
          <p:nvPicPr>
            <p:cNvPr id="63" name="Google Shape;6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5865" y="1586893"/>
              <a:ext cx="475488" cy="4754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Google Shape;64;p13"/>
            <p:cNvSpPr txBox="1"/>
            <p:nvPr/>
          </p:nvSpPr>
          <p:spPr>
            <a:xfrm>
              <a:off x="820262" y="1565132"/>
              <a:ext cx="1115668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Nuredin Mohammed (Associate Prof)</a:t>
              </a:r>
              <a:endParaRPr dirty="0">
                <a:latin typeface="Clash Display Medium" pitchFamily="50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43124-FE77-EC8D-386B-F5FF612E97B7}"/>
              </a:ext>
            </a:extLst>
          </p:cNvPr>
          <p:cNvGrpSpPr/>
          <p:nvPr/>
        </p:nvGrpSpPr>
        <p:grpSpPr>
          <a:xfrm>
            <a:off x="367792" y="2349090"/>
            <a:ext cx="1629185" cy="489416"/>
            <a:chOff x="284803" y="2114675"/>
            <a:chExt cx="1629185" cy="489416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4803" y="2114675"/>
              <a:ext cx="474051" cy="47405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Google Shape;66;p13"/>
            <p:cNvSpPr txBox="1"/>
            <p:nvPr/>
          </p:nvSpPr>
          <p:spPr>
            <a:xfrm>
              <a:off x="962315" y="2173234"/>
              <a:ext cx="95167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800">
                  <a:solidFill>
                    <a:schemeClr val="dk1"/>
                  </a:solidFill>
                  <a:latin typeface="Clash Display Medium" pitchFamily="50" charset="0"/>
                </a:defRPr>
              </a:lvl1pPr>
            </a:lstStyle>
            <a:p>
              <a:r>
                <a:rPr lang="en" dirty="0"/>
                <a:t>Karim Mané </a:t>
              </a:r>
            </a:p>
            <a:p>
              <a:r>
                <a:rPr lang="en" dirty="0"/>
                <a:t>(RSE)</a:t>
              </a:r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592F4-624A-5AF8-8E28-5407B74973B7}"/>
              </a:ext>
            </a:extLst>
          </p:cNvPr>
          <p:cNvGrpSpPr/>
          <p:nvPr/>
        </p:nvGrpSpPr>
        <p:grpSpPr>
          <a:xfrm>
            <a:off x="3750200" y="4029847"/>
            <a:ext cx="1775779" cy="475488"/>
            <a:chOff x="263288" y="4060975"/>
            <a:chExt cx="1775779" cy="475488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3288" y="4060975"/>
              <a:ext cx="475488" cy="4754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8" name="Google Shape;68;p13"/>
            <p:cNvSpPr txBox="1"/>
            <p:nvPr/>
          </p:nvSpPr>
          <p:spPr>
            <a:xfrm>
              <a:off x="919533" y="4067591"/>
              <a:ext cx="111953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Hugo Gruson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(Snr RSE, data.org)</a:t>
              </a:r>
              <a:endParaRPr dirty="0">
                <a:latin typeface="Clash Display Medium" pitchFamily="50" charset="0"/>
              </a:endParaRPr>
            </a:p>
          </p:txBody>
        </p:sp>
      </p:grpSp>
      <p:sp>
        <p:nvSpPr>
          <p:cNvPr id="56" name="Google Shape;56;p13"/>
          <p:cNvSpPr txBox="1"/>
          <p:nvPr/>
        </p:nvSpPr>
        <p:spPr>
          <a:xfrm>
            <a:off x="3418299" y="621721"/>
            <a:ext cx="2326213" cy="354000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>
                <a:solidFill>
                  <a:srgbClr val="FFFF00"/>
                </a:solidFill>
                <a:latin typeface="Clash Display Semibold" pitchFamily="50" charset="0"/>
              </a:defRPr>
            </a:lvl1pPr>
          </a:lstStyle>
          <a:p>
            <a:pPr algn="ctr"/>
            <a:r>
              <a:rPr lang="en" dirty="0"/>
              <a:t>Real-time modelling 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6911A5-61A1-033C-A96E-8FD4D69891B5}"/>
              </a:ext>
            </a:extLst>
          </p:cNvPr>
          <p:cNvGrpSpPr/>
          <p:nvPr/>
        </p:nvGrpSpPr>
        <p:grpSpPr>
          <a:xfrm>
            <a:off x="3771803" y="1215325"/>
            <a:ext cx="1559870" cy="475488"/>
            <a:chOff x="3688392" y="1105521"/>
            <a:chExt cx="1559870" cy="475488"/>
          </a:xfrm>
        </p:grpSpPr>
        <p:pic>
          <p:nvPicPr>
            <p:cNvPr id="69" name="Google Shape;69;p13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3688392" y="1105521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0" name="Google Shape;70;p13"/>
            <p:cNvSpPr txBox="1"/>
            <p:nvPr/>
          </p:nvSpPr>
          <p:spPr>
            <a:xfrm>
              <a:off x="4335955" y="1149762"/>
              <a:ext cx="912307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indent="0" algn="ctr">
                <a:buFont typeface="Arial"/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Seb Funk </a:t>
              </a:r>
            </a:p>
            <a:p>
              <a:pPr marL="0" indent="0" algn="ctr">
                <a:buFont typeface="Arial"/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(Lead) </a:t>
              </a:r>
              <a:endParaRPr sz="800" dirty="0">
                <a:solidFill>
                  <a:schemeClr val="dk1"/>
                </a:solidFill>
                <a:latin typeface="Clash Display Medium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A425F4-17CF-1C78-1D7A-FB80701C2141}"/>
              </a:ext>
            </a:extLst>
          </p:cNvPr>
          <p:cNvGrpSpPr/>
          <p:nvPr/>
        </p:nvGrpSpPr>
        <p:grpSpPr>
          <a:xfrm>
            <a:off x="3745266" y="1810821"/>
            <a:ext cx="1627794" cy="475488"/>
            <a:chOff x="3688392" y="1641883"/>
            <a:chExt cx="1627794" cy="475488"/>
          </a:xfrm>
        </p:grpSpPr>
        <p:pic>
          <p:nvPicPr>
            <p:cNvPr id="71" name="Google Shape;71;p13"/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3688392" y="1641883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Google Shape;72;p13"/>
            <p:cNvSpPr txBox="1"/>
            <p:nvPr/>
          </p:nvSpPr>
          <p:spPr>
            <a:xfrm>
              <a:off x="4403879" y="1664199"/>
              <a:ext cx="912307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/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James Azam </a:t>
              </a:r>
            </a:p>
            <a:p>
              <a:pPr lvl="0" algn="ctr"/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(RSE)</a:t>
              </a:r>
              <a:endParaRPr sz="800" dirty="0">
                <a:solidFill>
                  <a:schemeClr val="dk1"/>
                </a:solidFill>
                <a:latin typeface="Clash Display Medium" pitchFamily="50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555DDA-3B1E-2276-5CEC-0D7C3846A27D}"/>
              </a:ext>
            </a:extLst>
          </p:cNvPr>
          <p:cNvGrpSpPr/>
          <p:nvPr/>
        </p:nvGrpSpPr>
        <p:grpSpPr>
          <a:xfrm>
            <a:off x="3754685" y="2406317"/>
            <a:ext cx="1642911" cy="475488"/>
            <a:chOff x="3688392" y="2209484"/>
            <a:chExt cx="1642911" cy="475488"/>
          </a:xfrm>
        </p:grpSpPr>
        <p:pic>
          <p:nvPicPr>
            <p:cNvPr id="73" name="Google Shape;73;p13"/>
            <p:cNvPicPr preferRelativeResize="0"/>
            <p:nvPr/>
          </p:nvPicPr>
          <p:blipFill>
            <a:blip r:embed="rId9"/>
            <a:stretch>
              <a:fillRect/>
            </a:stretch>
          </p:blipFill>
          <p:spPr>
            <a:xfrm>
              <a:off x="3688392" y="2209484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Google Shape;74;p13"/>
            <p:cNvSpPr txBox="1"/>
            <p:nvPr/>
          </p:nvSpPr>
          <p:spPr>
            <a:xfrm>
              <a:off x="4418996" y="2231799"/>
              <a:ext cx="912307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indent="0" algn="ctr">
                <a:buFont typeface="Arial"/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Tim Russell </a:t>
              </a:r>
            </a:p>
            <a:p>
              <a:pPr marL="0" indent="0" algn="ctr">
                <a:buFont typeface="Arial"/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(RF)</a:t>
              </a:r>
              <a:endParaRPr sz="800" dirty="0">
                <a:solidFill>
                  <a:schemeClr val="dk1"/>
                </a:solidFill>
                <a:latin typeface="Clash Display Medium" pitchFamily="50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AC001E4-9098-86B0-06C4-D3D5D17A4E0F}"/>
              </a:ext>
            </a:extLst>
          </p:cNvPr>
          <p:cNvSpPr/>
          <p:nvPr/>
        </p:nvSpPr>
        <p:spPr>
          <a:xfrm>
            <a:off x="6185189" y="950502"/>
            <a:ext cx="2698847" cy="2034689"/>
          </a:xfrm>
          <a:prstGeom prst="rect">
            <a:avLst/>
          </a:prstGeom>
          <a:solidFill>
            <a:srgbClr val="D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165527" y="615482"/>
            <a:ext cx="2718509" cy="338700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solidFill>
                  <a:srgbClr val="FFFF00"/>
                </a:solidFill>
                <a:latin typeface="Clash Display Semibold" pitchFamily="50" charset="0"/>
              </a:defRPr>
            </a:lvl1pPr>
          </a:lstStyle>
          <a:p>
            <a:pPr algn="ctr"/>
            <a:r>
              <a:rPr lang="en" dirty="0"/>
              <a:t>Long-term planning &amp; policy 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BB4568-F20D-B99E-565E-8C7ECAAD50B4}"/>
              </a:ext>
            </a:extLst>
          </p:cNvPr>
          <p:cNvGrpSpPr/>
          <p:nvPr/>
        </p:nvGrpSpPr>
        <p:grpSpPr>
          <a:xfrm>
            <a:off x="6258989" y="1098935"/>
            <a:ext cx="1175879" cy="484515"/>
            <a:chOff x="6184934" y="996355"/>
            <a:chExt cx="1175879" cy="484515"/>
          </a:xfrm>
          <a:solidFill>
            <a:srgbClr val="DEFF00"/>
          </a:solidFill>
        </p:grpSpPr>
        <p:pic>
          <p:nvPicPr>
            <p:cNvPr id="75" name="Google Shape;75;p13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6184934" y="996355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Google Shape;78;p13"/>
            <p:cNvSpPr txBox="1"/>
            <p:nvPr/>
          </p:nvSpPr>
          <p:spPr>
            <a:xfrm>
              <a:off x="6653971" y="1050013"/>
              <a:ext cx="706842" cy="43085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Roz Eggo 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(Lead)</a:t>
              </a:r>
              <a:endParaRPr dirty="0">
                <a:latin typeface="Clash Display Medium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1CAFBF-3709-48C0-7213-1078E1899C92}"/>
              </a:ext>
            </a:extLst>
          </p:cNvPr>
          <p:cNvGrpSpPr/>
          <p:nvPr/>
        </p:nvGrpSpPr>
        <p:grpSpPr>
          <a:xfrm>
            <a:off x="6277249" y="1706329"/>
            <a:ext cx="1387720" cy="497362"/>
            <a:chOff x="6184934" y="1558342"/>
            <a:chExt cx="1387720" cy="497362"/>
          </a:xfrm>
          <a:solidFill>
            <a:srgbClr val="DEFF00"/>
          </a:solidFill>
        </p:grpSpPr>
        <p:sp>
          <p:nvSpPr>
            <p:cNvPr id="77" name="Google Shape;77;p13"/>
            <p:cNvSpPr txBox="1"/>
            <p:nvPr/>
          </p:nvSpPr>
          <p:spPr>
            <a:xfrm>
              <a:off x="6593024" y="1624847"/>
              <a:ext cx="979630" cy="43085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Pratik Gupte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(RSE)</a:t>
              </a:r>
              <a:endParaRPr dirty="0">
                <a:latin typeface="Clash Display Medium" pitchFamily="50" charset="0"/>
              </a:endParaRPr>
            </a:p>
          </p:txBody>
        </p:sp>
        <p:pic>
          <p:nvPicPr>
            <p:cNvPr id="79" name="Google Shape;79;p13"/>
            <p:cNvPicPr preferRelativeResize="0"/>
            <p:nvPr/>
          </p:nvPicPr>
          <p:blipFill>
            <a:blip r:embed="rId11"/>
            <a:stretch>
              <a:fillRect/>
            </a:stretch>
          </p:blipFill>
          <p:spPr>
            <a:xfrm>
              <a:off x="6184934" y="1558342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3E063C-71DD-C4F7-C782-C2AC9DB6F8B4}"/>
              </a:ext>
            </a:extLst>
          </p:cNvPr>
          <p:cNvGrpSpPr/>
          <p:nvPr/>
        </p:nvGrpSpPr>
        <p:grpSpPr>
          <a:xfrm>
            <a:off x="7581410" y="1690423"/>
            <a:ext cx="1194904" cy="553968"/>
            <a:chOff x="7222233" y="1480608"/>
            <a:chExt cx="1194904" cy="553968"/>
          </a:xfrm>
          <a:solidFill>
            <a:srgbClr val="DEFF00"/>
          </a:solidFill>
        </p:grpSpPr>
        <p:sp>
          <p:nvSpPr>
            <p:cNvPr id="76" name="Google Shape;76;p13"/>
            <p:cNvSpPr txBox="1"/>
            <p:nvPr/>
          </p:nvSpPr>
          <p:spPr>
            <a:xfrm>
              <a:off x="7706412" y="1480608"/>
              <a:ext cx="710725" cy="5539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Edwin Van Leeuwen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(RF)</a:t>
              </a:r>
              <a:endParaRPr dirty="0">
                <a:latin typeface="Clash Display Medium" pitchFamily="50" charset="0"/>
              </a:endParaRPr>
            </a:p>
          </p:txBody>
        </p:sp>
        <p:pic>
          <p:nvPicPr>
            <p:cNvPr id="80" name="Google Shape;80;p13"/>
            <p:cNvPicPr preferRelativeResize="0"/>
            <p:nvPr/>
          </p:nvPicPr>
          <p:blipFill>
            <a:blip r:embed="rId12"/>
            <a:stretch>
              <a:fillRect/>
            </a:stretch>
          </p:blipFill>
          <p:spPr>
            <a:xfrm>
              <a:off x="7222233" y="1519848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271C7-EA24-942B-A548-A45F22126D25}"/>
              </a:ext>
            </a:extLst>
          </p:cNvPr>
          <p:cNvGrpSpPr/>
          <p:nvPr/>
        </p:nvGrpSpPr>
        <p:grpSpPr>
          <a:xfrm>
            <a:off x="6258989" y="2334006"/>
            <a:ext cx="1307501" cy="475488"/>
            <a:chOff x="5985724" y="2085167"/>
            <a:chExt cx="1307501" cy="475488"/>
          </a:xfrm>
          <a:solidFill>
            <a:srgbClr val="DEFF00"/>
          </a:solidFill>
        </p:grpSpPr>
        <p:pic>
          <p:nvPicPr>
            <p:cNvPr id="81" name="Google Shape;81;p13"/>
            <p:cNvPicPr preferRelativeResize="0"/>
            <p:nvPr/>
          </p:nvPicPr>
          <p:blipFill>
            <a:blip r:embed="rId13"/>
            <a:stretch>
              <a:fillRect/>
            </a:stretch>
          </p:blipFill>
          <p:spPr>
            <a:xfrm>
              <a:off x="5985724" y="2085167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Google Shape;82;p13"/>
            <p:cNvSpPr txBox="1"/>
            <p:nvPr/>
          </p:nvSpPr>
          <p:spPr>
            <a:xfrm>
              <a:off x="6510553" y="2119236"/>
              <a:ext cx="782672" cy="43085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Tim Taylor (UKHSA)</a:t>
              </a:r>
              <a:endParaRPr dirty="0">
                <a:latin typeface="Clash Display Medium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5EDAB2-F6F4-DF6D-3093-F14C06E8CB65}"/>
              </a:ext>
            </a:extLst>
          </p:cNvPr>
          <p:cNvGrpSpPr/>
          <p:nvPr/>
        </p:nvGrpSpPr>
        <p:grpSpPr>
          <a:xfrm>
            <a:off x="367686" y="3483192"/>
            <a:ext cx="1662760" cy="553968"/>
            <a:chOff x="3176513" y="4011154"/>
            <a:chExt cx="1662760" cy="553968"/>
          </a:xfrm>
        </p:grpSpPr>
        <p:pic>
          <p:nvPicPr>
            <p:cNvPr id="83" name="Google Shape;83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176513" y="4026350"/>
              <a:ext cx="475488" cy="4754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4" name="Google Shape;84;p13"/>
            <p:cNvSpPr txBox="1"/>
            <p:nvPr/>
          </p:nvSpPr>
          <p:spPr>
            <a:xfrm>
              <a:off x="3855273" y="4011154"/>
              <a:ext cx="98400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/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Adam Kucharski </a:t>
              </a:r>
            </a:p>
            <a:p>
              <a:pPr lvl="0" algn="ctr"/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(Lead) </a:t>
              </a:r>
              <a:endParaRPr sz="800" dirty="0">
                <a:solidFill>
                  <a:schemeClr val="dk1"/>
                </a:solidFill>
                <a:latin typeface="Clash Display Medium" pitchFamily="50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6445C7-7712-097E-D946-4667787EE042}"/>
              </a:ext>
            </a:extLst>
          </p:cNvPr>
          <p:cNvGrpSpPr/>
          <p:nvPr/>
        </p:nvGrpSpPr>
        <p:grpSpPr>
          <a:xfrm>
            <a:off x="367686" y="4036463"/>
            <a:ext cx="1680130" cy="475488"/>
            <a:chOff x="2885937" y="4522751"/>
            <a:chExt cx="1680130" cy="475488"/>
          </a:xfrm>
        </p:grpSpPr>
        <p:pic>
          <p:nvPicPr>
            <p:cNvPr id="85" name="Google Shape;85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885937" y="4522751"/>
              <a:ext cx="475488" cy="4754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6" name="Google Shape;86;p13"/>
            <p:cNvSpPr txBox="1"/>
            <p:nvPr/>
          </p:nvSpPr>
          <p:spPr>
            <a:xfrm>
              <a:off x="3582067" y="4557632"/>
              <a:ext cx="9840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indent="0" algn="ctr">
                <a:buFont typeface="Arial"/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Josh Lambert (RSE)</a:t>
              </a:r>
              <a:endParaRPr sz="800" dirty="0">
                <a:solidFill>
                  <a:schemeClr val="dk1"/>
                </a:solidFill>
                <a:latin typeface="Clash Display Medium" pitchFamily="50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8884D-F0E4-75E7-5540-0DA040900253}"/>
              </a:ext>
            </a:extLst>
          </p:cNvPr>
          <p:cNvGrpSpPr/>
          <p:nvPr/>
        </p:nvGrpSpPr>
        <p:grpSpPr>
          <a:xfrm>
            <a:off x="367686" y="4554177"/>
            <a:ext cx="1750064" cy="475488"/>
            <a:chOff x="4455041" y="4486954"/>
            <a:chExt cx="1750064" cy="475488"/>
          </a:xfrm>
        </p:grpSpPr>
        <p:pic>
          <p:nvPicPr>
            <p:cNvPr id="87" name="Google Shape;87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455041" y="4486954"/>
              <a:ext cx="475488" cy="47548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8" name="Google Shape;88;p13"/>
            <p:cNvSpPr txBox="1"/>
            <p:nvPr/>
          </p:nvSpPr>
          <p:spPr>
            <a:xfrm>
              <a:off x="5151170" y="4522202"/>
              <a:ext cx="1053935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/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Carmen Tamayo (RF)</a:t>
              </a:r>
              <a:endParaRPr sz="800" dirty="0">
                <a:solidFill>
                  <a:schemeClr val="dk1"/>
                </a:solidFill>
                <a:latin typeface="Clash Display Medium" pitchFamily="50" charset="0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6165527" y="3096621"/>
            <a:ext cx="2698847" cy="338700"/>
          </a:xfrm>
          <a:prstGeom prst="rect">
            <a:avLst/>
          </a:prstGeom>
          <a:solidFill>
            <a:srgbClr val="071E2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solidFill>
                  <a:srgbClr val="FFFF00"/>
                </a:solidFill>
                <a:latin typeface="Clash Display Semibold" pitchFamily="50" charset="0"/>
              </a:defRPr>
            </a:lvl1pPr>
          </a:lstStyle>
          <a:p>
            <a:pPr algn="ctr"/>
            <a:r>
              <a:rPr lang="en" dirty="0"/>
              <a:t>Community building &amp; training </a:t>
            </a:r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B0DC0F-0F70-4A0E-28C3-259D3A9A4EFD}"/>
              </a:ext>
            </a:extLst>
          </p:cNvPr>
          <p:cNvGrpSpPr/>
          <p:nvPr/>
        </p:nvGrpSpPr>
        <p:grpSpPr>
          <a:xfrm>
            <a:off x="6355508" y="3617635"/>
            <a:ext cx="1700545" cy="475488"/>
            <a:chOff x="6664844" y="4078969"/>
            <a:chExt cx="1700545" cy="475488"/>
          </a:xfrm>
        </p:grpSpPr>
        <p:pic>
          <p:nvPicPr>
            <p:cNvPr id="89" name="Google Shape;89;p13"/>
            <p:cNvPicPr preferRelativeResize="0"/>
            <p:nvPr/>
          </p:nvPicPr>
          <p:blipFill>
            <a:blip r:embed="rId17"/>
            <a:stretch>
              <a:fillRect/>
            </a:stretch>
          </p:blipFill>
          <p:spPr>
            <a:xfrm>
              <a:off x="6664844" y="4078969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0" name="Google Shape;90;p13"/>
            <p:cNvSpPr txBox="1"/>
            <p:nvPr/>
          </p:nvSpPr>
          <p:spPr>
            <a:xfrm>
              <a:off x="7245989" y="4123600"/>
              <a:ext cx="11194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Anna Carnegie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(Lead)</a:t>
              </a:r>
              <a:endParaRPr dirty="0">
                <a:latin typeface="Clash Display Medium" pitchFamily="50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107922-56F9-DED8-E441-6EE978247609}"/>
              </a:ext>
            </a:extLst>
          </p:cNvPr>
          <p:cNvGrpSpPr/>
          <p:nvPr/>
        </p:nvGrpSpPr>
        <p:grpSpPr>
          <a:xfrm>
            <a:off x="6373349" y="4279551"/>
            <a:ext cx="1739143" cy="553968"/>
            <a:chOff x="6664844" y="3583553"/>
            <a:chExt cx="1739143" cy="553968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18"/>
            <a:stretch>
              <a:fillRect/>
            </a:stretch>
          </p:blipFill>
          <p:spPr>
            <a:xfrm>
              <a:off x="6664844" y="3622793"/>
              <a:ext cx="475488" cy="475488"/>
            </a:xfrm>
            <a:prstGeom prst="rect">
              <a:avLst/>
            </a:prstGeom>
            <a:solidFill>
              <a:srgbClr val="071E2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2" name="Google Shape;92;p13"/>
            <p:cNvSpPr txBox="1"/>
            <p:nvPr/>
          </p:nvSpPr>
          <p:spPr>
            <a:xfrm>
              <a:off x="7199964" y="3583553"/>
              <a:ext cx="1204023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Andree Valle Campos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Clash Display Medium" pitchFamily="50" charset="0"/>
                </a:rPr>
                <a:t>(RF)</a:t>
              </a:r>
              <a:endParaRPr dirty="0">
                <a:latin typeface="Clash Display Medium" pitchFamily="50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120</Words>
  <Application>Microsoft Office PowerPoint</Application>
  <PresentationFormat>On-screen Show 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Clash Display Medium</vt:lpstr>
      <vt:lpstr>Clash Display Semibold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 Azam</cp:lastModifiedBy>
  <cp:revision>43</cp:revision>
  <dcterms:modified xsi:type="dcterms:W3CDTF">2023-02-12T14:00:31Z</dcterms:modified>
</cp:coreProperties>
</file>