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4" Type="http://schemas.openxmlformats.org/officeDocument/2006/relationships/viewProps" Target="viewProps.xml" /><Relationship Id="rId10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6" Type="http://schemas.openxmlformats.org/officeDocument/2006/relationships/tableStyles" Target="tableStyles.xml" /><Relationship Id="rId10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mazon.co.uk/Modeling-Infectious-Diseases-Humans-Animals/dp/0691116172" TargetMode="External" /><Relationship Id="rId3" Type="http://schemas.openxmlformats.org/officeDocument/2006/relationships/hyperlink" Target="https://link.springer.com/book/10.1007/978-3-031-12056-5" TargetMode="External" /><Relationship Id="rId4" Type="http://schemas.openxmlformats.org/officeDocument/2006/relationships/hyperlink" Target="https://www.amazon.co.uk/Introduction-Infectious-Disease-Modelling/dp/0198565763" TargetMode="External" /><Relationship Id="rId5" Type="http://schemas.openxmlformats.org/officeDocument/2006/relationships/hyperlink" Target="https://www.amazon.co.uk/Infectious-Diseases-Humans-Dynamics-Control/dp/019854040X" TargetMode="External" /><Relationship Id="rId6" Type="http://schemas.openxmlformats.org/officeDocument/2006/relationships/hyperlink" Target="https://www.frontiersin.org/articles/10.3389/fvets.2020.546651/full" TargetMode="External" /><Relationship Id="rId7" Type="http://schemas.openxmlformats.org/officeDocument/2006/relationships/hyperlink" Target="https://vtechworks.lib.vt.edu/items/61e9ca00-ef21-4356-bcd7-a9294a1d2f17" TargetMode="External" /><Relationship Id="rId8" Type="http://schemas.openxmlformats.org/officeDocument/2006/relationships/hyperlink" Target="https://doi.org/10.1038/nrmicro1845" TargetMode="External" /><Relationship Id="rId9" Type="http://schemas.openxmlformats.org/officeDocument/2006/relationships/hyperlink" Target="https://doi.org/10.1126/science.abb5659" TargetMode="External" /><Relationship Id="rId10" Type="http://schemas.openxmlformats.org/officeDocument/2006/relationships/hyperlink" Target="https://doi.org/10.1038/s41592-020-0822-z" TargetMode="External" /><Relationship Id="rId11" Type="http://schemas.openxmlformats.org/officeDocument/2006/relationships/hyperlink" Target="https://doi.org/10.1371/journal.pcbi.1008539" TargetMode="External" /><Relationship Id="rId12" Type="http://schemas.openxmlformats.org/officeDocument/2006/relationships/hyperlink" Target="https://jech.bmj.com/content/65/1/87" TargetMode="External" /><Relationship Id="rId13" Type="http://schemas.openxmlformats.org/officeDocument/2006/relationships/hyperlink" Target="https://doi.org/10.1177/0272989X21990391" TargetMode="External" /><Relationship Id="rId14" Type="http://schemas.openxmlformats.org/officeDocument/2006/relationships/hyperlink" Target="https://doi.org/10.1056/nejmp2009027" TargetMode="External" /><Relationship Id="rId15" Type="http://schemas.openxmlformats.org/officeDocument/2006/relationships/hyperlink" Target="https://doi.org/10.1016/j.epidem.2014.08.008" TargetMode="External" /><Relationship Id="rId16" Type="http://schemas.openxmlformats.org/officeDocument/2006/relationships/hyperlink" Target="https://doi.org/10.1016/j.epidem.2014.09.006" TargetMode="External" /><Relationship Id="rId17" Type="http://schemas.openxmlformats.org/officeDocument/2006/relationships/hyperlink" Target="https://web.stanford.edu/~jhj1/teachingdocs/Jones-on-R0.pdf" TargetMode="External" /><Relationship Id="rId18" Type="http://schemas.openxmlformats.org/officeDocument/2006/relationships/hyperlink" Target="https://doi.org/10.1007/BF00178324" TargetMode="External" /><Relationship Id="rId19" Type="http://schemas.openxmlformats.org/officeDocument/2006/relationships/hyperlink" Target="https://doi.org/10.1098/rsif.2009.0386" TargetMode="External" /><Relationship Id="rId20" Type="http://schemas.openxmlformats.org/officeDocument/2006/relationships/hyperlink" Target="https://doi.org/10.1080/23737867.2018.1509026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apnews.com/domestic-news-domestic-news-fbb4fc8921d54201a1c5ca91e5b601f5" TargetMode="External" /><Relationship Id="rId3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4.xml" /><Relationship Id="rId3" Type="http://schemas.openxmlformats.org/officeDocument/2006/relationships/slide" Target="slide6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7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Infectious Disease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James Mba Azam, PhD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Discussion</a:t>
            </a:r>
          </a:p>
          <a:p>
            <a:pPr lvl="0"/>
            <a:r>
              <a:rPr sz="2000"/>
              <a:t>How can we quantify the impact of a control measure?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Other subject areas</a:t>
            </a:r>
          </a:p>
          <a:p>
            <a:pPr lvl="0"/>
            <a:r>
              <a:rPr/>
              <a:t>Communication skills:</a:t>
            </a:r>
          </a:p>
          <a:p>
            <a:pPr lvl="1"/>
            <a:r>
              <a:rPr/>
              <a:t>Ability to communicate complex ideas to non-experts.</a:t>
            </a:r>
          </a:p>
          <a:p>
            <a:pPr lvl="1"/>
            <a:r>
              <a:rPr/>
              <a:t>Ability to write clear and concise reports.</a:t>
            </a:r>
          </a:p>
          <a:p>
            <a:pPr lvl="1"/>
            <a:r>
              <a:rPr/>
              <a:t>Ability to present results to a diverse audience.</a:t>
            </a:r>
          </a:p>
          <a:p>
            <a:pPr lvl="0"/>
            <a:r>
              <a:rPr/>
              <a:t>Public health.</a:t>
            </a:r>
          </a:p>
          <a:p>
            <a:pPr lvl="0"/>
            <a:r>
              <a:rPr/>
              <a:t>Health economics.</a:t>
            </a:r>
          </a:p>
          <a:p>
            <a:pPr lvl="0"/>
            <a:r>
              <a:rPr/>
              <a:t>Policy analysis.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Textbooks</a:t>
            </a:r>
          </a:p>
          <a:p>
            <a:pPr lvl="0"/>
            <a:r>
              <a:rPr>
                <a:hlinkClick r:id="rId2"/>
              </a:rPr>
              <a:t>Modeling Infectious Diseases in Humans and Animals by Matt Keeling and Pejman Rohani</a:t>
            </a:r>
            <a:r>
              <a:rPr/>
              <a:t> -</a:t>
            </a:r>
            <a:r>
              <a:rPr>
                <a:hlinkClick r:id="rId3"/>
              </a:rPr>
              <a:t>Epidemics: Models and Data Using R by Ottar N. Bjornstad</a:t>
            </a:r>
          </a:p>
          <a:p>
            <a:pPr lvl="0"/>
            <a:r>
              <a:rPr>
                <a:hlinkClick r:id="rId4"/>
              </a:rPr>
              <a:t>Infectious Disease Modelling by Emilia Vynnycky and Richard White</a:t>
            </a:r>
          </a:p>
          <a:p>
            <a:pPr lvl="0"/>
            <a:r>
              <a:rPr>
                <a:hlinkClick r:id="rId5"/>
              </a:rPr>
              <a:t>Infectious Diseases of Humans: Dynamics and Control by Roy M. Anderson and Robert M. May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Papers and Articles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Modelling infectious disease transmission</a:t>
            </a:r>
          </a:p>
          <a:p>
            <a:pPr lvl="0"/>
            <a:r>
              <a:rPr>
                <a:hlinkClick r:id="rId6"/>
              </a:rPr>
              <a:t>Kirkeby, C., Brookes, V. J., Ward, M. P., Dürr, S., &amp; Halasa, T. (2021). A practical introduction to mechanistic modeling of disease transmission in veterinary science. Frontiers in veterinary science, 7, 546651.</a:t>
            </a:r>
          </a:p>
          <a:p>
            <a:pPr lvl="0"/>
            <a:r>
              <a:rPr>
                <a:hlinkClick r:id="rId7"/>
              </a:rPr>
              <a:t>Blackwood, J. C., &amp; Childs, L. M. (2018). An introduction to compartmental modeling for the budding infectious disease modeler.</a:t>
            </a:r>
          </a:p>
          <a:p>
            <a:pPr lvl="0"/>
            <a:r>
              <a:rPr>
                <a:hlinkClick r:id="rId8"/>
              </a:rPr>
              <a:t>Grassly, N. C., &amp; Fraser, C. (2008). Mathematical models of infectious disease transmission. Nature Reviews Microbiology, 6(6), 477–487.</a:t>
            </a:r>
          </a:p>
          <a:p>
            <a:pPr lvl="0"/>
            <a:r>
              <a:rPr>
                <a:hlinkClick r:id="rId9"/>
              </a:rPr>
              <a:t>Cobey, S. (2020). Modeling infectious disease dynamics. Science, 368(6492), 713–714.</a:t>
            </a:r>
          </a:p>
          <a:p>
            <a:pPr lvl="0"/>
            <a:r>
              <a:rPr>
                <a:hlinkClick r:id="rId10"/>
              </a:rPr>
              <a:t>Bjørnstad, O. N., Shea, K., Krzywinski, M., &amp; Altman, N. (2020). Modeling infectious epidemics. Nature Methods, 17(5), 455–456.</a:t>
            </a:r>
          </a:p>
          <a:p>
            <a:pPr lvl="0"/>
            <a:r>
              <a:rPr>
                <a:hlinkClick r:id="rId11"/>
              </a:rPr>
              <a:t>Bodner, K., Brimacombe, C., Chenery, E. S., Greiner, A., McLeod, A. M., Penk, S. R., &amp; Soto, J. S. V. (2021). Ten simple rules for tackling your first mathematical models: A guide for graduate students by graduate students. PLOS Computational Biology, 17(1), e1008539.</a:t>
            </a:r>
          </a:p>
          <a:p>
            <a:pPr lvl="0"/>
            <a:r>
              <a:rPr>
                <a:hlinkClick r:id="rId12"/>
              </a:rPr>
              <a:t>Mishra, S., Fisman, D. N., &amp; Boily, M.-C. (2011). The ABC of terms used in mathematical models of infectious diseases. Journal of Epidemiology &amp; Community Health, 65(1), 87–94.</a:t>
            </a:r>
          </a:p>
          <a:p>
            <a:pPr lvl="0"/>
            <a:r>
              <a:rPr>
                <a:hlinkClick r:id="rId13"/>
              </a:rPr>
              <a:t>James, L. P., Salomon, J. A., Buckee, C. O., &amp; Menzies, N. A. (2021). The Use and Misuse of Mathematical Modeling for Infectious Disease Policymaking: Lessons for the COVID-19 Pandemic. 41(4), 379–385.</a:t>
            </a:r>
          </a:p>
          <a:p>
            <a:pPr lvl="0"/>
            <a:r>
              <a:rPr>
                <a:hlinkClick r:id="rId14"/>
              </a:rPr>
              <a:t>Holmdah, I., &amp; Buckee, C. (2020). Wrong but useful—What COVID-19 epidemiologic models can and cannot tell us. New England Journal of Medicine.</a:t>
            </a:r>
          </a:p>
          <a:p>
            <a:pPr lvl="0"/>
            <a:r>
              <a:rPr>
                <a:hlinkClick r:id="rId15"/>
              </a:rPr>
              <a:t>Metcalf, C. J. E. E., Edmunds, W. J., &amp; Lessler, J. (2015). Six challenges in modelling for public health policy. Epidemics, 10(2015), 93–96.</a:t>
            </a:r>
          </a:p>
          <a:p>
            <a:pPr lvl="0"/>
            <a:r>
              <a:rPr>
                <a:hlinkClick r:id="rId16"/>
              </a:rPr>
              <a:t>Roberts, M., Andreasen, V., Lloyd, A., &amp; Pellis, L. (2015). Nine challenges for deterministic epidemic models. Epidemics, 10(2015), 49–53.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Deriving and Interpreting R0</a:t>
            </a:r>
          </a:p>
          <a:p>
            <a:pPr lvl="0"/>
            <a:r>
              <a:rPr>
                <a:hlinkClick r:id="rId17"/>
              </a:rPr>
              <a:t>Jones, J. H. (2011). Notes On R0. Building, 1–19.</a:t>
            </a:r>
          </a:p>
          <a:p>
            <a:pPr lvl="0"/>
            <a:r>
              <a:rPr>
                <a:hlinkClick r:id="rId18"/>
              </a:rPr>
              <a:t>Diekmann, O., Heesterbeek, J. A. P., &amp; Metz, J. A. J. (1990). On the definition and the computation of the basic reproduction ratio R0 in models for infectious diseases in heterogeneous populations. Journal of Mathematical Biology, 28(4), 365–382.</a:t>
            </a:r>
          </a:p>
          <a:p>
            <a:pPr lvl="0"/>
            <a:r>
              <a:rPr>
                <a:hlinkClick r:id="rId19"/>
              </a:rPr>
              <a:t>Diekmann, O., Heesterbeek, J. A. P., &amp; Roberts, M. G. (2010). The construction of next-generation matrices for compartmental epidemic models. Journal of the Royal Society Interface, 7(47), 873–885.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Blackwood, Julie C., and Lauren M. Childs. 2018. “An Introduction to Compartmental Modeling for the Budding Infectious Disease Modeler.” </a:t>
            </a:r>
            <a:r>
              <a:rPr i="1"/>
              <a:t>Letters in Biomathematics</a:t>
            </a:r>
            <a:r>
              <a:rPr/>
              <a:t> 5 (1): 195–221. </a:t>
            </a:r>
            <a:r>
              <a:rPr>
                <a:hlinkClick r:id="rId20"/>
              </a:rPr>
              <a:t>https://doi.org/10.1080/23737867.2018.1509026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Box, GE. 1979. “All Models Are Wrong, but Some Are Useful.” </a:t>
            </a:r>
            <a:r>
              <a:rPr i="1"/>
              <a:t>Robustness in Statistics</a:t>
            </a:r>
            <a:r>
              <a:rPr/>
              <a:t> 202 (1979): 549.</a:t>
            </a:r>
          </a:p>
          <a:p>
            <a:pPr lvl="0" indent="0" marL="0">
              <a:buNone/>
            </a:pPr>
            <a:r>
              <a:rPr/>
              <a:t>Guerra, Fiona M, Shelly Bolotin, Gillian Lim, Jane Heffernan, Shelley L Deeks, Ye Li, and Natasha S Crowcroft. 2017. “The Basic Reproduction Number (R0) of Measles: A Systematic Review.” </a:t>
            </a:r>
            <a:r>
              <a:rPr i="1"/>
              <a:t>The Lancet Infectious Diseases</a:t>
            </a:r>
            <a:r>
              <a:rPr/>
              <a:t> 17 (12): e420–28.</a:t>
            </a:r>
          </a:p>
          <a:p>
            <a:pPr lvl="0" indent="0" marL="0">
              <a:buNone/>
            </a:pPr>
            <a:r>
              <a:rPr/>
              <a:t>Heesterbeek, Johan Andre Peter. 2002. “A Brief History of r 0 and a Recipe for Its Calculation.” </a:t>
            </a:r>
            <a:r>
              <a:rPr i="1"/>
              <a:t>Acta Biotheoretica</a:t>
            </a:r>
            <a:r>
              <a:rPr/>
              <a:t> 50 (3): 189–204.</a:t>
            </a:r>
          </a:p>
          <a:p>
            <a:pPr lvl="0" indent="0" marL="0">
              <a:buNone/>
            </a:pPr>
            <a:r>
              <a:rPr/>
              <a:t>Kermack, William Ogilvy, and Anderson G McKendrick. 1927. “A Contribution to the Mathematical Theory of Epidemics.” </a:t>
            </a:r>
            <a:r>
              <a:rPr i="1"/>
              <a:t>Proceedings of the Royal Society of London. Series A, Containing Papers of a Mathematical and Physical Character</a:t>
            </a:r>
            <a:r>
              <a:rPr/>
              <a:t> 115 (772): 700–721.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Infectious disease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What are infectious disease models?</a:t>
                </a:r>
              </a:p>
              <a:p>
                <a:pPr lvl="0"/>
                <a:r>
                  <a:rPr i="1"/>
                  <a:t>Models</a:t>
                </a:r>
                <a:r>
                  <a:rPr/>
                  <a:t> generally refer to conceptual representations of an object or system.</a:t>
                </a:r>
              </a:p>
              <a:p>
                <a:pPr lvl="0"/>
                <a:r>
                  <a:rPr i="1"/>
                  <a:t>Mathematical models</a:t>
                </a:r>
                <a:r>
                  <a:rPr/>
                  <a:t> use mathematics to describe the system. For example, the famous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is a mathematical model that describes the relationship between mass and energy.</a:t>
                </a:r>
              </a:p>
              <a:p>
                <a:pPr lvl="0"/>
                <a:r>
                  <a:rPr i="1"/>
                  <a:t>Infectious disease models</a:t>
                </a:r>
                <a:r>
                  <a:rPr/>
                  <a:t> use mathematics/statistics to represent dynamics/spread of infectious diseases.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Mathematical models can be used to link the biological process of disease transmission and the emergent dynamics of infection at the population level.</a:t>
            </a:r>
          </a:p>
          <a:p>
            <a:pPr lvl="0"/>
            <a:r>
              <a:rPr/>
              <a:t>Models require making some assumptions and abstractions.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By definition, “all models are wrong, but some are useful” (Box 1979).</a:t>
            </a:r>
          </a:p>
          <a:p>
            <a:pPr lvl="1"/>
            <a:r>
              <a:rPr/>
              <a:t>Good enough models are those that capture the essential features of the system being studied.</a:t>
            </a:r>
          </a:p>
        </p:txBody>
      </p:sp>
      <p:pic>
        <p:nvPicPr>
          <p:cNvPr descr="images/GeorgeEPBox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38800" y="1193800"/>
            <a:ext cx="2057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By DavidMCEddy at en.wikipedia, CC BY-SA 3.0, https://commons.wikimedia.org/w/index.php?curid=115167166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“Wrong” here means that models are simplifications of reality and do not capture all the complexities of the system being studied. It does not mean that models are useless.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“All models are wrong, but some are useful”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linear regression models:</a:t>
            </a:r>
          </a:p>
          <a:p>
            <a:pPr lvl="0"/>
            <a:r>
              <a:rPr/>
              <a:t>Assume a linear relationship between the dependent and independent variables.</a:t>
            </a:r>
          </a:p>
          <a:p>
            <a:pPr lvl="0"/>
            <a:r>
              <a:rPr/>
              <a:t>Assume that the residuals are normally distributed.</a:t>
            </a:r>
          </a:p>
        </p:txBody>
      </p:sp>
      <p:pic>
        <p:nvPicPr>
          <p:cNvPr descr="slides_files/figure-pptx/linear-regress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Factors that influence model formulation/choice</a:t>
            </a:r>
          </a:p>
          <a:p>
            <a:pPr lvl="0"/>
            <a:r>
              <a:rPr/>
              <a:t>Accuracy: how well does the model to reproduce observed data and predict future outcomes?</a:t>
            </a:r>
          </a:p>
          <a:p>
            <a:pPr lvl="0"/>
            <a:r>
              <a:rPr/>
              <a:t>Transparency: is it easy to understand and interpret the model and its outputs? (This is affected by the model’s complexity)</a:t>
            </a:r>
          </a:p>
          <a:p>
            <a:pPr lvl="0"/>
            <a:r>
              <a:rPr/>
              <a:t>Flexibility: the ability of the model to be adapted to different scenarios.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are models used for?</a:t>
            </a:r>
          </a:p>
          <a:p>
            <a:pPr lvl="0"/>
            <a:r>
              <a:rPr/>
              <a:t>Generally, models can be used to predict and understand/explain the dynamics of infectious diseases.</a:t>
            </a:r>
          </a:p>
          <a:p>
            <a:pPr lvl="0" indent="0" marL="1270000">
              <a:buNone/>
            </a:pPr>
            <a:r>
              <a:rPr sz="2000" b="1"/>
              <a:t>Discussion</a:t>
            </a:r>
          </a:p>
          <a:p>
            <a:pPr lvl="0" indent="0" marL="1270000">
              <a:buNone/>
            </a:pPr>
            <a:r>
              <a:rPr sz="2000"/>
              <a:t>How are these two uses impacted by accuracy, transparency, and flexibility?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Prediction of the future course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Must be accurate else they will provide an incorrect outlook of the future.</a:t>
            </a:r>
          </a:p>
          <a:p>
            <a:pPr lvl="0"/>
            <a:r>
              <a:rPr/>
              <a:t>Example of the </a:t>
            </a:r>
            <a:r>
              <a:rPr>
                <a:hlinkClick r:id="rId2"/>
              </a:rPr>
              <a:t>prediction of Ebola deaths</a:t>
            </a:r>
            <a:r>
              <a:rPr/>
              <a:t> during the outbreak in West Africa in 2014/2015.</a:t>
            </a:r>
          </a:p>
          <a:p>
            <a:pPr lvl="0"/>
            <a:r>
              <a:rPr/>
              <a:t>“But the estimate proved to be off. Way, way off. Like, 65 times worse than what ended up happening.”</a:t>
            </a:r>
          </a:p>
        </p:txBody>
      </p:sp>
      <p:pic>
        <p:nvPicPr>
          <p:cNvPr descr="images/wrong_ebola_deaths_estima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76400"/>
            <a:ext cx="40386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Controversy over estimates of Ebola deaths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overview of infectious diseases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are infectious diseasess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Insert examples of models that have made accurate predictions of the future course of an outbreak &gt;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Understanding or explaining disease dynamics</a:t>
            </a:r>
          </a:p>
          <a:p>
            <a:pPr lvl="0"/>
            <a:r>
              <a:rPr/>
              <a:t>Models can be used to understand how a disease spreads and how its spread can be controlled.</a:t>
            </a:r>
          </a:p>
          <a:p>
            <a:pPr lvl="0"/>
            <a:r>
              <a:rPr/>
              <a:t>The insights gained from models can be used to:</a:t>
            </a:r>
          </a:p>
          <a:p>
            <a:pPr lvl="1"/>
            <a:r>
              <a:rPr/>
              <a:t>inform public health policy and interventions.</a:t>
            </a:r>
          </a:p>
          <a:p>
            <a:pPr lvl="1"/>
            <a:r>
              <a:rPr/>
              <a:t>design interventions to control the spread of the disease, for example, randomised controlled trials.</a:t>
            </a:r>
          </a:p>
          <a:p>
            <a:pPr lvl="1"/>
            <a:r>
              <a:rPr/>
              <a:t>collect new data.</a:t>
            </a:r>
          </a:p>
          <a:p>
            <a:pPr lvl="1"/>
            <a:r>
              <a:rPr/>
              <a:t>build predictive models.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Insert examples of models that explain the spread and dynamics of infectious diseases &gt;</a:t>
            </a:r>
          </a:p>
          <a:p>
            <a:pPr lvl="0" indent="0" marL="0">
              <a:buNone/>
            </a:pPr>
            <a:r>
              <a:rPr/>
              <a:t>&lt; Insert examples of models that evaluate the impact of interventions and determine the next course of action &gt;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Limitations of infectious disease models</a:t>
            </a:r>
          </a:p>
          <a:p>
            <a:pPr lvl="0"/>
            <a:r>
              <a:rPr/>
              <a:t>Host behaviour is often difficult to predict.</a:t>
            </a:r>
          </a:p>
          <a:p>
            <a:pPr lvl="0"/>
            <a:r>
              <a:rPr/>
              <a:t>The pathogen often has unknown characteristics or known characteristics that are difficult to model.</a:t>
            </a:r>
          </a:p>
          <a:p>
            <a:pPr lvl="0"/>
            <a:r>
              <a:rPr/>
              <a:t>Data is often not available or is of poor quality.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Models:</a:t>
            </a:r>
          </a:p>
          <a:p>
            <a:pPr lvl="1"/>
            <a:r>
              <a:rPr/>
              <a:t>Simplifications of reality and do not capture all the complexities of the system being studied.</a:t>
            </a:r>
          </a:p>
          <a:p>
            <a:pPr lvl="1"/>
            <a:r>
              <a:rPr/>
              <a:t>Only as good as the data used to parameterize them.</a:t>
            </a:r>
          </a:p>
          <a:p>
            <a:pPr lvl="1"/>
            <a:r>
              <a:rPr/>
              <a:t>Can be sensitive to the assumptions made during their formulation.</a:t>
            </a:r>
          </a:p>
          <a:p>
            <a:pPr lvl="1"/>
            <a:r>
              <a:rPr/>
              <a:t>Can be computationally expensive and require a lot of data to run.</a:t>
            </a:r>
          </a:p>
          <a:p>
            <a:pPr lvl="1"/>
            <a:r>
              <a:rPr/>
              <a:t>Can be difficult to interpret and communicate to non-experts.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compartmental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are compartmental models?</a:t>
            </a:r>
          </a:p>
          <a:p>
            <a:pPr lvl="0"/>
            <a:r>
              <a:rPr/>
              <a:t>Compartmental models:</a:t>
            </a:r>
          </a:p>
          <a:p>
            <a:pPr lvl="1"/>
            <a:r>
              <a:rPr/>
              <a:t>divide populations into compartments (or groups) based on the individual’s infection status and track them through time (Blackwood and Childs 2018).</a:t>
            </a:r>
          </a:p>
          <a:p>
            <a:pPr lvl="1"/>
            <a:r>
              <a:rPr/>
              <a:t>are mechanistic, meaning they describe processes such the interaction between hosts, biological processes of pathogen, host immune response, and so forth.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Individuals in a compartment:</a:t>
            </a:r>
          </a:p>
          <a:p>
            <a:pPr lvl="1"/>
            <a:r>
              <a:rPr/>
              <a:t>are assumed to have the same features (disease state, age, location, etc)</a:t>
            </a:r>
          </a:p>
          <a:p>
            <a:pPr lvl="1"/>
            <a:r>
              <a:rPr/>
              <a:t>can only be in one compartment at a time.</a:t>
            </a:r>
          </a:p>
          <a:p>
            <a:pPr lvl="1"/>
            <a:r>
              <a:rPr/>
              <a:t>move between compartments based on defined transition rates.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Common compartments:</a:t>
            </a:r>
          </a:p>
          <a:p>
            <a:pPr lvl="1"/>
            <a:r>
              <a:rPr/>
              <a:t>Susceptible (S) - hosts are not infected but can be infected</a:t>
            </a:r>
          </a:p>
          <a:p>
            <a:pPr lvl="1"/>
            <a:r>
              <a:rPr/>
              <a:t>Infected (I) - hosts are infected (and can infect others)</a:t>
            </a:r>
          </a:p>
          <a:p>
            <a:pPr lvl="1"/>
            <a:r>
              <a:rPr/>
              <a:t>Removed (R) - hosts are no longer infected and cannot be re-infected</a:t>
            </a:r>
          </a:p>
        </p:txBody>
      </p:sp>
      <p:pic>
        <p:nvPicPr>
          <p:cNvPr descr="images/infection_tim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89100"/>
            <a:ext cx="40386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Infection timeline illustrating how a pathogen in a host interacts with the host’s immune system (Source: Modelling Infectious Diseases of Humans and Animals)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Other compartments can be added to the model to account for important events or processes (e.g., exposed, recovered, vaccinated, etc.)</a:t>
            </a:r>
          </a:p>
          <a:p>
            <a:pPr lvl="0"/>
            <a:r>
              <a:rPr/>
              <a:t>It is, however, important to keep the model simple, less computationally intensive, and interpretable.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Compartmental models either have </a:t>
            </a:r>
            <a:r>
              <a:rPr i="1"/>
              <a:t>discrete</a:t>
            </a:r>
            <a:r>
              <a:rPr/>
              <a:t> or </a:t>
            </a:r>
            <a:r>
              <a:rPr i="1"/>
              <a:t>continuous</a:t>
            </a:r>
            <a:r>
              <a:rPr/>
              <a:t> time scales:</a:t>
            </a:r>
          </a:p>
          <a:p>
            <a:pPr lvl="1"/>
            <a:r>
              <a:rPr/>
              <a:t>Discrete time scales: time is divided into discrete intervals (e.g., days, weeks, months).</a:t>
            </a:r>
          </a:p>
          <a:p>
            <a:pPr lvl="1"/>
            <a:r>
              <a:rPr/>
              <a:t>Continuous time scales: time is continuous and the model is described using differential equations.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Compartmental models can be </a:t>
            </a:r>
            <a:r>
              <a:rPr i="1"/>
              <a:t>deterministic</a:t>
            </a:r>
            <a:r>
              <a:rPr/>
              <a:t> or </a:t>
            </a:r>
            <a:r>
              <a:rPr i="1"/>
              <a:t>stochastic</a:t>
            </a:r>
            <a:r>
              <a:rPr/>
              <a:t>:</a:t>
            </a:r>
          </a:p>
          <a:p>
            <a:pPr lvl="1"/>
            <a:r>
              <a:rPr/>
              <a:t>Deterministic models always return the same output for the same input.</a:t>
            </a:r>
          </a:p>
          <a:p>
            <a:pPr lvl="1"/>
            <a:r>
              <a:rPr/>
              <a:t>Stochastic models account for randomness in the system and model output always varies. Hence, they are often run multiple times to get an average output.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isease_defini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40386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Generic definition of a disease (source: Merriam Webster)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Depending on what we care about, we can classify diseases according to:</a:t>
            </a:r>
          </a:p>
          <a:p>
            <a:pPr lvl="0"/>
            <a:r>
              <a:rPr/>
              <a:t>Cause (e.g., infectious, non-infectious)</a:t>
            </a:r>
          </a:p>
          <a:p>
            <a:pPr lvl="0"/>
            <a:r>
              <a:rPr/>
              <a:t>Duration (e.g., acute, chronic)</a:t>
            </a:r>
          </a:p>
          <a:p>
            <a:pPr lvl="0"/>
            <a:r>
              <a:rPr/>
              <a:t>Mode of transmission (direct or indirect)</a:t>
            </a:r>
          </a:p>
          <a:p>
            <a:pPr lvl="0"/>
            <a:r>
              <a:rPr/>
              <a:t>Impact on the host (e.g., fatal, non-fatal)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choice of model type depends on the research question, data availability, and computational resources.</a:t>
            </a:r>
          </a:p>
          <a:p>
            <a:pPr lvl="0"/>
            <a:r>
              <a:rPr/>
              <a:t>In this introduction, we will focus on deterministic compartmental models with continuous time scales.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Now, back to the models, we are going to consider infections that either confer immunity after recovery or not.</a:t>
            </a:r>
          </a:p>
          <a:p>
            <a:pPr lvl="0"/>
            <a:r>
              <a:rPr/>
              <a:t>The simplest compartmental models for capturing this are the SIS and SIR models.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Susceptible-Infected-Recovered (SIR) model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Used to model diseases that confer immunity after recovery. For example, measles and chicken pox.</a:t>
            </a:r>
          </a:p>
          <a:p>
            <a:pPr lvl="0"/>
            <a:r>
              <a:rPr/>
              <a:t>Popularised by Kermack and McKendrick in 1927 (Kermack and McKendrick 1927)</a:t>
            </a:r>
          </a:p>
          <a:p>
            <a:pPr lvl="1"/>
            <a:r>
              <a:rPr/>
              <a:t>A must-read paper for budding infectious disease modellers.</a:t>
            </a:r>
          </a:p>
        </p:txBody>
      </p:sp>
      <p:pic>
        <p:nvPicPr>
          <p:cNvPr descr="images/model_diagrams/model_diagrams.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9860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Diagram of an SIR model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SIR model groups individuals into three </a:t>
            </a:r>
            <a:r>
              <a:rPr i="1"/>
              <a:t>disease states</a:t>
            </a:r>
            <a:r>
              <a:rPr/>
              <a:t>:</a:t>
            </a:r>
          </a:p>
          <a:p>
            <a:pPr lvl="1"/>
            <a:r>
              <a:rPr/>
              <a:t>Susceptible (S): individuals who are not infected and can be infected.</a:t>
            </a:r>
          </a:p>
          <a:p>
            <a:pPr lvl="1"/>
            <a:r>
              <a:rPr/>
              <a:t>Infected (I): individuals who are infected and can infect others.</a:t>
            </a:r>
          </a:p>
          <a:p>
            <a:pPr lvl="1"/>
            <a:r>
              <a:rPr/>
              <a:t>Removed (R): individuals who have recovered from the infection and are immune.</a:t>
            </a:r>
          </a:p>
        </p:txBody>
      </p:sp>
      <p:pic>
        <p:nvPicPr>
          <p:cNvPr descr="images/model_diagrams/model_diagrams.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9860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Diagram of an SIR model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How do individuals move between compartments?</a:t>
                </a:r>
              </a:p>
              <a:p>
                <a:pPr lvl="0"/>
                <a:r>
                  <a:rPr/>
                  <a:t>There are two processes that govern the transitions between compartments:</a:t>
                </a:r>
              </a:p>
              <a:p>
                <a:pPr lvl="1"/>
                <a:r>
                  <a:rPr/>
                  <a:t>Transmission, governed by the transmission rate,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(rate at which susceptible individuals become infected).</a:t>
                </a:r>
              </a:p>
              <a:p>
                <a:pPr lvl="1"/>
                <a:r>
                  <a:rPr/>
                  <a:t>Recovery, governed by the recovery rate, </a:t>
                </a:r>
                <a14:m>
                  <m:oMath xmlns:m="http://schemas.openxmlformats.org/officeDocument/2006/math">
                    <m:r>
                      <m:t>γ</m:t>
                    </m:r>
                  </m:oMath>
                </a14:m>
                <a:r>
                  <a:rPr/>
                  <a:t> (rate at which infected individuals recover and become immune).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 assumptions</a:t>
            </a:r>
          </a:p>
          <a:p>
            <a:pPr lvl="0"/>
            <a:r>
              <a:rPr/>
              <a:t>There are no inflows or outflows from the population, i.e., no births, deaths, or migration. This is often described as a </a:t>
            </a:r>
            <a:r>
              <a:rPr i="1"/>
              <a:t>closed population</a:t>
            </a:r>
            <a:r>
              <a:rPr/>
              <a:t>.</a:t>
            </a:r>
          </a:p>
          <a:p>
            <a:pPr lvl="1"/>
            <a:r>
              <a:rPr/>
              <a:t>That is, the epidemic occurs much faster than the time scale of births, deaths, or migration.</a:t>
            </a:r>
          </a:p>
          <a:p>
            <a:pPr lvl="0"/>
            <a:r>
              <a:rPr/>
              <a:t>Individuals are infectious immediately after infection and remain infectious until they recover.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Mixing is </a:t>
            </a:r>
            <a:r>
              <a:rPr i="1"/>
              <a:t>homogeneous</a:t>
            </a:r>
            <a:r>
              <a:rPr/>
              <a:t>, i.e., individuals mix randomly and have an equal probability of coming into contact with any other individual in the population.</a:t>
            </a:r>
          </a:p>
          <a:p>
            <a:pPr lvl="0"/>
            <a:r>
              <a:rPr/>
              <a:t>Transition rates are constant and do not change over time.</a:t>
            </a:r>
          </a:p>
          <a:p>
            <a:pPr lvl="0"/>
            <a:r>
              <a:rPr/>
              <a:t>Individuals acquire “lifelong” immunity after recovery.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Formulating the model equations</a:t>
            </a:r>
          </a:p>
          <a:p>
            <a:pPr lvl="0"/>
            <a:r>
              <a:rPr/>
              <a:t>Continuous time compartmental models are often formulated using differential equations that describe the change in the number of individuals in each compartment over time.</a:t>
            </a:r>
          </a:p>
          <a:p>
            <a:pPr lvl="0"/>
            <a:r>
              <a:rPr/>
              <a:t>The SIR model can be formulated by identifying the events/processes that cause individuals to move between compartments:</a:t>
            </a:r>
          </a:p>
          <a:p>
            <a:pPr lvl="1"/>
            <a:r>
              <a:rPr/>
              <a:t>Transmission: susceptible individuals become infected.</a:t>
            </a:r>
          </a:p>
          <a:p>
            <a:pPr lvl="1"/>
            <a:r>
              <a:rPr/>
              <a:t>Recoveries: infected individuals recover.</a:t>
            </a:r>
          </a:p>
          <a:p>
            <a:pPr lvl="0"/>
            <a:r>
              <a:rPr/>
              <a:t>Let’s break these two processes down further.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Process 1: Transmission</a:t>
            </a:r>
          </a:p>
          <a:p>
            <a:pPr lvl="0" indent="0" marL="1270000">
              <a:buNone/>
            </a:pPr>
            <a:r>
              <a:rPr sz="2000" b="1"/>
              <a:t>Discussion</a:t>
            </a:r>
          </a:p>
          <a:p>
            <a:pPr lvl="0"/>
            <a:r>
              <a:rPr sz="2000"/>
              <a:t>What factors drive transmission?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Note that these classifications are not mutually exclusive. Hence, a disease can be classified under more than one category at a time.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are infectious diseases controlled?</a:t>
            </a:r>
          </a:p>
          <a:p>
            <a:pPr lvl="0"/>
            <a:r>
              <a:rPr/>
              <a:t>In general, infectious disease control aims to reduce disease transmission.</a:t>
            </a:r>
          </a:p>
          <a:p>
            <a:pPr lvl="0"/>
            <a:r>
              <a:rPr/>
              <a:t>The type of control used depends on the disease and its characteristics.</a:t>
            </a:r>
          </a:p>
          <a:p>
            <a:pPr lvl="0"/>
            <a:r>
              <a:rPr/>
              <a:t>Broadly, there are two main types of control measures:</a:t>
            </a:r>
          </a:p>
          <a:p>
            <a:pPr lvl="1"/>
            <a:r>
              <a:rPr/>
              <a:t>Pharmaceutical interventions (PIs)</a:t>
            </a:r>
          </a:p>
          <a:p>
            <a:pPr lvl="1"/>
            <a:r>
              <a:rPr/>
              <a:t>Non-pharmaceutical interventions (NPIs)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Transmission is driven by several factors:</a:t>
                </a:r>
              </a:p>
              <a:p>
                <a:pPr lvl="1"/>
                <a:r>
                  <a:rPr/>
                  <a:t>The prevalence,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, i.e., number of infected individuals at the time.</a:t>
                </a:r>
              </a:p>
              <a:p>
                <a:pPr lvl="1"/>
                <a:r>
                  <a:rPr/>
                  <a:t>The number of contacts,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, susceptible individuals have with infected individual.</a:t>
                </a:r>
              </a:p>
              <a:p>
                <a:pPr lvl="1"/>
                <a:r>
                  <a:rPr/>
                  <a:t>The probability,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 a susceptible individual will become infected when they contact an infected individual.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transmission term is often defined through the force of infection (FOI),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the per capita rate at which susceptible individuals become infected.</a:t>
                </a:r>
              </a:p>
              <a:p>
                <a:pPr lvl="0"/>
                <a:r>
                  <a:rPr/>
                  <a:t>The rate at which new infecteds are generated is given by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t>S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number of susceptible individuals.</a:t>
                </a:r>
              </a:p>
              <a:p>
                <a:pPr lvl="0"/>
                <a:r>
                  <a:rPr/>
                  <a:t>The force of infection is proportional to the number of infected individuals and the transmission rate,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is the product of the contact rate and the probability of transmission per contact.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FOI can be formulated in two ways, depending on how the contact rate is expected to change with the population size:</a:t>
                </a:r>
              </a:p>
              <a:p>
                <a:pPr lvl="1"/>
                <a:r>
                  <a:rPr i="1"/>
                  <a:t>Frequency-dependent/mass action transmission</a:t>
                </a:r>
                <a:r>
                  <a:rPr/>
                  <a:t>: The rate of contact between individuals is proportional to the population size. Here,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β</m:t>
                    </m:r>
                    <m:r>
                      <m:rPr>
                        <m:sty m:val="p"/>
                      </m:rPr>
                      <m:t>×</m:t>
                    </m:r>
                    <m:f>
                      <m:fPr>
                        <m:type m:val="bar"/>
                      </m:fPr>
                      <m:num>
                        <m:r>
                          <m:t>I</m:t>
                        </m:r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i="1"/>
                  <a:t>Density dependent transmission</a:t>
                </a:r>
                <a:r>
                  <a:rPr/>
                  <a:t>: The rate of contact between individuals is independent of the population size. Here,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β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I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Frequency-dependent transmission assumes that that the number of contacts an individual has does not depend on the population size:</a:t>
            </a:r>
          </a:p>
          <a:p>
            <a:pPr lvl="1"/>
            <a:r>
              <a:rPr/>
              <a:t>Here, the interaction between susceptible and infected individuals does not change with the population size.</a:t>
            </a:r>
          </a:p>
          <a:p>
            <a:pPr lvl="1"/>
            <a:r>
              <a:rPr/>
              <a:t>Often used to model sexually-transmitted diseases and diseases with heterogeneity in contact rates.</a:t>
            </a:r>
          </a:p>
          <a:p>
            <a:pPr lvl="1"/>
            <a:r>
              <a:rPr/>
              <a:t>Sexual transmission in this case does not depend on how many infected individuals are in the population.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Density-dependent transmission assumes that the number of contacts an individual has is proportional to the population size:</a:t>
            </a:r>
          </a:p>
          <a:p>
            <a:pPr lvl="1"/>
            <a:r>
              <a:rPr/>
              <a:t>It impacts the interaction between susceptible and infected individuals.</a:t>
            </a:r>
          </a:p>
          <a:p>
            <a:pPr lvl="1"/>
            <a:r>
              <a:rPr/>
              <a:t>Can be used to model airborne and directly transmitted diseases, for example, measles.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The differences become important when dealing with population sizes that change significantly over time.</a:t>
            </a:r>
          </a:p>
          <a:p>
            <a:pPr lvl="0"/>
            <a:r>
              <a:rPr sz="2000"/>
              <a:t>We will mostly use the density-dependent formulation in this course.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Process 2: Recovery</a:t>
                </a:r>
              </a:p>
              <a:p>
                <a:pPr lvl="0"/>
                <a:r>
                  <a:rPr/>
                  <a:t>Individuals recover after having been infected for the duration of infection.</a:t>
                </a:r>
              </a:p>
              <a:p>
                <a:pPr lvl="0"/>
                <a:r>
                  <a:rPr/>
                  <a:t>The recovery rate, </a:t>
                </a:r>
                <a14:m>
                  <m:oMath xmlns:m="http://schemas.openxmlformats.org/officeDocument/2006/math">
                    <m:r>
                      <m:t>γ</m:t>
                    </m:r>
                  </m:oMath>
                </a14:m>
                <a:r>
                  <a:rPr/>
                  <a:t>, is the reciprocal of the average duration of the infection.</a:t>
                </a:r>
              </a:p>
              <a:p>
                <a:pPr lvl="0"/>
                <a:r>
                  <a:rPr/>
                  <a:t>Infected individuals spend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γ</m:t>
                    </m:r>
                  </m:oMath>
                </a14:m>
                <a:r>
                  <a:rPr/>
                  <a:t> days in the infected compartment before recovering.</a:t>
                </a:r>
              </a:p>
              <a:p>
                <a:pPr lvl="0"/>
                <a:r>
                  <a:rPr/>
                  <a:t>The average infectious period is often estimated from epidemiological data:</a:t>
                </a:r>
              </a:p>
              <a:p>
                <a:pPr lvl="1"/>
                <a:r>
                  <a:rPr/>
                  <a:t>You will learn about parameter estimation in a future lecture.</a:t>
                </a:r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Putting it all together, the SIR model can be formulated as a set of differential equations: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odel_diagrams/model_diagrams.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is the transmission rate, and </a:t>
                </a:r>
                <a14:m>
                  <m:oMath xmlns:m="http://schemas.openxmlformats.org/officeDocument/2006/math">
                    <m:r>
                      <m:t>γ</m:t>
                    </m:r>
                  </m:oMath>
                </a14:m>
                <a:r>
                  <a:rPr/>
                  <a:t> is the recovery rate.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With initial conditions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I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population size.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Some things to note</a:t>
                </a:r>
              </a:p>
              <a:p>
                <a:pPr lvl="0"/>
                <a:r>
                  <a:rPr/>
                  <a:t>We represent the compartments as population sizes.:</a:t>
                </a:r>
              </a:p>
              <a:p>
                <a:pPr lvl="1"/>
                <a:r>
                  <a:rPr/>
                  <a:t>Some modellers often use proportions instead of population sizes as a way to remove the dimensions from the equations.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Pharmaceutical interventions (PIs)</a:t>
            </a:r>
          </a:p>
          <a:p>
            <a:pPr lvl="0"/>
            <a:r>
              <a:rPr/>
              <a:t>Pharmaceutical Interventions are medical interventions that target the pathogen or the host.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Vaccines,</a:t>
            </a:r>
          </a:p>
          <a:p>
            <a:pPr lvl="1"/>
            <a:r>
              <a:rPr/>
              <a:t>Antiviral drugs, and</a:t>
            </a:r>
          </a:p>
          <a:p>
            <a:pPr lvl="1"/>
            <a:r>
              <a:rPr/>
              <a:t>Antibiotics.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questions can we answer with the SIR model?</a:t>
            </a:r>
          </a:p>
          <a:p>
            <a:pPr lvl="0"/>
            <a:r>
              <a:rPr/>
              <a:t>The SIR model can be used to understand the dynamics of an epidemic:</a:t>
            </a:r>
          </a:p>
          <a:p>
            <a:pPr lvl="1"/>
            <a:r>
              <a:rPr/>
              <a:t>How long will the epidemic last?</a:t>
            </a:r>
          </a:p>
          <a:p>
            <a:pPr lvl="1"/>
            <a:r>
              <a:rPr/>
              <a:t>How many individuals will be infected (final epidemic size)?</a:t>
            </a:r>
          </a:p>
          <a:p>
            <a:pPr lvl="1"/>
            <a:r>
              <a:rPr/>
              <a:t>When will the epidemic reach its peak?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Solving the SIR model</a:t>
            </a:r>
          </a:p>
          <a:p>
            <a:pPr lvl="0"/>
            <a:r>
              <a:rPr/>
              <a:t>Compartmental models cannot be solved analytically.</a:t>
            </a:r>
          </a:p>
          <a:p>
            <a:pPr lvl="0"/>
            <a:r>
              <a:rPr/>
              <a:t>Other methods are used to understand the dynamics of the model:</a:t>
            </a:r>
          </a:p>
          <a:p>
            <a:pPr lvl="1"/>
            <a:r>
              <a:rPr/>
              <a:t>Qualitative analysis of the equations; threshold phenomena.</a:t>
            </a:r>
          </a:p>
          <a:p>
            <a:pPr lvl="1"/>
            <a:r>
              <a:rPr/>
              <a:t>Numerical simulations.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Threshold phenomena</a:t>
                </a:r>
              </a:p>
              <a:p>
                <a:pPr lvl="0"/>
                <a:r>
                  <a:rPr/>
                  <a:t>Here, we study the conditions under which an epidemic will grow or die out using the model equations.</a:t>
                </a:r>
              </a:p>
              <a:p>
                <a:pPr lvl="0"/>
                <a:r>
                  <a:rPr/>
                  <a:t>Consider the case where </a:t>
                </a:r>
                <a14:m>
                  <m:oMath xmlns:m="http://schemas.openxmlformats.org/officeDocument/2006/math">
                    <m:r>
                      <m:t>I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individual is introduced into a population of size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at time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That means in a completely susceptible population, we have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susceptible individuals.</a:t>
                </a:r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At time 0, the disease will not spread if the rate of change of infections is negative, that is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I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&lt;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Recall from the SIR model that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I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β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I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r>
                      <m:rPr>
                        <m:sty m:val="p"/>
                      </m:rPr>
                      <m:t>−</m:t>
                    </m:r>
                    <m:r>
                      <m:t>γ</m:t>
                    </m:r>
                    <m:r>
                      <m:t>I</m:t>
                    </m:r>
                  </m:oMath>
                </a14:m>
              </a:p>
              <a:p>
                <a:pPr lvl="0"/>
                <a:r>
                  <a:rPr/>
                  <a:t>Let’s solve this equation at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by setting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assuming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I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&lt;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we have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I</m:t>
                          </m:r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β</m:t>
                      </m:r>
                      <m:r>
                        <m:rPr>
                          <m:sty m:val="p"/>
                        </m:rPr>
                        <m:t>×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γ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&lt;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/>
                <a:r>
                  <a:rPr/>
                  <a:t>Re-arranging the equation, we get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β</m:t>
                          </m:r>
                        </m:num>
                        <m:den>
                          <m:r>
                            <m:t>γ</m:t>
                          </m:r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&lt;</m:t>
                      </m:r>
                      <m:r>
                        <m:t>1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For very large populations,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r>
                      <m:rPr>
                        <m:sty m:val="p"/>
                      </m:rPr>
                      <m:t>≈</m:t>
                    </m:r>
                    <m:r>
                      <m:t>1</m:t>
                    </m:r>
                  </m:oMath>
                </a14:m>
                <a:r>
                  <a:rPr/>
                  <a:t>, and the equation simplifies to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β</m:t>
                        </m:r>
                      </m:num>
                      <m:den>
                        <m:r>
                          <m:t>γ</m:t>
                        </m:r>
                      </m:den>
                    </m:f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This implies that the epidemic will not grow if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β</m:t>
                        </m:r>
                      </m:num>
                      <m:den>
                        <m:r>
                          <m:t>γ</m:t>
                        </m:r>
                      </m:den>
                    </m:f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This is the threshold condition for the epidemic to die out. The epidemic will grow if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β</m:t>
                        </m:r>
                      </m:num>
                      <m:den>
                        <m:r>
                          <m:t>γ</m:t>
                        </m:r>
                      </m:den>
                    </m:f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For the SIR model, the quantity  is called the reproduction number,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0</m:t>
                    </m:r>
                  </m:oMath>
                </a14:m>
                <a:r>
                  <a:rPr/>
                  <a:t> (pronounced “R naught” or “R zero”).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basic reproduction number, R0</a:t>
                </a:r>
              </a:p>
              <a:p>
                <a:pPr lvl="0"/>
                <a:r>
                  <a:rPr/>
                  <a:t>The basic reproduction number,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is the average number of secondary infections generated by a single primary infection in a completely susceptible population.</a:t>
                </a:r>
              </a:p>
              <a:p>
                <a:pPr lvl="0"/>
                <a:r>
                  <a:rPr/>
                  <a:t>The basic reproduction number is a key quantity in infectious disease epidemiology.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It is often represented as a single number or a range of high-low values.</a:t>
                </a:r>
              </a:p>
              <a:p>
                <a:pPr lvl="1"/>
                <a:r>
                  <a:rPr/>
                  <a:t>For example, the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for measles is popularly known to be </a:t>
                </a:r>
                <a14:m>
                  <m:oMath xmlns:m="http://schemas.openxmlformats.org/officeDocument/2006/math">
                    <m:r>
                      <m:t>12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r>
                      <m:t>18</m:t>
                    </m:r>
                  </m:oMath>
                </a14:m>
                <a:r>
                  <a:rPr/>
                  <a:t> (Guerra et al. 2017).</a:t>
                </a:r>
              </a:p>
              <a:p>
                <a:pPr lvl="0"/>
                <a:r>
                  <a:rPr/>
                  <a:t>For an insightful historical account of the evolution of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derivations, see (Heesterbeek 2002).</a:t>
                </a:r>
              </a:p>
            </p:txBody>
          </p:sp>
        </mc:Choice>
      </mc:AlternateContent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R</m:t>
                    </m:r>
                    <m:r>
                      <m:t>0</m:t>
                    </m:r>
                  </m:oMath>
                </a14:m>
                <a:r>
                  <a:rPr/>
                  <a:t> is often used to express the threshold phenomena in infectious disease epidemiology: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 epidemic will grow.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, the epidemic will decline.</a:t>
                </a:r>
              </a:p>
              <a:p>
                <a:pPr lvl="0"/>
                <a:r>
                  <a:rPr/>
                  <a:t>A pathogen’s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0</m:t>
                    </m:r>
                  </m:oMath>
                </a14:m>
                <a:r>
                  <a:rPr/>
                  <a:t> value is determined by biological characteristics of the pathogen and the host’s behaviour.</a:t>
                </a:r>
              </a:p>
            </p:txBody>
          </p:sp>
        </mc:Choice>
      </mc:AlternateContent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Conceptually,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0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:r>
                  <a:rPr/>
                  <a:t>$$ \text{Probability of infection given contact} \times \\ \text{Number of contacts per unit time} \times \\ \text{Duration of infectiousness}$$</a:t>
                </a:r>
              </a:p>
              <a:p>
                <a:pPr lvl="0"/>
                <a:r>
                  <a:rPr/>
                  <a:t>, and mathematically,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∝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Infection</m:t>
                          </m:r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Contact</m:t>
                          </m:r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Contact</m:t>
                          </m:r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Time</m:t>
                          </m:r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Time</m:t>
                          </m:r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Infection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R</m:t>
                    </m:r>
                    <m:r>
                      <m:t>0</m:t>
                    </m:r>
                  </m:oMath>
                </a14:m>
                <a:r>
                  <a:rPr/>
                  <a:t> is therefore unitless and dimensionless.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Vaccination</a:t>
            </a:r>
          </a:p>
          <a:p>
            <a:pPr lvl="0"/>
            <a:r>
              <a:rPr/>
              <a:t>Most effective way to prevent infectious diseases.</a:t>
            </a:r>
          </a:p>
          <a:p>
            <a:pPr lvl="0"/>
            <a:r>
              <a:rPr/>
              <a:t>Activates the host’s immune system to produce antibodies against the pathogen.</a:t>
            </a:r>
          </a:p>
          <a:p>
            <a:pPr lvl="0"/>
            <a:r>
              <a:rPr/>
              <a:t>Generally applied prophylactically to susceptible individuals (before infection); this reduces the risk of infection and disease.</a:t>
            </a:r>
          </a:p>
          <a:p>
            <a:pPr lvl="0"/>
            <a:r>
              <a:rPr/>
              <a:t>Challenges:</a:t>
            </a:r>
          </a:p>
          <a:p>
            <a:pPr lvl="1"/>
            <a:r>
              <a:rPr/>
              <a:t>Take time to develop for new pathogens</a:t>
            </a:r>
          </a:p>
          <a:p>
            <a:pPr lvl="1"/>
            <a:r>
              <a:rPr/>
              <a:t>Never 100% effective and limited duration of protection</a:t>
            </a:r>
          </a:p>
          <a:p>
            <a:pPr lvl="1"/>
            <a:r>
              <a:rPr/>
              <a:t>Adverse side effects</a:t>
            </a:r>
          </a:p>
          <a:p>
            <a:pPr lvl="1"/>
            <a:r>
              <a:rPr/>
              <a:t>Some individuals cannot be vaccinated or refuce vaccination</a:t>
            </a:r>
          </a:p>
          <a:p>
            <a:pPr lvl="1"/>
            <a:r>
              <a:rPr/>
              <a:t>Some pathogens mutate rapidly (e.g., influenza virus)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next-generation matrix approach</a:t>
                </a:r>
              </a:p>
              <a:p>
                <a:pPr lvl="0"/>
                <a:r>
                  <a:rPr/>
                  <a:t>The method used to derive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0</m:t>
                    </m:r>
                  </m:oMath>
                </a14:m>
                <a:r>
                  <a:rPr/>
                  <a:t> in the SIR model is possible because there is only one compartment with infected individuals.</a:t>
                </a:r>
              </a:p>
              <a:p>
                <a:pPr lvl="0"/>
                <a:r>
                  <a:rPr/>
                  <a:t>In more complex models,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0</m:t>
                    </m:r>
                  </m:oMath>
                </a14:m>
                <a:r>
                  <a:rPr/>
                  <a:t>, this method becomes impossible to use.</a:t>
                </a:r>
              </a:p>
              <a:p>
                <a:pPr lvl="0"/>
                <a:r>
                  <a:rPr/>
                  <a:t>A more general method would be to use the next-generation matrix approach.</a:t>
                </a:r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Numerical simulations</a:t>
            </a:r>
          </a:p>
          <a:p>
            <a:pPr lvl="0"/>
            <a:r>
              <a:rPr/>
              <a:t>Numerical simulations can be performed with any programming language.</a:t>
            </a:r>
          </a:p>
          <a:p>
            <a:pPr lvl="0"/>
            <a:r>
              <a:rPr/>
              <a:t>This course focuses on the R programming language:</a:t>
            </a:r>
          </a:p>
          <a:p>
            <a:pPr lvl="1"/>
            <a:r>
              <a:rPr/>
              <a:t>In R, we can use the </a:t>
            </a:r>
            <a:r>
              <a:rPr>
                <a:latin typeface="Courier"/>
              </a:rPr>
              <a:t>deSolve</a:t>
            </a:r>
            <a:r>
              <a:rPr/>
              <a:t> package to solve the differential equations.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solve the model in R, we will always need to define at least three things:</a:t>
            </a:r>
          </a:p>
          <a:p>
            <a:pPr lvl="1"/>
            <a:r>
              <a:rPr/>
              <a:t>The model equations.</a:t>
            </a:r>
          </a:p>
          <a:p>
            <a:pPr lvl="1"/>
            <a:r>
              <a:rPr/>
              <a:t>The initial parameter values.</a:t>
            </a:r>
          </a:p>
          <a:p>
            <a:pPr lvl="1"/>
            <a:r>
              <a:rPr/>
              <a:t>The initial conditions (population sizes).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Let’s start by defining the model equations.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Define the SIR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sir_model &lt;- function(t, state, parameters)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as.list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(state, parameters)),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dS &lt;-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beta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I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dI &lt;- beta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I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gamma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I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dR &lt;- gamma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I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(dS, dI, dR)))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})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Next, we will define the parameter values and initial conditions.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define parameters we know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 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R0 &lt;-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infectious_period &lt;- 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Remember gamma &lt;- 1/ infectious_period as discussed earlier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gamma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infectious_period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We will use R0 = beta N / gamma  instead because it is easier to interpret.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beta is not directly interpretable.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params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beta =</a:t>
            </a:r>
            <a:r>
              <a:rPr>
                <a:solidFill>
                  <a:srgbClr val="003B4F"/>
                </a:solidFill>
                <a:latin typeface="Courier"/>
              </a:rPr>
              <a:t> R0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gamma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N, </a:t>
            </a:r>
            <a:r>
              <a:rPr>
                <a:solidFill>
                  <a:srgbClr val="657422"/>
                </a:solidFill>
                <a:latin typeface="Courier"/>
              </a:rPr>
              <a:t>gamma =</a:t>
            </a:r>
            <a:r>
              <a:rPr>
                <a:solidFill>
                  <a:srgbClr val="003B4F"/>
                </a:solidFill>
                <a:latin typeface="Courier"/>
              </a:rPr>
              <a:t> gamma)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Initial conditions for S, I, R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Why is S = N - 1?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inits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 =</a:t>
            </a:r>
            <a:r>
              <a:rPr>
                <a:solidFill>
                  <a:srgbClr val="003B4F"/>
                </a:solidFill>
                <a:latin typeface="Courier"/>
              </a:rPr>
              <a:t> 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0.000001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steps to return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dt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70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Finally, we will solve the model using the </a:t>
            </a:r>
            <a:r>
              <a:rPr>
                <a:latin typeface="Courier"/>
              </a:rPr>
              <a:t>ode()</a:t>
            </a:r>
            <a:r>
              <a:rPr/>
              <a:t> function from the </a:t>
            </a:r>
            <a:r>
              <a:rPr>
                <a:latin typeface="Courier"/>
              </a:rPr>
              <a:t>deSolve</a:t>
            </a:r>
            <a:r>
              <a:rPr/>
              <a:t> package. For now, we will use the default values of the function. You are encouraged to explore the documentation to understand the function better.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Solve the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deSolve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ode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inits,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times =</a:t>
            </a:r>
            <a:r>
              <a:rPr>
                <a:solidFill>
                  <a:srgbClr val="003B4F"/>
                </a:solidFill>
                <a:latin typeface="Courier"/>
              </a:rPr>
              <a:t> dt,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func =</a:t>
            </a:r>
            <a:r>
              <a:rPr>
                <a:solidFill>
                  <a:srgbClr val="003B4F"/>
                </a:solidFill>
                <a:latin typeface="Courier"/>
              </a:rPr>
              <a:t> sir_model,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parms =</a:t>
            </a:r>
            <a:r>
              <a:rPr>
                <a:solidFill>
                  <a:srgbClr val="003B4F"/>
                </a:solidFill>
                <a:latin typeface="Courier"/>
              </a:rPr>
              <a:t> params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Make it a data.frame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as.data.frame</a:t>
            </a:r>
            <a:r>
              <a:rPr>
                <a:solidFill>
                  <a:srgbClr val="003B4F"/>
                </a:solidFill>
                <a:latin typeface="Courier"/>
              </a:rPr>
              <a:t>(results)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let’s plot the results.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Load the necessary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(ggplot2)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data for ggplot2 by reshaping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results_long &lt;- results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"compartment"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results_long,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time,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compartment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"SIR model"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"Time"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"Number of individuals"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(plot)</a:t>
            </a:r>
          </a:p>
        </p:txBody>
      </p:sp>
      <p:pic>
        <p:nvPicPr>
          <p:cNvPr descr="slides_files/figure-pptx/plot-si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Susceptible-Exposed-Infected-Recovered (SEIR) Model</a:t>
            </a:r>
          </a:p>
          <a:p>
            <a:pPr lvl="0"/>
            <a:r>
              <a:rPr/>
              <a:t>Many diseases have an incubation period during which individuals are infected but not yet infectious. Examples include COVID-19 and Ebola.</a:t>
            </a:r>
          </a:p>
          <a:p>
            <a:pPr lvl="0"/>
            <a:r>
              <a:rPr/>
              <a:t>Disease transmission can occur during the incubation period, but the individual is not yet infectious.</a:t>
            </a:r>
          </a:p>
          <a:p>
            <a:pPr lvl="0"/>
            <a:r>
              <a:rPr/>
              <a:t>Capturing this incubation period is essential for understanding the dynamics of the disease and the impact of control measures.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odel_diagrams/model_diagrams.0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SEIR model extends the SIR model to include an exposed compartment,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The exposed compartment represents individuals who have been infected but are not yet infectious.</a:t>
                </a:r>
              </a:p>
              <a:p>
                <a:pPr lvl="0"/>
                <a:r>
                  <a:rPr/>
                  <a:t>Individuals stay in the exposed compartment for a period of time (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σ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before moving to the infectious compartment.</a:t>
                </a:r>
              </a:p>
            </p:txBody>
          </p:sp>
        </mc:Choice>
      </mc:AlternateContent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odel_diagrams/model_diagrams.0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equations: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Non-pharmaceutical interventions (NPIs)</a:t>
            </a:r>
          </a:p>
          <a:p>
            <a:pPr lvl="0"/>
            <a:r>
              <a:rPr/>
              <a:t>Non-pharmaceutical interventions are measures that do not involve medical interventions.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Quarantine,</a:t>
            </a:r>
          </a:p>
          <a:p>
            <a:pPr lvl="1"/>
            <a:r>
              <a:rPr/>
              <a:t>Physical/social distancing, and</a:t>
            </a:r>
          </a:p>
          <a:p>
            <a:pPr lvl="1"/>
            <a:r>
              <a:rPr/>
              <a:t>Mask-wearing.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0</m:t>
                    </m:r>
                  </m:oMath>
                </a14:m>
                <a:r>
                  <a:rPr b="1"/>
                  <a:t> of the SEIR Model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Numerical simulations</a:t>
            </a:r>
          </a:p>
          <a:p>
            <a:pPr lvl="0"/>
            <a:r>
              <a:rPr/>
              <a:t>We can use the same approach as the SIR model to simulate the SEIR model.</a:t>
            </a:r>
          </a:p>
          <a:p>
            <a:pPr lvl="0"/>
            <a:r>
              <a:rPr/>
              <a:t>Let’s do a code walk though in R.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Controlling epidemics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Note</a:t>
                </a:r>
              </a:p>
              <a:p>
                <a:pPr lvl="0"/>
                <a:r>
                  <a:rPr sz="2000"/>
                  <a:t>For a recap on the various control measures, refer to </a:t>
                </a:r>
                <a:r>
                  <a:rPr sz="2000">
                    <a:hlinkClick r:id="rId2" action="ppaction://hlinksldjump"/>
                  </a:rPr>
                  <a:t>Section 1.2</a:t>
                </a:r>
                <a:r>
                  <a:rPr sz="2000"/>
                  <a:t>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Modelling vaccination</a:t>
                </a:r>
              </a:p>
              <a:p>
                <a:pPr lvl="0" indent="0" marL="1270000">
                  <a:buNone/>
                </a:pPr>
                <a:r>
                  <a:rPr sz="2000" b="1"/>
                  <a:t>Note</a:t>
                </a:r>
              </a:p>
              <a:p>
                <a:pPr lvl="0"/>
                <a:r>
                  <a:rPr sz="2000"/>
                  <a:t>For a background on vaccination, refer to </a:t>
                </a:r>
                <a:r>
                  <a:rPr sz="2000">
                    <a:hlinkClick r:id="rId3" action="ppaction://hlinksldjump"/>
                  </a:rPr>
                  <a:t>Section 1.2.1.1</a:t>
                </a:r>
                <a:r>
                  <a:rPr sz="2000"/>
                  <a:t>.</a:t>
                </a:r>
              </a:p>
              <a:p>
                <a:pPr lvl="0"/>
                <a:r>
                  <a:rPr/>
                  <a:t>Conceptually, vaccination works to reduce the number of susceptible individuals,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The SIR and SEIR model can be extended to include vaccination by adding a new compartment, </a:t>
                </a:r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Let’s consider the SEIR model with vaccination.</a:t>
                </a:r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Susceptible-Exposed-Infected-Recovered-Vaccinated (SEIRV) Model</a:t>
                </a:r>
              </a:p>
              <a:p>
                <a:pPr lvl="0"/>
                <a:r>
                  <a:rPr/>
                  <a:t>The SEIRV model is simply the SEIR model with a vaccinated compartment, </a:t>
                </a:r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The vaccinated compartment represents previously susceptible individuals who have been vaccinated and are immune to the disease.</a:t>
                </a:r>
              </a:p>
              <a:p>
                <a:pPr lvl="0"/>
                <a:r>
                  <a:rPr/>
                  <a:t>The vaccinated compartment is not infectious and does not move to the exposed or infectious compartments.</a:t>
                </a:r>
              </a:p>
              <a:p>
                <a:pPr lvl="0"/>
                <a:r>
                  <a:rPr/>
                  <a:t>The vaccinated compartment is replenished by the rate of vaccination, </a:t>
                </a:r>
                <a14:m>
                  <m:oMath xmlns:m="http://schemas.openxmlformats.org/officeDocument/2006/math">
                    <m:r>
                      <m:t>η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model diagram and equations are as follows: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odel_diagrams/model_diagrams.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5260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η</m:t>
                    </m:r>
                  </m:oMath>
                </a14:m>
                <a:r>
                  <a:rPr/>
                  <a:t> is the rate of vaccination.</a:t>
                </a:r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Discussion</a:t>
            </a:r>
          </a:p>
          <a:p>
            <a:pPr lvl="0"/>
            <a:r>
              <a:rPr sz="2000"/>
              <a:t>What are some of the assumptions of the SEIRV model?</a:t>
            </a:r>
          </a:p>
          <a:p>
            <a:pPr lvl="0"/>
            <a:r>
              <a:rPr sz="2000"/>
              <a:t>What are the implications of these assumptions for the model’s predictions?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Numerical simulations</a:t>
            </a:r>
          </a:p>
          <a:p>
            <a:pPr lvl="0"/>
            <a:r>
              <a:rPr/>
              <a:t>We can use the same approach as the SIR and SEIR models to simulate the SEIRV model.</a:t>
            </a:r>
          </a:p>
          <a:p>
            <a:pPr lvl="0"/>
            <a:r>
              <a:rPr/>
              <a:t>Let’s do a code walk though in R.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Modelling NPIs</a:t>
                </a:r>
              </a:p>
              <a:p>
                <a:pPr lvl="0" indent="0" marL="1270000">
                  <a:buNone/>
                </a:pPr>
                <a:r>
                  <a:rPr sz="2000" b="1"/>
                  <a:t>Note</a:t>
                </a:r>
              </a:p>
              <a:p>
                <a:pPr lvl="0"/>
                <a:r>
                  <a:rPr sz="2000"/>
                  <a:t>For a background on non-pharmaceutical interventions, refer to </a:t>
                </a:r>
                <a:r>
                  <a:rPr sz="2000">
                    <a:hlinkClick r:id="rId2" action="ppaction://hlinksldjump"/>
                  </a:rPr>
                  <a:t>Section 1.2.2</a:t>
                </a:r>
                <a:r>
                  <a:rPr sz="2000"/>
                  <a:t>.</a:t>
                </a:r>
              </a:p>
              <a:p>
                <a:pPr lvl="0"/>
                <a:r>
                  <a:rPr/>
                  <a:t>Conceptually, NPIs usually act to either reduce the transmission rate,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or prevent infected individuals from transmitting.</a:t>
                </a:r>
              </a:p>
              <a:p>
                <a:pPr lvl="0"/>
                <a:r>
                  <a:rPr/>
                  <a:t>Let’s consider two scenarios that will extend the SIR model:</a:t>
                </a:r>
              </a:p>
              <a:p>
                <a:pPr lvl="1" indent="-342900" marL="685800">
                  <a:buAutoNum type="arabicPeriod"/>
                </a:pPr>
                <a:r>
                  <a:rPr/>
                  <a:t>Reducing the transmission rate,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.</a:t>
                </a:r>
              </a:p>
              <a:p>
                <a:pPr lvl="1" indent="-342900" marL="685800">
                  <a:buAutoNum type="arabicPeriod"/>
                </a:pPr>
                <a:r>
                  <a:rPr/>
                  <a:t>Preventing infected individuals from transmitting through isolation.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Quarantine</a:t>
            </a:r>
          </a:p>
          <a:p>
            <a:pPr lvl="0"/>
            <a:r>
              <a:rPr i="1"/>
              <a:t>Isolation of individuals who may have been exposed to a contagious disease</a:t>
            </a:r>
            <a:r>
              <a:rPr/>
              <a:t>.</a:t>
            </a:r>
          </a:p>
          <a:p>
            <a:pPr lvl="0"/>
            <a:r>
              <a:rPr/>
              <a:t>Advantage is that it’s simple and its effectiveness does not depend on the disease.</a:t>
            </a:r>
          </a:p>
          <a:p>
            <a:pPr lvl="0"/>
            <a:r>
              <a:rPr/>
              <a:t>Disadvantages include:</a:t>
            </a:r>
          </a:p>
          <a:p>
            <a:pPr lvl="1"/>
            <a:r>
              <a:rPr/>
              <a:t>Infringement on individual rights</a:t>
            </a:r>
          </a:p>
          <a:p>
            <a:pPr lvl="1"/>
            <a:r>
              <a:rPr/>
              <a:t>Can be difficult to enforce</a:t>
            </a:r>
          </a:p>
          <a:p>
            <a:pPr lvl="1"/>
            <a:r>
              <a:rPr/>
              <a:t>Can be costly</a:t>
            </a:r>
          </a:p>
          <a:p>
            <a:pPr lvl="1"/>
            <a:r>
              <a:rPr/>
              <a:t>Can lead to social stigma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Reducing the transmission rate</a:t>
                </a:r>
              </a:p>
              <a:p>
                <a:pPr lvl="0"/>
                <a:r>
                  <a:rPr/>
                  <a:t>NPIs such as social distancing, mask-wearing, and hand hygiene can reduce the transmission rate,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We can model this by introducing a reduction factor,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, that reduces transmission rate,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modified SIR model with a reduced transmission rate is as follows:</a:t>
                </a:r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is the reduction factor, and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Scenarios with reduced transmission rate</a:t>
            </a:r>
          </a:p>
          <a:p>
            <a:pPr lvl="0"/>
            <a:r>
              <a:rPr/>
              <a:t>We can use the same approach as the SIR model to simulate the model with a reduced transmission rate.</a:t>
            </a:r>
          </a:p>
          <a:p>
            <a:pPr lvl="0"/>
            <a:r>
              <a:rPr/>
              <a:t>Let’s do a code walk though in R.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Modelling quarantine</a:t>
                </a:r>
              </a:p>
              <a:p>
                <a:pPr lvl="0"/>
                <a:r>
                  <a:rPr/>
                  <a:t>Isolation is a key NPI that prevents infected individuals from transmitting the disease.</a:t>
                </a:r>
              </a:p>
              <a:p>
                <a:pPr lvl="0"/>
                <a:r>
                  <a:rPr/>
                  <a:t>We can model this by introducing a new compartment,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, for quarantining infected individuals.</a:t>
                </a:r>
              </a:p>
              <a:p>
                <a:pPr lvl="0"/>
                <a:r>
                  <a:rPr/>
                  <a:t>Infected individuals move to the quarantine compartment at a rate, </a:t>
                </a:r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Infected individuals in the quarantine compartment do not transmit the disease.</a:t>
                </a:r>
              </a:p>
            </p:txBody>
          </p:sp>
        </mc:Choice>
      </mc:AlternateContent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modified SIR model with quarantine is as follows:</a:t>
                </a:r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 is the rate at which infected individuals move to the quarantine compartment, and </a:t>
                </a:r>
                <a14:m>
                  <m:oMath xmlns:m="http://schemas.openxmlformats.org/officeDocument/2006/math">
                    <m:r>
                      <m:t>τ</m:t>
                    </m:r>
                  </m:oMath>
                </a14:m>
                <a:r>
                  <a:rPr/>
                  <a:t> is the rate at which individuals recover from quarantine.</a:t>
                </a:r>
              </a:p>
            </p:txBody>
          </p:sp>
        </mc:Choice>
      </mc:AlternateContent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Scenarios with quarantine</a:t>
            </a:r>
          </a:p>
          <a:p>
            <a:pPr lvl="0"/>
            <a:r>
              <a:rPr/>
              <a:t>We can use the same approach as the SIR model to simulate the model with quarantine.</a:t>
            </a:r>
          </a:p>
          <a:p>
            <a:pPr lvl="0"/>
            <a:r>
              <a:rPr/>
              <a:t>Let’s do a code walk though in R.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Incorporating host heterogeneity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models we have discussed so far assume that all individuals in the population are identical.</a:t>
            </a:r>
          </a:p>
          <a:p>
            <a:pPr lvl="0"/>
            <a:r>
              <a:rPr/>
              <a:t>However, in reality, individuals differ in their susceptibility to infection and their ability to transmit the disease.</a:t>
            </a:r>
          </a:p>
          <a:p>
            <a:pPr lvl="0"/>
            <a:r>
              <a:rPr/>
              <a:t>It is essential to capture this heterogeneity in the models in order for the models to be more realistic and useful for decision-making.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can be captured by incorporating heterogeneity into the models.</a:t>
            </a:r>
          </a:p>
          <a:p>
            <a:pPr lvl="0"/>
            <a:r>
              <a:rPr/>
              <a:t>Heterogeneity is often captured by stratifying the population into different groups.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Incorporating age structure</a:t>
            </a:r>
          </a:p>
          <a:p>
            <a:pPr lvl="0"/>
            <a:r>
              <a:rPr/>
              <a:t>For many infectious diseases, the risk of infection and the severity of the disease vary by age.</a:t>
            </a:r>
          </a:p>
          <a:p>
            <a:pPr lvl="0"/>
            <a:r>
              <a:rPr/>
              <a:t>Hence, it is essential to capture age structure in the models.</a:t>
            </a:r>
          </a:p>
          <a:p>
            <a:pPr lvl="0"/>
            <a:r>
              <a:rPr/>
              <a:t>To do this, we divide the population into different age groups and model the disease dynamics within each age group.</a:t>
            </a:r>
          </a:p>
          <a:p>
            <a:pPr lvl="0"/>
            <a:r>
              <a:rPr/>
              <a:t>Let’s extend the SIR model to include age structure.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will divide the population into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age groups.</a:t>
                </a:r>
              </a:p>
              <a:p>
                <a:pPr lvl="0"/>
                <a:r>
                  <a:rPr/>
                  <a:t>Because the homogeneous model has 3 compartments, the age structured one will have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</m:oMath>
                </a14:m>
                <a:r>
                  <a:rPr/>
                  <a:t> compartments: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(compact) model equations are as follows: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Contact tracing</a:t>
            </a:r>
          </a:p>
          <a:p>
            <a:pPr lvl="0"/>
            <a:r>
              <a:rPr/>
              <a:t>Contact tracing is used to identify exposed individuals, i.e., individuals who might been in contact with an infected/infectious individual.</a:t>
            </a:r>
          </a:p>
          <a:p>
            <a:pPr lvl="0"/>
            <a:r>
              <a:rPr/>
              <a:t>It involves identifying, assessing, and managing people who have been exposed to a contagious disease to prevent further transmission.</a:t>
            </a:r>
          </a:p>
          <a:p>
            <a:pPr lvl="0"/>
            <a:r>
              <a:rPr/>
              <a:t>It is a critical component of infectious disease surveillance and is often used in combination with other control measures.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model can be used to study the impact of age structure on the dynamics of the epidemic.</a:t>
            </a:r>
          </a:p>
          <a:p>
            <a:pPr lvl="0"/>
            <a:r>
              <a:rPr/>
              <a:t>For example, we can study the impact of vaccinating different age groups on the dynamics of the epidemic.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Other Heterogeneities</a:t>
            </a:r>
          </a:p>
          <a:p>
            <a:pPr lvl="0"/>
            <a:r>
              <a:rPr/>
              <a:t>Other forms of heterogeneity that can be incorporated into the models include:</a:t>
            </a:r>
          </a:p>
          <a:p>
            <a:pPr lvl="1"/>
            <a:r>
              <a:rPr/>
              <a:t>Spatial heterogeneity</a:t>
            </a:r>
          </a:p>
          <a:p>
            <a:pPr lvl="1"/>
            <a:r>
              <a:rPr/>
              <a:t>Temporal heterogeneity</a:t>
            </a:r>
          </a:p>
          <a:p>
            <a:pPr lvl="1"/>
            <a:r>
              <a:rPr/>
              <a:t>Contact heterogeneity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Wrap-Up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Takeaways</a:t>
            </a:r>
          </a:p>
          <a:p>
            <a:pPr lvl="0" indent="0" marL="0">
              <a:buNone/>
            </a:pPr>
            <a:r>
              <a:rPr/>
              <a:t>In the last two days, we have covered a lot of ground. Here are some key takeaways:</a:t>
            </a:r>
          </a:p>
          <a:p>
            <a:pPr lvl="0"/>
            <a:r>
              <a:rPr/>
              <a:t>Infectious diseases are a major public health concern that can have devastating consequences.</a:t>
            </a:r>
          </a:p>
          <a:p>
            <a:pPr lvl="0"/>
            <a:r>
              <a:rPr/>
              <a:t>Mathematical models are essential tools for studying the dynamics of infectious diseases and informing public health decision-making.</a:t>
            </a:r>
          </a:p>
          <a:p>
            <a:pPr lvl="0"/>
            <a:r>
              <a:rPr/>
              <a:t>Models are simplifications of reality that help us understand complex systems.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discussed several compartmental models, including the SIR, SEIR, and SEIRV models.</a:t>
            </a:r>
          </a:p>
          <a:p>
            <a:pPr lvl="0"/>
            <a:r>
              <a:rPr/>
              <a:t>The SIR model is a simple compartmental model that divides the population into three compartments: susceptible, infected, and recovered.</a:t>
            </a:r>
          </a:p>
          <a:p>
            <a:pPr lvl="0"/>
            <a:r>
              <a:rPr/>
              <a:t>The SEIR model extends the SIR model by adding an exposed compartment.</a:t>
            </a:r>
          </a:p>
          <a:p>
            <a:pPr lvl="0"/>
            <a:r>
              <a:rPr/>
              <a:t>We can model various pharmaceutical and non-pharmaceutical interventions (NPIs) by modifying the transmission rate or adding new compartments.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have discussed the basic reproduction number,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which is a key parameter in infectious disease epidemiology.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the average number of secondary infections produced by a single infected individual in a completely susceptible population.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 disease will spread in the population; if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, the disease will die out.</a:t>
                </a:r>
              </a:p>
            </p:txBody>
          </p:sp>
        </mc:Choice>
      </mc:AlternateContent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Deriving the basic reproduction number,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is an essential step in understanding the dynamics of infectious diseases.</a:t>
                </a:r>
              </a:p>
              <a:p>
                <a:pPr lvl="0"/>
                <a:r>
                  <a:rPr/>
                  <a:t>Deriving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for the simple SIR model is simple as we just need to study the threshold phenomena.</a:t>
                </a:r>
              </a:p>
              <a:p>
                <a:pPr lvl="0"/>
                <a:r>
                  <a:rPr/>
                  <a:t>For more complex models, we can use the next-generation matrix approach to derive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Often, homogeneous models are not sufficient to capture the complexity of infectious diseases.</a:t>
            </a:r>
          </a:p>
          <a:p>
            <a:pPr lvl="0"/>
            <a:r>
              <a:rPr/>
              <a:t>Incorporating heterogeneity into the models is essential for capturing the complexity of infectious diseases.</a:t>
            </a:r>
          </a:p>
          <a:p>
            <a:pPr lvl="0"/>
            <a:r>
              <a:rPr/>
              <a:t>Age structure is a common form of heterogeneity that can be incorporated into the models.</a:t>
            </a:r>
          </a:p>
          <a:p>
            <a:pPr lvl="0"/>
            <a:r>
              <a:rPr/>
              <a:t>Other forms of heterogeneity include spatial, temporal, and contact heterogeneity.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skills are needed to build and use infectious disease models?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Mathematical and statistical skills</a:t>
            </a:r>
          </a:p>
          <a:p>
            <a:pPr lvl="0"/>
            <a:r>
              <a:rPr/>
              <a:t>Differential equations.</a:t>
            </a:r>
          </a:p>
          <a:p>
            <a:pPr lvl="0"/>
            <a:r>
              <a:rPr/>
              <a:t>Probability and statistics.</a:t>
            </a:r>
          </a:p>
          <a:p>
            <a:pPr lvl="0"/>
            <a:r>
              <a:rPr/>
              <a:t>Stochastic processes.</a:t>
            </a:r>
          </a:p>
          <a:p>
            <a:pPr lvl="0"/>
            <a:r>
              <a:rPr/>
              <a:t>Numerical analysis</a:t>
            </a:r>
          </a:p>
          <a:p>
            <a:pPr lvl="0"/>
            <a:r>
              <a:rPr/>
              <a:t>Time series analyses</a:t>
            </a:r>
          </a:p>
          <a:p>
            <a:pPr lvl="0"/>
            <a:r>
              <a:rPr/>
              <a:t>Survival analysis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Programming skills</a:t>
            </a:r>
          </a:p>
          <a:p>
            <a:pPr lvl="0"/>
            <a:r>
              <a:rPr/>
              <a:t>Proficiency in at least one programming language (e.g., R, Python, Julia, C++).</a:t>
            </a:r>
          </a:p>
          <a:p>
            <a:pPr lvl="0"/>
            <a:r>
              <a:rPr/>
              <a:t>Experience with version control (e.g., Git).</a:t>
            </a:r>
          </a:p>
          <a:p>
            <a:pPr lvl="0"/>
            <a:r>
              <a:rPr/>
              <a:t>Experience with data manipulation and visualization.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Domain knowledge in infectious diseases</a:t>
            </a:r>
          </a:p>
          <a:p>
            <a:pPr lvl="0"/>
            <a:r>
              <a:rPr/>
              <a:t>Immunology</a:t>
            </a:r>
          </a:p>
          <a:p>
            <a:pPr lvl="0"/>
            <a:r>
              <a:rPr/>
              <a:t>Epidemiology</a:t>
            </a:r>
          </a:p>
          <a:p>
            <a:pPr lvl="0"/>
            <a:r>
              <a:rPr/>
              <a:t>Virology</a:t>
            </a:r>
          </a:p>
          <a:p>
            <a:pPr lvl="0"/>
            <a:r>
              <a:rPr/>
              <a:t>Genomics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Infectious Disease Modelling</dc:title>
  <dc:creator>James Mba Azam, PhD</dc:creator>
  <cp:keywords/>
  <dcterms:created xsi:type="dcterms:W3CDTF">2024-06-06T02:49:50Z</dcterms:created>
  <dcterms:modified xsi:type="dcterms:W3CDTF">2024-06-06T02:49:50Z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editor">
    <vt:lpwstr>visual</vt:lpwstr>
  </property>
  <property fmtid="{D5CDD505-2E9C-101B-9397-08002B2CF9AE}" pid="7" name="execute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link-citations">
    <vt:lpwstr>True</vt:lpwstr>
  </property>
  <property fmtid="{D5CDD505-2E9C-101B-9397-08002B2CF9AE}" pid="13" name="revealjs-plugins">
    <vt:lpwstr/>
  </property>
  <property fmtid="{D5CDD505-2E9C-101B-9397-08002B2CF9AE}" pid="14" name="toc-title">
    <vt:lpwstr>Table of contents</vt:lpwstr>
  </property>
</Properties>
</file>