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1" r:id="rId5"/>
    <p:sldId id="266" r:id="rId6"/>
    <p:sldId id="264" r:id="rId7"/>
    <p:sldId id="259" r:id="rId8"/>
    <p:sldId id="260" r:id="rId9"/>
    <p:sldId id="265" r:id="rId10"/>
    <p:sldId id="267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1E835-DED2-47CF-B9B8-B716E8547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352D41-2CE2-477A-86B4-403F670A9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87482D-A621-44FA-B6CC-1B3E944A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E12-9C58-4876-927F-C1F9EC88A636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23E7D7-3933-458A-BB5F-7A62841F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9BB847-391C-4435-A010-64363454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F80F-5A6A-4B8B-8330-3E2B4417BC8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2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E9A95-5B28-4528-BC4A-BED388A3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82E945-AE9B-4783-86F7-0ED1280F4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1A6BD1-F6C6-4BA2-896A-CF9B2D01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E12-9C58-4876-927F-C1F9EC88A636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FF5F87-6AA8-461D-A0DD-34358AA7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158C96-7EEC-4B0A-A9A3-4153BAD0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F80F-5A6A-4B8B-8330-3E2B4417BC8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167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DEE4BC-B3BC-408C-95E6-758679291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8BF763-5E38-4E5F-8C84-EC108481F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348311-1D30-4409-A3F4-E77D0AE9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E12-9C58-4876-927F-C1F9EC88A636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991EBE-643F-404F-826D-4849FA85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8258FB-8E36-4EF1-A9FE-664E6E40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F80F-5A6A-4B8B-8330-3E2B4417BC8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05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A8630-6DA1-4B4D-95CD-F570AF2E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328EB4-F235-43AE-908B-F5A9E77BB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9D7258-31D3-485B-818A-E047F4FC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E12-9C58-4876-927F-C1F9EC88A636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459C97-30CF-492C-8CAB-FB09A1A1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CFF78-2E2E-47CA-94FD-0F211BC4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F80F-5A6A-4B8B-8330-3E2B4417BC8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381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9CF49-12FA-4F19-A4DE-E7AF69ED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1976BD-9F0E-4B30-885E-4D2722151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1D727A-2660-4FF2-8026-E6303092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E12-9C58-4876-927F-C1F9EC88A636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494E21-DD38-440F-9F9D-945011E8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B05783-08C3-4D0A-B2FB-8AC341E2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F80F-5A6A-4B8B-8330-3E2B4417BC8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776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9B366-0053-4EC1-BB62-9115E0A9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1AF1B9-DEDE-4205-951A-D75D57BCA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B9402A-D972-4C6E-8661-3303E8568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B59620-C035-4945-A472-EEC87EDB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E12-9C58-4876-927F-C1F9EC88A636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4CAC67-0C1D-4380-9629-E384B8FA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613F72-1673-405B-8B53-1C9FFFF1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F80F-5A6A-4B8B-8330-3E2B4417BC8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36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2C2BE-E22A-4893-941E-EF292260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BEBB5E-B7EF-4D7D-9472-C7150F8AD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D358DF-5266-4AE0-A382-E5DC9142D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0EAC74-555D-4093-AEB9-46F9AE916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4674ED-BB41-41D7-AB1B-8EC8878E4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FCB3D0-1DE9-4CAE-8492-4AD26571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E12-9C58-4876-927F-C1F9EC88A636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40003F-913D-4F04-AB31-88EFB228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A27323-0C60-4A4E-9838-0379B012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F80F-5A6A-4B8B-8330-3E2B4417BC8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726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4D7BF-C42F-44CE-A093-5DA2A3EC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1239A6-04E4-4F0F-841E-79E719FE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E12-9C58-4876-927F-C1F9EC88A636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114DD4-6963-4F4C-91CD-7C27DFDD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75B830-2667-4D69-B5F8-DAE8E085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F80F-5A6A-4B8B-8330-3E2B4417BC8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46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FD3FF9-BCE9-4D56-951F-722201B9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E12-9C58-4876-927F-C1F9EC88A636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AE68E5-5DBF-484A-8A5C-17E693A0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C431CC-91B7-4E33-BE44-ADE30754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F80F-5A6A-4B8B-8330-3E2B4417BC8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867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3449F-7CAC-455C-BA3D-8B32587D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A1C8EC-96A9-475F-A08E-DA337FC33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7CEE6C-A482-4EDD-B2B5-7A539B6E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D128D0-14E6-499C-8488-E2F9DA67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E12-9C58-4876-927F-C1F9EC88A636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2C87AC-9090-4CD4-B38D-1E9BE4B4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10FC91-4771-4864-969A-192A6D79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F80F-5A6A-4B8B-8330-3E2B4417BC8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415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4E7CE-5A88-4A8B-90AA-57200ED9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B9B1B5-64F9-4254-8F32-421D2820F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89D6D7-2361-4FB3-B3C1-DD6EE2B82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A01B0F-ED48-4E2C-8A90-0C7DC591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E12-9C58-4876-927F-C1F9EC88A636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9390EA-7CB9-4172-A032-10673864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3EAF4-A5A0-4090-9654-F5344702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F80F-5A6A-4B8B-8330-3E2B4417BC8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794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65CA2B-8F3F-4525-82BE-F7FDDA42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D874F9-4AD6-4B2D-9EA4-579DF8E50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F1F925-393E-4A26-BA2F-72B41DFC1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28E12-9C58-4876-927F-C1F9EC88A636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D7F211-5ECF-43C4-AF4C-C6AF15EC1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5B336-04AC-41B4-A72F-1CF41316C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0F80F-5A6A-4B8B-8330-3E2B4417BC8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734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cagobe@cermel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2A61A-AB57-4BCE-951A-A12B70220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1681163"/>
          </a:xfrm>
        </p:spPr>
        <p:txBody>
          <a:bodyPr>
            <a:normAutofit/>
          </a:bodyPr>
          <a:lstStyle/>
          <a:p>
            <a:r>
              <a:rPr lang="fr-FR" sz="6600" dirty="0"/>
              <a:t>COVID-19</a:t>
            </a:r>
            <a:endParaRPr lang="LID4096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F8BAB-0283-436F-BF85-5556C8047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0404"/>
            <a:ext cx="9144000" cy="1317396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Dr. Jean Claude Dejon Agobé</a:t>
            </a:r>
          </a:p>
          <a:p>
            <a:r>
              <a:rPr lang="fr-FR" dirty="0"/>
              <a:t>MD, PhD</a:t>
            </a:r>
          </a:p>
          <a:p>
            <a:r>
              <a:rPr lang="fr-FR" dirty="0">
                <a:hlinkClick r:id="rId2"/>
              </a:rPr>
              <a:t>jcagobe@cermel.org</a:t>
            </a:r>
            <a:r>
              <a:rPr lang="fr-FR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7092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F5AA0-AC00-45EF-B3ED-CC7103DF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9"/>
            <a:ext cx="10515600" cy="586982"/>
          </a:xfrm>
        </p:spPr>
        <p:txBody>
          <a:bodyPr>
            <a:normAutofit fontScale="90000"/>
          </a:bodyPr>
          <a:lstStyle/>
          <a:p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D90A7-AC31-490B-9AC1-9D1F381B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875"/>
            <a:ext cx="10515600" cy="5111734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2BDBE7-9F51-4396-A587-FE669BFA4CD1}"/>
              </a:ext>
            </a:extLst>
          </p:cNvPr>
          <p:cNvSpPr/>
          <p:nvPr/>
        </p:nvSpPr>
        <p:spPr>
          <a:xfrm>
            <a:off x="5920031" y="1366887"/>
            <a:ext cx="471342" cy="40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19819C-B7BC-448C-9904-23852B954736}"/>
              </a:ext>
            </a:extLst>
          </p:cNvPr>
          <p:cNvSpPr/>
          <p:nvPr/>
        </p:nvSpPr>
        <p:spPr>
          <a:xfrm>
            <a:off x="3809998" y="5403130"/>
            <a:ext cx="471342" cy="40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AB47D-19B3-48B5-86BE-C0CD4FE0C3DF}"/>
              </a:ext>
            </a:extLst>
          </p:cNvPr>
          <p:cNvSpPr/>
          <p:nvPr/>
        </p:nvSpPr>
        <p:spPr>
          <a:xfrm>
            <a:off x="8070914" y="4289278"/>
            <a:ext cx="471342" cy="40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866E5-F6F7-4ED0-BA09-998235173195}"/>
              </a:ext>
            </a:extLst>
          </p:cNvPr>
          <p:cNvSpPr/>
          <p:nvPr/>
        </p:nvSpPr>
        <p:spPr>
          <a:xfrm>
            <a:off x="2205872" y="4289279"/>
            <a:ext cx="386499" cy="40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B11058C-D790-4D58-A866-286EBD5E6FE3}"/>
              </a:ext>
            </a:extLst>
          </p:cNvPr>
          <p:cNvCxnSpPr>
            <a:cxnSpLocks/>
          </p:cNvCxnSpPr>
          <p:nvPr/>
        </p:nvCxnSpPr>
        <p:spPr>
          <a:xfrm flipV="1">
            <a:off x="838200" y="914401"/>
            <a:ext cx="10417404" cy="94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39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F5AA0-AC00-45EF-B3ED-CC7103DF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9"/>
            <a:ext cx="10515600" cy="58698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General information</a:t>
            </a:r>
            <a:endParaRPr lang="LID4096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D90A7-AC31-490B-9AC1-9D1F381B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29"/>
            <a:ext cx="10515600" cy="5111734"/>
          </a:xfrm>
        </p:spPr>
        <p:txBody>
          <a:bodyPr>
            <a:normAutofit fontScale="85000" lnSpcReduction="20000"/>
          </a:bodyPr>
          <a:lstStyle/>
          <a:p>
            <a:r>
              <a:rPr lang="fr-FR" sz="3300" b="1" dirty="0">
                <a:solidFill>
                  <a:schemeClr val="accent1"/>
                </a:solidFill>
              </a:rPr>
              <a:t>Covid-19</a:t>
            </a:r>
          </a:p>
          <a:p>
            <a:pPr lvl="1"/>
            <a:r>
              <a:rPr lang="fr-FR" dirty="0" err="1"/>
              <a:t>Infectious</a:t>
            </a:r>
            <a:r>
              <a:rPr lang="fr-FR" dirty="0"/>
              <a:t> </a:t>
            </a:r>
            <a:r>
              <a:rPr lang="fr-FR" dirty="0" err="1"/>
              <a:t>disease</a:t>
            </a:r>
            <a:endParaRPr lang="fr-FR" dirty="0"/>
          </a:p>
          <a:p>
            <a:pPr lvl="2"/>
            <a:r>
              <a:rPr lang="fr-FR" dirty="0"/>
              <a:t>Causes by </a:t>
            </a:r>
            <a:r>
              <a:rPr lang="fr-FR" dirty="0" err="1"/>
              <a:t>organism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Virus =&gt; Coronavirus 2019 (SARS-CoV-2)</a:t>
            </a:r>
          </a:p>
          <a:p>
            <a:pPr lvl="2"/>
            <a:endParaRPr lang="fr-FR" dirty="0"/>
          </a:p>
          <a:p>
            <a:pPr lvl="1"/>
            <a:r>
              <a:rPr lang="fr-FR" dirty="0" err="1"/>
              <a:t>Symptomatic</a:t>
            </a:r>
            <a:r>
              <a:rPr lang="fr-FR" dirty="0"/>
              <a:t> or </a:t>
            </a:r>
            <a:r>
              <a:rPr lang="fr-FR" dirty="0" err="1"/>
              <a:t>Asymptomatic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Symptoms</a:t>
            </a:r>
            <a:r>
              <a:rPr lang="fr-FR" dirty="0"/>
              <a:t> (</a:t>
            </a:r>
            <a:r>
              <a:rPr lang="fr-FR" dirty="0" err="1"/>
              <a:t>wide</a:t>
            </a:r>
            <a:r>
              <a:rPr lang="fr-FR" dirty="0"/>
              <a:t> range)</a:t>
            </a:r>
          </a:p>
          <a:p>
            <a:pPr lvl="2"/>
            <a:r>
              <a:rPr lang="en-US" dirty="0"/>
              <a:t>Fever or chills</a:t>
            </a:r>
          </a:p>
          <a:p>
            <a:pPr lvl="2"/>
            <a:r>
              <a:rPr lang="en-US" dirty="0"/>
              <a:t>Cough</a:t>
            </a:r>
          </a:p>
          <a:p>
            <a:pPr lvl="2"/>
            <a:r>
              <a:rPr lang="en-US" dirty="0"/>
              <a:t>Shortness of breath or difficulty breathing</a:t>
            </a:r>
          </a:p>
          <a:p>
            <a:pPr lvl="2"/>
            <a:r>
              <a:rPr lang="en-US" dirty="0"/>
              <a:t>Sore throat</a:t>
            </a:r>
          </a:p>
          <a:p>
            <a:pPr lvl="2"/>
            <a:r>
              <a:rPr lang="en-US" dirty="0"/>
              <a:t>Congestion or runny nose</a:t>
            </a:r>
          </a:p>
          <a:p>
            <a:pPr lvl="2"/>
            <a:r>
              <a:rPr lang="en-US" dirty="0"/>
              <a:t>New loss of taste or smell</a:t>
            </a:r>
          </a:p>
          <a:p>
            <a:pPr lvl="2"/>
            <a:r>
              <a:rPr lang="en-US" dirty="0"/>
              <a:t>Fatigue</a:t>
            </a:r>
          </a:p>
          <a:p>
            <a:pPr lvl="2"/>
            <a:r>
              <a:rPr lang="en-US" dirty="0"/>
              <a:t>Muscle or body aches</a:t>
            </a:r>
          </a:p>
          <a:p>
            <a:pPr lvl="2"/>
            <a:r>
              <a:rPr lang="en-US" dirty="0"/>
              <a:t>Headache</a:t>
            </a:r>
          </a:p>
          <a:p>
            <a:pPr lvl="2"/>
            <a:r>
              <a:rPr lang="en-US" dirty="0"/>
              <a:t>Nausea or vomiting</a:t>
            </a:r>
          </a:p>
          <a:p>
            <a:pPr lvl="2"/>
            <a:r>
              <a:rPr lang="en-US" dirty="0"/>
              <a:t>Diarrhea</a:t>
            </a:r>
          </a:p>
        </p:txBody>
      </p:sp>
      <p:pic>
        <p:nvPicPr>
          <p:cNvPr id="2050" name="Picture 2" descr="Statement on the fourth meeting of the International Health Regulations  (2005) Emergency Committee regarding the outbreak of coronavirus disease ( COVID-19)">
            <a:extLst>
              <a:ext uri="{FF2B5EF4-FFF2-40B4-BE49-F238E27FC236}">
                <a16:creationId xmlns:a16="http://schemas.microsoft.com/office/drawing/2014/main" id="{D990114D-049F-46C5-8E8F-BEDF87A7F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41" y="2093364"/>
            <a:ext cx="5436150" cy="304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4DC2A82-63AC-402C-871A-7EBA88344357}"/>
              </a:ext>
            </a:extLst>
          </p:cNvPr>
          <p:cNvCxnSpPr>
            <a:cxnSpLocks/>
          </p:cNvCxnSpPr>
          <p:nvPr/>
        </p:nvCxnSpPr>
        <p:spPr>
          <a:xfrm flipV="1">
            <a:off x="838200" y="914401"/>
            <a:ext cx="10417404" cy="94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73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VID-19: Transmission modes and measures to prevent and control risk,  including the role of ventilation | Institut national de santé publique du  Québec">
            <a:extLst>
              <a:ext uri="{FF2B5EF4-FFF2-40B4-BE49-F238E27FC236}">
                <a16:creationId xmlns:a16="http://schemas.microsoft.com/office/drawing/2014/main" id="{4F5B079C-A3F0-443E-B870-7566B9C4A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418" y="3078883"/>
            <a:ext cx="6887164" cy="360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2F5AA0-AC00-45EF-B3ED-CC7103DF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9"/>
            <a:ext cx="10515600" cy="58698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General information</a:t>
            </a:r>
            <a:endParaRPr lang="LID4096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D90A7-AC31-490B-9AC1-9D1F381B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29"/>
            <a:ext cx="10515600" cy="5111734"/>
          </a:xfrm>
        </p:spPr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Mode of transmission</a:t>
            </a:r>
            <a:endParaRPr lang="fr-FR" dirty="0"/>
          </a:p>
          <a:p>
            <a:pPr lvl="1"/>
            <a:r>
              <a:rPr lang="en-US" dirty="0" err="1"/>
              <a:t>Airbone</a:t>
            </a:r>
            <a:r>
              <a:rPr lang="en-US" dirty="0"/>
              <a:t> aerosols</a:t>
            </a:r>
          </a:p>
          <a:p>
            <a:pPr lvl="2"/>
            <a:r>
              <a:rPr lang="en-US" dirty="0"/>
              <a:t>The virus spread from an infected person’s mouth or nose in small liquid particles when they cough, sneeze, speak, sing or breathe. </a:t>
            </a:r>
          </a:p>
          <a:p>
            <a:pPr lvl="1"/>
            <a:r>
              <a:rPr lang="en-US" dirty="0"/>
              <a:t>Direct contact </a:t>
            </a:r>
          </a:p>
          <a:p>
            <a:pPr lvl="1"/>
            <a:r>
              <a:rPr lang="en-US" dirty="0"/>
              <a:t>Indirect contact </a:t>
            </a:r>
            <a:endParaRPr lang="fr-FR" dirty="0"/>
          </a:p>
          <a:p>
            <a:pPr lvl="1"/>
            <a:endParaRPr lang="fr-FR" dirty="0"/>
          </a:p>
          <a:p>
            <a:endParaRPr lang="LID4096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1C26312-8288-48C0-9745-024972564524}"/>
              </a:ext>
            </a:extLst>
          </p:cNvPr>
          <p:cNvCxnSpPr>
            <a:cxnSpLocks/>
          </p:cNvCxnSpPr>
          <p:nvPr/>
        </p:nvCxnSpPr>
        <p:spPr>
          <a:xfrm flipV="1">
            <a:off x="838200" y="914401"/>
            <a:ext cx="10417404" cy="94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56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F5AA0-AC00-45EF-B3ED-CC7103DF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9"/>
            <a:ext cx="10515600" cy="58698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General information</a:t>
            </a:r>
            <a:endParaRPr lang="LID4096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D90A7-AC31-490B-9AC1-9D1F381B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7777"/>
            <a:ext cx="11058427" cy="4989185"/>
          </a:xfrm>
        </p:spPr>
        <p:txBody>
          <a:bodyPr/>
          <a:lstStyle/>
          <a:p>
            <a:r>
              <a:rPr lang="fr-FR" b="1" dirty="0" err="1">
                <a:solidFill>
                  <a:schemeClr val="accent1"/>
                </a:solidFill>
              </a:rPr>
              <a:t>Pathophysiology</a:t>
            </a:r>
            <a:r>
              <a:rPr lang="fr-FR" b="1" dirty="0">
                <a:solidFill>
                  <a:schemeClr val="accent1"/>
                </a:solidFill>
              </a:rPr>
              <a:t> of COVID-19</a:t>
            </a:r>
          </a:p>
          <a:p>
            <a:pPr lvl="1"/>
            <a:r>
              <a:rPr lang="fr-FR" dirty="0"/>
              <a:t>Viral </a:t>
            </a:r>
            <a:r>
              <a:rPr lang="fr-FR" dirty="0" err="1"/>
              <a:t>replication</a:t>
            </a:r>
            <a:endParaRPr lang="fr-FR" dirty="0"/>
          </a:p>
          <a:p>
            <a:pPr lvl="1"/>
            <a:r>
              <a:rPr lang="fr-FR" dirty="0" err="1">
                <a:solidFill>
                  <a:schemeClr val="accent2"/>
                </a:solidFill>
              </a:rPr>
              <a:t>Inflammatory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response</a:t>
            </a:r>
            <a:r>
              <a:rPr lang="fr-FR" dirty="0">
                <a:solidFill>
                  <a:schemeClr val="accent2"/>
                </a:solidFill>
              </a:rPr>
              <a:t> </a:t>
            </a:r>
          </a:p>
          <a:p>
            <a:pPr lvl="2"/>
            <a:r>
              <a:rPr lang="fr-FR" b="1" i="1" dirty="0"/>
              <a:t>=&gt; </a:t>
            </a:r>
            <a:r>
              <a:rPr lang="en-US" b="1" i="1" dirty="0"/>
              <a:t>begins when the virus replicates in local macrophages, resulting in apoptosis</a:t>
            </a:r>
            <a:endParaRPr lang="fr-FR" b="1" i="1" dirty="0"/>
          </a:p>
          <a:p>
            <a:pPr lvl="1"/>
            <a:r>
              <a:rPr lang="fr-FR" dirty="0">
                <a:solidFill>
                  <a:schemeClr val="accent2"/>
                </a:solidFill>
              </a:rPr>
              <a:t>Immune </a:t>
            </a:r>
            <a:r>
              <a:rPr lang="fr-FR" dirty="0" err="1">
                <a:solidFill>
                  <a:schemeClr val="accent2"/>
                </a:solidFill>
              </a:rPr>
              <a:t>response</a:t>
            </a:r>
            <a:r>
              <a:rPr lang="fr-FR" dirty="0">
                <a:solidFill>
                  <a:schemeClr val="accent2"/>
                </a:solidFill>
              </a:rPr>
              <a:t> to the first infection</a:t>
            </a:r>
          </a:p>
          <a:p>
            <a:pPr lvl="2"/>
            <a:r>
              <a:rPr lang="fr-FR" b="1" i="1" dirty="0"/>
              <a:t>Cellular </a:t>
            </a:r>
            <a:r>
              <a:rPr lang="fr-FR" b="1" i="1" dirty="0" err="1"/>
              <a:t>response</a:t>
            </a:r>
            <a:r>
              <a:rPr lang="fr-FR" b="1" i="1" dirty="0"/>
              <a:t> =&gt; </a:t>
            </a:r>
            <a:r>
              <a:rPr lang="fr-FR" b="1" i="1" dirty="0" err="1"/>
              <a:t>cytokin</a:t>
            </a:r>
            <a:r>
              <a:rPr lang="fr-FR" b="1" i="1" dirty="0"/>
              <a:t> </a:t>
            </a:r>
            <a:r>
              <a:rPr lang="fr-FR" b="1" i="1" dirty="0" err="1"/>
              <a:t>storm</a:t>
            </a:r>
            <a:r>
              <a:rPr lang="fr-FR" b="1" i="1" dirty="0"/>
              <a:t> </a:t>
            </a:r>
            <a:r>
              <a:rPr lang="en-US" b="1" i="1" dirty="0"/>
              <a:t>ultimately result in multi-organ failure and death</a:t>
            </a:r>
            <a:endParaRPr lang="fr-FR" b="1" i="1" dirty="0"/>
          </a:p>
          <a:p>
            <a:pPr lvl="2"/>
            <a:r>
              <a:rPr lang="fr-FR" b="1" i="1" dirty="0"/>
              <a:t>Humoral </a:t>
            </a:r>
            <a:r>
              <a:rPr lang="fr-FR" b="1" i="1" dirty="0" err="1"/>
              <a:t>response</a:t>
            </a:r>
            <a:r>
              <a:rPr lang="fr-FR" b="1" i="1" dirty="0"/>
              <a:t> =&gt; </a:t>
            </a:r>
            <a:r>
              <a:rPr lang="fr-FR" b="1" i="1" dirty="0" err="1"/>
              <a:t>antibody</a:t>
            </a:r>
            <a:r>
              <a:rPr lang="fr-FR" b="1" i="1" dirty="0"/>
              <a:t> production (</a:t>
            </a:r>
            <a:r>
              <a:rPr lang="en-US" b="1" i="1" dirty="0"/>
              <a:t>which provides protection against new infection</a:t>
            </a:r>
            <a:r>
              <a:rPr lang="fr-FR" b="1" i="1" dirty="0"/>
              <a:t>)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Abnormal blood clots </a:t>
            </a:r>
            <a:r>
              <a:rPr lang="en-US" dirty="0"/>
              <a:t>=&gt; organ damage, heart attack and stroke</a:t>
            </a:r>
            <a:endParaRPr lang="fr-FR" dirty="0"/>
          </a:p>
          <a:p>
            <a:pPr lvl="1"/>
            <a:endParaRPr lang="fr-FR" dirty="0"/>
          </a:p>
          <a:p>
            <a:endParaRPr lang="LID4096" dirty="0"/>
          </a:p>
        </p:txBody>
      </p:sp>
      <p:pic>
        <p:nvPicPr>
          <p:cNvPr id="4098" name="Picture 2" descr="COVID-19 Treatment Challenges – OrPro Therapeutics, Inc.">
            <a:extLst>
              <a:ext uri="{FF2B5EF4-FFF2-40B4-BE49-F238E27FC236}">
                <a16:creationId xmlns:a16="http://schemas.microsoft.com/office/drawing/2014/main" id="{9216443D-D4A5-492C-B9A2-D9C0F121B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1" t="1" b="44541"/>
          <a:stretch/>
        </p:blipFill>
        <p:spPr bwMode="auto">
          <a:xfrm>
            <a:off x="3280528" y="4206226"/>
            <a:ext cx="5816336" cy="262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C53E8F-162E-4C55-9991-40987E751D72}"/>
              </a:ext>
            </a:extLst>
          </p:cNvPr>
          <p:cNvSpPr/>
          <p:nvPr/>
        </p:nvSpPr>
        <p:spPr>
          <a:xfrm>
            <a:off x="2837467" y="6605880"/>
            <a:ext cx="2309567" cy="226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CBB8CB-1BFF-4FC8-868B-03D33DE20A44}"/>
              </a:ext>
            </a:extLst>
          </p:cNvPr>
          <p:cNvSpPr/>
          <p:nvPr/>
        </p:nvSpPr>
        <p:spPr>
          <a:xfrm>
            <a:off x="11043500" y="4881435"/>
            <a:ext cx="424207" cy="292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6BE6D86-E2DC-4BB9-84FE-F060757B669F}"/>
              </a:ext>
            </a:extLst>
          </p:cNvPr>
          <p:cNvCxnSpPr>
            <a:cxnSpLocks/>
          </p:cNvCxnSpPr>
          <p:nvPr/>
        </p:nvCxnSpPr>
        <p:spPr>
          <a:xfrm flipV="1">
            <a:off x="838200" y="914401"/>
            <a:ext cx="10417404" cy="94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8B75A60-79AD-4648-9FB3-389C9B9B658F}"/>
              </a:ext>
            </a:extLst>
          </p:cNvPr>
          <p:cNvSpPr/>
          <p:nvPr/>
        </p:nvSpPr>
        <p:spPr>
          <a:xfrm>
            <a:off x="8305014" y="6550930"/>
            <a:ext cx="386499" cy="28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232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F5AA0-AC00-45EF-B3ED-CC7103DF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9"/>
            <a:ext cx="10515600" cy="58698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General information</a:t>
            </a:r>
            <a:endParaRPr lang="LID4096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D90A7-AC31-490B-9AC1-9D1F381B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989185"/>
          </a:xfrm>
        </p:spPr>
        <p:txBody>
          <a:bodyPr/>
          <a:lstStyle/>
          <a:p>
            <a:r>
              <a:rPr lang="fr-FR" b="1" dirty="0" err="1">
                <a:solidFill>
                  <a:schemeClr val="accent1"/>
                </a:solidFill>
              </a:rPr>
              <a:t>Pathophysiology</a:t>
            </a:r>
            <a:r>
              <a:rPr lang="fr-FR" b="1" dirty="0">
                <a:solidFill>
                  <a:schemeClr val="accent1"/>
                </a:solidFill>
              </a:rPr>
              <a:t> of COVID-19</a:t>
            </a:r>
          </a:p>
          <a:p>
            <a:pPr lvl="1"/>
            <a:r>
              <a:rPr lang="fr-FR" dirty="0"/>
              <a:t>Immune humoral </a:t>
            </a:r>
            <a:r>
              <a:rPr lang="fr-FR" dirty="0" err="1"/>
              <a:t>response</a:t>
            </a:r>
            <a:r>
              <a:rPr lang="fr-FR" dirty="0"/>
              <a:t> to covid-19 virus </a:t>
            </a:r>
          </a:p>
          <a:p>
            <a:pPr lvl="1"/>
            <a:endParaRPr lang="fr-FR" dirty="0"/>
          </a:p>
          <a:p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53E8F-162E-4C55-9991-40987E751D72}"/>
              </a:ext>
            </a:extLst>
          </p:cNvPr>
          <p:cNvSpPr/>
          <p:nvPr/>
        </p:nvSpPr>
        <p:spPr>
          <a:xfrm>
            <a:off x="5580667" y="4929393"/>
            <a:ext cx="2309567" cy="292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CBB8CB-1BFF-4FC8-868B-03D33DE20A44}"/>
              </a:ext>
            </a:extLst>
          </p:cNvPr>
          <p:cNvSpPr/>
          <p:nvPr/>
        </p:nvSpPr>
        <p:spPr>
          <a:xfrm>
            <a:off x="11043500" y="4881435"/>
            <a:ext cx="424207" cy="292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6BE6D86-E2DC-4BB9-84FE-F060757B669F}"/>
              </a:ext>
            </a:extLst>
          </p:cNvPr>
          <p:cNvCxnSpPr>
            <a:cxnSpLocks/>
          </p:cNvCxnSpPr>
          <p:nvPr/>
        </p:nvCxnSpPr>
        <p:spPr>
          <a:xfrm flipV="1">
            <a:off x="838200" y="914401"/>
            <a:ext cx="10417404" cy="94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Dynamic Changes of Antibodies to SARS-CoV-2 in COVID-19 Patients at Early  Stage of Outbreak | Virologica Sinica">
            <a:extLst>
              <a:ext uri="{FF2B5EF4-FFF2-40B4-BE49-F238E27FC236}">
                <a16:creationId xmlns:a16="http://schemas.microsoft.com/office/drawing/2014/main" id="{3BC7B069-3101-4096-AF2A-9C59E75CB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31" y="2059478"/>
            <a:ext cx="5124145" cy="445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A9CA8D-1920-4458-8DC3-D3652EC97974}"/>
              </a:ext>
            </a:extLst>
          </p:cNvPr>
          <p:cNvSpPr/>
          <p:nvPr/>
        </p:nvSpPr>
        <p:spPr>
          <a:xfrm>
            <a:off x="838200" y="6263334"/>
            <a:ext cx="10515600" cy="267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Figure.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Longitudinal profile of IgG and IgM antibodies in 131 </a:t>
            </a:r>
            <a:r>
              <a:rPr lang="en-US" dirty="0" err="1">
                <a:solidFill>
                  <a:schemeClr val="tx1"/>
                </a:solidFill>
              </a:rPr>
              <a:t>chineese</a:t>
            </a:r>
            <a:r>
              <a:rPr lang="en-US" dirty="0">
                <a:solidFill>
                  <a:schemeClr val="tx1"/>
                </a:solidFill>
              </a:rPr>
              <a:t> patients with COVID-19.</a:t>
            </a:r>
            <a:r>
              <a:rPr lang="fr-FR" sz="1200" dirty="0">
                <a:solidFill>
                  <a:schemeClr val="tx1"/>
                </a:solidFill>
              </a:rPr>
              <a:t>(</a:t>
            </a:r>
            <a:r>
              <a:rPr lang="fr-FR" sz="1200" dirty="0" err="1">
                <a:solidFill>
                  <a:schemeClr val="tx1"/>
                </a:solidFill>
              </a:rPr>
              <a:t>Huaqing</a:t>
            </a:r>
            <a:r>
              <a:rPr lang="fr-FR" sz="1200" dirty="0">
                <a:solidFill>
                  <a:schemeClr val="tx1"/>
                </a:solidFill>
              </a:rPr>
              <a:t> Shu et al., 2020)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9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F5AA0-AC00-45EF-B3ED-CC7103DF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9"/>
            <a:ext cx="10515600" cy="586982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Disease</a:t>
            </a:r>
            <a:r>
              <a:rPr lang="fr-FR" b="1" dirty="0"/>
              <a:t> phases</a:t>
            </a:r>
            <a:endParaRPr lang="LID4096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D90A7-AC31-490B-9AC1-9D1F381B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29"/>
            <a:ext cx="10515600" cy="511173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Some definitions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Latent phase (or pre-infectious phase)</a:t>
            </a:r>
            <a:r>
              <a:rPr lang="en-US" dirty="0"/>
              <a:t>: the period from the time of infection to the time of becoming infectious</a:t>
            </a:r>
          </a:p>
          <a:p>
            <a:endParaRPr lang="en-US" dirty="0"/>
          </a:p>
          <a:p>
            <a:pPr lvl="1"/>
            <a:r>
              <a:rPr lang="en-US" b="1" dirty="0"/>
              <a:t>Incubation phase:</a:t>
            </a:r>
            <a:r>
              <a:rPr lang="en-US" dirty="0"/>
              <a:t> the time between exposure to an infectious disease and the start of symptoms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Infectious phase: </a:t>
            </a:r>
            <a:r>
              <a:rPr lang="en-US" dirty="0"/>
              <a:t>the period during which the patient is contagious, can spread the virus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Clinical phase: </a:t>
            </a:r>
            <a:r>
              <a:rPr lang="en-US" dirty="0"/>
              <a:t>the period during which the patient develops symptoms of the disease</a:t>
            </a:r>
            <a:endParaRPr lang="LID4096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0C27FAA-A6F1-4E6E-AC3B-906F6DF73075}"/>
              </a:ext>
            </a:extLst>
          </p:cNvPr>
          <p:cNvCxnSpPr>
            <a:cxnSpLocks/>
          </p:cNvCxnSpPr>
          <p:nvPr/>
        </p:nvCxnSpPr>
        <p:spPr>
          <a:xfrm flipV="1">
            <a:off x="838200" y="914401"/>
            <a:ext cx="10417404" cy="94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3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F5AA0-AC00-45EF-B3ED-CC7103DF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9"/>
            <a:ext cx="10515600" cy="586982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Disease</a:t>
            </a:r>
            <a:r>
              <a:rPr lang="fr-FR" b="1" dirty="0"/>
              <a:t> phases</a:t>
            </a:r>
            <a:endParaRPr lang="LID4096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D90A7-AC31-490B-9AC1-9D1F381B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29"/>
            <a:ext cx="10515600" cy="5111734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Natural </a:t>
            </a:r>
            <a:r>
              <a:rPr lang="fr-FR" b="1" dirty="0" err="1">
                <a:solidFill>
                  <a:schemeClr val="accent1"/>
                </a:solidFill>
              </a:rPr>
              <a:t>history</a:t>
            </a:r>
            <a:r>
              <a:rPr lang="fr-FR" b="1" dirty="0">
                <a:solidFill>
                  <a:schemeClr val="accent1"/>
                </a:solidFill>
              </a:rPr>
              <a:t> of COVID-19 </a:t>
            </a:r>
          </a:p>
          <a:p>
            <a:pPr lvl="1"/>
            <a:r>
              <a:rPr lang="en-US" dirty="0"/>
              <a:t>Progression of a disease process in an individual over time, in the absence of treatment</a:t>
            </a:r>
            <a:endParaRPr lang="fr-FR" b="1" dirty="0">
              <a:solidFill>
                <a:schemeClr val="accent1"/>
              </a:solidFill>
            </a:endParaRPr>
          </a:p>
          <a:p>
            <a:pPr lvl="5"/>
            <a:endParaRPr lang="fr-FR" sz="1000" b="1" dirty="0">
              <a:solidFill>
                <a:schemeClr val="accent1"/>
              </a:solidFill>
            </a:endParaRPr>
          </a:p>
          <a:p>
            <a:pPr lvl="1"/>
            <a:r>
              <a:rPr lang="fr-FR" dirty="0" err="1"/>
              <a:t>Susceptibility</a:t>
            </a:r>
            <a:r>
              <a:rPr lang="fr-FR" dirty="0"/>
              <a:t> of the </a:t>
            </a:r>
            <a:r>
              <a:rPr lang="fr-FR" dirty="0" err="1"/>
              <a:t>disease</a:t>
            </a:r>
            <a:r>
              <a:rPr lang="fr-FR" dirty="0"/>
              <a:t> </a:t>
            </a:r>
          </a:p>
          <a:p>
            <a:pPr lvl="2"/>
            <a:r>
              <a:rPr lang="fr-FR" dirty="0" err="1"/>
              <a:t>age</a:t>
            </a:r>
            <a:r>
              <a:rPr lang="fr-FR" dirty="0"/>
              <a:t>, </a:t>
            </a:r>
            <a:r>
              <a:rPr lang="en-US" dirty="0"/>
              <a:t>sex, preexisting comorbidities such as hypertension, cardiovascular diseases, diabetes, obesity, cancer.</a:t>
            </a:r>
          </a:p>
          <a:p>
            <a:pPr lvl="4"/>
            <a:endParaRPr lang="fr-FR" sz="1000" dirty="0"/>
          </a:p>
          <a:p>
            <a:pPr lvl="1"/>
            <a:r>
              <a:rPr lang="fr-FR" dirty="0" err="1"/>
              <a:t>Exposure</a:t>
            </a:r>
            <a:r>
              <a:rPr lang="fr-FR" dirty="0"/>
              <a:t> (Infection) </a:t>
            </a:r>
          </a:p>
          <a:p>
            <a:pPr lvl="2"/>
            <a:r>
              <a:rPr lang="fr-FR" dirty="0"/>
              <a:t>Latent phase 			</a:t>
            </a:r>
            <a:r>
              <a:rPr lang="fr-FR" dirty="0" err="1"/>
              <a:t>will</a:t>
            </a:r>
            <a:r>
              <a:rPr lang="fr-FR" dirty="0"/>
              <a:t> last 2 or 3 </a:t>
            </a:r>
            <a:r>
              <a:rPr lang="fr-FR" dirty="0" err="1"/>
              <a:t>days</a:t>
            </a:r>
            <a:endParaRPr lang="fr-FR" dirty="0"/>
          </a:p>
          <a:p>
            <a:pPr lvl="2"/>
            <a:r>
              <a:rPr lang="fr-FR" dirty="0" err="1"/>
              <a:t>Infectious</a:t>
            </a:r>
            <a:r>
              <a:rPr lang="fr-FR" dirty="0"/>
              <a:t> phase		</a:t>
            </a:r>
            <a:r>
              <a:rPr lang="fr-FR" dirty="0" err="1"/>
              <a:t>which</a:t>
            </a:r>
            <a:r>
              <a:rPr lang="fr-FR" dirty="0"/>
              <a:t> can last 12 </a:t>
            </a:r>
            <a:r>
              <a:rPr lang="fr-FR" dirty="0" err="1"/>
              <a:t>days</a:t>
            </a:r>
            <a:endParaRPr lang="fr-FR" dirty="0"/>
          </a:p>
          <a:p>
            <a:pPr lvl="2"/>
            <a:r>
              <a:rPr lang="fr-FR" dirty="0"/>
              <a:t>Incubation phase 		≈ 5 </a:t>
            </a:r>
            <a:r>
              <a:rPr lang="fr-FR" dirty="0" err="1"/>
              <a:t>days</a:t>
            </a:r>
            <a:r>
              <a:rPr lang="fr-FR" dirty="0"/>
              <a:t> (but </a:t>
            </a:r>
            <a:r>
              <a:rPr lang="fr-FR" dirty="0" err="1"/>
              <a:t>depends</a:t>
            </a:r>
            <a:r>
              <a:rPr lang="fr-FR" dirty="0"/>
              <a:t> on the variant)</a:t>
            </a:r>
          </a:p>
          <a:p>
            <a:pPr lvl="2"/>
            <a:r>
              <a:rPr lang="fr-FR" dirty="0"/>
              <a:t>Duration of </a:t>
            </a:r>
            <a:r>
              <a:rPr lang="fr-FR" dirty="0" err="1"/>
              <a:t>symptoms</a:t>
            </a:r>
            <a:r>
              <a:rPr lang="fr-FR" dirty="0"/>
              <a:t>		≈ 8 to 10 </a:t>
            </a:r>
            <a:r>
              <a:rPr lang="fr-FR" dirty="0" err="1"/>
              <a:t>days</a:t>
            </a:r>
            <a:r>
              <a:rPr lang="fr-FR" dirty="0"/>
              <a:t> </a:t>
            </a:r>
          </a:p>
          <a:p>
            <a:pPr lvl="2"/>
            <a:r>
              <a:rPr lang="fr-FR" dirty="0" err="1"/>
              <a:t>Recovery</a:t>
            </a:r>
            <a:r>
              <a:rPr lang="fr-FR" dirty="0"/>
              <a:t>			≈ 2 </a:t>
            </a:r>
            <a:r>
              <a:rPr lang="fr-FR" dirty="0" err="1"/>
              <a:t>weeks</a:t>
            </a:r>
            <a:r>
              <a:rPr lang="fr-FR" dirty="0"/>
              <a:t> (or </a:t>
            </a:r>
            <a:r>
              <a:rPr lang="fr-FR" dirty="0" err="1"/>
              <a:t>death</a:t>
            </a:r>
            <a:r>
              <a:rPr lang="fr-FR" dirty="0"/>
              <a:t>)</a:t>
            </a:r>
          </a:p>
          <a:p>
            <a:pPr lvl="5"/>
            <a:endParaRPr lang="fr-FR" dirty="0"/>
          </a:p>
          <a:p>
            <a:pPr lvl="1"/>
            <a:r>
              <a:rPr lang="fr-FR" dirty="0"/>
              <a:t>Protective </a:t>
            </a:r>
            <a:r>
              <a:rPr lang="fr-FR" dirty="0" err="1"/>
              <a:t>Immunity</a:t>
            </a:r>
            <a:r>
              <a:rPr lang="fr-FR" dirty="0"/>
              <a:t>		</a:t>
            </a:r>
            <a:r>
              <a:rPr lang="fr-FR" dirty="0" err="1"/>
              <a:t>will</a:t>
            </a:r>
            <a:r>
              <a:rPr lang="fr-FR" dirty="0"/>
              <a:t> last ≈ 2 to 3 </a:t>
            </a:r>
            <a:r>
              <a:rPr lang="fr-FR" dirty="0" err="1"/>
              <a:t>months</a:t>
            </a:r>
            <a:endParaRPr lang="LID4096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0C27FAA-A6F1-4E6E-AC3B-906F6DF73075}"/>
              </a:ext>
            </a:extLst>
          </p:cNvPr>
          <p:cNvCxnSpPr>
            <a:cxnSpLocks/>
          </p:cNvCxnSpPr>
          <p:nvPr/>
        </p:nvCxnSpPr>
        <p:spPr>
          <a:xfrm flipV="1">
            <a:off x="838200" y="914401"/>
            <a:ext cx="10417404" cy="94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1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F5AA0-AC00-45EF-B3ED-CC7103DF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9"/>
            <a:ext cx="10515600" cy="586982"/>
          </a:xfrm>
        </p:spPr>
        <p:txBody>
          <a:bodyPr>
            <a:normAutofit fontScale="90000"/>
          </a:bodyPr>
          <a:lstStyle/>
          <a:p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D90A7-AC31-490B-9AC1-9D1F381B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875"/>
            <a:ext cx="10515600" cy="5111734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3074" name="Picture 2" descr="Quantitative impacts of incubation phase transmission of foot-and-mouth  disease virus | Scientific Reports">
            <a:extLst>
              <a:ext uri="{FF2B5EF4-FFF2-40B4-BE49-F238E27FC236}">
                <a16:creationId xmlns:a16="http://schemas.microsoft.com/office/drawing/2014/main" id="{688B5ACA-7DA6-4D1E-8765-F7510AEB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182034"/>
            <a:ext cx="1184910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92DFCDC5-5465-4690-849C-8ABB2FAA0181}"/>
              </a:ext>
            </a:extLst>
          </p:cNvPr>
          <p:cNvSpPr/>
          <p:nvPr/>
        </p:nvSpPr>
        <p:spPr>
          <a:xfrm>
            <a:off x="5231876" y="2648932"/>
            <a:ext cx="688155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Day 5</a:t>
            </a:r>
            <a:endParaRPr lang="LID4096" sz="14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FCD5FFE-F779-46BB-B162-05585DF426B0}"/>
              </a:ext>
            </a:extLst>
          </p:cNvPr>
          <p:cNvSpPr/>
          <p:nvPr/>
        </p:nvSpPr>
        <p:spPr>
          <a:xfrm>
            <a:off x="2820185" y="2648931"/>
            <a:ext cx="688155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Day 3</a:t>
            </a:r>
            <a:endParaRPr lang="LID4096" sz="1400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A365FDF-9F41-42C7-BD33-10DE9A03A193}"/>
              </a:ext>
            </a:extLst>
          </p:cNvPr>
          <p:cNvSpPr/>
          <p:nvPr/>
        </p:nvSpPr>
        <p:spPr>
          <a:xfrm>
            <a:off x="9625552" y="2648931"/>
            <a:ext cx="688155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Day 14</a:t>
            </a:r>
            <a:endParaRPr lang="LID4096" sz="14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E3C2BE9-FA21-4230-917C-5B251E2EE13E}"/>
              </a:ext>
            </a:extLst>
          </p:cNvPr>
          <p:cNvSpPr/>
          <p:nvPr/>
        </p:nvSpPr>
        <p:spPr>
          <a:xfrm>
            <a:off x="380213" y="2648930"/>
            <a:ext cx="688155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Day 0</a:t>
            </a:r>
            <a:endParaRPr lang="LID4096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89EB3-A821-4325-B99F-0823D478C93F}"/>
              </a:ext>
            </a:extLst>
          </p:cNvPr>
          <p:cNvSpPr/>
          <p:nvPr/>
        </p:nvSpPr>
        <p:spPr>
          <a:xfrm>
            <a:off x="3959257" y="2187019"/>
            <a:ext cx="914400" cy="19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</a:t>
            </a:r>
            <a:r>
              <a:rPr lang="fr-FR" dirty="0" err="1">
                <a:solidFill>
                  <a:schemeClr val="tx1"/>
                </a:solidFill>
              </a:rPr>
              <a:t>days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A45F0-65C8-4D35-8A5E-A6EB1B2131A8}"/>
              </a:ext>
            </a:extLst>
          </p:cNvPr>
          <p:cNvSpPr/>
          <p:nvPr/>
        </p:nvSpPr>
        <p:spPr>
          <a:xfrm>
            <a:off x="7392185" y="5943599"/>
            <a:ext cx="914400" cy="19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10 </a:t>
            </a:r>
            <a:r>
              <a:rPr lang="fr-FR" dirty="0" err="1">
                <a:solidFill>
                  <a:schemeClr val="tx1"/>
                </a:solidFill>
              </a:rPr>
              <a:t>days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FB66A7-84FC-47FF-89E0-95814AFBBF12}"/>
              </a:ext>
            </a:extLst>
          </p:cNvPr>
          <p:cNvSpPr/>
          <p:nvPr/>
        </p:nvSpPr>
        <p:spPr>
          <a:xfrm>
            <a:off x="2472963" y="5943600"/>
            <a:ext cx="914400" cy="19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</a:t>
            </a:r>
            <a:r>
              <a:rPr lang="fr-FR" dirty="0" err="1">
                <a:solidFill>
                  <a:schemeClr val="tx1"/>
                </a:solidFill>
              </a:rPr>
              <a:t>days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CF9C37-8C30-4FBE-A2B5-BAE02B0674B9}"/>
              </a:ext>
            </a:extLst>
          </p:cNvPr>
          <p:cNvSpPr/>
          <p:nvPr/>
        </p:nvSpPr>
        <p:spPr>
          <a:xfrm>
            <a:off x="5946740" y="4779390"/>
            <a:ext cx="914400" cy="19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12 </a:t>
            </a:r>
            <a:r>
              <a:rPr lang="fr-FR" dirty="0" err="1">
                <a:solidFill>
                  <a:schemeClr val="tx1"/>
                </a:solidFill>
              </a:rPr>
              <a:t>days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E3F21-30DD-432C-9DC4-7029D70F2FCC}"/>
              </a:ext>
            </a:extLst>
          </p:cNvPr>
          <p:cNvSpPr/>
          <p:nvPr/>
        </p:nvSpPr>
        <p:spPr>
          <a:xfrm>
            <a:off x="1392025" y="4766822"/>
            <a:ext cx="914400" cy="19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 </a:t>
            </a:r>
            <a:r>
              <a:rPr lang="fr-FR" dirty="0" err="1">
                <a:solidFill>
                  <a:schemeClr val="tx1"/>
                </a:solidFill>
              </a:rPr>
              <a:t>days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2BDBE7-9F51-4396-A587-FE669BFA4CD1}"/>
              </a:ext>
            </a:extLst>
          </p:cNvPr>
          <p:cNvSpPr/>
          <p:nvPr/>
        </p:nvSpPr>
        <p:spPr>
          <a:xfrm>
            <a:off x="5920031" y="1366887"/>
            <a:ext cx="471342" cy="40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19819C-B7BC-448C-9904-23852B954736}"/>
              </a:ext>
            </a:extLst>
          </p:cNvPr>
          <p:cNvSpPr/>
          <p:nvPr/>
        </p:nvSpPr>
        <p:spPr>
          <a:xfrm>
            <a:off x="3809998" y="5403130"/>
            <a:ext cx="471342" cy="40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AB47D-19B3-48B5-86BE-C0CD4FE0C3DF}"/>
              </a:ext>
            </a:extLst>
          </p:cNvPr>
          <p:cNvSpPr/>
          <p:nvPr/>
        </p:nvSpPr>
        <p:spPr>
          <a:xfrm>
            <a:off x="8070914" y="4289278"/>
            <a:ext cx="471342" cy="40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866E5-F6F7-4ED0-BA09-998235173195}"/>
              </a:ext>
            </a:extLst>
          </p:cNvPr>
          <p:cNvSpPr/>
          <p:nvPr/>
        </p:nvSpPr>
        <p:spPr>
          <a:xfrm>
            <a:off x="2205872" y="4289279"/>
            <a:ext cx="386499" cy="40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B11058C-D790-4D58-A866-286EBD5E6FE3}"/>
              </a:ext>
            </a:extLst>
          </p:cNvPr>
          <p:cNvCxnSpPr>
            <a:cxnSpLocks/>
          </p:cNvCxnSpPr>
          <p:nvPr/>
        </p:nvCxnSpPr>
        <p:spPr>
          <a:xfrm flipV="1">
            <a:off x="838200" y="914401"/>
            <a:ext cx="10417404" cy="94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0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F5AA0-AC00-45EF-B3ED-CC7103DF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9"/>
            <a:ext cx="10515600" cy="586982"/>
          </a:xfrm>
        </p:spPr>
        <p:txBody>
          <a:bodyPr>
            <a:normAutofit fontScale="90000"/>
          </a:bodyPr>
          <a:lstStyle/>
          <a:p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D90A7-AC31-490B-9AC1-9D1F381B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875"/>
            <a:ext cx="10515600" cy="5111734"/>
          </a:xfrm>
        </p:spPr>
        <p:txBody>
          <a:bodyPr/>
          <a:lstStyle/>
          <a:p>
            <a:r>
              <a:rPr lang="fr-FR" b="1" dirty="0" err="1">
                <a:solidFill>
                  <a:schemeClr val="accent1"/>
                </a:solidFill>
              </a:rPr>
              <a:t>Preventing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measures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fr-FR" dirty="0" err="1"/>
              <a:t>Barrier</a:t>
            </a:r>
            <a:r>
              <a:rPr lang="fr-FR" dirty="0"/>
              <a:t> </a:t>
            </a:r>
            <a:r>
              <a:rPr lang="fr-FR" dirty="0" err="1"/>
              <a:t>measures</a:t>
            </a:r>
            <a:r>
              <a:rPr lang="fr-FR" dirty="0"/>
              <a:t>: </a:t>
            </a:r>
          </a:p>
          <a:p>
            <a:pPr lvl="2"/>
            <a:r>
              <a:rPr lang="en-US" dirty="0"/>
              <a:t>Wearing a mask during times of high transmission, staying 6 feet apart, washing hands often and avoiding sick people</a:t>
            </a:r>
          </a:p>
          <a:p>
            <a:pPr lvl="2"/>
            <a:r>
              <a:rPr lang="en-US" b="1" dirty="0"/>
              <a:t>Herd immunity </a:t>
            </a:r>
            <a:r>
              <a:rPr lang="en-US" dirty="0"/>
              <a:t>?: </a:t>
            </a:r>
          </a:p>
          <a:p>
            <a:pPr lvl="3"/>
            <a:r>
              <a:rPr lang="en-US" dirty="0"/>
              <a:t>Resistance to the spread within a population based on </a:t>
            </a:r>
            <a:r>
              <a:rPr lang="en-US" u="sng" dirty="0"/>
              <a:t>immunity</a:t>
            </a:r>
            <a:r>
              <a:rPr lang="en-US" dirty="0"/>
              <a:t> of a high proportion of individuals as a result of previous infection or </a:t>
            </a:r>
            <a:r>
              <a:rPr lang="en-US" u="sng" dirty="0"/>
              <a:t>vaccination</a:t>
            </a:r>
            <a:endParaRPr lang="fr-FR" dirty="0"/>
          </a:p>
          <a:p>
            <a:pPr lvl="4"/>
            <a:endParaRPr lang="en-US" dirty="0"/>
          </a:p>
          <a:p>
            <a:pPr lvl="1"/>
            <a:r>
              <a:rPr lang="en-US" dirty="0"/>
              <a:t>Vaccination 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Quarantine ??</a:t>
            </a:r>
          </a:p>
          <a:p>
            <a:r>
              <a:rPr lang="fr-FR" dirty="0"/>
              <a:t> 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2BDBE7-9F51-4396-A587-FE669BFA4CD1}"/>
              </a:ext>
            </a:extLst>
          </p:cNvPr>
          <p:cNvSpPr/>
          <p:nvPr/>
        </p:nvSpPr>
        <p:spPr>
          <a:xfrm>
            <a:off x="5920031" y="1366887"/>
            <a:ext cx="471342" cy="40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19819C-B7BC-448C-9904-23852B954736}"/>
              </a:ext>
            </a:extLst>
          </p:cNvPr>
          <p:cNvSpPr/>
          <p:nvPr/>
        </p:nvSpPr>
        <p:spPr>
          <a:xfrm>
            <a:off x="3809998" y="5403130"/>
            <a:ext cx="471342" cy="40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AB47D-19B3-48B5-86BE-C0CD4FE0C3DF}"/>
              </a:ext>
            </a:extLst>
          </p:cNvPr>
          <p:cNvSpPr/>
          <p:nvPr/>
        </p:nvSpPr>
        <p:spPr>
          <a:xfrm>
            <a:off x="8070914" y="4289278"/>
            <a:ext cx="471342" cy="40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B11058C-D790-4D58-A866-286EBD5E6FE3}"/>
              </a:ext>
            </a:extLst>
          </p:cNvPr>
          <p:cNvCxnSpPr>
            <a:cxnSpLocks/>
          </p:cNvCxnSpPr>
          <p:nvPr/>
        </p:nvCxnSpPr>
        <p:spPr>
          <a:xfrm flipV="1">
            <a:off x="838200" y="914401"/>
            <a:ext cx="10417404" cy="94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55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471</Words>
  <Application>Microsoft Office PowerPoint</Application>
  <PresentationFormat>Grand écran</PresentationFormat>
  <Paragraphs>87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COVID-19</vt:lpstr>
      <vt:lpstr>General information</vt:lpstr>
      <vt:lpstr>General information</vt:lpstr>
      <vt:lpstr>General information</vt:lpstr>
      <vt:lpstr>General information</vt:lpstr>
      <vt:lpstr>Disease phases</vt:lpstr>
      <vt:lpstr>Disease phases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Claude</dc:creator>
  <cp:lastModifiedBy>Jean Claude</cp:lastModifiedBy>
  <cp:revision>42</cp:revision>
  <dcterms:created xsi:type="dcterms:W3CDTF">2024-09-23T14:30:12Z</dcterms:created>
  <dcterms:modified xsi:type="dcterms:W3CDTF">2024-09-24T13:56:06Z</dcterms:modified>
</cp:coreProperties>
</file>