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2" r:id="rId9"/>
    <p:sldId id="268" r:id="rId10"/>
    <p:sldId id="263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DIaWIP+0Tf3TY2rsMj/G1Co08c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sine M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2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SlxbCB0JfvScyK1v0mhL-CZeCqxlSJA/edit?usp=sharing&amp;ouid=106330195428152549860&amp;rtpof=true&amp;sd=tru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2UhmDXpymCxc9DuLzlYpKD6KHN7-B0xVoJoq3UlvmQ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l-PL" b="1"/>
              <a:t>Modeling for pandemic preparedness and response (MPPR)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l-PL" dirty="0"/>
              <a:t>Flow of workshop project work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Epidemiological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Incubation Period</a:t>
            </a:r>
            <a:r>
              <a:rPr lang="pl-PL" dirty="0"/>
              <a:t>,</a:t>
            </a:r>
            <a:r>
              <a:rPr dirty="0"/>
              <a:t> Time from exposure to symptoms</a:t>
            </a:r>
            <a:r>
              <a:rPr lang="pl-PL" dirty="0"/>
              <a:t>: 6-13 days, first sympthoms then being infecious!</a:t>
            </a:r>
            <a:endParaRPr dirty="0"/>
          </a:p>
          <a:p>
            <a:r>
              <a:rPr dirty="0"/>
              <a:t>Infectious Period</a:t>
            </a:r>
            <a:r>
              <a:rPr lang="pl-PL" dirty="0"/>
              <a:t>,</a:t>
            </a:r>
            <a:r>
              <a:rPr dirty="0"/>
              <a:t> Duration when individuals can transmit the virus</a:t>
            </a:r>
            <a:r>
              <a:rPr lang="pl-PL" dirty="0"/>
              <a:t>: </a:t>
            </a:r>
            <a:r>
              <a:rPr lang="en-US" dirty="0"/>
              <a:t>Usually 2-4 weeks, from onset of symptoms until scabs fall off</a:t>
            </a:r>
            <a:endParaRPr dirty="0"/>
          </a:p>
          <a:p>
            <a:r>
              <a:rPr dirty="0"/>
              <a:t>Population </a:t>
            </a:r>
            <a:r>
              <a:rPr dirty="0" err="1"/>
              <a:t>Susceptibilit</a:t>
            </a:r>
            <a:r>
              <a:rPr lang="pl-PL" dirty="0"/>
              <a:t>y, </a:t>
            </a:r>
            <a:r>
              <a:rPr dirty="0"/>
              <a:t> Factors that affect how susceptible a population is</a:t>
            </a:r>
            <a:r>
              <a:rPr lang="pl-PL" dirty="0"/>
              <a:t> (p</a:t>
            </a:r>
            <a:r>
              <a:rPr lang="en-US" dirty="0" err="1"/>
              <a:t>rior</a:t>
            </a:r>
            <a:r>
              <a:rPr lang="en-US" dirty="0"/>
              <a:t> vaccination against smallpox</a:t>
            </a:r>
            <a:r>
              <a:rPr lang="pl-PL" dirty="0"/>
              <a:t>, </a:t>
            </a:r>
            <a:r>
              <a:rPr lang="en-US" dirty="0"/>
              <a:t>Age demographics</a:t>
            </a:r>
            <a:r>
              <a:rPr lang="pl-PL" dirty="0"/>
              <a:t>, </a:t>
            </a:r>
            <a:r>
              <a:rPr lang="en-US" dirty="0"/>
              <a:t>Behavioral factors</a:t>
            </a:r>
            <a:r>
              <a:rPr lang="pl-PL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Pharmaceutical</a:t>
            </a:r>
            <a:r>
              <a:rPr dirty="0"/>
              <a:t>:</a:t>
            </a:r>
          </a:p>
          <a:p>
            <a:pPr marL="114300" indent="0">
              <a:buNone/>
            </a:pPr>
            <a:r>
              <a:rPr dirty="0"/>
              <a:t>- </a:t>
            </a:r>
            <a:r>
              <a:rPr lang="pl-PL" dirty="0"/>
              <a:t>treatment</a:t>
            </a:r>
            <a:r>
              <a:rPr dirty="0"/>
              <a:t>, vaccination</a:t>
            </a:r>
            <a:r>
              <a:rPr lang="pl-PL" dirty="0"/>
              <a:t>!</a:t>
            </a:r>
          </a:p>
          <a:p>
            <a:pPr marL="114300" indent="0">
              <a:buNone/>
            </a:pPr>
            <a:endParaRPr dirty="0"/>
          </a:p>
          <a:p>
            <a:r>
              <a:rPr lang="pl-PL" dirty="0"/>
              <a:t>Non-Pharmaceutical </a:t>
            </a:r>
          </a:p>
          <a:p>
            <a:pPr marL="114300" indent="0">
              <a:buNone/>
            </a:pPr>
            <a:r>
              <a:rPr lang="pl-PL" dirty="0"/>
              <a:t>- </a:t>
            </a:r>
            <a:r>
              <a:rPr lang="en-US" dirty="0"/>
              <a:t>Quarantine, </a:t>
            </a:r>
            <a:r>
              <a:rPr lang="pl-PL" dirty="0"/>
              <a:t>Isolation</a:t>
            </a:r>
            <a:r>
              <a:rPr lang="en-US" dirty="0"/>
              <a:t>, and public health measures.</a:t>
            </a:r>
          </a:p>
          <a:p>
            <a:pPr marL="114300" indent="0">
              <a:buNone/>
            </a:pPr>
            <a:endParaRPr lang="pl-PL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pl-PL" dirty="0"/>
              <a:t>Tuesday</a:t>
            </a:r>
            <a:endParaRPr dirty="0"/>
          </a:p>
        </p:txBody>
      </p:sp>
      <p:sp>
        <p:nvSpPr>
          <p:cNvPr id="95" name="Google Shape;95;p2"/>
          <p:cNvSpPr/>
          <p:nvPr/>
        </p:nvSpPr>
        <p:spPr>
          <a:xfrm>
            <a:off x="1921449" y="2003323"/>
            <a:ext cx="4768645" cy="14256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COVID-19 dynamics in the sixteen West African countries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228900" y="4994775"/>
            <a:ext cx="764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afternoon starting implementing the paper into equations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963561" y="3903406"/>
            <a:ext cx="1347020" cy="78658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Ghana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958751" y="3903406"/>
            <a:ext cx="1347020" cy="78658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Nigeria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4838231" y="3907698"/>
            <a:ext cx="1347020" cy="786581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…..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257372" y="3460687"/>
            <a:ext cx="50477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 into ~7 groups with one country to work 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dirty="0"/>
              <a:t>Wednesday</a:t>
            </a:r>
            <a:endParaRPr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686800" cy="3414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 dirty="0"/>
              <a:t>Splitting into 2 tracks</a:t>
            </a:r>
            <a:endParaRPr dirty="0"/>
          </a:p>
        </p:txBody>
      </p:sp>
      <p:sp>
        <p:nvSpPr>
          <p:cNvPr id="115" name="Google Shape;115;p4"/>
          <p:cNvSpPr/>
          <p:nvPr/>
        </p:nvSpPr>
        <p:spPr>
          <a:xfrm>
            <a:off x="721914" y="2947220"/>
            <a:ext cx="3741931" cy="14256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COVID-19 dynamics in the sixteen West African countries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4870749" y="2907889"/>
            <a:ext cx="3741931" cy="14256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Mpox clade Ib in DRC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7200" y="5014450"/>
            <a:ext cx="3910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Regrouping into new few project groups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 parameters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5378245" y="5014452"/>
            <a:ext cx="3505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Forming few groups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simple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Fitting parameters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4786613" y="5900025"/>
            <a:ext cx="39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https://docs.google.com/spreadsheets/d/1kSlxbCB0JfvScyK1v0mhL-CZeCqxlSJA/edit?usp=sharing&amp;ouid=106330195428152549860&amp;rtpof=true&amp;sd=true</a:t>
            </a:r>
            <a:r>
              <a:rPr lang="pl-PL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pl-PL" dirty="0"/>
              <a:t>Wednesday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/>
              <a:t>Model implementation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/>
              <a:t>Critical Data Analysis of Empirical data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/>
              <a:t>Making projections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/>
              <a:t>Analysing Results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/>
              <a:t>Presenting division into new groups next day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/>
              <a:t>Thursday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721914" y="1105335"/>
            <a:ext cx="3741931" cy="14256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COVID-19 dynamics in the sixteen West African countries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870749" y="1066004"/>
            <a:ext cx="3741931" cy="1425677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Mpox clade Ib in DRC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57200" y="3172568"/>
            <a:ext cx="3505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interventions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 testing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5525729" y="3030226"/>
            <a:ext cx="35052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Formulating age structure model with 3 transmission paths (Sexual, close physical contact, droplet/airborne)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https://docs.google.com/spreadsheets/d/1v2UhmDXpymCxc9DuLzlYpKD6KHN7-B0xVoJoq3UlvmQ/edit?usp=sharing</a:t>
            </a: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interventions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 testing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l-P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Friday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457200" y="165892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/>
              <a:t>Ending Group phase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Using data generated from selected COVID group for </a:t>
            </a:r>
            <a:r>
              <a:rPr lang="pl-PL">
                <a:solidFill>
                  <a:schemeClr val="accent2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economic </a:t>
            </a:r>
            <a:r>
              <a:rPr lang="pl-PL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analysis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l-PL"/>
              <a:t>Addressing global health concerns to modeling tasks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Mpox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D2DF6A-8CD6-4E1C-9141-DB0F04F10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Mpox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characterized by a skin rash that can be macular, papular, vesicular, or pustular. Lesions in different stages may be present simultaneously.</a:t>
            </a: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Skin rash may or may not be accompanied by a systemic prodrome of fever, malaise, headache, myalgias, and lymphadenopathy.</a:t>
            </a: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Mucosal involvement, especially proctitis or pharyngitis, is common.</a:t>
            </a: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Coinfection with sexually transmitted infections is common.</a:t>
            </a:r>
          </a:p>
          <a:p>
            <a:pPr marL="342900" marR="0" lvl="0" indent="-342900">
              <a:spcBef>
                <a:spcPts val="300"/>
              </a:spcBef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Immunocompromised individuals, including those with advanced HIV, are more likely to develop severe manifestations.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EDDF5-56DA-4CBD-84AA-96ECEE9FB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31" y="5431398"/>
            <a:ext cx="5130567" cy="13895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Modes of Transmission: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dirty="0"/>
              <a:t>- Animal-to-Human: Contact with infected animals (reservoir species).</a:t>
            </a:r>
          </a:p>
          <a:p>
            <a:pPr marL="114300" indent="0">
              <a:buNone/>
            </a:pPr>
            <a:r>
              <a:rPr dirty="0"/>
              <a:t>- Human-to-Human: </a:t>
            </a:r>
            <a:r>
              <a:rPr lang="pl-PL" dirty="0"/>
              <a:t>Sexual contacts (sex workers, MSM)</a:t>
            </a:r>
          </a:p>
          <a:p>
            <a:pPr>
              <a:buFontTx/>
              <a:buChar char="-"/>
            </a:pPr>
            <a:r>
              <a:rPr lang="pl-PL" dirty="0"/>
              <a:t>Human-to-Human: </a:t>
            </a:r>
            <a:r>
              <a:rPr dirty="0"/>
              <a:t>Direct</a:t>
            </a:r>
            <a:r>
              <a:rPr lang="pl-PL" dirty="0"/>
              <a:t> close</a:t>
            </a:r>
            <a:r>
              <a:rPr dirty="0"/>
              <a:t> contact</a:t>
            </a:r>
            <a:endParaRPr lang="pl-PL" dirty="0"/>
          </a:p>
          <a:p>
            <a:pPr>
              <a:buFontTx/>
              <a:buChar char="-"/>
            </a:pPr>
            <a:r>
              <a:rPr lang="pl-PL" dirty="0"/>
              <a:t>Human-to-Human:</a:t>
            </a:r>
            <a:r>
              <a:rPr dirty="0"/>
              <a:t> </a:t>
            </a:r>
            <a:r>
              <a:rPr lang="pl-PL" dirty="0"/>
              <a:t>Proxy (i.e. respiratory </a:t>
            </a:r>
            <a:r>
              <a:rPr dirty="0"/>
              <a:t>droplets</a:t>
            </a:r>
            <a:r>
              <a:rPr lang="pl-PL" dirty="0"/>
              <a:t>?</a:t>
            </a:r>
            <a:r>
              <a:rPr dirty="0"/>
              <a:t> </a:t>
            </a:r>
            <a:r>
              <a:rPr lang="pl-PL" dirty="0"/>
              <a:t>F</a:t>
            </a:r>
            <a:r>
              <a:rPr dirty="0" err="1"/>
              <a:t>omites</a:t>
            </a:r>
            <a:r>
              <a:rPr lang="pl-PL" dirty="0"/>
              <a:t>?)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Transmission Dynamics of Mpox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Clade II</a:t>
            </a:r>
            <a:endParaRPr dirty="0"/>
          </a:p>
          <a:p>
            <a:pPr marL="114300" indent="0">
              <a:buNone/>
            </a:pPr>
            <a:r>
              <a:rPr dirty="0"/>
              <a:t>- </a:t>
            </a:r>
            <a:r>
              <a:rPr lang="pl-PL" dirty="0"/>
              <a:t>Originated in W-Africa</a:t>
            </a:r>
          </a:p>
          <a:p>
            <a:pPr marL="114300" indent="0">
              <a:buNone/>
            </a:pPr>
            <a:r>
              <a:rPr lang="pl-PL" dirty="0"/>
              <a:t>- caused big oubreak (~95% of casses were MSM) in 2022 </a:t>
            </a:r>
            <a:endParaRPr dirty="0"/>
          </a:p>
          <a:p>
            <a:r>
              <a:rPr lang="pl-PL" dirty="0"/>
              <a:t>Clade Ib</a:t>
            </a:r>
          </a:p>
          <a:p>
            <a:pPr>
              <a:buFontTx/>
              <a:buChar char="-"/>
            </a:pPr>
            <a:r>
              <a:rPr lang="pl-PL" dirty="0"/>
              <a:t>Higher fatality rate (~5-10%)</a:t>
            </a:r>
          </a:p>
          <a:p>
            <a:pPr>
              <a:buFontTx/>
              <a:buChar char="-"/>
            </a:pPr>
            <a:r>
              <a:rPr lang="pl-PL" dirty="0"/>
              <a:t>Big oubreak stated in 2024 in DRC</a:t>
            </a:r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On-screen Show (4:3)</PresentationFormat>
  <Paragraphs>77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Office Theme</vt:lpstr>
      <vt:lpstr>Modeling for pandemic preparedness and response (MPPR)</vt:lpstr>
      <vt:lpstr>Tuesday</vt:lpstr>
      <vt:lpstr>Wednesday</vt:lpstr>
      <vt:lpstr>Wednesday</vt:lpstr>
      <vt:lpstr>Thursday</vt:lpstr>
      <vt:lpstr>Friday</vt:lpstr>
      <vt:lpstr>Introduction to Mpox</vt:lpstr>
      <vt:lpstr>Modes of Transmission:</vt:lpstr>
      <vt:lpstr>Transmission Dynamics of Mpox</vt:lpstr>
      <vt:lpstr>Key Epidemiological Factors</vt:lpstr>
      <vt:lpstr>Control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for pandemic preparedness and response (MPPR)</dc:title>
  <dc:creator>a</dc:creator>
  <cp:lastModifiedBy>Andrzej Jarynowski</cp:lastModifiedBy>
  <cp:revision>9</cp:revision>
  <dcterms:created xsi:type="dcterms:W3CDTF">2013-01-27T09:14:16Z</dcterms:created>
  <dcterms:modified xsi:type="dcterms:W3CDTF">2024-09-25T11:15:09Z</dcterms:modified>
</cp:coreProperties>
</file>