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9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0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  <p:sldMasterId id="2147483660" r:id="rId2"/>
    <p:sldMasterId id="2147483708" r:id="rId3"/>
    <p:sldMasterId id="2147483717" r:id="rId4"/>
    <p:sldMasterId id="2147483726" r:id="rId5"/>
    <p:sldMasterId id="2147483739" r:id="rId6"/>
    <p:sldMasterId id="2147483751" r:id="rId7"/>
    <p:sldMasterId id="2147483755" r:id="rId8"/>
    <p:sldMasterId id="2147483767" r:id="rId9"/>
    <p:sldMasterId id="2147483779" r:id="rId10"/>
    <p:sldMasterId id="2147483788" r:id="rId11"/>
  </p:sldMasterIdLst>
  <p:notesMasterIdLst>
    <p:notesMasterId r:id="rId71"/>
  </p:notesMasterIdLst>
  <p:handoutMasterIdLst>
    <p:handoutMasterId r:id="rId72"/>
  </p:handoutMasterIdLst>
  <p:sldIdLst>
    <p:sldId id="275" r:id="rId12"/>
    <p:sldId id="274" r:id="rId13"/>
    <p:sldId id="320" r:id="rId14"/>
    <p:sldId id="412" r:id="rId15"/>
    <p:sldId id="471" r:id="rId16"/>
    <p:sldId id="498" r:id="rId17"/>
    <p:sldId id="472" r:id="rId18"/>
    <p:sldId id="499" r:id="rId19"/>
    <p:sldId id="511" r:id="rId20"/>
    <p:sldId id="473" r:id="rId21"/>
    <p:sldId id="500" r:id="rId22"/>
    <p:sldId id="501" r:id="rId23"/>
    <p:sldId id="502" r:id="rId24"/>
    <p:sldId id="503" r:id="rId25"/>
    <p:sldId id="504" r:id="rId26"/>
    <p:sldId id="512" r:id="rId27"/>
    <p:sldId id="474" r:id="rId28"/>
    <p:sldId id="505" r:id="rId29"/>
    <p:sldId id="508" r:id="rId30"/>
    <p:sldId id="506" r:id="rId31"/>
    <p:sldId id="513" r:id="rId32"/>
    <p:sldId id="507" r:id="rId33"/>
    <p:sldId id="509" r:id="rId34"/>
    <p:sldId id="514" r:id="rId35"/>
    <p:sldId id="510" r:id="rId36"/>
    <p:sldId id="515" r:id="rId37"/>
    <p:sldId id="476" r:id="rId38"/>
    <p:sldId id="521" r:id="rId39"/>
    <p:sldId id="525" r:id="rId40"/>
    <p:sldId id="523" r:id="rId41"/>
    <p:sldId id="526" r:id="rId42"/>
    <p:sldId id="527" r:id="rId43"/>
    <p:sldId id="528" r:id="rId44"/>
    <p:sldId id="477" r:id="rId45"/>
    <p:sldId id="478" r:id="rId46"/>
    <p:sldId id="479" r:id="rId47"/>
    <p:sldId id="480" r:id="rId48"/>
    <p:sldId id="481" r:id="rId49"/>
    <p:sldId id="482" r:id="rId50"/>
    <p:sldId id="485" r:id="rId51"/>
    <p:sldId id="486" r:id="rId52"/>
    <p:sldId id="483" r:id="rId53"/>
    <p:sldId id="484" r:id="rId54"/>
    <p:sldId id="487" r:id="rId55"/>
    <p:sldId id="488" r:id="rId56"/>
    <p:sldId id="516" r:id="rId57"/>
    <p:sldId id="489" r:id="rId58"/>
    <p:sldId id="490" r:id="rId59"/>
    <p:sldId id="492" r:id="rId60"/>
    <p:sldId id="517" r:id="rId61"/>
    <p:sldId id="493" r:id="rId62"/>
    <p:sldId id="494" r:id="rId63"/>
    <p:sldId id="495" r:id="rId64"/>
    <p:sldId id="518" r:id="rId65"/>
    <p:sldId id="491" r:id="rId66"/>
    <p:sldId id="496" r:id="rId67"/>
    <p:sldId id="497" r:id="rId68"/>
    <p:sldId id="519" r:id="rId69"/>
    <p:sldId id="520" r:id="rId70"/>
  </p:sldIdLst>
  <p:sldSz cx="9144000" cy="6858000" type="screen4x3"/>
  <p:notesSz cx="6781800" cy="9906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BF11"/>
    <a:srgbClr val="1CCAE5"/>
    <a:srgbClr val="1793D7"/>
    <a:srgbClr val="1C0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11" autoAdjust="0"/>
    <p:restoredTop sz="90929"/>
  </p:normalViewPr>
  <p:slideViewPr>
    <p:cSldViewPr showGuides="1">
      <p:cViewPr varScale="1">
        <p:scale>
          <a:sx n="88" d="100"/>
          <a:sy n="88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936" y="-96"/>
      </p:cViewPr>
      <p:guideLst>
        <p:guide orient="horz" pos="3120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63" Type="http://schemas.openxmlformats.org/officeDocument/2006/relationships/slide" Target="slides/slide52.xml"/><Relationship Id="rId64" Type="http://schemas.openxmlformats.org/officeDocument/2006/relationships/slide" Target="slides/slide53.xml"/><Relationship Id="rId65" Type="http://schemas.openxmlformats.org/officeDocument/2006/relationships/slide" Target="slides/slide54.xml"/><Relationship Id="rId66" Type="http://schemas.openxmlformats.org/officeDocument/2006/relationships/slide" Target="slides/slide55.xml"/><Relationship Id="rId67" Type="http://schemas.openxmlformats.org/officeDocument/2006/relationships/slide" Target="slides/slide56.xml"/><Relationship Id="rId68" Type="http://schemas.openxmlformats.org/officeDocument/2006/relationships/slide" Target="slides/slide57.xml"/><Relationship Id="rId69" Type="http://schemas.openxmlformats.org/officeDocument/2006/relationships/slide" Target="slides/slide58.xml"/><Relationship Id="rId50" Type="http://schemas.openxmlformats.org/officeDocument/2006/relationships/slide" Target="slides/slide39.xml"/><Relationship Id="rId51" Type="http://schemas.openxmlformats.org/officeDocument/2006/relationships/slide" Target="slides/slide40.xml"/><Relationship Id="rId52" Type="http://schemas.openxmlformats.org/officeDocument/2006/relationships/slide" Target="slides/slide41.xml"/><Relationship Id="rId53" Type="http://schemas.openxmlformats.org/officeDocument/2006/relationships/slide" Target="slides/slide42.xml"/><Relationship Id="rId54" Type="http://schemas.openxmlformats.org/officeDocument/2006/relationships/slide" Target="slides/slide43.xml"/><Relationship Id="rId55" Type="http://schemas.openxmlformats.org/officeDocument/2006/relationships/slide" Target="slides/slide44.xml"/><Relationship Id="rId56" Type="http://schemas.openxmlformats.org/officeDocument/2006/relationships/slide" Target="slides/slide45.xml"/><Relationship Id="rId57" Type="http://schemas.openxmlformats.org/officeDocument/2006/relationships/slide" Target="slides/slide46.xml"/><Relationship Id="rId58" Type="http://schemas.openxmlformats.org/officeDocument/2006/relationships/slide" Target="slides/slide47.xml"/><Relationship Id="rId59" Type="http://schemas.openxmlformats.org/officeDocument/2006/relationships/slide" Target="slides/slide4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70" Type="http://schemas.openxmlformats.org/officeDocument/2006/relationships/slide" Target="slides/slide5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49.xml"/><Relationship Id="rId61" Type="http://schemas.openxmlformats.org/officeDocument/2006/relationships/slide" Target="slides/slide50.xml"/><Relationship Id="rId62" Type="http://schemas.openxmlformats.org/officeDocument/2006/relationships/slide" Target="slides/slide51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Relationship Id="rId2" Type="http://schemas.openxmlformats.org/officeDocument/2006/relationships/image" Target="../media/image58.emf"/><Relationship Id="rId3" Type="http://schemas.openxmlformats.org/officeDocument/2006/relationships/image" Target="../media/image5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4" Type="http://schemas.openxmlformats.org/officeDocument/2006/relationships/image" Target="../media/image63.emf"/><Relationship Id="rId5" Type="http://schemas.openxmlformats.org/officeDocument/2006/relationships/image" Target="../media/image64.emf"/><Relationship Id="rId6" Type="http://schemas.openxmlformats.org/officeDocument/2006/relationships/image" Target="../media/image65.emf"/><Relationship Id="rId7" Type="http://schemas.openxmlformats.org/officeDocument/2006/relationships/image" Target="../media/image66.emf"/><Relationship Id="rId8" Type="http://schemas.openxmlformats.org/officeDocument/2006/relationships/image" Target="../media/image67.emf"/><Relationship Id="rId9" Type="http://schemas.openxmlformats.org/officeDocument/2006/relationships/image" Target="../media/image68.emf"/><Relationship Id="rId10" Type="http://schemas.openxmlformats.org/officeDocument/2006/relationships/image" Target="../media/image69.emf"/><Relationship Id="rId11" Type="http://schemas.openxmlformats.org/officeDocument/2006/relationships/image" Target="../media/image70.emf"/><Relationship Id="rId1" Type="http://schemas.openxmlformats.org/officeDocument/2006/relationships/image" Target="../media/image60.emf"/><Relationship Id="rId2" Type="http://schemas.openxmlformats.org/officeDocument/2006/relationships/image" Target="../media/image6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4" Type="http://schemas.openxmlformats.org/officeDocument/2006/relationships/image" Target="../media/image74.emf"/><Relationship Id="rId5" Type="http://schemas.openxmlformats.org/officeDocument/2006/relationships/image" Target="../media/image75.emf"/><Relationship Id="rId1" Type="http://schemas.openxmlformats.org/officeDocument/2006/relationships/image" Target="../media/image71.emf"/><Relationship Id="rId2" Type="http://schemas.openxmlformats.org/officeDocument/2006/relationships/image" Target="../media/image7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4" Type="http://schemas.openxmlformats.org/officeDocument/2006/relationships/image" Target="../media/image84.emf"/><Relationship Id="rId5" Type="http://schemas.openxmlformats.org/officeDocument/2006/relationships/image" Target="../media/image85.emf"/><Relationship Id="rId1" Type="http://schemas.openxmlformats.org/officeDocument/2006/relationships/image" Target="../media/image81.emf"/><Relationship Id="rId2" Type="http://schemas.openxmlformats.org/officeDocument/2006/relationships/image" Target="../media/image8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4" Type="http://schemas.openxmlformats.org/officeDocument/2006/relationships/image" Target="../media/image89.emf"/><Relationship Id="rId1" Type="http://schemas.openxmlformats.org/officeDocument/2006/relationships/image" Target="../media/image86.emf"/><Relationship Id="rId2" Type="http://schemas.openxmlformats.org/officeDocument/2006/relationships/image" Target="../media/image8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8" Type="http://schemas.openxmlformats.org/officeDocument/2006/relationships/image" Target="../media/image24.emf"/><Relationship Id="rId9" Type="http://schemas.openxmlformats.org/officeDocument/2006/relationships/image" Target="../media/image25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4" Type="http://schemas.openxmlformats.org/officeDocument/2006/relationships/image" Target="../media/image51.emf"/><Relationship Id="rId5" Type="http://schemas.openxmlformats.org/officeDocument/2006/relationships/image" Target="../media/image31.emf"/><Relationship Id="rId1" Type="http://schemas.openxmlformats.org/officeDocument/2006/relationships/image" Target="../media/image48.emf"/><Relationship Id="rId2" Type="http://schemas.openxmlformats.org/officeDocument/2006/relationships/image" Target="../media/image4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54.emf"/><Relationship Id="rId1" Type="http://schemas.openxmlformats.org/officeDocument/2006/relationships/image" Target="../media/image50.emf"/><Relationship Id="rId2" Type="http://schemas.openxmlformats.org/officeDocument/2006/relationships/image" Target="../media/image5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710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710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1070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8819A2C5-D425-418A-813C-D2056631D7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1946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6387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6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05350"/>
            <a:ext cx="49720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16390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6391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1070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74F9E15A-2DDD-48A4-81E6-2EDEC1199FA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1094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jpe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jpe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jpe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jpe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jpe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723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13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57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4D4E8-1442-4A26-862E-F7A1A3386CB3}" type="datetimeFigureOut">
              <a:rPr lang="en-GB"/>
              <a:pPr>
                <a:defRPr/>
              </a:pPr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8AA0D-06A5-4A03-86AF-FCD31649C8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488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40FB6-9916-4744-A588-88582159FB2B}" type="datetimeFigureOut">
              <a:rPr lang="en-GB"/>
              <a:pPr>
                <a:defRPr/>
              </a:pPr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5FE55-7890-4B92-8DAC-E9A4D1B545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645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MARLON\User57\e\edsnad\Documents\My Pictures\PPt\4-3_split_1-12_with_descriptor_sky_blue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3" y="397"/>
            <a:ext cx="9144000" cy="180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3568" y="2564904"/>
            <a:ext cx="7772400" cy="3204071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A2E35-467A-4B59-82DC-CA561B91D6DD}" type="datetimeFigureOut">
              <a:rPr lang="en-GB"/>
              <a:pPr>
                <a:defRPr/>
              </a:pPr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0FB9F-F625-4E59-ABB6-F6A9692E42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636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47B15-667E-4BCF-8B3A-A77556EB54EA}" type="datetimeFigureOut">
              <a:rPr lang="en-GB"/>
              <a:pPr>
                <a:defRPr/>
              </a:pPr>
              <a:t>06/03/2016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46B6B-B495-4202-9733-F50C9C7FB7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436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AC0FC-96BA-4D10-9D73-BF78231C6B28}" type="datetimeFigureOut">
              <a:rPr lang="en-GB"/>
              <a:pPr>
                <a:defRPr/>
              </a:pPr>
              <a:t>06/03/2016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3AD48-89ED-4225-9717-C63FF82E12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877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9EE57-8035-41DD-9C26-3C6F5DAA7CFD}" type="datetimeFigureOut">
              <a:rPr lang="en-GB"/>
              <a:pPr>
                <a:defRPr/>
              </a:pPr>
              <a:t>06/03/2016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80DCE-CC63-41F3-B3BF-2DC7C1BD5F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917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DAF2E-DC61-4E6E-94AB-B60AED80656E}" type="datetimeFigureOut">
              <a:rPr lang="en-GB"/>
              <a:pPr>
                <a:defRPr/>
              </a:pPr>
              <a:t>06/03/2016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1BE9-486E-45C4-86CB-5A5F3C395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4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898C3-4A5E-46F2-8CA9-97065EF60EB5}" type="datetimeFigureOut">
              <a:rPr lang="en-GB"/>
              <a:pPr>
                <a:defRPr/>
              </a:pPr>
              <a:t>06/03/2016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27412-71D6-44C2-A9F5-635BC27635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54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13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78D83-690E-44A6-9615-6E3773D09219}" type="datetimeFigureOut">
              <a:rPr lang="en-GB"/>
              <a:pPr>
                <a:defRPr/>
              </a:pPr>
              <a:t>06/03/2016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233AE-E9D9-464A-AA2D-6B972A04F9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533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34E77-4970-41AE-8E37-D8248A576885}" type="datetimeFigureOut">
              <a:rPr lang="en-GB"/>
              <a:pPr>
                <a:defRPr/>
              </a:pPr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9CED2-2637-4A41-9192-F691BFD70E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336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B04DF-1EF5-402B-A3AD-220EAF3DB805}" type="datetimeFigureOut">
              <a:rPr lang="en-GB"/>
              <a:pPr>
                <a:defRPr/>
              </a:pPr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84ABD-F176-4BF4-91E7-E32687AA68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8790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40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7188" y="714356"/>
            <a:ext cx="8286750" cy="357207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accent6"/>
                </a:solidFill>
              </a:defRPr>
            </a:lvl1pPr>
            <a:lvl2pPr>
              <a:buNone/>
              <a:defRPr sz="20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2737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0"/>
            <a:ext cx="7143800" cy="1000108"/>
          </a:xfrm>
          <a:prstGeom prst="rect">
            <a:avLst/>
          </a:prstGeom>
        </p:spPr>
        <p:txBody>
          <a:bodyPr anchor="b" anchorCtr="0"/>
          <a:lstStyle>
            <a:lvl1pPr>
              <a:defRPr sz="3200" b="1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/>
          <a:lstStyle>
            <a:lvl1pPr marL="450000" indent="-4500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  <a:defRPr sz="2000"/>
            </a:lvl1pPr>
            <a:lvl2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/>
            </a:lvl2pPr>
            <a:lvl3pPr>
              <a:spcBef>
                <a:spcPts val="0"/>
              </a:spcBef>
              <a:spcAft>
                <a:spcPts val="480"/>
              </a:spcAft>
              <a:buFont typeface="Arial" pitchFamily="34" charset="0"/>
              <a:buChar char="»"/>
              <a:defRPr sz="1800"/>
            </a:lvl3pPr>
            <a:lvl4pPr>
              <a:spcBef>
                <a:spcPts val="0"/>
              </a:spcBef>
              <a:spcAft>
                <a:spcPts val="300"/>
              </a:spcAft>
              <a:defRPr sz="1600"/>
            </a:lvl4pPr>
            <a:lvl5pPr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2910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321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0"/>
          </p:nvPr>
        </p:nvSpPr>
        <p:spPr>
          <a:xfrm>
            <a:off x="428596" y="1428736"/>
            <a:ext cx="4040188" cy="5000660"/>
          </a:xfrm>
          <a:prstGeom prst="rect">
            <a:avLst/>
          </a:prstGeom>
        </p:spPr>
        <p:txBody>
          <a:bodyPr/>
          <a:lstStyle>
            <a:lvl1pPr marL="450000" indent="-450000" algn="l" rtl="0" eaLnBrk="0" fontAlgn="base" hangingPunct="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  <a:def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lang="en-US" sz="2000" dirty="0" smtClean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ts val="480"/>
              </a:spcAft>
              <a:buFont typeface="Arial" pitchFamily="34" charset="0"/>
              <a:buChar char="»"/>
              <a:defRPr lang="en-US" sz="1800" dirty="0" smtClean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ts val="30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GB" sz="1400" dirty="0">
                <a:solidFill>
                  <a:schemeClr val="tx1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28736"/>
            <a:ext cx="4041775" cy="5000660"/>
          </a:xfrm>
          <a:prstGeom prst="rect">
            <a:avLst/>
          </a:prstGeom>
        </p:spPr>
        <p:txBody>
          <a:bodyPr/>
          <a:lstStyle>
            <a:lvl1pPr marL="450000" indent="-450000" algn="l" rtl="0" eaLnBrk="0" fontAlgn="base" hangingPunct="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  <a:def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lang="en-US" sz="2000" dirty="0" smtClean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ts val="480"/>
              </a:spcAft>
              <a:buFont typeface="Arial" pitchFamily="34" charset="0"/>
              <a:buChar char="»"/>
              <a:defRPr lang="en-US" sz="1800" dirty="0" smtClean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ts val="30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GB" sz="1400" dirty="0">
                <a:solidFill>
                  <a:schemeClr val="tx1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5786" y="4515"/>
            <a:ext cx="7143800" cy="1000108"/>
          </a:xfrm>
          <a:prstGeom prst="rect">
            <a:avLst/>
          </a:prstGeom>
        </p:spPr>
        <p:txBody>
          <a:bodyPr anchor="b" anchorCtr="0"/>
          <a:lstStyle>
            <a:lvl1pPr>
              <a:defRPr sz="3200" b="1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828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596" y="1214422"/>
            <a:ext cx="4040188" cy="77441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596" y="2000240"/>
            <a:ext cx="4040188" cy="4125923"/>
          </a:xfrm>
          <a:prstGeom prst="rect">
            <a:avLst/>
          </a:prstGeom>
        </p:spPr>
        <p:txBody>
          <a:bodyPr/>
          <a:lstStyle>
            <a:lvl1pPr marL="450000" indent="-450000" algn="l" rtl="0" eaLnBrk="0" fontAlgn="base" hangingPunct="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  <a:def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lang="en-US" sz="2000" dirty="0" smtClean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ts val="480"/>
              </a:spcAft>
              <a:buFont typeface="Arial" pitchFamily="34" charset="0"/>
              <a:buChar char="»"/>
              <a:defRPr lang="en-US" sz="1800" dirty="0" smtClean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ts val="30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GB" sz="1400" dirty="0">
                <a:solidFill>
                  <a:schemeClr val="tx1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4423"/>
            <a:ext cx="4041775" cy="77441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00240"/>
            <a:ext cx="4041775" cy="4125923"/>
          </a:xfrm>
          <a:prstGeom prst="rect">
            <a:avLst/>
          </a:prstGeom>
        </p:spPr>
        <p:txBody>
          <a:bodyPr/>
          <a:lstStyle>
            <a:lvl1pPr marL="450000" indent="-450000" algn="l" rtl="0" eaLnBrk="0" fontAlgn="base" hangingPunct="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  <a:def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lang="en-US" sz="2000" dirty="0" smtClean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ts val="480"/>
              </a:spcAft>
              <a:buFont typeface="Arial" pitchFamily="34" charset="0"/>
              <a:buChar char="»"/>
              <a:defRPr lang="en-US" sz="1800" dirty="0" smtClean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ts val="30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GB" sz="1400" dirty="0">
                <a:solidFill>
                  <a:schemeClr val="tx1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5786" y="-6118"/>
            <a:ext cx="7143800" cy="1000108"/>
          </a:xfrm>
          <a:prstGeom prst="rect">
            <a:avLst/>
          </a:prstGeom>
        </p:spPr>
        <p:txBody>
          <a:bodyPr anchor="b" anchorCtr="0"/>
          <a:lstStyle>
            <a:lvl1pPr>
              <a:defRPr sz="3200" b="1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39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85786" y="0"/>
            <a:ext cx="7143800" cy="1000108"/>
          </a:xfrm>
          <a:prstGeom prst="rect">
            <a:avLst/>
          </a:prstGeom>
        </p:spPr>
        <p:txBody>
          <a:bodyPr anchor="b" anchorCtr="0"/>
          <a:lstStyle>
            <a:lvl1pPr>
              <a:defRPr sz="3200" b="1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601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83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586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8823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40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7188" y="714356"/>
            <a:ext cx="8286750" cy="357207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accent6"/>
                </a:solidFill>
              </a:defRPr>
            </a:lvl1pPr>
            <a:lvl2pPr>
              <a:buNone/>
              <a:defRPr sz="20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2737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0"/>
            <a:ext cx="7143800" cy="1000108"/>
          </a:xfrm>
          <a:prstGeom prst="rect">
            <a:avLst/>
          </a:prstGeom>
        </p:spPr>
        <p:txBody>
          <a:bodyPr anchor="b" anchorCtr="0"/>
          <a:lstStyle>
            <a:lvl1pPr>
              <a:defRPr sz="3200" b="1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/>
          <a:lstStyle>
            <a:lvl1pPr marL="450000" indent="-4500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  <a:defRPr sz="2000"/>
            </a:lvl1pPr>
            <a:lvl2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/>
            </a:lvl2pPr>
            <a:lvl3pPr>
              <a:spcBef>
                <a:spcPts val="0"/>
              </a:spcBef>
              <a:spcAft>
                <a:spcPts val="480"/>
              </a:spcAft>
              <a:buFont typeface="Arial" pitchFamily="34" charset="0"/>
              <a:buChar char="»"/>
              <a:defRPr sz="1800"/>
            </a:lvl3pPr>
            <a:lvl4pPr>
              <a:spcBef>
                <a:spcPts val="0"/>
              </a:spcBef>
              <a:spcAft>
                <a:spcPts val="300"/>
              </a:spcAft>
              <a:defRPr sz="1600"/>
            </a:lvl4pPr>
            <a:lvl5pPr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291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3217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0"/>
          </p:nvPr>
        </p:nvSpPr>
        <p:spPr>
          <a:xfrm>
            <a:off x="428596" y="1428736"/>
            <a:ext cx="4040188" cy="5000660"/>
          </a:xfrm>
          <a:prstGeom prst="rect">
            <a:avLst/>
          </a:prstGeom>
        </p:spPr>
        <p:txBody>
          <a:bodyPr/>
          <a:lstStyle>
            <a:lvl1pPr marL="450000" indent="-450000" algn="l" rtl="0" eaLnBrk="0" fontAlgn="base" hangingPunct="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  <a:def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lang="en-US" sz="2000" dirty="0" smtClean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ts val="480"/>
              </a:spcAft>
              <a:buFont typeface="Arial" pitchFamily="34" charset="0"/>
              <a:buChar char="»"/>
              <a:defRPr lang="en-US" sz="1800" dirty="0" smtClean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ts val="30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GB" sz="1400" dirty="0">
                <a:solidFill>
                  <a:schemeClr val="tx1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28736"/>
            <a:ext cx="4041775" cy="5000660"/>
          </a:xfrm>
          <a:prstGeom prst="rect">
            <a:avLst/>
          </a:prstGeom>
        </p:spPr>
        <p:txBody>
          <a:bodyPr/>
          <a:lstStyle>
            <a:lvl1pPr marL="450000" indent="-450000" algn="l" rtl="0" eaLnBrk="0" fontAlgn="base" hangingPunct="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  <a:def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lang="en-US" sz="2000" dirty="0" smtClean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ts val="480"/>
              </a:spcAft>
              <a:buFont typeface="Arial" pitchFamily="34" charset="0"/>
              <a:buChar char="»"/>
              <a:defRPr lang="en-US" sz="1800" dirty="0" smtClean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ts val="30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GB" sz="1400" dirty="0">
                <a:solidFill>
                  <a:schemeClr val="tx1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5786" y="4515"/>
            <a:ext cx="7143800" cy="1000108"/>
          </a:xfrm>
          <a:prstGeom prst="rect">
            <a:avLst/>
          </a:prstGeom>
        </p:spPr>
        <p:txBody>
          <a:bodyPr anchor="b" anchorCtr="0"/>
          <a:lstStyle>
            <a:lvl1pPr>
              <a:defRPr sz="3200" b="1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8282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596" y="1214422"/>
            <a:ext cx="4040188" cy="77441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596" y="2000240"/>
            <a:ext cx="4040188" cy="4125923"/>
          </a:xfrm>
          <a:prstGeom prst="rect">
            <a:avLst/>
          </a:prstGeom>
        </p:spPr>
        <p:txBody>
          <a:bodyPr/>
          <a:lstStyle>
            <a:lvl1pPr marL="450000" indent="-450000" algn="l" rtl="0" eaLnBrk="0" fontAlgn="base" hangingPunct="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  <a:def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lang="en-US" sz="2000" dirty="0" smtClean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ts val="480"/>
              </a:spcAft>
              <a:buFont typeface="Arial" pitchFamily="34" charset="0"/>
              <a:buChar char="»"/>
              <a:defRPr lang="en-US" sz="1800" dirty="0" smtClean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ts val="30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GB" sz="1400" dirty="0">
                <a:solidFill>
                  <a:schemeClr val="tx1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4423"/>
            <a:ext cx="4041775" cy="77441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00240"/>
            <a:ext cx="4041775" cy="4125923"/>
          </a:xfrm>
          <a:prstGeom prst="rect">
            <a:avLst/>
          </a:prstGeom>
        </p:spPr>
        <p:txBody>
          <a:bodyPr/>
          <a:lstStyle>
            <a:lvl1pPr marL="450000" indent="-450000" algn="l" rtl="0" eaLnBrk="0" fontAlgn="base" hangingPunct="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  <a:def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lang="en-US" sz="2000" dirty="0" smtClean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ts val="480"/>
              </a:spcAft>
              <a:buFont typeface="Arial" pitchFamily="34" charset="0"/>
              <a:buChar char="»"/>
              <a:defRPr lang="en-US" sz="1800" dirty="0" smtClean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ts val="30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GB" sz="1400" dirty="0">
                <a:solidFill>
                  <a:schemeClr val="tx1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5786" y="-6118"/>
            <a:ext cx="7143800" cy="1000108"/>
          </a:xfrm>
          <a:prstGeom prst="rect">
            <a:avLst/>
          </a:prstGeom>
        </p:spPr>
        <p:txBody>
          <a:bodyPr anchor="b" anchorCtr="0"/>
          <a:lstStyle>
            <a:lvl1pPr>
              <a:defRPr sz="3200" b="1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395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85786" y="0"/>
            <a:ext cx="7143800" cy="1000108"/>
          </a:xfrm>
          <a:prstGeom prst="rect">
            <a:avLst/>
          </a:prstGeom>
        </p:spPr>
        <p:txBody>
          <a:bodyPr anchor="b" anchorCtr="0"/>
          <a:lstStyle>
            <a:lvl1pPr>
              <a:defRPr sz="3200" b="1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6010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8386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88236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MARLON\User57\e\edsnad\Documents\My Pictures\PPt\4-3_split_8-12_with_descriptor_sky_blue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1902"/>
            <a:ext cx="9144000" cy="565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986" y="4221088"/>
            <a:ext cx="7056784" cy="1296144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dirty="0" smtClean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7504" y="5486077"/>
            <a:ext cx="6400800" cy="1327299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1628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980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1520" y="3861048"/>
            <a:ext cx="7056784" cy="1296144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dirty="0" smtClean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9432" y="5198045"/>
            <a:ext cx="6400800" cy="1327299"/>
          </a:xfrm>
        </p:spPr>
        <p:txBody>
          <a:bodyPr/>
          <a:lstStyle>
            <a:lvl1pPr marL="0" indent="0" algn="l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dirty="0" smtClean="0"/>
          </a:p>
        </p:txBody>
      </p:sp>
      <p:pic>
        <p:nvPicPr>
          <p:cNvPr id="5" name="Picture 2" descr="\\MARLON\User57\e\edsnad\Documents\My Pictures\PPt\4-3_split_4-12_with_descriptor_blue_sky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358" y="-551"/>
            <a:ext cx="9144000" cy="326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30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D8804-937B-40C3-8369-0CF62D082B6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97632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MARLON\User57\e\edsnad\Documents\My Pictures\PPt\4-3_split_1-12_with_descriptor_sky_blue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3" y="397"/>
            <a:ext cx="9144000" cy="180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550979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8B94E-925D-4A32-90AE-A4FAA5B8065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88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6B3E9-7FF0-4902-80F9-E8997D5A0E3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7650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03937-7804-4435-8F73-564F70BF047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9336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1288"/>
            <a:ext cx="9144000" cy="594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CFF8C-A83F-461F-AEDD-249687053BE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2924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1288"/>
            <a:ext cx="9144000" cy="594360"/>
          </a:xfrm>
          <a:prstGeom prst="rect">
            <a:avLst/>
          </a:prstGeom>
        </p:spPr>
      </p:pic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D0086-8934-43DE-AB7F-FE2D8ACF74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49040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1288"/>
            <a:ext cx="9144000" cy="594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78CB3-4A42-4C7D-9227-6531CAA8D3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135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1288"/>
            <a:ext cx="9144000" cy="594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DA786-226B-42DD-93E8-A1CF609743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0361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1288"/>
            <a:ext cx="9144000" cy="594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48C52-FFFD-49F6-B265-F7E72DF156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931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9514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1288"/>
            <a:ext cx="9144000" cy="59436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5EEF6-EF9C-46E6-8B5F-3F5CA92D3B8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630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82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507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537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445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857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0426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5616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0796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5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776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354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8162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0"/>
            <a:ext cx="7143800" cy="1000108"/>
          </a:xfrm>
          <a:prstGeom prst="rect">
            <a:avLst/>
          </a:prstGeom>
        </p:spPr>
        <p:txBody>
          <a:bodyPr anchor="b" anchorCtr="0"/>
          <a:lstStyle>
            <a:lvl1pPr>
              <a:defRPr sz="3200" b="1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/>
          <a:lstStyle>
            <a:lvl1pPr marL="450000" indent="-4500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  <a:defRPr sz="2000"/>
            </a:lvl1pPr>
            <a:lvl2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/>
            </a:lvl2pPr>
            <a:lvl3pPr>
              <a:spcBef>
                <a:spcPts val="0"/>
              </a:spcBef>
              <a:spcAft>
                <a:spcPts val="480"/>
              </a:spcAft>
              <a:buFont typeface="Arial" pitchFamily="34" charset="0"/>
              <a:buChar char="»"/>
              <a:defRPr sz="1800"/>
            </a:lvl3pPr>
            <a:lvl4pPr>
              <a:spcBef>
                <a:spcPts val="0"/>
              </a:spcBef>
              <a:spcAft>
                <a:spcPts val="300"/>
              </a:spcAft>
              <a:defRPr sz="1600"/>
            </a:lvl4pPr>
            <a:lvl5pPr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6148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85786" y="0"/>
            <a:ext cx="7143800" cy="1000108"/>
          </a:xfrm>
          <a:prstGeom prst="rect">
            <a:avLst/>
          </a:prstGeom>
        </p:spPr>
        <p:txBody>
          <a:bodyPr anchor="b" anchorCtr="0"/>
          <a:lstStyle>
            <a:lvl1pPr>
              <a:defRPr sz="3200" b="1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03415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04088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327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7633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7630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346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9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7202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884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178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1918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678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9938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4113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1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212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502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8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9477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5558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6002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329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0462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76274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9305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561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40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57188" y="714356"/>
            <a:ext cx="8286750" cy="357207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accent6"/>
                </a:solidFill>
              </a:defRPr>
            </a:lvl1pPr>
            <a:lvl2pPr>
              <a:buNone/>
              <a:defRPr sz="20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197157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0"/>
            <a:ext cx="7143800" cy="1000108"/>
          </a:xfrm>
          <a:prstGeom prst="rect">
            <a:avLst/>
          </a:prstGeom>
        </p:spPr>
        <p:txBody>
          <a:bodyPr anchor="b" anchorCtr="0"/>
          <a:lstStyle>
            <a:lvl1pPr>
              <a:defRPr sz="3200" b="1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/>
          <a:lstStyle>
            <a:lvl1pPr marL="450000" indent="-4500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  <a:defRPr sz="2000"/>
            </a:lvl1pPr>
            <a:lvl2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/>
            </a:lvl2pPr>
            <a:lvl3pPr>
              <a:spcBef>
                <a:spcPts val="0"/>
              </a:spcBef>
              <a:spcAft>
                <a:spcPts val="480"/>
              </a:spcAft>
              <a:buFont typeface="Arial" pitchFamily="34" charset="0"/>
              <a:buChar char="»"/>
              <a:defRPr sz="1800"/>
            </a:lvl3pPr>
            <a:lvl4pPr>
              <a:spcBef>
                <a:spcPts val="0"/>
              </a:spcBef>
              <a:spcAft>
                <a:spcPts val="300"/>
              </a:spcAft>
              <a:defRPr sz="1600"/>
            </a:lvl4pPr>
            <a:lvl5pPr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4752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03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4978-FF33-4943-AA93-CA0F6CF72124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63364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0"/>
          </p:nvPr>
        </p:nvSpPr>
        <p:spPr>
          <a:xfrm>
            <a:off x="428596" y="1428736"/>
            <a:ext cx="4040188" cy="5000660"/>
          </a:xfrm>
          <a:prstGeom prst="rect">
            <a:avLst/>
          </a:prstGeom>
        </p:spPr>
        <p:txBody>
          <a:bodyPr/>
          <a:lstStyle>
            <a:lvl1pPr marL="450000" indent="-450000" algn="l" rtl="0" eaLnBrk="0" fontAlgn="base" hangingPunct="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  <a:def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lang="en-US" sz="2000" dirty="0" smtClean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ts val="480"/>
              </a:spcAft>
              <a:buFont typeface="Arial" pitchFamily="34" charset="0"/>
              <a:buChar char="»"/>
              <a:defRPr lang="en-US" sz="1800" dirty="0" smtClean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ts val="30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GB" sz="1400" dirty="0">
                <a:solidFill>
                  <a:schemeClr val="tx1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28736"/>
            <a:ext cx="4041775" cy="5000660"/>
          </a:xfrm>
          <a:prstGeom prst="rect">
            <a:avLst/>
          </a:prstGeom>
        </p:spPr>
        <p:txBody>
          <a:bodyPr/>
          <a:lstStyle>
            <a:lvl1pPr marL="450000" indent="-450000" algn="l" rtl="0" eaLnBrk="0" fontAlgn="base" hangingPunct="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  <a:def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lang="en-US" sz="2000" dirty="0" smtClean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ts val="480"/>
              </a:spcAft>
              <a:buFont typeface="Arial" pitchFamily="34" charset="0"/>
              <a:buChar char="»"/>
              <a:defRPr lang="en-US" sz="1800" dirty="0" smtClean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ts val="30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GB" sz="1400" dirty="0">
                <a:solidFill>
                  <a:schemeClr val="tx1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5786" y="4515"/>
            <a:ext cx="7143800" cy="1000108"/>
          </a:xfrm>
          <a:prstGeom prst="rect">
            <a:avLst/>
          </a:prstGeom>
        </p:spPr>
        <p:txBody>
          <a:bodyPr anchor="b" anchorCtr="0"/>
          <a:lstStyle>
            <a:lvl1pPr>
              <a:defRPr sz="3200" b="1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04703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596" y="1214422"/>
            <a:ext cx="4040188" cy="77441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596" y="2000240"/>
            <a:ext cx="4040188" cy="4125923"/>
          </a:xfrm>
          <a:prstGeom prst="rect">
            <a:avLst/>
          </a:prstGeom>
        </p:spPr>
        <p:txBody>
          <a:bodyPr/>
          <a:lstStyle>
            <a:lvl1pPr marL="450000" indent="-450000" algn="l" rtl="0" eaLnBrk="0" fontAlgn="base" hangingPunct="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  <a:def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lang="en-US" sz="2000" dirty="0" smtClean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ts val="480"/>
              </a:spcAft>
              <a:buFont typeface="Arial" pitchFamily="34" charset="0"/>
              <a:buChar char="»"/>
              <a:defRPr lang="en-US" sz="1800" dirty="0" smtClean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ts val="30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GB" sz="1400" dirty="0">
                <a:solidFill>
                  <a:schemeClr val="tx1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4423"/>
            <a:ext cx="4041775" cy="77441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00240"/>
            <a:ext cx="4041775" cy="4125923"/>
          </a:xfrm>
          <a:prstGeom prst="rect">
            <a:avLst/>
          </a:prstGeom>
        </p:spPr>
        <p:txBody>
          <a:bodyPr/>
          <a:lstStyle>
            <a:lvl1pPr marL="450000" indent="-450000" algn="l" rtl="0" eaLnBrk="0" fontAlgn="base" hangingPunct="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  <a:def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lang="en-US" sz="2000" dirty="0" smtClean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ts val="480"/>
              </a:spcAft>
              <a:buFont typeface="Arial" pitchFamily="34" charset="0"/>
              <a:buChar char="»"/>
              <a:defRPr lang="en-US" sz="1800" dirty="0" smtClean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ts val="300"/>
              </a:spcAft>
              <a:buChar char="–"/>
              <a:defRPr lang="en-US" sz="1600" dirty="0" smtClean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lang="en-GB" sz="1400" dirty="0">
                <a:solidFill>
                  <a:schemeClr val="tx1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5786" y="-6118"/>
            <a:ext cx="7143800" cy="1000108"/>
          </a:xfrm>
          <a:prstGeom prst="rect">
            <a:avLst/>
          </a:prstGeom>
        </p:spPr>
        <p:txBody>
          <a:bodyPr anchor="b" anchorCtr="0"/>
          <a:lstStyle>
            <a:lvl1pPr>
              <a:defRPr sz="3200" b="1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38969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85786" y="0"/>
            <a:ext cx="7143800" cy="1000108"/>
          </a:xfrm>
          <a:prstGeom prst="rect">
            <a:avLst/>
          </a:prstGeom>
        </p:spPr>
        <p:txBody>
          <a:bodyPr anchor="b" anchorCtr="0"/>
          <a:lstStyle>
            <a:lvl1pPr>
              <a:defRPr sz="3200" b="1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4309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47755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320935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0"/>
            <a:ext cx="7143800" cy="1000108"/>
          </a:xfrm>
          <a:prstGeom prst="rect">
            <a:avLst/>
          </a:prstGeom>
        </p:spPr>
        <p:txBody>
          <a:bodyPr anchor="b" anchorCtr="0"/>
          <a:lstStyle>
            <a:lvl1pPr>
              <a:defRPr sz="3200" b="1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/>
          <a:lstStyle>
            <a:lvl1pPr marL="450000" indent="-4500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  <a:defRPr sz="2000"/>
            </a:lvl1pPr>
            <a:lvl2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/>
            </a:lvl2pPr>
            <a:lvl3pPr>
              <a:spcBef>
                <a:spcPts val="0"/>
              </a:spcBef>
              <a:spcAft>
                <a:spcPts val="480"/>
              </a:spcAft>
              <a:buFont typeface="Arial" pitchFamily="34" charset="0"/>
              <a:buChar char="»"/>
              <a:defRPr sz="1800"/>
            </a:lvl3pPr>
            <a:lvl4pPr>
              <a:spcBef>
                <a:spcPts val="0"/>
              </a:spcBef>
              <a:spcAft>
                <a:spcPts val="300"/>
              </a:spcAft>
              <a:defRPr sz="1600"/>
            </a:lvl4pPr>
            <a:lvl5pPr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01245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85786" y="0"/>
            <a:ext cx="7143800" cy="1000108"/>
          </a:xfrm>
          <a:prstGeom prst="rect">
            <a:avLst/>
          </a:prstGeom>
        </p:spPr>
        <p:txBody>
          <a:bodyPr anchor="b" anchorCtr="0"/>
          <a:lstStyle>
            <a:lvl1pPr>
              <a:defRPr sz="3200" b="1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06360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54048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235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9.xml"/><Relationship Id="rId4" Type="http://schemas.openxmlformats.org/officeDocument/2006/relationships/slideLayout" Target="../slideLayouts/slideLayout90.xml"/><Relationship Id="rId5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4.xml"/><Relationship Id="rId9" Type="http://schemas.openxmlformats.org/officeDocument/2006/relationships/theme" Target="../theme/theme10.xml"/><Relationship Id="rId10" Type="http://schemas.openxmlformats.org/officeDocument/2006/relationships/image" Target="../media/image7.jpeg"/><Relationship Id="rId11" Type="http://schemas.openxmlformats.org/officeDocument/2006/relationships/image" Target="../media/image8.png"/><Relationship Id="rId1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8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theme" Target="../theme/theme11.xml"/><Relationship Id="rId1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6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theme" Target="../theme/theme3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theme" Target="../theme/theme4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9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9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4" Type="http://schemas.openxmlformats.org/officeDocument/2006/relationships/theme" Target="../theme/theme7.xml"/><Relationship Id="rId1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5.xml"/><Relationship Id="rId12" Type="http://schemas.openxmlformats.org/officeDocument/2006/relationships/theme" Target="../theme/theme8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1.xml"/><Relationship Id="rId8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4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6.xml"/><Relationship Id="rId12" Type="http://schemas.openxmlformats.org/officeDocument/2006/relationships/theme" Target="../theme/theme9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9.xml"/><Relationship Id="rId5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2.xml"/><Relationship Id="rId8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\\MARLON\User57\e\edsnad\Documents\My Pictures\PPt\4-3_split_1-12_with_descriptor_sky_blue.jpg"/>
          <p:cNvPicPr>
            <a:picLocks noChangeAspect="1" noChangeArrowheads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3" y="397"/>
            <a:ext cx="9144000" cy="180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485800"/>
            <a:ext cx="70567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84978-FF33-4943-AA93-CA0F6CF72124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5110-1EFC-4265-8B99-12D554FCC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91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WG10-RGB-COAM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39038" y="79375"/>
            <a:ext cx="15255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traight Connector 1025"/>
          <p:cNvSpPr>
            <a:spLocks noChangeShapeType="1"/>
          </p:cNvSpPr>
          <p:nvPr/>
        </p:nvSpPr>
        <p:spPr bwMode="auto">
          <a:xfrm>
            <a:off x="390525" y="1071563"/>
            <a:ext cx="8364538" cy="0"/>
          </a:xfrm>
          <a:prstGeom prst="line">
            <a:avLst/>
          </a:prstGeom>
          <a:noFill/>
          <a:ln w="57150" cmpd="thinThick" algn="ctr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28" name="Rectangle 102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4775" y="82550"/>
            <a:ext cx="16922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330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5pPr>
      <a:lvl6pPr marL="457200" algn="ctr" eaLnBrk="1" fontAlgn="base" hangingPunct="1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6pPr>
      <a:lvl7pPr marL="914400" algn="ctr" eaLnBrk="1" fontAlgn="base" hangingPunct="1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7pPr>
      <a:lvl8pPr marL="1371600" algn="ctr" eaLnBrk="1" fontAlgn="base" hangingPunct="1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8pPr>
      <a:lvl9pPr marL="1828800" algn="ctr" eaLnBrk="1" fontAlgn="base" hangingPunct="1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17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5pPr>
      <a:lvl6pPr marL="457200" algn="ctr" eaLnBrk="1" fontAlgn="base" hangingPunct="1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6pPr>
      <a:lvl7pPr marL="914400" algn="ctr" eaLnBrk="1" fontAlgn="base" hangingPunct="1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7pPr>
      <a:lvl8pPr marL="1371600" algn="ctr" eaLnBrk="1" fontAlgn="base" hangingPunct="1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8pPr>
      <a:lvl9pPr marL="1828800" algn="ctr" eaLnBrk="1" fontAlgn="base" hangingPunct="1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9FADD070-3693-41F0-BADB-35FB541A71E6}" type="datetimeFigureOut">
              <a:rPr lang="en-GB"/>
              <a:pPr>
                <a:defRPr/>
              </a:pPr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191FB2FD-B962-4662-80C0-9F11CBA062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traight Connector 1025"/>
          <p:cNvSpPr>
            <a:spLocks noChangeShapeType="1"/>
          </p:cNvSpPr>
          <p:nvPr/>
        </p:nvSpPr>
        <p:spPr bwMode="auto">
          <a:xfrm>
            <a:off x="390525" y="1071563"/>
            <a:ext cx="8364538" cy="0"/>
          </a:xfrm>
          <a:prstGeom prst="line">
            <a:avLst/>
          </a:prstGeom>
          <a:noFill/>
          <a:ln w="57150" cmpd="thinThick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74755" name="Picture 1" descr="\\vmware-host\Shared Folders\Desktop\the_warwick_uni_blue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24750" y="0"/>
            <a:ext cx="161925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024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pitchFamily="34" charset="-128"/>
        </a:defRPr>
      </a:lvl5pPr>
      <a:lvl6pPr marL="457200" algn="ctr" eaLnBrk="1" fontAlgn="base" hangingPunct="1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6pPr>
      <a:lvl7pPr marL="914400" algn="ctr" eaLnBrk="1" fontAlgn="base" hangingPunct="1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7pPr>
      <a:lvl8pPr marL="1371600" algn="ctr" eaLnBrk="1" fontAlgn="base" hangingPunct="1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8pPr>
      <a:lvl9pPr marL="1828800" algn="ctr" eaLnBrk="1" fontAlgn="base" hangingPunct="1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traight Connector 1025"/>
          <p:cNvSpPr>
            <a:spLocks noChangeShapeType="1"/>
          </p:cNvSpPr>
          <p:nvPr/>
        </p:nvSpPr>
        <p:spPr bwMode="auto">
          <a:xfrm>
            <a:off x="390525" y="1071563"/>
            <a:ext cx="8364538" cy="0"/>
          </a:xfrm>
          <a:prstGeom prst="line">
            <a:avLst/>
          </a:prstGeom>
          <a:noFill/>
          <a:ln w="57150" cmpd="thinThick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4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pitchFamily="34" charset="-128"/>
        </a:defRPr>
      </a:lvl5pPr>
      <a:lvl6pPr marL="457200" algn="ctr" eaLnBrk="1" fontAlgn="base" hangingPunct="1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6pPr>
      <a:lvl7pPr marL="914400" algn="ctr" eaLnBrk="1" fontAlgn="base" hangingPunct="1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7pPr>
      <a:lvl8pPr marL="1371600" algn="ctr" eaLnBrk="1" fontAlgn="base" hangingPunct="1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8pPr>
      <a:lvl9pPr marL="1828800" algn="ctr" eaLnBrk="1" fontAlgn="base" hangingPunct="1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5562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556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5562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8B2FC1F5-3F11-4F4C-98D3-E04A951B33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160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\\MARLON\User57\e\edsnad\Documents\My Pictures\PPt\4-3_split_1-12_with_descriptor_sky_blue.jpg"/>
          <p:cNvPicPr>
            <a:picLocks noChangeAspect="1" noChangeArrowheads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3" y="397"/>
            <a:ext cx="9144000" cy="180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485800"/>
            <a:ext cx="70567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70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0"/>
        </a:defRPr>
      </a:lvl5pPr>
      <a:lvl6pPr marL="457200" algn="ctr" eaLnBrk="1" fontAlgn="base" hangingPunct="1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6pPr>
      <a:lvl7pPr marL="914400" algn="ctr" eaLnBrk="1" fontAlgn="base" hangingPunct="1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7pPr>
      <a:lvl8pPr marL="1371600" algn="ctr" eaLnBrk="1" fontAlgn="base" hangingPunct="1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8pPr>
      <a:lvl9pPr marL="1828800" algn="ctr" eaLnBrk="1" fontAlgn="base" hangingPunct="1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\\MARLON\User57\e\edsnad\Documents\My Pictures\PPt\4-3_split_1-12_with_descriptor_sky_blue.jpg"/>
          <p:cNvPicPr>
            <a:picLocks noChangeAspect="1" noChangeArrowheads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3" y="397"/>
            <a:ext cx="9144000" cy="180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485800"/>
            <a:ext cx="70567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6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\\MARLON\User57\e\edsnad\Documents\My Pictures\PPt\4-3_split_1-12_with_descriptor_sky_blue.jpg"/>
          <p:cNvPicPr>
            <a:picLocks noChangeAspect="1" noChangeArrowheads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3" y="397"/>
            <a:ext cx="9144000" cy="180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485800"/>
            <a:ext cx="70567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84978-FF33-4943-AA93-CA0F6CF72124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06/03/2016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5110-1EFC-4265-8B99-12D554FCCDA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69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30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31.emf"/><Relationship Id="rId7" Type="http://schemas.openxmlformats.org/officeDocument/2006/relationships/image" Target="../media/image32.jp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7.bin"/><Relationship Id="rId12" Type="http://schemas.openxmlformats.org/officeDocument/2006/relationships/image" Target="../media/image40.emf"/><Relationship Id="rId13" Type="http://schemas.openxmlformats.org/officeDocument/2006/relationships/oleObject" Target="../embeddings/oleObject28.bin"/><Relationship Id="rId14" Type="http://schemas.openxmlformats.org/officeDocument/2006/relationships/image" Target="../media/image4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4.xml"/><Relationship Id="rId3" Type="http://schemas.openxmlformats.org/officeDocument/2006/relationships/oleObject" Target="../embeddings/oleObject23.bin"/><Relationship Id="rId4" Type="http://schemas.openxmlformats.org/officeDocument/2006/relationships/image" Target="../media/image36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37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38.e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3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4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5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6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7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1.emf"/><Relationship Id="rId12" Type="http://schemas.openxmlformats.org/officeDocument/2006/relationships/oleObject" Target="../embeddings/oleObject34.bin"/><Relationship Id="rId13" Type="http://schemas.openxmlformats.org/officeDocument/2006/relationships/image" Target="../media/image3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4.xml"/><Relationship Id="rId3" Type="http://schemas.openxmlformats.org/officeDocument/2006/relationships/oleObject" Target="../embeddings/oleObject29.bin"/><Relationship Id="rId4" Type="http://schemas.openxmlformats.org/officeDocument/2006/relationships/image" Target="../media/image48.e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49.e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50.emf"/><Relationship Id="rId9" Type="http://schemas.openxmlformats.org/officeDocument/2006/relationships/oleObject" Target="../embeddings/oleObject32.bin"/><Relationship Id="rId10" Type="http://schemas.openxmlformats.org/officeDocument/2006/relationships/oleObject" Target="../embeddings/oleObject3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50.e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52.emf"/><Relationship Id="rId7" Type="http://schemas.openxmlformats.org/officeDocument/2006/relationships/oleObject" Target="../embeddings/oleObject37.bin"/><Relationship Id="rId8" Type="http://schemas.openxmlformats.org/officeDocument/2006/relationships/image" Target="../media/image53.emf"/><Relationship Id="rId9" Type="http://schemas.openxmlformats.org/officeDocument/2006/relationships/oleObject" Target="../embeddings/oleObject38.bin"/><Relationship Id="rId10" Type="http://schemas.openxmlformats.org/officeDocument/2006/relationships/image" Target="../media/image5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55.emf"/><Relationship Id="rId5" Type="http://schemas.openxmlformats.org/officeDocument/2006/relationships/image" Target="../media/image56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57.emf"/><Relationship Id="rId5" Type="http://schemas.openxmlformats.org/officeDocument/2006/relationships/oleObject" Target="../embeddings/oleObject41.bin"/><Relationship Id="rId6" Type="http://schemas.openxmlformats.org/officeDocument/2006/relationships/image" Target="../media/image58.emf"/><Relationship Id="rId7" Type="http://schemas.openxmlformats.org/officeDocument/2006/relationships/oleObject" Target="../embeddings/oleObject42.bin"/><Relationship Id="rId8" Type="http://schemas.openxmlformats.org/officeDocument/2006/relationships/oleObject" Target="../embeddings/oleObject43.bin"/><Relationship Id="rId9" Type="http://schemas.openxmlformats.org/officeDocument/2006/relationships/image" Target="../media/image5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20" Type="http://schemas.openxmlformats.org/officeDocument/2006/relationships/image" Target="../media/image67.emf"/><Relationship Id="rId21" Type="http://schemas.openxmlformats.org/officeDocument/2006/relationships/oleObject" Target="../embeddings/oleObject54.bin"/><Relationship Id="rId22" Type="http://schemas.openxmlformats.org/officeDocument/2006/relationships/image" Target="../media/image68.emf"/><Relationship Id="rId23" Type="http://schemas.openxmlformats.org/officeDocument/2006/relationships/oleObject" Target="../embeddings/oleObject55.bin"/><Relationship Id="rId24" Type="http://schemas.openxmlformats.org/officeDocument/2006/relationships/oleObject" Target="../embeddings/oleObject56.bin"/><Relationship Id="rId25" Type="http://schemas.openxmlformats.org/officeDocument/2006/relationships/image" Target="../media/image69.emf"/><Relationship Id="rId26" Type="http://schemas.openxmlformats.org/officeDocument/2006/relationships/oleObject" Target="../embeddings/oleObject57.bin"/><Relationship Id="rId27" Type="http://schemas.openxmlformats.org/officeDocument/2006/relationships/image" Target="../media/image70.emf"/><Relationship Id="rId10" Type="http://schemas.openxmlformats.org/officeDocument/2006/relationships/image" Target="../media/image63.emf"/><Relationship Id="rId11" Type="http://schemas.openxmlformats.org/officeDocument/2006/relationships/oleObject" Target="../embeddings/oleObject48.bin"/><Relationship Id="rId12" Type="http://schemas.openxmlformats.org/officeDocument/2006/relationships/oleObject" Target="../embeddings/oleObject49.bin"/><Relationship Id="rId13" Type="http://schemas.openxmlformats.org/officeDocument/2006/relationships/image" Target="../media/image64.emf"/><Relationship Id="rId14" Type="http://schemas.openxmlformats.org/officeDocument/2006/relationships/oleObject" Target="../embeddings/oleObject50.bin"/><Relationship Id="rId15" Type="http://schemas.openxmlformats.org/officeDocument/2006/relationships/oleObject" Target="../embeddings/oleObject51.bin"/><Relationship Id="rId16" Type="http://schemas.openxmlformats.org/officeDocument/2006/relationships/image" Target="../media/image65.emf"/><Relationship Id="rId17" Type="http://schemas.openxmlformats.org/officeDocument/2006/relationships/oleObject" Target="../embeddings/oleObject52.bin"/><Relationship Id="rId18" Type="http://schemas.openxmlformats.org/officeDocument/2006/relationships/image" Target="../media/image66.emf"/><Relationship Id="rId19" Type="http://schemas.openxmlformats.org/officeDocument/2006/relationships/oleObject" Target="../embeddings/oleObject53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4.xml"/><Relationship Id="rId3" Type="http://schemas.openxmlformats.org/officeDocument/2006/relationships/oleObject" Target="../embeddings/oleObject44.bin"/><Relationship Id="rId4" Type="http://schemas.openxmlformats.org/officeDocument/2006/relationships/image" Target="../media/image60.emf"/><Relationship Id="rId5" Type="http://schemas.openxmlformats.org/officeDocument/2006/relationships/oleObject" Target="../embeddings/oleObject45.bin"/><Relationship Id="rId6" Type="http://schemas.openxmlformats.org/officeDocument/2006/relationships/image" Target="../media/image61.emf"/><Relationship Id="rId7" Type="http://schemas.openxmlformats.org/officeDocument/2006/relationships/oleObject" Target="../embeddings/oleObject46.bin"/><Relationship Id="rId8" Type="http://schemas.openxmlformats.org/officeDocument/2006/relationships/image" Target="../media/image62.emf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2.bin"/><Relationship Id="rId12" Type="http://schemas.openxmlformats.org/officeDocument/2006/relationships/oleObject" Target="../embeddings/oleObject63.bin"/><Relationship Id="rId13" Type="http://schemas.openxmlformats.org/officeDocument/2006/relationships/image" Target="../media/image7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4.xml"/><Relationship Id="rId3" Type="http://schemas.openxmlformats.org/officeDocument/2006/relationships/oleObject" Target="../embeddings/oleObject58.bin"/><Relationship Id="rId4" Type="http://schemas.openxmlformats.org/officeDocument/2006/relationships/image" Target="../media/image71.emf"/><Relationship Id="rId5" Type="http://schemas.openxmlformats.org/officeDocument/2006/relationships/oleObject" Target="../embeddings/oleObject59.bin"/><Relationship Id="rId6" Type="http://schemas.openxmlformats.org/officeDocument/2006/relationships/image" Target="../media/image72.emf"/><Relationship Id="rId7" Type="http://schemas.openxmlformats.org/officeDocument/2006/relationships/oleObject" Target="../embeddings/oleObject60.bin"/><Relationship Id="rId8" Type="http://schemas.openxmlformats.org/officeDocument/2006/relationships/image" Target="../media/image73.emf"/><Relationship Id="rId9" Type="http://schemas.openxmlformats.org/officeDocument/2006/relationships/oleObject" Target="../embeddings/oleObject61.bin"/><Relationship Id="rId10" Type="http://schemas.openxmlformats.org/officeDocument/2006/relationships/image" Target="../media/image74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4" Type="http://schemas.openxmlformats.org/officeDocument/2006/relationships/image" Target="../media/image76.emf"/><Relationship Id="rId5" Type="http://schemas.openxmlformats.org/officeDocument/2006/relationships/oleObject" Target="../embeddings/oleObject65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7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8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9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8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6.bin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0.bin"/><Relationship Id="rId12" Type="http://schemas.openxmlformats.org/officeDocument/2006/relationships/image" Target="../media/image85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4.xml"/><Relationship Id="rId3" Type="http://schemas.openxmlformats.org/officeDocument/2006/relationships/oleObject" Target="../embeddings/oleObject66.bin"/><Relationship Id="rId4" Type="http://schemas.openxmlformats.org/officeDocument/2006/relationships/image" Target="../media/image81.emf"/><Relationship Id="rId5" Type="http://schemas.openxmlformats.org/officeDocument/2006/relationships/oleObject" Target="../embeddings/oleObject67.bin"/><Relationship Id="rId6" Type="http://schemas.openxmlformats.org/officeDocument/2006/relationships/image" Target="../media/image82.emf"/><Relationship Id="rId7" Type="http://schemas.openxmlformats.org/officeDocument/2006/relationships/oleObject" Target="../embeddings/oleObject68.bin"/><Relationship Id="rId8" Type="http://schemas.openxmlformats.org/officeDocument/2006/relationships/image" Target="../media/image83.emf"/><Relationship Id="rId9" Type="http://schemas.openxmlformats.org/officeDocument/2006/relationships/oleObject" Target="../embeddings/oleObject69.bin"/><Relationship Id="rId10" Type="http://schemas.openxmlformats.org/officeDocument/2006/relationships/image" Target="../media/image84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4" Type="http://schemas.openxmlformats.org/officeDocument/2006/relationships/image" Target="../media/image86.emf"/><Relationship Id="rId5" Type="http://schemas.openxmlformats.org/officeDocument/2006/relationships/oleObject" Target="../embeddings/oleObject72.bin"/><Relationship Id="rId6" Type="http://schemas.openxmlformats.org/officeDocument/2006/relationships/image" Target="../media/image87.emf"/><Relationship Id="rId7" Type="http://schemas.openxmlformats.org/officeDocument/2006/relationships/oleObject" Target="../embeddings/oleObject73.bin"/><Relationship Id="rId8" Type="http://schemas.openxmlformats.org/officeDocument/2006/relationships/image" Target="../media/image88.emf"/><Relationship Id="rId9" Type="http://schemas.openxmlformats.org/officeDocument/2006/relationships/oleObject" Target="../embeddings/oleObject74.bin"/><Relationship Id="rId10" Type="http://schemas.openxmlformats.org/officeDocument/2006/relationships/image" Target="../media/image89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0.jp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5.emf"/><Relationship Id="rId5" Type="http://schemas.openxmlformats.org/officeDocument/2006/relationships/image" Target="../media/image16.jp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20" Type="http://schemas.openxmlformats.org/officeDocument/2006/relationships/oleObject" Target="../embeddings/oleObject18.bin"/><Relationship Id="rId21" Type="http://schemas.openxmlformats.org/officeDocument/2006/relationships/oleObject" Target="../embeddings/oleObject19.bin"/><Relationship Id="rId22" Type="http://schemas.openxmlformats.org/officeDocument/2006/relationships/image" Target="../media/image25.emf"/><Relationship Id="rId10" Type="http://schemas.openxmlformats.org/officeDocument/2006/relationships/image" Target="../media/image20.emf"/><Relationship Id="rId11" Type="http://schemas.openxmlformats.org/officeDocument/2006/relationships/oleObject" Target="../embeddings/oleObject13.bin"/><Relationship Id="rId12" Type="http://schemas.openxmlformats.org/officeDocument/2006/relationships/image" Target="../media/image21.emf"/><Relationship Id="rId13" Type="http://schemas.openxmlformats.org/officeDocument/2006/relationships/oleObject" Target="../embeddings/oleObject14.bin"/><Relationship Id="rId14" Type="http://schemas.openxmlformats.org/officeDocument/2006/relationships/image" Target="../media/image22.emf"/><Relationship Id="rId15" Type="http://schemas.openxmlformats.org/officeDocument/2006/relationships/oleObject" Target="../embeddings/oleObject15.bin"/><Relationship Id="rId16" Type="http://schemas.openxmlformats.org/officeDocument/2006/relationships/image" Target="../media/image23.emf"/><Relationship Id="rId17" Type="http://schemas.openxmlformats.org/officeDocument/2006/relationships/oleObject" Target="../embeddings/oleObject16.bin"/><Relationship Id="rId18" Type="http://schemas.openxmlformats.org/officeDocument/2006/relationships/image" Target="../media/image24.emf"/><Relationship Id="rId19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4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624"/>
          <p:cNvSpPr txBox="1">
            <a:spLocks noChangeArrowheads="1"/>
          </p:cNvSpPr>
          <p:nvPr/>
        </p:nvSpPr>
        <p:spPr bwMode="auto">
          <a:xfrm>
            <a:off x="539552" y="2204864"/>
            <a:ext cx="813747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  <a:cs typeface="+mn-cs"/>
              </a:rPr>
              <a:t>Markov-chain Monte Carlo</a:t>
            </a:r>
            <a:endParaRPr lang="en-US" sz="3200" b="1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4781470"/>
            <a:ext cx="75614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University </a:t>
            </a:r>
            <a:r>
              <a:rPr lang="en-US" sz="1600" dirty="0" smtClean="0">
                <a:latin typeface="+mj-lt"/>
              </a:rPr>
              <a:t>of Warwick, </a:t>
            </a:r>
            <a:r>
              <a:rPr lang="en-US" sz="1600" dirty="0">
                <a:latin typeface="+mj-lt"/>
              </a:rPr>
              <a:t>UK</a:t>
            </a:r>
            <a:r>
              <a:rPr lang="en-GB" sz="1600" dirty="0">
                <a:latin typeface="+mj-lt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i="1" dirty="0" smtClean="0">
                <a:solidFill>
                  <a:srgbClr val="3333CC"/>
                </a:solidFill>
                <a:latin typeface="Arial" charset="0"/>
                <a:ea typeface="ＭＳ Ｐゴシック" pitchFamily="34" charset="-128"/>
                <a:cs typeface="+mn-cs"/>
              </a:rPr>
              <a:t>WIDER, </a:t>
            </a:r>
            <a:r>
              <a:rPr lang="en-GB" sz="1600" i="1" dirty="0" smtClean="0">
                <a:solidFill>
                  <a:srgbClr val="3333CC"/>
                </a:solidFill>
                <a:latin typeface="Arial" charset="0"/>
                <a:ea typeface="ＭＳ Ｐゴシック" pitchFamily="34" charset="-128"/>
                <a:cs typeface="+mn-cs"/>
              </a:rPr>
              <a:t>8</a:t>
            </a:r>
            <a:r>
              <a:rPr lang="en-GB" sz="1600" i="1" baseline="30000" dirty="0" smtClean="0">
                <a:solidFill>
                  <a:srgbClr val="3333CC"/>
                </a:solidFill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GB" sz="1600" i="1" dirty="0" smtClean="0">
                <a:solidFill>
                  <a:srgbClr val="3333CC"/>
                </a:solidFill>
                <a:latin typeface="Arial" charset="0"/>
                <a:ea typeface="ＭＳ Ｐゴシック" pitchFamily="34" charset="-128"/>
                <a:cs typeface="+mn-cs"/>
              </a:rPr>
              <a:t> March 2016</a:t>
            </a:r>
            <a:endParaRPr lang="en-GB" sz="1600" i="1" dirty="0" smtClean="0">
              <a:solidFill>
                <a:srgbClr val="3333CC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1763688" y="3645024"/>
            <a:ext cx="55451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+mn-cs"/>
              </a:rPr>
              <a:t>Lorenzo Pellis</a:t>
            </a:r>
          </a:p>
          <a:p>
            <a:pPr algn="ctr"/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+mn-cs"/>
              </a:rPr>
              <a:t>(with the help of many others!</a:t>
            </a:r>
          </a:p>
          <a:p>
            <a:pPr algn="ctr"/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+mn-cs"/>
              </a:rPr>
              <a:t>Thanks Sam, Simon, </a:t>
            </a:r>
            <a:r>
              <a:rPr lang="en-GB" sz="2000" dirty="0" err="1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+mn-cs"/>
              </a:rPr>
              <a:t>Samik</a:t>
            </a:r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+mn-cs"/>
              </a:rPr>
              <a:t>…!</a:t>
            </a:r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+mn-cs"/>
              </a:rPr>
              <a:t>)</a:t>
            </a:r>
            <a:endParaRPr lang="en-GB" sz="2000" b="1" baseline="30000" dirty="0">
              <a:solidFill>
                <a:srgbClr val="000000"/>
              </a:solidFill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TextBox 26624"/>
          <p:cNvSpPr txBox="1">
            <a:spLocks noChangeArrowheads="1"/>
          </p:cNvSpPr>
          <p:nvPr/>
        </p:nvSpPr>
        <p:spPr bwMode="auto">
          <a:xfrm>
            <a:off x="539552" y="2916232"/>
            <a:ext cx="8137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</a:rPr>
              <a:t>An </a:t>
            </a:r>
            <a:r>
              <a:rPr 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</a:rPr>
              <a:t>(almost) </a:t>
            </a:r>
            <a:r>
              <a:rPr lang="en-US" b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</a:rPr>
              <a:t>maths</a:t>
            </a:r>
            <a:r>
              <a:rPr 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</a:rPr>
              <a:t>-less </a:t>
            </a:r>
            <a:r>
              <a:rPr lang="en-US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34" charset="-128"/>
              </a:rPr>
              <a:t>introduction</a:t>
            </a:r>
            <a:endParaRPr lang="en-GB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140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Classical VS Bayesian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mostly a philosophical question, but in summary:</a:t>
            </a:r>
          </a:p>
          <a:p>
            <a:r>
              <a:rPr lang="en-GB" u="sng" dirty="0" err="1" smtClean="0"/>
              <a:t>Frequentist</a:t>
            </a:r>
            <a:r>
              <a:rPr lang="en-GB" dirty="0" smtClean="0"/>
              <a:t> (classical) perspective:</a:t>
            </a:r>
          </a:p>
          <a:p>
            <a:pPr lvl="1"/>
            <a:r>
              <a:rPr lang="en-GB" dirty="0" smtClean="0"/>
              <a:t>a parameter has a </a:t>
            </a:r>
            <a:r>
              <a:rPr lang="en-GB" b="1" dirty="0" smtClean="0"/>
              <a:t>true exact value</a:t>
            </a:r>
            <a:r>
              <a:rPr lang="en-GB" dirty="0" smtClean="0"/>
              <a:t>, which we don’t know</a:t>
            </a:r>
          </a:p>
          <a:p>
            <a:r>
              <a:rPr lang="en-GB" u="sng" dirty="0" smtClean="0"/>
              <a:t>Bayesian</a:t>
            </a:r>
            <a:r>
              <a:rPr lang="en-GB" dirty="0" smtClean="0"/>
              <a:t> perspective:</a:t>
            </a:r>
          </a:p>
          <a:p>
            <a:pPr lvl="1"/>
            <a:r>
              <a:rPr lang="en-GB" dirty="0" smtClean="0"/>
              <a:t>a parameter is a </a:t>
            </a:r>
            <a:r>
              <a:rPr lang="en-GB" b="1" dirty="0" smtClean="0"/>
              <a:t>random variable</a:t>
            </a:r>
            <a:r>
              <a:rPr lang="en-GB" dirty="0" smtClean="0"/>
              <a:t>, which we can describe using its distribution function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9077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Classical 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 goal is to study the likelihood</a:t>
            </a:r>
            <a:endParaRPr lang="en-GB" dirty="0"/>
          </a:p>
        </p:txBody>
      </p:sp>
      <p:pic>
        <p:nvPicPr>
          <p:cNvPr id="4" name="Picture 3" descr="Classic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7088350" cy="321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4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0"/>
            <a:ext cx="7314606" cy="1000108"/>
          </a:xfrm>
        </p:spPr>
        <p:txBody>
          <a:bodyPr/>
          <a:lstStyle/>
          <a:p>
            <a:r>
              <a:rPr lang="en-GB" dirty="0" smtClean="0"/>
              <a:t>Maximum likelihood estimator (MLE)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Given there is only 1 true value of the parameter (classical stats), the interest is in finding the maximum likelihood (ML) estimate:</a:t>
            </a:r>
          </a:p>
          <a:p>
            <a:pPr lvl="1"/>
            <a:r>
              <a:rPr lang="en-GB" dirty="0" smtClean="0"/>
              <a:t>the parameter value at which the likelihood is maximal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This can be found analytically or using numerical methods that “climb” up the hill</a:t>
            </a:r>
            <a:endParaRPr lang="en-GB" dirty="0"/>
          </a:p>
        </p:txBody>
      </p:sp>
      <p:pic>
        <p:nvPicPr>
          <p:cNvPr id="4" name="Picture 3" descr="BinomialLikelihoo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1" y="2492896"/>
            <a:ext cx="4416490" cy="331236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724128" y="3789040"/>
            <a:ext cx="0" cy="72008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990723"/>
              </p:ext>
            </p:extLst>
          </p:nvPr>
        </p:nvGraphicFramePr>
        <p:xfrm>
          <a:off x="5194300" y="3322638"/>
          <a:ext cx="1193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3" name="Equation" r:id="rId4" imgW="1193800" imgH="330200" progId="Equation.DSMT4">
                  <p:embed/>
                </p:oleObj>
              </mc:Choice>
              <mc:Fallback>
                <p:oleObj name="Equation" r:id="rId4" imgW="1193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3322638"/>
                        <a:ext cx="1193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062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Confidence interval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5698976" cy="5000660"/>
          </a:xfrm>
        </p:spPr>
        <p:txBody>
          <a:bodyPr/>
          <a:lstStyle/>
          <a:p>
            <a:r>
              <a:rPr lang="en-GB" dirty="0" smtClean="0"/>
              <a:t>How confident I am in my ML estimate?</a:t>
            </a:r>
          </a:p>
          <a:p>
            <a:r>
              <a:rPr lang="en-GB" dirty="0" smtClean="0"/>
              <a:t>I can draw </a:t>
            </a:r>
            <a:r>
              <a:rPr lang="en-GB" b="1" dirty="0" smtClean="0"/>
              <a:t>confidence intervals</a:t>
            </a:r>
            <a:r>
              <a:rPr lang="en-GB" dirty="0" smtClean="0"/>
              <a:t> (CI)</a:t>
            </a:r>
          </a:p>
          <a:p>
            <a:pPr lvl="1"/>
            <a:r>
              <a:rPr lang="en-GB" dirty="0" smtClean="0"/>
              <a:t>assuming asymptotic normality</a:t>
            </a:r>
          </a:p>
          <a:p>
            <a:r>
              <a:rPr lang="en-GB" dirty="0" smtClean="0"/>
              <a:t>Note that</a:t>
            </a:r>
          </a:p>
          <a:p>
            <a:pPr lvl="1"/>
            <a:r>
              <a:rPr lang="en-GB" dirty="0" smtClean="0"/>
              <a:t>The parameter is fixed</a:t>
            </a:r>
          </a:p>
          <a:p>
            <a:pPr lvl="1"/>
            <a:r>
              <a:rPr lang="en-GB" dirty="0" smtClean="0"/>
              <a:t>The MLE is a random variable</a:t>
            </a:r>
          </a:p>
          <a:p>
            <a:pPr lvl="1"/>
            <a:r>
              <a:rPr lang="en-GB" dirty="0" smtClean="0"/>
              <a:t>The CI is an interval centred in the MLE</a:t>
            </a:r>
          </a:p>
          <a:p>
            <a:pPr lvl="1"/>
            <a:r>
              <a:rPr lang="en-GB" dirty="0" smtClean="0"/>
              <a:t>a 95% CI is a random interval that covers the true value 95% of the times</a:t>
            </a:r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6876256" y="2492896"/>
            <a:ext cx="1512168" cy="432048"/>
            <a:chOff x="6876256" y="2492896"/>
            <a:chExt cx="1512168" cy="432048"/>
          </a:xfrm>
        </p:grpSpPr>
        <p:grpSp>
          <p:nvGrpSpPr>
            <p:cNvPr id="10" name="Group 9"/>
            <p:cNvGrpSpPr/>
            <p:nvPr/>
          </p:nvGrpSpPr>
          <p:grpSpPr>
            <a:xfrm>
              <a:off x="6876256" y="2636912"/>
              <a:ext cx="1512168" cy="288032"/>
              <a:chOff x="6876256" y="2636912"/>
              <a:chExt cx="1512168" cy="28803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6876256" y="2780928"/>
                <a:ext cx="1512168" cy="0"/>
              </a:xfrm>
              <a:prstGeom prst="line">
                <a:avLst/>
              </a:prstGeom>
              <a:ln w="7620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6876256" y="2636912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388424" y="2636912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/>
            <p:cNvCxnSpPr/>
            <p:nvPr/>
          </p:nvCxnSpPr>
          <p:spPr>
            <a:xfrm>
              <a:off x="7668344" y="2492896"/>
              <a:ext cx="0" cy="28803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 flipH="1">
            <a:off x="6228184" y="2348880"/>
            <a:ext cx="2736304" cy="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524328" y="1988840"/>
            <a:ext cx="0" cy="3096344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631832" y="2924944"/>
            <a:ext cx="1512168" cy="432048"/>
            <a:chOff x="6876256" y="2492896"/>
            <a:chExt cx="1512168" cy="432048"/>
          </a:xfrm>
        </p:grpSpPr>
        <p:grpSp>
          <p:nvGrpSpPr>
            <p:cNvPr id="30" name="Group 29"/>
            <p:cNvGrpSpPr/>
            <p:nvPr/>
          </p:nvGrpSpPr>
          <p:grpSpPr>
            <a:xfrm>
              <a:off x="6876256" y="2636912"/>
              <a:ext cx="1512168" cy="288032"/>
              <a:chOff x="6876256" y="2636912"/>
              <a:chExt cx="1512168" cy="288032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6876256" y="2780928"/>
                <a:ext cx="1512168" cy="0"/>
              </a:xfrm>
              <a:prstGeom prst="line">
                <a:avLst/>
              </a:prstGeom>
              <a:ln w="7620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876256" y="2636912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388424" y="2636912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/>
            <p:nvPr/>
          </p:nvCxnSpPr>
          <p:spPr>
            <a:xfrm>
              <a:off x="7668344" y="2492896"/>
              <a:ext cx="0" cy="28803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380312" y="3284984"/>
            <a:ext cx="1512168" cy="432048"/>
            <a:chOff x="6876256" y="2492896"/>
            <a:chExt cx="1512168" cy="432048"/>
          </a:xfrm>
        </p:grpSpPr>
        <p:grpSp>
          <p:nvGrpSpPr>
            <p:cNvPr id="36" name="Group 35"/>
            <p:cNvGrpSpPr/>
            <p:nvPr/>
          </p:nvGrpSpPr>
          <p:grpSpPr>
            <a:xfrm>
              <a:off x="6876256" y="2636912"/>
              <a:ext cx="1512168" cy="288032"/>
              <a:chOff x="6876256" y="2636912"/>
              <a:chExt cx="1512168" cy="288032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6876256" y="2780928"/>
                <a:ext cx="1512168" cy="0"/>
              </a:xfrm>
              <a:prstGeom prst="line">
                <a:avLst/>
              </a:prstGeom>
              <a:ln w="7620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876256" y="2636912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8388424" y="2636912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Arrow Connector 36"/>
            <p:cNvCxnSpPr/>
            <p:nvPr/>
          </p:nvCxnSpPr>
          <p:spPr>
            <a:xfrm>
              <a:off x="7668344" y="2492896"/>
              <a:ext cx="0" cy="28803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660232" y="3645024"/>
            <a:ext cx="1512168" cy="432048"/>
            <a:chOff x="6876256" y="2492896"/>
            <a:chExt cx="1512168" cy="432048"/>
          </a:xfrm>
        </p:grpSpPr>
        <p:grpSp>
          <p:nvGrpSpPr>
            <p:cNvPr id="42" name="Group 41"/>
            <p:cNvGrpSpPr/>
            <p:nvPr/>
          </p:nvGrpSpPr>
          <p:grpSpPr>
            <a:xfrm>
              <a:off x="6876256" y="2636912"/>
              <a:ext cx="1512168" cy="288032"/>
              <a:chOff x="6876256" y="2636912"/>
              <a:chExt cx="1512168" cy="288032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6876256" y="2780928"/>
                <a:ext cx="1512168" cy="0"/>
              </a:xfrm>
              <a:prstGeom prst="line">
                <a:avLst/>
              </a:prstGeom>
              <a:ln w="7620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876256" y="2636912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388424" y="2636912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/>
            <p:cNvCxnSpPr/>
            <p:nvPr/>
          </p:nvCxnSpPr>
          <p:spPr>
            <a:xfrm>
              <a:off x="7668344" y="2492896"/>
              <a:ext cx="0" cy="28803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7308304" y="4005064"/>
            <a:ext cx="1512168" cy="432048"/>
            <a:chOff x="6876256" y="2492896"/>
            <a:chExt cx="1512168" cy="432048"/>
          </a:xfrm>
        </p:grpSpPr>
        <p:grpSp>
          <p:nvGrpSpPr>
            <p:cNvPr id="48" name="Group 47"/>
            <p:cNvGrpSpPr/>
            <p:nvPr/>
          </p:nvGrpSpPr>
          <p:grpSpPr>
            <a:xfrm>
              <a:off x="6876256" y="2636912"/>
              <a:ext cx="1512168" cy="288032"/>
              <a:chOff x="6876256" y="2636912"/>
              <a:chExt cx="1512168" cy="28803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6876256" y="2780928"/>
                <a:ext cx="1512168" cy="0"/>
              </a:xfrm>
              <a:prstGeom prst="line">
                <a:avLst/>
              </a:prstGeom>
              <a:ln w="7620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876256" y="2636912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8424" y="2636912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7668344" y="2492896"/>
              <a:ext cx="0" cy="28803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372200" y="4509120"/>
            <a:ext cx="1512168" cy="432048"/>
            <a:chOff x="6876256" y="2492896"/>
            <a:chExt cx="1512168" cy="432048"/>
          </a:xfrm>
        </p:grpSpPr>
        <p:grpSp>
          <p:nvGrpSpPr>
            <p:cNvPr id="54" name="Group 53"/>
            <p:cNvGrpSpPr/>
            <p:nvPr/>
          </p:nvGrpSpPr>
          <p:grpSpPr>
            <a:xfrm>
              <a:off x="6876256" y="2636912"/>
              <a:ext cx="1512168" cy="288032"/>
              <a:chOff x="6876256" y="2636912"/>
              <a:chExt cx="1512168" cy="288032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6876256" y="2780928"/>
                <a:ext cx="1512168" cy="0"/>
              </a:xfrm>
              <a:prstGeom prst="line">
                <a:avLst/>
              </a:prstGeom>
              <a:ln w="76200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876256" y="2636912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388424" y="2636912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7668344" y="2492896"/>
              <a:ext cx="0" cy="28803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6444208" y="182507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FF0000"/>
                </a:solidFill>
                <a:latin typeface="+mn-lt"/>
              </a:rPr>
              <a:t>True value</a:t>
            </a:r>
            <a:endParaRPr lang="en-GB" sz="1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68344" y="240114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+mn-lt"/>
              </a:rPr>
              <a:t>MLE</a:t>
            </a:r>
            <a:endParaRPr lang="en-GB" sz="1400" b="1" dirty="0">
              <a:latin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88424" y="283319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+mn-lt"/>
              </a:rPr>
              <a:t>MLE</a:t>
            </a:r>
            <a:endParaRPr lang="en-GB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894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likelihood is still key, but the goal now is to study the posterior</a:t>
            </a:r>
            <a:endParaRPr lang="en-GB" dirty="0"/>
          </a:p>
        </p:txBody>
      </p:sp>
      <p:pic>
        <p:nvPicPr>
          <p:cNvPr id="5" name="Picture 4" descr="Bayesi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69" y="1477233"/>
            <a:ext cx="7262882" cy="389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Bayes’ theorem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683568" y="1196752"/>
            <a:ext cx="8136904" cy="2376264"/>
            <a:chOff x="971600" y="4221088"/>
            <a:chExt cx="8136904" cy="237626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4447466"/>
                </p:ext>
              </p:extLst>
            </p:nvPr>
          </p:nvGraphicFramePr>
          <p:xfrm>
            <a:off x="2849563" y="5085209"/>
            <a:ext cx="28575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681" name="Equation" r:id="rId3" imgW="2857500" imgH="965200" progId="Equation.DSMT4">
                    <p:embed/>
                  </p:oleObj>
                </mc:Choice>
                <mc:Fallback>
                  <p:oleObj name="Equation" r:id="rId3" imgW="2857500" imgH="965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9563" y="5085209"/>
                          <a:ext cx="2857500" cy="965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5"/>
            <p:cNvGrpSpPr/>
            <p:nvPr/>
          </p:nvGrpSpPr>
          <p:grpSpPr>
            <a:xfrm>
              <a:off x="5004048" y="4509120"/>
              <a:ext cx="3528392" cy="1008112"/>
              <a:chOff x="5004048" y="4077072"/>
              <a:chExt cx="3528392" cy="100811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004048" y="4277127"/>
                <a:ext cx="2304256" cy="808057"/>
                <a:chOff x="5724128" y="3773071"/>
                <a:chExt cx="2304256" cy="808057"/>
              </a:xfrm>
            </p:grpSpPr>
            <p:sp>
              <p:nvSpPr>
                <p:cNvPr id="24" name="Oval 23"/>
                <p:cNvSpPr/>
                <p:nvPr/>
              </p:nvSpPr>
              <p:spPr bwMode="auto">
                <a:xfrm>
                  <a:off x="5724128" y="4077072"/>
                  <a:ext cx="720080" cy="504056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" name="Straight Connector 24"/>
                <p:cNvCxnSpPr>
                  <a:stCxn id="24" idx="7"/>
                  <a:endCxn id="23" idx="1"/>
                </p:cNvCxnSpPr>
                <p:nvPr/>
              </p:nvCxnSpPr>
              <p:spPr>
                <a:xfrm flipV="1">
                  <a:off x="6338755" y="3773071"/>
                  <a:ext cx="1689629" cy="37781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7308304" y="4077072"/>
                <a:ext cx="12241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>
                    <a:solidFill>
                      <a:srgbClr val="0000FF"/>
                    </a:solidFill>
                    <a:latin typeface="+mn-lt"/>
                  </a:rPr>
                  <a:t>Prior</a:t>
                </a:r>
                <a:endParaRPr lang="en-GB" sz="2000" dirty="0">
                  <a:solidFill>
                    <a:srgbClr val="0000FF"/>
                  </a:solidFill>
                  <a:latin typeface="+mn-l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699792" y="4221088"/>
              <a:ext cx="5256584" cy="1296144"/>
              <a:chOff x="3707904" y="3717032"/>
              <a:chExt cx="5256584" cy="129614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5004048" y="4149080"/>
                <a:ext cx="1152128" cy="864096"/>
                <a:chOff x="5724128" y="3645024"/>
                <a:chExt cx="1152128" cy="864096"/>
              </a:xfrm>
            </p:grpSpPr>
            <p:sp>
              <p:nvSpPr>
                <p:cNvPr id="20" name="Oval 19"/>
                <p:cNvSpPr/>
                <p:nvPr/>
              </p:nvSpPr>
              <p:spPr bwMode="auto">
                <a:xfrm>
                  <a:off x="5724128" y="4005064"/>
                  <a:ext cx="1152128" cy="504056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1" name="Straight Connector 20"/>
                <p:cNvCxnSpPr>
                  <a:stCxn id="20" idx="0"/>
                </p:cNvCxnSpPr>
                <p:nvPr/>
              </p:nvCxnSpPr>
              <p:spPr>
                <a:xfrm flipV="1">
                  <a:off x="6300192" y="3645024"/>
                  <a:ext cx="0" cy="360040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707904" y="3717032"/>
                <a:ext cx="52565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>
                    <a:solidFill>
                      <a:srgbClr val="0000FF"/>
                    </a:solidFill>
                    <a:latin typeface="+mn-lt"/>
                  </a:rPr>
                  <a:t>Likelihood            (which contains the data)</a:t>
                </a:r>
                <a:endParaRPr lang="en-GB" sz="2000" dirty="0">
                  <a:solidFill>
                    <a:srgbClr val="0000FF"/>
                  </a:solidFill>
                  <a:latin typeface="+mn-lt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71600" y="4653136"/>
              <a:ext cx="2880320" cy="1080120"/>
              <a:chOff x="3275856" y="3933056"/>
              <a:chExt cx="2880320" cy="108012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572000" y="4365104"/>
                <a:ext cx="1584176" cy="648072"/>
                <a:chOff x="5292080" y="3861048"/>
                <a:chExt cx="1584176" cy="648072"/>
              </a:xfrm>
            </p:grpSpPr>
            <p:sp>
              <p:nvSpPr>
                <p:cNvPr id="16" name="Oval 15"/>
                <p:cNvSpPr/>
                <p:nvPr/>
              </p:nvSpPr>
              <p:spPr bwMode="auto">
                <a:xfrm>
                  <a:off x="5724128" y="4005064"/>
                  <a:ext cx="1152128" cy="504056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7" name="Straight Connector 16"/>
                <p:cNvCxnSpPr>
                  <a:stCxn id="16" idx="1"/>
                </p:cNvCxnSpPr>
                <p:nvPr/>
              </p:nvCxnSpPr>
              <p:spPr>
                <a:xfrm flipH="1" flipV="1">
                  <a:off x="5292080" y="3861048"/>
                  <a:ext cx="600773" cy="217833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/>
              <p:cNvSpPr txBox="1"/>
              <p:nvPr/>
            </p:nvSpPr>
            <p:spPr>
              <a:xfrm>
                <a:off x="3275856" y="3933056"/>
                <a:ext cx="13681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>
                    <a:solidFill>
                      <a:srgbClr val="0000FF"/>
                    </a:solidFill>
                    <a:latin typeface="+mn-lt"/>
                  </a:rPr>
                  <a:t>Posterior</a:t>
                </a:r>
                <a:endParaRPr lang="en-GB" sz="2000" dirty="0">
                  <a:solidFill>
                    <a:srgbClr val="0000FF"/>
                  </a:solidFill>
                  <a:latin typeface="+mn-l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779912" y="5517232"/>
              <a:ext cx="5328592" cy="1080120"/>
              <a:chOff x="3851920" y="3429000"/>
              <a:chExt cx="5328592" cy="108012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851920" y="3429000"/>
                <a:ext cx="2592288" cy="792089"/>
                <a:chOff x="4572000" y="2924944"/>
                <a:chExt cx="2592288" cy="792089"/>
              </a:xfrm>
            </p:grpSpPr>
            <p:sp>
              <p:nvSpPr>
                <p:cNvPr id="12" name="Oval 11"/>
                <p:cNvSpPr/>
                <p:nvPr/>
              </p:nvSpPr>
              <p:spPr bwMode="auto">
                <a:xfrm>
                  <a:off x="4572000" y="2924944"/>
                  <a:ext cx="2232248" cy="576064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6372200" y="3429000"/>
                  <a:ext cx="792088" cy="288033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6444208" y="3801234"/>
                <a:ext cx="27363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>
                    <a:solidFill>
                      <a:srgbClr val="0000FF"/>
                    </a:solidFill>
                    <a:latin typeface="+mn-lt"/>
                  </a:rPr>
                  <a:t>Normalising constant, difficult to compute</a:t>
                </a:r>
                <a:endParaRPr lang="en-GB" sz="2000" dirty="0">
                  <a:solidFill>
                    <a:srgbClr val="0000FF"/>
                  </a:solidFill>
                  <a:latin typeface="+mn-lt"/>
                </a:endParaRPr>
              </a:p>
            </p:txBody>
          </p:sp>
        </p:grp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058989"/>
              </p:ext>
            </p:extLst>
          </p:nvPr>
        </p:nvGraphicFramePr>
        <p:xfrm>
          <a:off x="3707904" y="1196752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2" name="Equation" r:id="rId5" imgW="711200" imgH="406400" progId="Equation.DSMT4">
                  <p:embed/>
                </p:oleObj>
              </mc:Choice>
              <mc:Fallback>
                <p:oleObj name="Equation" r:id="rId5" imgW="7112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196752"/>
                        <a:ext cx="711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26" descr="Bay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68960"/>
            <a:ext cx="5052053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80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3CC"/>
                </a:solidFill>
                <a:latin typeface="Arial" charset="0"/>
                <a:ea typeface="ＭＳ Ｐゴシック" pitchFamily="34" charset="-128"/>
                <a:cs typeface="+mn-cs"/>
              </a:rPr>
              <a:t>Introduction</a:t>
            </a:r>
            <a:endParaRPr lang="en-US" sz="3200" dirty="0">
              <a:solidFill>
                <a:srgbClr val="0033CC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The main example – coin tossing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Explaining confusing concepts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Monte Carlo methods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MCMC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2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Exploring the posterior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28736"/>
            <a:ext cx="8784976" cy="5000660"/>
          </a:xfrm>
        </p:spPr>
        <p:txBody>
          <a:bodyPr/>
          <a:lstStyle/>
          <a:p>
            <a:r>
              <a:rPr lang="en-GB" dirty="0" smtClean="0"/>
              <a:t>I am now not interested only in the maximum, I want the full distribution</a:t>
            </a:r>
          </a:p>
          <a:p>
            <a:r>
              <a:rPr lang="en-GB" dirty="0" smtClean="0"/>
              <a:t>Two options:</a:t>
            </a:r>
          </a:p>
          <a:p>
            <a:pPr lvl="1"/>
            <a:r>
              <a:rPr lang="en-GB" b="1" dirty="0" smtClean="0"/>
              <a:t>Analytically</a:t>
            </a:r>
            <a:r>
              <a:rPr lang="en-GB" dirty="0" smtClean="0"/>
              <a:t>, which can be done sometimes (e.g. conjugate priors)</a:t>
            </a:r>
          </a:p>
          <a:p>
            <a:pPr lvl="1"/>
            <a:r>
              <a:rPr lang="en-GB" dirty="0" smtClean="0"/>
              <a:t>using </a:t>
            </a:r>
            <a:r>
              <a:rPr lang="en-GB" b="1" dirty="0" smtClean="0"/>
              <a:t>Monte Carlo methods</a:t>
            </a:r>
            <a:r>
              <a:rPr lang="en-GB" dirty="0" smtClean="0"/>
              <a:t>, i.e. “approximating it with a histogram”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Picture 3" descr="Monte Carl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98" y="3356992"/>
            <a:ext cx="7208486" cy="31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2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Monte Carlo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Monte Carlo means “by generating random numbers”</a:t>
            </a:r>
          </a:p>
          <a:p>
            <a:r>
              <a:rPr lang="en-GB" dirty="0" smtClean="0"/>
              <a:t>By generating lots of random numbers from a distribution I can</a:t>
            </a:r>
          </a:p>
          <a:p>
            <a:pPr lvl="1"/>
            <a:r>
              <a:rPr lang="en-GB" dirty="0" smtClean="0"/>
              <a:t>explore it</a:t>
            </a:r>
          </a:p>
          <a:p>
            <a:pPr lvl="1"/>
            <a:r>
              <a:rPr lang="en-GB" dirty="0" smtClean="0"/>
              <a:t>compute functions of the random variable with that distribution</a:t>
            </a:r>
          </a:p>
          <a:p>
            <a:pPr lvl="1"/>
            <a:r>
              <a:rPr lang="en-GB" dirty="0" smtClean="0"/>
              <a:t>I might even explore a distribution that I can’t even write, as long it is the result of a simulation (often the case in biology)</a:t>
            </a:r>
          </a:p>
          <a:p>
            <a:r>
              <a:rPr lang="en-GB" b="1" dirty="0" smtClean="0"/>
              <a:t>Monte Carlo methods are the only thing that works in high dimensions (often the case in practice)</a:t>
            </a:r>
          </a:p>
          <a:p>
            <a:r>
              <a:rPr lang="en-GB" b="1" dirty="0" smtClean="0"/>
              <a:t>Biological applications (e.g. epidemiology, </a:t>
            </a:r>
            <a:r>
              <a:rPr lang="en-GB" b="1" dirty="0" err="1" smtClean="0"/>
              <a:t>phylogenetics</a:t>
            </a:r>
            <a:r>
              <a:rPr lang="en-GB" b="1" dirty="0" smtClean="0"/>
              <a:t>) always have high dimensions, because you need to impute a lot of unobserved events (infections, coalescence events)</a:t>
            </a:r>
          </a:p>
          <a:p>
            <a:endParaRPr lang="en-GB" dirty="0"/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364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Monte Carlo Rejection Sampling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4834880" cy="5000660"/>
          </a:xfrm>
        </p:spPr>
        <p:txBody>
          <a:bodyPr/>
          <a:lstStyle/>
          <a:p>
            <a:r>
              <a:rPr lang="en-GB" dirty="0" smtClean="0"/>
              <a:t>Ordinary Monte Carlo methods explore a function by generating lots of </a:t>
            </a:r>
            <a:r>
              <a:rPr lang="en-GB" b="1" dirty="0" smtClean="0"/>
              <a:t>independent samples</a:t>
            </a:r>
          </a:p>
          <a:p>
            <a:r>
              <a:rPr lang="en-GB" dirty="0" smtClean="0"/>
              <a:t>If I can draw directly from the distribution of interest (blue line), then I simply do it</a:t>
            </a:r>
          </a:p>
          <a:p>
            <a:r>
              <a:rPr lang="en-GB" dirty="0" smtClean="0"/>
              <a:t>If I can’t I can use the </a:t>
            </a:r>
            <a:r>
              <a:rPr lang="en-GB" b="1" dirty="0" smtClean="0"/>
              <a:t>rejection sampling </a:t>
            </a:r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Sampling from another distribution I can sample from (red line) which “cover” the other distribution </a:t>
            </a:r>
          </a:p>
          <a:p>
            <a:pPr lvl="1"/>
            <a:r>
              <a:rPr lang="en-GB" dirty="0" smtClean="0"/>
              <a:t>accept/reject with some probability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b="1" dirty="0" smtClean="0"/>
          </a:p>
          <a:p>
            <a:endParaRPr lang="en-GB" dirty="0"/>
          </a:p>
        </p:txBody>
      </p:sp>
      <p:pic>
        <p:nvPicPr>
          <p:cNvPr id="4" name="Picture 3" descr="Monte Carl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340769"/>
            <a:ext cx="3248046" cy="1413575"/>
          </a:xfrm>
          <a:prstGeom prst="rect">
            <a:avLst/>
          </a:prstGeom>
        </p:spPr>
      </p:pic>
      <p:pic>
        <p:nvPicPr>
          <p:cNvPr id="8" name="Picture 7" descr="RejectionSamplin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00" y="3168352"/>
            <a:ext cx="3707904" cy="278092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7884368" y="3645024"/>
            <a:ext cx="0" cy="50405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884368" y="4149080"/>
            <a:ext cx="0" cy="1512168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64288" y="3789040"/>
            <a:ext cx="0" cy="172819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64288" y="5517232"/>
            <a:ext cx="0" cy="144016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15404" y="630932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+mn-lt"/>
              </a:rPr>
              <a:t>Likely to accept</a:t>
            </a:r>
            <a:endParaRPr lang="en-GB" sz="14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8144" y="6309320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+mn-lt"/>
              </a:rPr>
              <a:t>Likely to reject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884368" y="5733256"/>
            <a:ext cx="288032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0"/>
          </p:cNvCxnSpPr>
          <p:nvPr/>
        </p:nvCxnSpPr>
        <p:spPr>
          <a:xfrm flipV="1">
            <a:off x="6537558" y="5733256"/>
            <a:ext cx="62673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92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The main example – coin tossing</a:t>
            </a:r>
          </a:p>
          <a:p>
            <a:pPr lvl="1"/>
            <a:r>
              <a:rPr lang="en-US" dirty="0" smtClean="0"/>
              <a:t>Explaining confusing concepts</a:t>
            </a:r>
            <a:endParaRPr lang="en-US" dirty="0" smtClean="0"/>
          </a:p>
          <a:p>
            <a:pPr lvl="1"/>
            <a:r>
              <a:rPr lang="en-US" dirty="0" smtClean="0"/>
              <a:t>Monte Carlo methods</a:t>
            </a:r>
          </a:p>
          <a:p>
            <a:pPr lvl="1"/>
            <a:r>
              <a:rPr lang="en-US" dirty="0" smtClean="0"/>
              <a:t>MCMC </a:t>
            </a:r>
          </a:p>
          <a:p>
            <a:r>
              <a:rPr lang="en-US" dirty="0" smtClean="0"/>
              <a:t>MCMC in practice:</a:t>
            </a:r>
            <a:endParaRPr lang="en-US" dirty="0" smtClean="0"/>
          </a:p>
          <a:p>
            <a:pPr lvl="1"/>
            <a:r>
              <a:rPr lang="en-US" dirty="0" smtClean="0"/>
              <a:t>MCMC for coin tossing (1 dim)</a:t>
            </a:r>
          </a:p>
          <a:p>
            <a:pPr lvl="1"/>
            <a:r>
              <a:rPr lang="en-US" dirty="0" smtClean="0"/>
              <a:t>Diagnosing your MCMC</a:t>
            </a:r>
          </a:p>
          <a:p>
            <a:pPr lvl="1"/>
            <a:r>
              <a:rPr lang="en-US" dirty="0" smtClean="0"/>
              <a:t>Tricks</a:t>
            </a:r>
          </a:p>
          <a:p>
            <a:pPr lvl="1"/>
            <a:r>
              <a:rPr lang="en-US" dirty="0" smtClean="0"/>
              <a:t>MCMC in 2 dim</a:t>
            </a:r>
            <a:endParaRPr lang="en-US" dirty="0"/>
          </a:p>
          <a:p>
            <a:r>
              <a:rPr lang="en-US" dirty="0" smtClean="0"/>
              <a:t>Play with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196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with rejection sampling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5770984" cy="5000660"/>
          </a:xfrm>
        </p:spPr>
        <p:txBody>
          <a:bodyPr/>
          <a:lstStyle/>
          <a:p>
            <a:r>
              <a:rPr lang="en-GB" dirty="0" smtClean="0"/>
              <a:t>Hard to find a good distribution (red line) to sample from</a:t>
            </a:r>
          </a:p>
          <a:p>
            <a:r>
              <a:rPr lang="en-GB" dirty="0" smtClean="0"/>
              <a:t>Hard to find how much I need to “inflate” it to “cover the other curve</a:t>
            </a:r>
          </a:p>
          <a:p>
            <a:r>
              <a:rPr lang="en-GB" dirty="0" smtClean="0"/>
              <a:t>Can be very inefficient</a:t>
            </a:r>
          </a:p>
          <a:p>
            <a:pPr lvl="1"/>
            <a:r>
              <a:rPr lang="en-GB" dirty="0" smtClean="0"/>
              <a:t>Sampling this is easy (few rejections)</a:t>
            </a:r>
          </a:p>
          <a:p>
            <a:pPr lvl="1"/>
            <a:r>
              <a:rPr lang="en-GB" dirty="0" smtClean="0"/>
              <a:t>Sampling this is hard (lots of rejections)</a:t>
            </a:r>
            <a:endParaRPr lang="en-GB" dirty="0"/>
          </a:p>
          <a:p>
            <a:r>
              <a:rPr lang="en-GB" dirty="0"/>
              <a:t>In general it is </a:t>
            </a:r>
            <a:r>
              <a:rPr lang="en-GB" b="1" dirty="0"/>
              <a:t>really hard </a:t>
            </a:r>
            <a:r>
              <a:rPr lang="en-GB" dirty="0"/>
              <a:t>to explore a distribution by independent samples in </a:t>
            </a:r>
            <a:r>
              <a:rPr lang="en-GB" b="1" dirty="0"/>
              <a:t>many dimensions </a:t>
            </a:r>
            <a:r>
              <a:rPr lang="en-GB" dirty="0"/>
              <a:t>(too many rejections – very inefficient</a:t>
            </a:r>
            <a:r>
              <a:rPr lang="en-GB" dirty="0" smtClean="0"/>
              <a:t>)</a:t>
            </a:r>
          </a:p>
          <a:p>
            <a:r>
              <a:rPr lang="en-GB" b="1" dirty="0" smtClean="0"/>
              <a:t>MCMC is a way to explore more efficiently distributions in many dimensions</a:t>
            </a:r>
            <a:endParaRPr lang="en-GB" b="1" dirty="0"/>
          </a:p>
          <a:p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b="1" dirty="0" smtClean="0"/>
          </a:p>
          <a:p>
            <a:endParaRPr lang="en-GB" dirty="0"/>
          </a:p>
        </p:txBody>
      </p:sp>
      <p:pic>
        <p:nvPicPr>
          <p:cNvPr id="8" name="Picture 7" descr="RejectionSamplin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124744"/>
            <a:ext cx="2672243" cy="2004182"/>
          </a:xfrm>
          <a:prstGeom prst="rect">
            <a:avLst/>
          </a:prstGeom>
        </p:spPr>
      </p:pic>
      <p:pic>
        <p:nvPicPr>
          <p:cNvPr id="11" name="Picture 10" descr="RejectionSamplin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699" y="2996952"/>
            <a:ext cx="2688300" cy="201622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796136" y="4149080"/>
            <a:ext cx="2448272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96136" y="2708920"/>
            <a:ext cx="1872208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08032"/>
              </p:ext>
            </p:extLst>
          </p:nvPr>
        </p:nvGraphicFramePr>
        <p:xfrm>
          <a:off x="6804250" y="4941168"/>
          <a:ext cx="2088230" cy="1800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823"/>
                <a:gridCol w="208823"/>
                <a:gridCol w="208823"/>
                <a:gridCol w="208823"/>
                <a:gridCol w="208823"/>
                <a:gridCol w="208823"/>
                <a:gridCol w="208823"/>
                <a:gridCol w="208823"/>
                <a:gridCol w="208823"/>
                <a:gridCol w="208823"/>
              </a:tblGrid>
              <a:tr h="225025">
                <a:tc>
                  <a:txBody>
                    <a:bodyPr/>
                    <a:lstStyle/>
                    <a:p>
                      <a:pPr algn="dist"/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Oval 21"/>
          <p:cNvSpPr/>
          <p:nvPr/>
        </p:nvSpPr>
        <p:spPr bwMode="auto">
          <a:xfrm>
            <a:off x="8388424" y="544522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440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3CC"/>
                </a:solidFill>
                <a:latin typeface="Arial" charset="0"/>
                <a:ea typeface="ＭＳ Ｐゴシック" pitchFamily="34" charset="-128"/>
                <a:cs typeface="+mn-cs"/>
              </a:rPr>
              <a:t>Introduction</a:t>
            </a:r>
            <a:endParaRPr lang="en-US" sz="3200" dirty="0">
              <a:solidFill>
                <a:srgbClr val="0033CC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The main example – coin tossing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Explaining confusing concepts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Monte Carlo methods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MCMC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2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Markov chains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579296" cy="5000660"/>
          </a:xfrm>
        </p:spPr>
        <p:txBody>
          <a:bodyPr/>
          <a:lstStyle/>
          <a:p>
            <a:r>
              <a:rPr lang="en-GB" dirty="0" smtClean="0"/>
              <a:t>A Markov chain is a stochastic process, i.e. a system that evolves in time according to a probabilistic rule, where </a:t>
            </a:r>
          </a:p>
          <a:p>
            <a:pPr lvl="1"/>
            <a:r>
              <a:rPr lang="en-GB" dirty="0" smtClean="0"/>
              <a:t>the time is discrete</a:t>
            </a:r>
          </a:p>
          <a:p>
            <a:pPr lvl="1"/>
            <a:r>
              <a:rPr lang="en-GB" dirty="0" smtClean="0"/>
              <a:t>the probabilistic rule at each step depends only on the current step (and nothing before then) – </a:t>
            </a:r>
            <a:r>
              <a:rPr lang="en-GB" b="1" dirty="0" smtClean="0"/>
              <a:t>Markov property </a:t>
            </a:r>
            <a:endParaRPr lang="en-GB" b="1" dirty="0"/>
          </a:p>
          <a:p>
            <a:r>
              <a:rPr lang="en-GB" dirty="0" smtClean="0"/>
              <a:t>It is described by a family of random variables</a:t>
            </a:r>
          </a:p>
          <a:p>
            <a:pPr marL="457200" lvl="1" indent="0">
              <a:buNone/>
            </a:pPr>
            <a:r>
              <a:rPr lang="en-GB" dirty="0" smtClean="0"/>
              <a:t>with values in a state space       (discrete or continuous)</a:t>
            </a:r>
            <a:endParaRPr lang="en-GB" dirty="0"/>
          </a:p>
          <a:p>
            <a:r>
              <a:rPr lang="en-GB" dirty="0" smtClean="0"/>
              <a:t>where for each    ,        depends only on        and not on</a:t>
            </a:r>
          </a:p>
          <a:p>
            <a:r>
              <a:rPr lang="en-GB" u="sng" dirty="0" smtClean="0"/>
              <a:t>Example</a:t>
            </a:r>
            <a:r>
              <a:rPr lang="en-GB" dirty="0" smtClean="0"/>
              <a:t>: snakes and ladders (it doesn’t matter how you arrived where you are; it only matter where you are and the result of rolling the die)</a:t>
            </a:r>
          </a:p>
          <a:p>
            <a:r>
              <a:rPr lang="en-GB" dirty="0" smtClean="0"/>
              <a:t>Under some assumptions, the chain has a </a:t>
            </a:r>
            <a:r>
              <a:rPr lang="en-GB" b="1" dirty="0" smtClean="0"/>
              <a:t>stationary distribution</a:t>
            </a:r>
            <a:r>
              <a:rPr lang="en-GB" dirty="0" smtClean="0"/>
              <a:t>: if you let it run long enough, no matter where you started from, you end up bouncing around this distribution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881647"/>
              </p:ext>
            </p:extLst>
          </p:nvPr>
        </p:nvGraphicFramePr>
        <p:xfrm>
          <a:off x="6300192" y="3356992"/>
          <a:ext cx="222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47" name="Equation" r:id="rId3" imgW="2222500" imgH="406400" progId="Equation.DSMT4">
                  <p:embed/>
                </p:oleObj>
              </mc:Choice>
              <mc:Fallback>
                <p:oleObj name="Equation" r:id="rId3" imgW="22225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3356992"/>
                        <a:ext cx="2222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623716"/>
              </p:ext>
            </p:extLst>
          </p:nvPr>
        </p:nvGraphicFramePr>
        <p:xfrm>
          <a:off x="2740025" y="4384675"/>
          <a:ext cx="2032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48" name="Equation" r:id="rId5" imgW="203200" imgH="190500" progId="Equation.DSMT4">
                  <p:embed/>
                </p:oleObj>
              </mc:Choice>
              <mc:Fallback>
                <p:oleObj name="Equation" r:id="rId5" imgW="2032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4384675"/>
                        <a:ext cx="2032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198641"/>
              </p:ext>
            </p:extLst>
          </p:nvPr>
        </p:nvGraphicFramePr>
        <p:xfrm>
          <a:off x="3119438" y="4292600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49" name="Equation" r:id="rId7" imgW="368300" imgH="406400" progId="Equation.DSMT4">
                  <p:embed/>
                </p:oleObj>
              </mc:Choice>
              <mc:Fallback>
                <p:oleObj name="Equation" r:id="rId7" imgW="368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4292600"/>
                        <a:ext cx="368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635378"/>
              </p:ext>
            </p:extLst>
          </p:nvPr>
        </p:nvGraphicFramePr>
        <p:xfrm>
          <a:off x="4283968" y="3789040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50" name="Equation" r:id="rId9" imgW="228600" imgH="254000" progId="Equation.DSMT4">
                  <p:embed/>
                </p:oleObj>
              </mc:Choice>
              <mc:Fallback>
                <p:oleObj name="Equation" r:id="rId9" imgW="228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789040"/>
                        <a:ext cx="228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632666"/>
              </p:ext>
            </p:extLst>
          </p:nvPr>
        </p:nvGraphicFramePr>
        <p:xfrm>
          <a:off x="5491460" y="4246736"/>
          <a:ext cx="52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51" name="Equation" r:id="rId11" imgW="520700" imgH="406400" progId="Equation.DSMT4">
                  <p:embed/>
                </p:oleObj>
              </mc:Choice>
              <mc:Fallback>
                <p:oleObj name="Equation" r:id="rId11" imgW="5207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460" y="4246736"/>
                        <a:ext cx="520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279248"/>
              </p:ext>
            </p:extLst>
          </p:nvPr>
        </p:nvGraphicFramePr>
        <p:xfrm>
          <a:off x="7352402" y="4249002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52" name="Equation" r:id="rId13" imgW="1397000" imgH="431800" progId="Equation.DSMT4">
                  <p:embed/>
                </p:oleObj>
              </mc:Choice>
              <mc:Fallback>
                <p:oleObj name="Equation" r:id="rId13" imgW="1397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2402" y="4249002"/>
                        <a:ext cx="1397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531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Markov chain Monte Carlo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 smtClean="0"/>
              <a:t>Goal</a:t>
            </a:r>
            <a:r>
              <a:rPr lang="en-GB" dirty="0" smtClean="0"/>
              <a:t>: we need to explore the posterior distribution</a:t>
            </a:r>
          </a:p>
          <a:p>
            <a:r>
              <a:rPr lang="en-GB" dirty="0" smtClean="0"/>
              <a:t>It might be difficult to sample from it, but it is </a:t>
            </a:r>
            <a:r>
              <a:rPr lang="en-GB" u="sng" dirty="0" smtClean="0"/>
              <a:t>surprisingly easy</a:t>
            </a:r>
            <a:r>
              <a:rPr lang="en-GB" dirty="0" smtClean="0"/>
              <a:t> to construct a Markov chain that has as stationary distribution the posterior distribution. So,</a:t>
            </a:r>
          </a:p>
          <a:p>
            <a:pPr lvl="1"/>
            <a:r>
              <a:rPr lang="en-GB" dirty="0" smtClean="0"/>
              <a:t>run the Markov chain for long enough, until it has “converged”</a:t>
            </a:r>
          </a:p>
          <a:p>
            <a:pPr lvl="1"/>
            <a:r>
              <a:rPr lang="en-GB" dirty="0" smtClean="0"/>
              <a:t>from that moment onwards I am sampling from the posterior</a:t>
            </a:r>
          </a:p>
          <a:p>
            <a:r>
              <a:rPr lang="en-GB" u="sng" dirty="0" smtClean="0"/>
              <a:t>Pluses</a:t>
            </a:r>
            <a:r>
              <a:rPr lang="en-GB" dirty="0" smtClean="0"/>
              <a:t>: I explore the posterior efficiently, even in high dimensions (because I stay in the regions of high probability, if already there)</a:t>
            </a:r>
          </a:p>
          <a:p>
            <a:r>
              <a:rPr lang="en-GB" u="sng" dirty="0" smtClean="0"/>
              <a:t>Minuses</a:t>
            </a:r>
            <a:r>
              <a:rPr lang="en-GB" dirty="0" smtClean="0"/>
              <a:t>: I am not drawing independent samples anymore:</a:t>
            </a:r>
          </a:p>
          <a:p>
            <a:pPr lvl="1"/>
            <a:r>
              <a:rPr lang="en-GB" dirty="0" smtClean="0"/>
              <a:t>I need more samples to have the same “exploratory power”</a:t>
            </a:r>
          </a:p>
          <a:p>
            <a:pPr lvl="1"/>
            <a:r>
              <a:rPr lang="en-GB" dirty="0" smtClean="0"/>
              <a:t>I don’t know many “more samples” are enough</a:t>
            </a:r>
          </a:p>
          <a:p>
            <a:r>
              <a:rPr lang="en-GB" dirty="0" smtClean="0"/>
              <a:t>It’s a dark art: I know that if it has converged it’s giving me the right answer, but there is no principled way of telling it has converged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186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Summary: why MCMC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363272" cy="5000660"/>
          </a:xfrm>
        </p:spPr>
        <p:txBody>
          <a:bodyPr/>
          <a:lstStyle/>
          <a:p>
            <a:r>
              <a:rPr lang="en-GB" dirty="0" smtClean="0"/>
              <a:t>In a Bayesian framework, we pull together prior and likelihood (i.e. data) to obtain the posterior</a:t>
            </a:r>
          </a:p>
          <a:p>
            <a:r>
              <a:rPr lang="en-GB" dirty="0" smtClean="0"/>
              <a:t>We want to explore the posterior, but it’s difficult to do it analytically</a:t>
            </a:r>
          </a:p>
          <a:p>
            <a:r>
              <a:rPr lang="en-GB" dirty="0" smtClean="0"/>
              <a:t>This is particularly the case for many applied problems</a:t>
            </a:r>
          </a:p>
          <a:p>
            <a:r>
              <a:rPr lang="en-GB" dirty="0" smtClean="0"/>
              <a:t>Monte Carlo methods are ductile and can in principle work in high dimensions, but in practice are very inefficient </a:t>
            </a:r>
          </a:p>
          <a:p>
            <a:r>
              <a:rPr lang="en-GB" dirty="0" smtClean="0"/>
              <a:t>MCMC methods improve the efficiency, at the price of having dependent samples (rather than “more powerful” independent ones)</a:t>
            </a:r>
          </a:p>
          <a:p>
            <a:r>
              <a:rPr lang="en-GB" dirty="0" smtClean="0"/>
              <a:t>We need to make sure that this “dependency” is not ruining our job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454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MCMC in practice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dirty="0" smtClean="0"/>
              <a:t>MCMC </a:t>
            </a:r>
            <a:r>
              <a:rPr lang="en-US" dirty="0"/>
              <a:t>for coin tossing (1 dim</a:t>
            </a:r>
            <a:r>
              <a:rPr lang="en-US" dirty="0" smtClean="0"/>
              <a:t>)</a:t>
            </a:r>
          </a:p>
          <a:p>
            <a:pPr marL="0" lvl="1"/>
            <a:r>
              <a:rPr lang="en-US" dirty="0" smtClean="0"/>
              <a:t>Diagnosing </a:t>
            </a:r>
            <a:r>
              <a:rPr lang="en-US" dirty="0"/>
              <a:t>your MCMC</a:t>
            </a:r>
          </a:p>
          <a:p>
            <a:pPr marL="0" lvl="1"/>
            <a:r>
              <a:rPr lang="en-US" dirty="0" smtClean="0"/>
              <a:t>Tricks</a:t>
            </a:r>
            <a:endParaRPr lang="en-US" dirty="0"/>
          </a:p>
          <a:p>
            <a:pPr marL="0" lvl="1"/>
            <a:r>
              <a:rPr lang="en-US" dirty="0" smtClean="0"/>
              <a:t>MCMC </a:t>
            </a:r>
            <a:r>
              <a:rPr lang="en-US" dirty="0"/>
              <a:t>in 2 </a:t>
            </a:r>
            <a:r>
              <a:rPr lang="en-US" dirty="0" smtClean="0"/>
              <a:t>dim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32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MCMC in practice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dirty="0" smtClean="0"/>
              <a:t>MCMC </a:t>
            </a:r>
            <a:r>
              <a:rPr lang="en-US" dirty="0"/>
              <a:t>for coin tossing (1 dim</a:t>
            </a:r>
            <a:r>
              <a:rPr lang="en-US" dirty="0" smtClean="0"/>
              <a:t>)</a:t>
            </a:r>
          </a:p>
          <a:p>
            <a:pPr marL="0" lvl="1"/>
            <a:r>
              <a:rPr lang="en-US" dirty="0" smtClean="0">
                <a:solidFill>
                  <a:srgbClr val="BFBFBF"/>
                </a:solidFill>
              </a:rPr>
              <a:t>Diagnosing </a:t>
            </a:r>
            <a:r>
              <a:rPr lang="en-US" dirty="0">
                <a:solidFill>
                  <a:srgbClr val="BFBFBF"/>
                </a:solidFill>
              </a:rPr>
              <a:t>your MCMC</a:t>
            </a:r>
          </a:p>
          <a:p>
            <a:pPr marL="0" lvl="1"/>
            <a:r>
              <a:rPr lang="en-US" dirty="0" smtClean="0">
                <a:solidFill>
                  <a:srgbClr val="BFBFBF"/>
                </a:solidFill>
              </a:rPr>
              <a:t>Tricks</a:t>
            </a:r>
            <a:endParaRPr lang="en-US" dirty="0">
              <a:solidFill>
                <a:srgbClr val="BFBFBF"/>
              </a:solidFill>
            </a:endParaRPr>
          </a:p>
          <a:p>
            <a:pPr marL="0" lvl="1"/>
            <a:r>
              <a:rPr lang="en-US" dirty="0" smtClean="0">
                <a:solidFill>
                  <a:srgbClr val="BFBFBF"/>
                </a:solidFill>
              </a:rPr>
              <a:t>MCMC </a:t>
            </a:r>
            <a:r>
              <a:rPr lang="en-US" dirty="0">
                <a:solidFill>
                  <a:srgbClr val="BFBFBF"/>
                </a:solidFill>
              </a:rPr>
              <a:t>in 2 </a:t>
            </a:r>
            <a:r>
              <a:rPr lang="en-US" dirty="0" smtClean="0">
                <a:solidFill>
                  <a:srgbClr val="BFBFBF"/>
                </a:solidFill>
              </a:rPr>
              <a:t>dim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63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MCMC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3 main steps:</a:t>
            </a:r>
          </a:p>
          <a:p>
            <a:pPr marL="457200" indent="-457200">
              <a:buFont typeface="+mj-ea"/>
              <a:buAutoNum type="circleNumDbPlain"/>
            </a:pPr>
            <a:r>
              <a:rPr lang="en-GB" b="1" dirty="0" smtClean="0"/>
              <a:t>Propose new values </a:t>
            </a:r>
            <a:r>
              <a:rPr lang="en-GB" dirty="0" smtClean="0"/>
              <a:t>for the parameters</a:t>
            </a:r>
          </a:p>
          <a:p>
            <a:pPr marL="457200" indent="-457200">
              <a:buFont typeface="+mj-ea"/>
              <a:buAutoNum type="circleNumDbPlain"/>
            </a:pPr>
            <a:r>
              <a:rPr lang="en-GB" b="1" dirty="0" smtClean="0"/>
              <a:t>Compute the likelihood</a:t>
            </a:r>
            <a:r>
              <a:rPr lang="en-GB" dirty="0" smtClean="0"/>
              <a:t> at the new values</a:t>
            </a:r>
          </a:p>
          <a:p>
            <a:pPr marL="457200" indent="-457200">
              <a:buFont typeface="+mj-ea"/>
              <a:buAutoNum type="circleNumDbPlain"/>
            </a:pPr>
            <a:r>
              <a:rPr lang="en-GB" dirty="0" smtClean="0"/>
              <a:t>Decide whether to:</a:t>
            </a:r>
          </a:p>
          <a:p>
            <a:pPr lvl="1"/>
            <a:r>
              <a:rPr lang="en-GB" b="1" dirty="0" smtClean="0"/>
              <a:t>accept</a:t>
            </a:r>
            <a:r>
              <a:rPr lang="en-GB" dirty="0" smtClean="0"/>
              <a:t>: move to the new values</a:t>
            </a:r>
          </a:p>
          <a:p>
            <a:pPr lvl="1"/>
            <a:r>
              <a:rPr lang="en-GB" dirty="0" smtClean="0"/>
              <a:t>or </a:t>
            </a:r>
            <a:r>
              <a:rPr lang="en-GB" b="1" dirty="0" smtClean="0"/>
              <a:t>reject</a:t>
            </a:r>
            <a:r>
              <a:rPr lang="en-GB" dirty="0" smtClean="0"/>
              <a:t>: stay where you are and count again the current values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and these three steps are repeated </a:t>
            </a:r>
            <a:r>
              <a:rPr lang="en-GB" u="sng" dirty="0" smtClean="0"/>
              <a:t>many</a:t>
            </a:r>
            <a:r>
              <a:rPr lang="en-GB" dirty="0" smtClean="0"/>
              <a:t> times!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 most expensive step is typically the computation of the likelihood</a:t>
            </a:r>
          </a:p>
        </p:txBody>
      </p:sp>
    </p:spTree>
    <p:extLst>
      <p:ext uri="{BB962C8B-B14F-4D97-AF65-F5344CB8AC3E}">
        <p14:creationId xmlns:p14="http://schemas.microsoft.com/office/powerpoint/2010/main" val="546315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MCMC</a:t>
            </a:r>
            <a:endParaRPr lang="en-GB" dirty="0"/>
          </a:p>
        </p:txBody>
      </p:sp>
      <p:pic>
        <p:nvPicPr>
          <p:cNvPr id="5" name="Content Placeholder 4" descr="MCMC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155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MCMC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>
          <a:xfrm>
            <a:off x="457200" y="1412776"/>
            <a:ext cx="8229600" cy="5000660"/>
          </a:xfrm>
        </p:spPr>
      </p:pic>
    </p:spTree>
    <p:extLst>
      <p:ext uri="{BB962C8B-B14F-4D97-AF65-F5344CB8AC3E}">
        <p14:creationId xmlns:p14="http://schemas.microsoft.com/office/powerpoint/2010/main" val="377156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3CC"/>
                </a:solidFill>
                <a:latin typeface="Arial" charset="0"/>
                <a:ea typeface="ＭＳ Ｐゴシック" pitchFamily="34" charset="-128"/>
                <a:cs typeface="+mn-cs"/>
              </a:rPr>
              <a:t>Introduction</a:t>
            </a:r>
            <a:endParaRPr lang="en-US" sz="3200" dirty="0">
              <a:solidFill>
                <a:srgbClr val="0033CC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main example – coin tossing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Explaining confusing concepts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Monte Carlo methods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MCMC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18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MCMC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0348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MCMC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296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MCMC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4622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MCMC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24666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to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First, you need your </a:t>
            </a:r>
            <a:r>
              <a:rPr lang="en-GB" b="1" dirty="0" smtClean="0"/>
              <a:t>data</a:t>
            </a:r>
            <a:r>
              <a:rPr lang="en-GB" dirty="0" smtClean="0"/>
              <a:t> – this is </a:t>
            </a:r>
            <a:r>
              <a:rPr lang="en-GB" u="sng" dirty="0" smtClean="0"/>
              <a:t>given</a:t>
            </a:r>
          </a:p>
          <a:p>
            <a:r>
              <a:rPr lang="en-GB" dirty="0" smtClean="0"/>
              <a:t>Second, you need to work out how to compute the </a:t>
            </a:r>
            <a:r>
              <a:rPr lang="en-GB" b="1" dirty="0" smtClean="0"/>
              <a:t>likelihood</a:t>
            </a:r>
            <a:r>
              <a:rPr lang="en-GB" dirty="0" smtClean="0"/>
              <a:t> – this </a:t>
            </a:r>
            <a:r>
              <a:rPr lang="en-GB" u="sng" dirty="0" smtClean="0"/>
              <a:t>comes from the model</a:t>
            </a:r>
            <a:r>
              <a:rPr lang="en-GB" dirty="0" smtClean="0"/>
              <a:t> you have assumed</a:t>
            </a:r>
          </a:p>
          <a:p>
            <a:r>
              <a:rPr lang="en-GB" dirty="0" smtClean="0"/>
              <a:t>Then you need to choose (once and for all):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a </a:t>
            </a:r>
            <a:r>
              <a:rPr lang="en-GB" b="1" dirty="0" smtClean="0"/>
              <a:t>prior</a:t>
            </a:r>
            <a:r>
              <a:rPr lang="en-GB" dirty="0" smtClean="0"/>
              <a:t> distribution for your parameters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a </a:t>
            </a:r>
            <a:r>
              <a:rPr lang="en-GB" b="1" dirty="0" smtClean="0"/>
              <a:t>proposal</a:t>
            </a:r>
            <a:r>
              <a:rPr lang="en-GB" dirty="0" smtClean="0"/>
              <a:t> distribution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a starting value for the parameters (it should have no influence on the final result)</a:t>
            </a:r>
          </a:p>
          <a:p>
            <a:r>
              <a:rPr lang="en-GB" dirty="0" smtClean="0"/>
              <a:t>Finally you need to choose (and play around with):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the length of your chain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width of proposal </a:t>
            </a:r>
            <a:r>
              <a:rPr lang="en-GB" dirty="0" smtClean="0"/>
              <a:t>distribution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thinning and burn-in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271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MCMC for coin tosses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000" lvl="1" indent="-450000">
              <a:spcBef>
                <a:spcPts val="1200"/>
              </a:spcBef>
              <a:buFont typeface="Wingdings" pitchFamily="2" charset="2"/>
              <a:buChar char="Ø"/>
            </a:pPr>
            <a:r>
              <a:rPr lang="en-GB" u="sng" dirty="0" smtClean="0"/>
              <a:t>Rules of the game</a:t>
            </a:r>
            <a:r>
              <a:rPr lang="en-GB" dirty="0" smtClean="0"/>
              <a:t>:      coin </a:t>
            </a:r>
            <a:r>
              <a:rPr lang="en-GB" dirty="0"/>
              <a:t>tosses</a:t>
            </a:r>
          </a:p>
          <a:p>
            <a:r>
              <a:rPr lang="en-GB" u="sng" dirty="0" smtClean="0"/>
              <a:t>Data:</a:t>
            </a:r>
          </a:p>
          <a:p>
            <a:pPr lvl="1"/>
            <a:r>
              <a:rPr lang="en-GB" dirty="0" smtClean="0"/>
              <a:t>number of heads</a:t>
            </a:r>
          </a:p>
          <a:p>
            <a:r>
              <a:rPr lang="en-GB" u="sng" dirty="0" smtClean="0"/>
              <a:t>Goal</a:t>
            </a:r>
            <a:r>
              <a:rPr lang="en-GB" dirty="0" smtClean="0"/>
              <a:t>: explore the </a:t>
            </a:r>
            <a:r>
              <a:rPr lang="en-GB" b="1" dirty="0" smtClean="0"/>
              <a:t>posterior distribution </a:t>
            </a:r>
            <a:r>
              <a:rPr lang="en-GB" dirty="0" smtClean="0"/>
              <a:t>for the probability      of the coin giving heads, given the data you have seen. This includes information from:</a:t>
            </a:r>
          </a:p>
          <a:p>
            <a:pPr lvl="1"/>
            <a:r>
              <a:rPr lang="en-GB" dirty="0" smtClean="0"/>
              <a:t>the prior distribution on      (my belief / expert opinion)</a:t>
            </a:r>
          </a:p>
          <a:p>
            <a:pPr lvl="1"/>
            <a:r>
              <a:rPr lang="en-GB" dirty="0" smtClean="0"/>
              <a:t>the data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518387"/>
              </p:ext>
            </p:extLst>
          </p:nvPr>
        </p:nvGraphicFramePr>
        <p:xfrm>
          <a:off x="3203848" y="1556792"/>
          <a:ext cx="2032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47" name="Equation" r:id="rId3" imgW="203200" imgH="190500" progId="Equation.DSMT4">
                  <p:embed/>
                </p:oleObj>
              </mc:Choice>
              <mc:Fallback>
                <p:oleObj name="Equation" r:id="rId3" imgW="2032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556792"/>
                        <a:ext cx="203200" cy="190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176957"/>
              </p:ext>
            </p:extLst>
          </p:nvPr>
        </p:nvGraphicFramePr>
        <p:xfrm>
          <a:off x="3317721" y="2420888"/>
          <a:ext cx="203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48" name="Equation" r:id="rId5" imgW="203200" imgH="254000" progId="Equation.DSMT4">
                  <p:embed/>
                </p:oleObj>
              </mc:Choice>
              <mc:Fallback>
                <p:oleObj name="Equation" r:id="rId5" imgW="203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721" y="2420888"/>
                        <a:ext cx="2032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958955"/>
              </p:ext>
            </p:extLst>
          </p:nvPr>
        </p:nvGraphicFramePr>
        <p:xfrm>
          <a:off x="7668344" y="2958976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49" name="Equation" r:id="rId7" imgW="228600" imgH="254000" progId="Equation.DSMT4">
                  <p:embed/>
                </p:oleObj>
              </mc:Choice>
              <mc:Fallback>
                <p:oleObj name="Equation" r:id="rId7" imgW="228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2958976"/>
                        <a:ext cx="228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196813"/>
              </p:ext>
            </p:extLst>
          </p:nvPr>
        </p:nvGraphicFramePr>
        <p:xfrm>
          <a:off x="3954071" y="3967088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50" name="Equation" r:id="rId9" imgW="228600" imgH="254000" progId="Equation.DSMT4">
                  <p:embed/>
                </p:oleObj>
              </mc:Choice>
              <mc:Fallback>
                <p:oleObj name="Equation" r:id="rId9" imgW="228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071" y="3967088"/>
                        <a:ext cx="228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971600" y="4365104"/>
            <a:ext cx="7848872" cy="2508086"/>
            <a:chOff x="971600" y="4221088"/>
            <a:chExt cx="7848872" cy="2508086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884556"/>
                </p:ext>
              </p:extLst>
            </p:nvPr>
          </p:nvGraphicFramePr>
          <p:xfrm>
            <a:off x="2919413" y="5091559"/>
            <a:ext cx="2717800" cy="95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51" name="Equation" r:id="rId10" imgW="2717800" imgH="952500" progId="Equation.DSMT4">
                    <p:embed/>
                  </p:oleObj>
                </mc:Choice>
                <mc:Fallback>
                  <p:oleObj name="Equation" r:id="rId10" imgW="2717800" imgH="952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9413" y="5091559"/>
                          <a:ext cx="2717800" cy="952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" name="Group 16"/>
            <p:cNvGrpSpPr/>
            <p:nvPr/>
          </p:nvGrpSpPr>
          <p:grpSpPr>
            <a:xfrm>
              <a:off x="5004048" y="4509120"/>
              <a:ext cx="3528392" cy="1008112"/>
              <a:chOff x="5004048" y="4077072"/>
              <a:chExt cx="3528392" cy="100811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004048" y="4277127"/>
                <a:ext cx="2304256" cy="808057"/>
                <a:chOff x="5724128" y="3773071"/>
                <a:chExt cx="2304256" cy="808057"/>
              </a:xfrm>
            </p:grpSpPr>
            <p:sp>
              <p:nvSpPr>
                <p:cNvPr id="10" name="Oval 9"/>
                <p:cNvSpPr/>
                <p:nvPr/>
              </p:nvSpPr>
              <p:spPr bwMode="auto">
                <a:xfrm>
                  <a:off x="5724128" y="4077072"/>
                  <a:ext cx="720080" cy="504056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2" name="Straight Connector 11"/>
                <p:cNvCxnSpPr>
                  <a:stCxn id="10" idx="7"/>
                  <a:endCxn id="16" idx="1"/>
                </p:cNvCxnSpPr>
                <p:nvPr/>
              </p:nvCxnSpPr>
              <p:spPr>
                <a:xfrm flipV="1">
                  <a:off x="6338755" y="3773071"/>
                  <a:ext cx="1689629" cy="377818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7308304" y="4077072"/>
                <a:ext cx="12241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>
                    <a:solidFill>
                      <a:srgbClr val="0000FF"/>
                    </a:solidFill>
                    <a:latin typeface="+mn-lt"/>
                  </a:rPr>
                  <a:t>Prior</a:t>
                </a:r>
                <a:endParaRPr lang="en-GB" sz="2000" dirty="0">
                  <a:solidFill>
                    <a:srgbClr val="0000FF"/>
                  </a:solidFill>
                  <a:latin typeface="+mn-lt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699792" y="4221088"/>
              <a:ext cx="5256584" cy="1296144"/>
              <a:chOff x="3707904" y="3717032"/>
              <a:chExt cx="5256584" cy="1296144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004048" y="4149080"/>
                <a:ext cx="1152128" cy="864096"/>
                <a:chOff x="5724128" y="3645024"/>
                <a:chExt cx="1152128" cy="864096"/>
              </a:xfrm>
            </p:grpSpPr>
            <p:sp>
              <p:nvSpPr>
                <p:cNvPr id="21" name="Oval 20"/>
                <p:cNvSpPr/>
                <p:nvPr/>
              </p:nvSpPr>
              <p:spPr bwMode="auto">
                <a:xfrm>
                  <a:off x="5724128" y="4005064"/>
                  <a:ext cx="1152128" cy="504056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2" name="Straight Connector 21"/>
                <p:cNvCxnSpPr>
                  <a:stCxn id="21" idx="0"/>
                </p:cNvCxnSpPr>
                <p:nvPr/>
              </p:nvCxnSpPr>
              <p:spPr>
                <a:xfrm flipV="1">
                  <a:off x="6300192" y="3645024"/>
                  <a:ext cx="0" cy="360040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3707904" y="3717032"/>
                <a:ext cx="52565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>
                    <a:solidFill>
                      <a:srgbClr val="0000FF"/>
                    </a:solidFill>
                    <a:latin typeface="+mn-lt"/>
                  </a:rPr>
                  <a:t>Likelihood            (which contains the data)</a:t>
                </a:r>
                <a:endParaRPr lang="en-GB" sz="2000" dirty="0">
                  <a:solidFill>
                    <a:srgbClr val="0000FF"/>
                  </a:solidFill>
                  <a:latin typeface="+mn-lt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71600" y="4653136"/>
              <a:ext cx="2880320" cy="1080120"/>
              <a:chOff x="3275856" y="3933056"/>
              <a:chExt cx="2880320" cy="108012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4572000" y="4365104"/>
                <a:ext cx="1584176" cy="648072"/>
                <a:chOff x="5292080" y="3861048"/>
                <a:chExt cx="1584176" cy="648072"/>
              </a:xfrm>
            </p:grpSpPr>
            <p:sp>
              <p:nvSpPr>
                <p:cNvPr id="32" name="Oval 31"/>
                <p:cNvSpPr/>
                <p:nvPr/>
              </p:nvSpPr>
              <p:spPr bwMode="auto">
                <a:xfrm>
                  <a:off x="5724128" y="4005064"/>
                  <a:ext cx="1152128" cy="504056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3" name="Straight Connector 32"/>
                <p:cNvCxnSpPr>
                  <a:stCxn id="32" idx="1"/>
                </p:cNvCxnSpPr>
                <p:nvPr/>
              </p:nvCxnSpPr>
              <p:spPr>
                <a:xfrm flipH="1" flipV="1">
                  <a:off x="5292080" y="3861048"/>
                  <a:ext cx="600773" cy="217833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275856" y="3933056"/>
                <a:ext cx="13681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>
                    <a:solidFill>
                      <a:srgbClr val="0000FF"/>
                    </a:solidFill>
                    <a:latin typeface="+mn-lt"/>
                  </a:rPr>
                  <a:t>Posterior</a:t>
                </a:r>
                <a:endParaRPr lang="en-GB" sz="2000" dirty="0">
                  <a:solidFill>
                    <a:srgbClr val="0000FF"/>
                  </a:solidFill>
                  <a:latin typeface="+mn-lt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779912" y="5517232"/>
              <a:ext cx="5040560" cy="1211942"/>
              <a:chOff x="3851920" y="3429000"/>
              <a:chExt cx="5040560" cy="121194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851920" y="3429000"/>
                <a:ext cx="2520280" cy="792089"/>
                <a:chOff x="4572000" y="2924944"/>
                <a:chExt cx="2520280" cy="792089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4572000" y="2924944"/>
                  <a:ext cx="2232248" cy="576064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300192" y="3429000"/>
                  <a:ext cx="792088" cy="288033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6372200" y="3933056"/>
                <a:ext cx="25202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>
                    <a:solidFill>
                      <a:srgbClr val="0000FF"/>
                    </a:solidFill>
                    <a:latin typeface="+mn-lt"/>
                  </a:rPr>
                  <a:t>Good news: </a:t>
                </a:r>
              </a:p>
              <a:p>
                <a:r>
                  <a:rPr lang="en-GB" sz="2000" dirty="0" smtClean="0">
                    <a:solidFill>
                      <a:srgbClr val="0000FF"/>
                    </a:solidFill>
                    <a:latin typeface="+mn-lt"/>
                  </a:rPr>
                  <a:t>this you can ignore!</a:t>
                </a:r>
                <a:endParaRPr lang="en-GB" sz="2000" dirty="0">
                  <a:solidFill>
                    <a:srgbClr val="0000FF"/>
                  </a:solidFill>
                  <a:latin typeface="+mn-lt"/>
                </a:endParaRPr>
              </a:p>
            </p:txBody>
          </p:sp>
        </p:grpSp>
      </p:grp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672385"/>
              </p:ext>
            </p:extLst>
          </p:nvPr>
        </p:nvGraphicFramePr>
        <p:xfrm>
          <a:off x="4002088" y="4365625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52" name="Equation" r:id="rId12" imgW="711200" imgH="406400" progId="Equation.DSMT4">
                  <p:embed/>
                </p:oleObj>
              </mc:Choice>
              <mc:Fallback>
                <p:oleObj name="Equation" r:id="rId12" imgW="7112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4365625"/>
                        <a:ext cx="711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108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likelihood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model assumes that the number of heads is binomially distributed. Implicitly, that means:</a:t>
            </a:r>
          </a:p>
          <a:p>
            <a:pPr lvl="1"/>
            <a:r>
              <a:rPr lang="en-GB" dirty="0" smtClean="0"/>
              <a:t>all tosses are independent of each other</a:t>
            </a:r>
          </a:p>
          <a:p>
            <a:pPr lvl="1"/>
            <a:r>
              <a:rPr lang="en-GB" dirty="0" smtClean="0"/>
              <a:t>output can only be head or tail (and nothing else)</a:t>
            </a:r>
          </a:p>
          <a:p>
            <a:pPr lvl="1"/>
            <a:r>
              <a:rPr lang="en-GB" dirty="0" smtClean="0"/>
              <a:t>head occurs with the same probability      each time</a:t>
            </a:r>
          </a:p>
          <a:p>
            <a:r>
              <a:rPr lang="en-GB" dirty="0" smtClean="0"/>
              <a:t>I have tossed the coin     times and I have seen head     times:</a:t>
            </a:r>
          </a:p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860412"/>
              </p:ext>
            </p:extLst>
          </p:nvPr>
        </p:nvGraphicFramePr>
        <p:xfrm>
          <a:off x="5652120" y="2996952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9" name="Equation" r:id="rId3" imgW="228600" imgH="254000" progId="Equation.DSMT4">
                  <p:embed/>
                </p:oleObj>
              </mc:Choice>
              <mc:Fallback>
                <p:oleObj name="Equation" r:id="rId3" imgW="228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996952"/>
                        <a:ext cx="228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604050"/>
              </p:ext>
            </p:extLst>
          </p:nvPr>
        </p:nvGraphicFramePr>
        <p:xfrm>
          <a:off x="3533745" y="3532188"/>
          <a:ext cx="2032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40" name="Equation" r:id="rId5" imgW="203200" imgH="190500" progId="Equation.DSMT4">
                  <p:embed/>
                </p:oleObj>
              </mc:Choice>
              <mc:Fallback>
                <p:oleObj name="Equation" r:id="rId5" imgW="2032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45" y="3532188"/>
                        <a:ext cx="2032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708261"/>
              </p:ext>
            </p:extLst>
          </p:nvPr>
        </p:nvGraphicFramePr>
        <p:xfrm>
          <a:off x="7020272" y="3468688"/>
          <a:ext cx="203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41" name="Equation" r:id="rId7" imgW="203200" imgH="254000" progId="Equation.DSMT4">
                  <p:embed/>
                </p:oleObj>
              </mc:Choice>
              <mc:Fallback>
                <p:oleObj name="Equation" r:id="rId7" imgW="203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3468688"/>
                        <a:ext cx="203200" cy="254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718415"/>
              </p:ext>
            </p:extLst>
          </p:nvPr>
        </p:nvGraphicFramePr>
        <p:xfrm>
          <a:off x="2916238" y="4365104"/>
          <a:ext cx="3098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42" name="Equation" r:id="rId9" imgW="3098800" imgH="1320800" progId="Equation.DSMT4">
                  <p:embed/>
                </p:oleObj>
              </mc:Choice>
              <mc:Fallback>
                <p:oleObj name="Equation" r:id="rId9" imgW="3098800" imgH="132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365104"/>
                        <a:ext cx="30988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5289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rior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prior reflects your knowledge (or expert opinion), e.g.</a:t>
            </a:r>
          </a:p>
          <a:p>
            <a:pPr lvl="1"/>
            <a:r>
              <a:rPr lang="en-GB" dirty="0" smtClean="0"/>
              <a:t>if you believe the coin is likely to be fair (maybe because you have seen many fair coins and very few non-fair ones), you will choose a prior highly peaked around</a:t>
            </a:r>
          </a:p>
          <a:p>
            <a:pPr lvl="1"/>
            <a:r>
              <a:rPr lang="en-GB" dirty="0" smtClean="0"/>
              <a:t>if you know nothing at all and don’t trust anybody, or if you want all the information to come from your data, choose a flat one</a:t>
            </a:r>
          </a:p>
          <a:p>
            <a:r>
              <a:rPr lang="en-GB" dirty="0" smtClean="0"/>
              <a:t>The choice of the prior matters:</a:t>
            </a:r>
          </a:p>
          <a:p>
            <a:endParaRPr lang="en-GB" dirty="0"/>
          </a:p>
          <a:p>
            <a:r>
              <a:rPr lang="en-GB" dirty="0" smtClean="0"/>
              <a:t> 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Simplest choice: flat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lvl="1"/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908674"/>
              </p:ext>
            </p:extLst>
          </p:nvPr>
        </p:nvGraphicFramePr>
        <p:xfrm>
          <a:off x="5508104" y="2492896"/>
          <a:ext cx="838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2" name="Equation" r:id="rId3" imgW="838200" imgH="304800" progId="Equation.DSMT4">
                  <p:embed/>
                </p:oleObj>
              </mc:Choice>
              <mc:Fallback>
                <p:oleObj name="Equation" r:id="rId3" imgW="838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492896"/>
                        <a:ext cx="838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ImpactOfPrio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429000"/>
            <a:ext cx="4572000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4737338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n-lt"/>
                <a:ea typeface="ＭＳ Ｐゴシック" pitchFamily="34" charset="-128"/>
                <a:cs typeface="+mn-cs"/>
              </a:rPr>
              <a:t>The </a:t>
            </a:r>
            <a:r>
              <a:rPr lang="en-GB" sz="2000" dirty="0" smtClean="0">
                <a:latin typeface="+mn-lt"/>
                <a:ea typeface="ＭＳ Ｐゴシック" pitchFamily="34" charset="-128"/>
                <a:cs typeface="+mn-cs"/>
              </a:rPr>
              <a:t>difference between your prior and your posterior tells you how much you learnt from the data</a:t>
            </a:r>
            <a:endParaRPr lang="en-GB" sz="2000" dirty="0">
              <a:latin typeface="+mn-lt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17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prior distributions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         (e.g. for probabilities):</a:t>
            </a:r>
          </a:p>
          <a:p>
            <a:pPr lvl="1"/>
            <a:r>
              <a:rPr lang="en-GB" dirty="0" smtClean="0"/>
              <a:t>uniform, i.e. flat (the </a:t>
            </a:r>
            <a:r>
              <a:rPr lang="en-GB" dirty="0" err="1" smtClean="0"/>
              <a:t>pdf</a:t>
            </a:r>
            <a:r>
              <a:rPr lang="en-GB" dirty="0" smtClean="0"/>
              <a:t> is constant = 1 in          and 0 outside)</a:t>
            </a:r>
          </a:p>
          <a:p>
            <a:pPr lvl="1"/>
            <a:r>
              <a:rPr lang="en-GB" dirty="0" smtClean="0"/>
              <a:t>Beta distribution        </a:t>
            </a:r>
          </a:p>
          <a:p>
            <a:r>
              <a:rPr lang="en-GB" dirty="0" smtClean="0"/>
              <a:t>On             (e.g. variances, infection rate, recovery rate…):</a:t>
            </a:r>
          </a:p>
          <a:p>
            <a:pPr lvl="1"/>
            <a:r>
              <a:rPr lang="en-GB" dirty="0" smtClean="0"/>
              <a:t>flat – this is an improper prior (the </a:t>
            </a:r>
            <a:r>
              <a:rPr lang="en-GB" dirty="0" err="1" smtClean="0"/>
              <a:t>pdf</a:t>
            </a:r>
            <a:r>
              <a:rPr lang="en-GB" dirty="0" smtClean="0"/>
              <a:t> is constant “= 0”)</a:t>
            </a:r>
          </a:p>
          <a:p>
            <a:pPr lvl="1"/>
            <a:r>
              <a:rPr lang="en-GB" dirty="0" smtClean="0"/>
              <a:t>exponential distribution</a:t>
            </a:r>
          </a:p>
          <a:p>
            <a:pPr lvl="1"/>
            <a:r>
              <a:rPr lang="en-GB" dirty="0" smtClean="0"/>
              <a:t>lognormal distribution</a:t>
            </a:r>
          </a:p>
          <a:p>
            <a:r>
              <a:rPr lang="en-GB" dirty="0" smtClean="0"/>
              <a:t>On                         (e.g. mean of normal distribution)</a:t>
            </a:r>
          </a:p>
          <a:p>
            <a:pPr lvl="1"/>
            <a:r>
              <a:rPr lang="en-GB" dirty="0" smtClean="0"/>
              <a:t>flat – again, improper (the </a:t>
            </a:r>
            <a:r>
              <a:rPr lang="en-GB" dirty="0" err="1" smtClean="0"/>
              <a:t>pdf</a:t>
            </a:r>
            <a:r>
              <a:rPr lang="en-GB" dirty="0" smtClean="0"/>
              <a:t> is constant “=0”)</a:t>
            </a:r>
          </a:p>
          <a:p>
            <a:pPr lvl="1"/>
            <a:r>
              <a:rPr lang="en-GB" dirty="0" smtClean="0"/>
              <a:t>Normal</a:t>
            </a:r>
          </a:p>
          <a:p>
            <a:pPr lvl="1"/>
            <a:endParaRPr lang="en-GB" dirty="0"/>
          </a:p>
          <a:p>
            <a:r>
              <a:rPr lang="en-GB" dirty="0" smtClean="0"/>
              <a:t>The parameters describing your prior are called </a:t>
            </a:r>
            <a:r>
              <a:rPr lang="en-GB" u="sng" dirty="0" smtClean="0"/>
              <a:t>hyper-parameters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562707"/>
              </p:ext>
            </p:extLst>
          </p:nvPr>
        </p:nvGraphicFramePr>
        <p:xfrm>
          <a:off x="1459012" y="1477963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5" name="Equation" r:id="rId3" imgW="520700" imgH="317500" progId="Equation.DSMT4">
                  <p:embed/>
                </p:oleObj>
              </mc:Choice>
              <mc:Fallback>
                <p:oleObj name="Equation" r:id="rId3" imgW="5207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012" y="1477963"/>
                        <a:ext cx="520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165455"/>
              </p:ext>
            </p:extLst>
          </p:nvPr>
        </p:nvGraphicFramePr>
        <p:xfrm>
          <a:off x="1408113" y="2774950"/>
          <a:ext cx="800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6" name="Equation" r:id="rId5" imgW="800100" imgH="330200" progId="Equation.DSMT4">
                  <p:embed/>
                </p:oleObj>
              </mc:Choice>
              <mc:Fallback>
                <p:oleObj name="Equation" r:id="rId5" imgW="800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2774950"/>
                        <a:ext cx="8001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580952"/>
              </p:ext>
            </p:extLst>
          </p:nvPr>
        </p:nvGraphicFramePr>
        <p:xfrm>
          <a:off x="6012160" y="1844824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7" name="Equation" r:id="rId7" imgW="520700" imgH="317500" progId="Equation.DSMT4">
                  <p:embed/>
                </p:oleObj>
              </mc:Choice>
              <mc:Fallback>
                <p:oleObj name="Equation" r:id="rId7" imgW="5207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1844824"/>
                        <a:ext cx="520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492721"/>
              </p:ext>
            </p:extLst>
          </p:nvPr>
        </p:nvGraphicFramePr>
        <p:xfrm>
          <a:off x="1451124" y="4466952"/>
          <a:ext cx="1536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8" name="Equation" r:id="rId8" imgW="1536700" imgH="330200" progId="Equation.DSMT4">
                  <p:embed/>
                </p:oleObj>
              </mc:Choice>
              <mc:Fallback>
                <p:oleObj name="Equation" r:id="rId8" imgW="15367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124" y="4466952"/>
                        <a:ext cx="15367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25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Proposal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507288" cy="5000660"/>
          </a:xfrm>
        </p:spPr>
        <p:txBody>
          <a:bodyPr/>
          <a:lstStyle/>
          <a:p>
            <a:r>
              <a:rPr lang="en-GB" dirty="0" smtClean="0"/>
              <a:t>In theory, it doesn’t matter which one you choose</a:t>
            </a:r>
          </a:p>
          <a:p>
            <a:r>
              <a:rPr lang="en-GB" dirty="0" smtClean="0"/>
              <a:t>In practice, you want one that guarantees your chain “mixes well”, i.e.</a:t>
            </a:r>
          </a:p>
          <a:p>
            <a:pPr lvl="1"/>
            <a:r>
              <a:rPr lang="en-GB" dirty="0" smtClean="0"/>
              <a:t>you move around (instead of staying for long on the same place)</a:t>
            </a:r>
          </a:p>
          <a:p>
            <a:pPr lvl="1"/>
            <a:r>
              <a:rPr lang="en-GB" dirty="0" smtClean="0"/>
              <a:t>you explore your parameter space quickly</a:t>
            </a:r>
          </a:p>
          <a:p>
            <a:r>
              <a:rPr lang="en-GB" dirty="0" smtClean="0"/>
              <a:t>Unless you know what you are doing (e.g. Gibbs sampling), </a:t>
            </a:r>
            <a:r>
              <a:rPr lang="en-GB" b="1" dirty="0" smtClean="0"/>
              <a:t>choose a Normal distribution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with </a:t>
            </a:r>
            <a:r>
              <a:rPr lang="en-GB" b="1" dirty="0" smtClean="0"/>
              <a:t>mean</a:t>
            </a:r>
            <a:r>
              <a:rPr lang="en-GB" dirty="0" smtClean="0"/>
              <a:t> the previous value of your parameter</a:t>
            </a:r>
          </a:p>
          <a:p>
            <a:pPr lvl="1"/>
            <a:r>
              <a:rPr lang="en-GB" dirty="0" smtClean="0"/>
              <a:t>with a </a:t>
            </a:r>
            <a:r>
              <a:rPr lang="en-GB" b="1" dirty="0" smtClean="0"/>
              <a:t>standard deviation </a:t>
            </a:r>
            <a:r>
              <a:rPr lang="en-GB" dirty="0" smtClean="0"/>
              <a:t>you will tune by trial and error</a:t>
            </a:r>
          </a:p>
          <a:p>
            <a:r>
              <a:rPr lang="en-GB" dirty="0" smtClean="0"/>
              <a:t>The Normal is convenient because it’s </a:t>
            </a:r>
            <a:r>
              <a:rPr lang="en-GB" u="sng" dirty="0" smtClean="0"/>
              <a:t>symmetric</a:t>
            </a:r>
            <a:r>
              <a:rPr lang="en-GB" dirty="0" smtClean="0"/>
              <a:t> (see below)</a:t>
            </a:r>
          </a:p>
          <a:p>
            <a:r>
              <a:rPr lang="en-GB" dirty="0" smtClean="0"/>
              <a:t>In more than 1 dimension, use a multivariate Normal (you can play with the covariance matrix)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33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coin tosses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000660"/>
          </a:xfrm>
        </p:spPr>
        <p:txBody>
          <a:bodyPr/>
          <a:lstStyle/>
          <a:p>
            <a:pPr lvl="0"/>
            <a:r>
              <a:rPr lang="en-US" dirty="0" smtClean="0"/>
              <a:t>You toss a coin             times</a:t>
            </a:r>
            <a:r>
              <a:rPr lang="en-US" dirty="0" smtClean="0"/>
              <a:t>. You get:</a:t>
            </a:r>
          </a:p>
          <a:p>
            <a:pPr marL="0" indent="0">
              <a:buNone/>
            </a:pPr>
            <a:r>
              <a:rPr lang="en-US" dirty="0" smtClean="0"/>
              <a:t>H	H	T	H	H	T	H	H	H	H</a:t>
            </a:r>
            <a:endParaRPr lang="en-US" dirty="0" smtClean="0"/>
          </a:p>
          <a:p>
            <a:r>
              <a:rPr lang="en-US" dirty="0" smtClean="0"/>
              <a:t>Arbitrarily, call H a success (1) and T a failure (0):</a:t>
            </a:r>
          </a:p>
          <a:p>
            <a:pPr marL="0" indent="0">
              <a:buNone/>
            </a:pPr>
            <a:r>
              <a:rPr lang="en-US" dirty="0" smtClean="0"/>
              <a:t>1	1	0	1	1	0	1	1	1	1</a:t>
            </a:r>
            <a:endParaRPr lang="en-US" dirty="0" smtClean="0"/>
          </a:p>
          <a:p>
            <a:r>
              <a:rPr lang="en-US" dirty="0" smtClean="0"/>
              <a:t>The number of heads is:</a:t>
            </a:r>
          </a:p>
          <a:p>
            <a:r>
              <a:rPr lang="en-GB" dirty="0" smtClean="0"/>
              <a:t>Questions: </a:t>
            </a:r>
          </a:p>
          <a:p>
            <a:pPr lvl="1"/>
            <a:r>
              <a:rPr lang="en-GB" dirty="0" smtClean="0"/>
              <a:t>is the </a:t>
            </a:r>
            <a:r>
              <a:rPr lang="en-GB" dirty="0"/>
              <a:t>coin is fair? </a:t>
            </a:r>
            <a:endParaRPr lang="en-GB" dirty="0" smtClean="0"/>
          </a:p>
          <a:p>
            <a:pPr lvl="1"/>
            <a:r>
              <a:rPr lang="en-GB" dirty="0" smtClean="0"/>
              <a:t>how </a:t>
            </a:r>
            <a:r>
              <a:rPr lang="en-GB" dirty="0"/>
              <a:t>confident are you in your answer? </a:t>
            </a:r>
            <a:endParaRPr lang="en-GB" dirty="0" smtClean="0"/>
          </a:p>
          <a:p>
            <a:pPr lvl="1"/>
            <a:r>
              <a:rPr lang="en-GB" dirty="0" smtClean="0"/>
              <a:t>and </a:t>
            </a:r>
            <a:r>
              <a:rPr lang="en-GB" dirty="0"/>
              <a:t>what if you had 79 head out of 100 tosses?</a:t>
            </a:r>
            <a:r>
              <a:rPr lang="en-GB" dirty="0"/>
              <a:t> </a:t>
            </a:r>
            <a:endParaRPr lang="en-US" dirty="0" smtClean="0"/>
          </a:p>
          <a:p>
            <a:r>
              <a:rPr lang="en-US" u="sng" dirty="0" smtClean="0"/>
              <a:t>Key point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Estimating a single number is usually not enough information!</a:t>
            </a:r>
            <a:endParaRPr lang="en-US" dirty="0" smtClean="0"/>
          </a:p>
          <a:p>
            <a:pPr lvl="2"/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970023"/>
              </p:ext>
            </p:extLst>
          </p:nvPr>
        </p:nvGraphicFramePr>
        <p:xfrm>
          <a:off x="2611264" y="1268760"/>
          <a:ext cx="736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3" name="Equation" r:id="rId3" imgW="736600" imgH="241300" progId="Equation.DSMT4">
                  <p:embed/>
                </p:oleObj>
              </mc:Choice>
              <mc:Fallback>
                <p:oleObj name="Equation" r:id="rId3" imgW="736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264" y="1268760"/>
                        <a:ext cx="736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732544"/>
              </p:ext>
            </p:extLst>
          </p:nvPr>
        </p:nvGraphicFramePr>
        <p:xfrm>
          <a:off x="3702050" y="3390900"/>
          <a:ext cx="609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4" name="Equation" r:id="rId5" imgW="609600" imgH="254000" progId="Equation.DSMT4">
                  <p:embed/>
                </p:oleObj>
              </mc:Choice>
              <mc:Fallback>
                <p:oleObj name="Equation" r:id="rId5" imgW="609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3390900"/>
                        <a:ext cx="609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31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Acceptance probability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the clever bit that allows the miracle to work</a:t>
            </a:r>
          </a:p>
          <a:p>
            <a:r>
              <a:rPr lang="en-GB" dirty="0" smtClean="0"/>
              <a:t>At each step you have:</a:t>
            </a:r>
          </a:p>
          <a:p>
            <a:pPr lvl="1"/>
            <a:r>
              <a:rPr lang="en-GB" dirty="0" smtClean="0"/>
              <a:t>An old (current) parameter      and a new (proposed) one</a:t>
            </a:r>
          </a:p>
          <a:p>
            <a:pPr lvl="1"/>
            <a:r>
              <a:rPr lang="en-GB" dirty="0" smtClean="0"/>
              <a:t>The likelihood      and the prior     computed in both       and</a:t>
            </a:r>
          </a:p>
          <a:p>
            <a:pPr lvl="1"/>
            <a:r>
              <a:rPr lang="en-GB" dirty="0" smtClean="0"/>
              <a:t>The probability of your proposal distribution      making you jump:</a:t>
            </a:r>
          </a:p>
          <a:p>
            <a:pPr lvl="2"/>
            <a:r>
              <a:rPr lang="en-GB" sz="2000" dirty="0" smtClean="0"/>
              <a:t>from      to     :</a:t>
            </a:r>
          </a:p>
          <a:p>
            <a:pPr lvl="2"/>
            <a:r>
              <a:rPr lang="en-GB" sz="2000" dirty="0" smtClean="0"/>
              <a:t>and backwards:</a:t>
            </a:r>
          </a:p>
          <a:p>
            <a:r>
              <a:rPr lang="en-GB" sz="2200" dirty="0" smtClean="0"/>
              <a:t>Then you compute:</a:t>
            </a:r>
          </a:p>
          <a:p>
            <a:endParaRPr lang="en-GB" sz="2200" dirty="0" smtClean="0"/>
          </a:p>
          <a:p>
            <a:endParaRPr lang="en-GB" sz="2200" dirty="0"/>
          </a:p>
          <a:p>
            <a:r>
              <a:rPr lang="en-GB" sz="2200" dirty="0" smtClean="0"/>
              <a:t>and you accept      with probability   </a:t>
            </a:r>
          </a:p>
          <a:p>
            <a:pPr lvl="1"/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2780"/>
              </p:ext>
            </p:extLst>
          </p:nvPr>
        </p:nvGraphicFramePr>
        <p:xfrm>
          <a:off x="4355976" y="2454920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80" name="Equation" r:id="rId3" imgW="228600" imgH="254000" progId="Equation.DSMT4">
                  <p:embed/>
                </p:oleObj>
              </mc:Choice>
              <mc:Fallback>
                <p:oleObj name="Equation" r:id="rId3" imgW="228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454920"/>
                        <a:ext cx="228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088446"/>
              </p:ext>
            </p:extLst>
          </p:nvPr>
        </p:nvGraphicFramePr>
        <p:xfrm>
          <a:off x="7668344" y="2391420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81" name="Equation" r:id="rId5" imgW="304800" imgH="317500" progId="Equation.DSMT4">
                  <p:embed/>
                </p:oleObj>
              </mc:Choice>
              <mc:Fallback>
                <p:oleObj name="Equation" r:id="rId5" imgW="3048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2391420"/>
                        <a:ext cx="304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174186"/>
              </p:ext>
            </p:extLst>
          </p:nvPr>
        </p:nvGraphicFramePr>
        <p:xfrm>
          <a:off x="7092280" y="2814960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82" name="Equation" r:id="rId7" imgW="228600" imgH="254000" progId="Equation.DSMT4">
                  <p:embed/>
                </p:oleObj>
              </mc:Choice>
              <mc:Fallback>
                <p:oleObj name="Equation" r:id="rId7" imgW="228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2814960"/>
                        <a:ext cx="228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583256"/>
              </p:ext>
            </p:extLst>
          </p:nvPr>
        </p:nvGraphicFramePr>
        <p:xfrm>
          <a:off x="2954338" y="2778125"/>
          <a:ext cx="228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83" name="Equation" r:id="rId9" imgW="228600" imgH="266700" progId="Equation.DSMT4">
                  <p:embed/>
                </p:oleObj>
              </mc:Choice>
              <mc:Fallback>
                <p:oleObj name="Equation" r:id="rId9" imgW="2286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2778125"/>
                        <a:ext cx="2286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732103"/>
              </p:ext>
            </p:extLst>
          </p:nvPr>
        </p:nvGraphicFramePr>
        <p:xfrm>
          <a:off x="8011616" y="2780928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84" name="Equation" r:id="rId11" imgW="304800" imgH="317500" progId="Equation.DSMT4">
                  <p:embed/>
                </p:oleObj>
              </mc:Choice>
              <mc:Fallback>
                <p:oleObj name="Equation" r:id="rId11" imgW="3048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1616" y="2780928"/>
                        <a:ext cx="304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209712"/>
              </p:ext>
            </p:extLst>
          </p:nvPr>
        </p:nvGraphicFramePr>
        <p:xfrm>
          <a:off x="6259513" y="318135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85" name="Equation" r:id="rId12" imgW="241300" imgH="317500" progId="Equation.DSMT4">
                  <p:embed/>
                </p:oleObj>
              </mc:Choice>
              <mc:Fallback>
                <p:oleObj name="Equation" r:id="rId12" imgW="2413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3181350"/>
                        <a:ext cx="241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685586"/>
              </p:ext>
            </p:extLst>
          </p:nvPr>
        </p:nvGraphicFramePr>
        <p:xfrm>
          <a:off x="2915816" y="3501008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86" name="Equation" r:id="rId14" imgW="304800" imgH="317500" progId="Equation.DSMT4">
                  <p:embed/>
                </p:oleObj>
              </mc:Choice>
              <mc:Fallback>
                <p:oleObj name="Equation" r:id="rId14" imgW="3048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501008"/>
                        <a:ext cx="304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061312"/>
              </p:ext>
            </p:extLst>
          </p:nvPr>
        </p:nvGraphicFramePr>
        <p:xfrm>
          <a:off x="2306638" y="3573016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87" name="Equation" r:id="rId15" imgW="228600" imgH="254000" progId="Equation.DSMT4">
                  <p:embed/>
                </p:oleObj>
              </mc:Choice>
              <mc:Fallback>
                <p:oleObj name="Equation" r:id="rId15" imgW="228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3573016"/>
                        <a:ext cx="228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832102"/>
              </p:ext>
            </p:extLst>
          </p:nvPr>
        </p:nvGraphicFramePr>
        <p:xfrm>
          <a:off x="3386138" y="3494088"/>
          <a:ext cx="1282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88" name="Equation" r:id="rId17" imgW="1282700" imgH="330200" progId="Equation.DSMT4">
                  <p:embed/>
                </p:oleObj>
              </mc:Choice>
              <mc:Fallback>
                <p:oleObj name="Equation" r:id="rId17" imgW="12827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3494088"/>
                        <a:ext cx="12827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752491"/>
              </p:ext>
            </p:extLst>
          </p:nvPr>
        </p:nvGraphicFramePr>
        <p:xfrm>
          <a:off x="3577332" y="3890963"/>
          <a:ext cx="1282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89" name="Equation" r:id="rId19" imgW="1282700" imgH="330200" progId="Equation.DSMT4">
                  <p:embed/>
                </p:oleObj>
              </mc:Choice>
              <mc:Fallback>
                <p:oleObj name="Equation" r:id="rId19" imgW="12827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7332" y="3890963"/>
                        <a:ext cx="12827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744567"/>
              </p:ext>
            </p:extLst>
          </p:nvPr>
        </p:nvGraphicFramePr>
        <p:xfrm>
          <a:off x="1789113" y="4941168"/>
          <a:ext cx="6527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90" name="Equation" r:id="rId21" imgW="6527800" imgH="762000" progId="Equation.DSMT4">
                  <p:embed/>
                </p:oleObj>
              </mc:Choice>
              <mc:Fallback>
                <p:oleObj name="Equation" r:id="rId21" imgW="6527800" imgH="762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4941168"/>
                        <a:ext cx="65278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125186"/>
              </p:ext>
            </p:extLst>
          </p:nvPr>
        </p:nvGraphicFramePr>
        <p:xfrm>
          <a:off x="2987824" y="6135836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91" name="Equation" r:id="rId23" imgW="304800" imgH="317500" progId="Equation.DSMT4">
                  <p:embed/>
                </p:oleObj>
              </mc:Choice>
              <mc:Fallback>
                <p:oleObj name="Equation" r:id="rId23" imgW="3048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6135836"/>
                        <a:ext cx="304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459346"/>
              </p:ext>
            </p:extLst>
          </p:nvPr>
        </p:nvGraphicFramePr>
        <p:xfrm>
          <a:off x="5580112" y="6093296"/>
          <a:ext cx="1549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92" name="Equation" r:id="rId24" imgW="1549400" imgH="355600" progId="Equation.DSMT4">
                  <p:embed/>
                </p:oleObj>
              </mc:Choice>
              <mc:Fallback>
                <p:oleObj name="Equation" r:id="rId24" imgW="15494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6093296"/>
                        <a:ext cx="1549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4355976" y="4005064"/>
            <a:ext cx="2736304" cy="1368152"/>
            <a:chOff x="5004048" y="4293096"/>
            <a:chExt cx="2736304" cy="1368152"/>
          </a:xfrm>
        </p:grpSpPr>
        <p:sp>
          <p:nvSpPr>
            <p:cNvPr id="21" name="Oval 20"/>
            <p:cNvSpPr/>
            <p:nvPr/>
          </p:nvSpPr>
          <p:spPr bwMode="auto">
            <a:xfrm>
              <a:off x="5004048" y="5157192"/>
              <a:ext cx="720080" cy="504056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GB"/>
            </a:p>
          </p:txBody>
        </p:sp>
        <p:cxnSp>
          <p:nvCxnSpPr>
            <p:cNvPr id="22" name="Straight Connector 21"/>
            <p:cNvCxnSpPr>
              <a:stCxn id="21" idx="7"/>
            </p:cNvCxnSpPr>
            <p:nvPr/>
          </p:nvCxnSpPr>
          <p:spPr>
            <a:xfrm flipV="1">
              <a:off x="5618675" y="4653136"/>
              <a:ext cx="897541" cy="57787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516216" y="4293096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0000FF"/>
                  </a:solidFill>
                  <a:latin typeface="+mn-lt"/>
                </a:rPr>
                <a:t>Prior</a:t>
              </a:r>
              <a:endParaRPr lang="en-GB" sz="2000" dirty="0">
                <a:solidFill>
                  <a:srgbClr val="0000FF"/>
                </a:solidFill>
                <a:latin typeface="+mn-lt"/>
              </a:endParaRPr>
            </a:p>
          </p:txBody>
        </p:sp>
      </p:grpSp>
      <p:sp>
        <p:nvSpPr>
          <p:cNvPr id="25" name="Oval 24"/>
          <p:cNvSpPr/>
          <p:nvPr/>
        </p:nvSpPr>
        <p:spPr bwMode="auto">
          <a:xfrm>
            <a:off x="4317413" y="5301208"/>
            <a:ext cx="720080" cy="504056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>
            <a:stCxn id="25" idx="7"/>
          </p:cNvCxnSpPr>
          <p:nvPr/>
        </p:nvCxnSpPr>
        <p:spPr>
          <a:xfrm flipV="1">
            <a:off x="4932040" y="4349135"/>
            <a:ext cx="936104" cy="102589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798795"/>
              </p:ext>
            </p:extLst>
          </p:nvPr>
        </p:nvGraphicFramePr>
        <p:xfrm>
          <a:off x="4800600" y="2813050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93" name="Equation" r:id="rId26" imgW="215900" imgH="254000" progId="Equation.DSMT4">
                  <p:embed/>
                </p:oleObj>
              </mc:Choice>
              <mc:Fallback>
                <p:oleObj name="Equation" r:id="rId26" imgW="215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13050"/>
                        <a:ext cx="2159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Oval 31"/>
          <p:cNvSpPr/>
          <p:nvPr/>
        </p:nvSpPr>
        <p:spPr bwMode="auto">
          <a:xfrm>
            <a:off x="5292080" y="4869160"/>
            <a:ext cx="1512168" cy="504056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 bwMode="auto">
          <a:xfrm>
            <a:off x="6948264" y="4869160"/>
            <a:ext cx="1512168" cy="504056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7668344" y="4221088"/>
            <a:ext cx="288032" cy="66585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444208" y="4221088"/>
            <a:ext cx="1512168" cy="66585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80312" y="371703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00FF"/>
                </a:solidFill>
                <a:latin typeface="+mn-lt"/>
              </a:rPr>
              <a:t>Posterior</a:t>
            </a:r>
            <a:endParaRPr lang="en-GB" sz="2000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0164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Simpler acceptance probability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computing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If the prior is constant in the allowed range, it cancels out</a:t>
            </a:r>
          </a:p>
          <a:p>
            <a:r>
              <a:rPr lang="en-GB" dirty="0" smtClean="0"/>
              <a:t>If you fall outside the allowed range of the prior                  , i.e.          and you reject for sure</a:t>
            </a:r>
          </a:p>
          <a:p>
            <a:r>
              <a:rPr lang="en-GB" dirty="0" smtClean="0"/>
              <a:t>If       is symmetric, the probability of jumping in one direction or backwards are identical, and     also cancels out</a:t>
            </a:r>
          </a:p>
          <a:p>
            <a:pPr lvl="1"/>
            <a:r>
              <a:rPr lang="en-GB" dirty="0" smtClean="0"/>
              <a:t>This is why the Normal distribution is a good choice</a:t>
            </a:r>
          </a:p>
          <a:p>
            <a:r>
              <a:rPr lang="en-GB" dirty="0" smtClean="0"/>
              <a:t>If the likelihood has some common factors independent of    , they cancel out (e.g. the binomial coefficient)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683271"/>
              </p:ext>
            </p:extLst>
          </p:nvPr>
        </p:nvGraphicFramePr>
        <p:xfrm>
          <a:off x="2843808" y="1988840"/>
          <a:ext cx="3263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0" name="Equation" r:id="rId3" imgW="3263900" imgH="762000" progId="Equation.DSMT4">
                  <p:embed/>
                </p:oleObj>
              </mc:Choice>
              <mc:Fallback>
                <p:oleObj name="Equation" r:id="rId3" imgW="3263900" imgH="762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988840"/>
                        <a:ext cx="32639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572316"/>
              </p:ext>
            </p:extLst>
          </p:nvPr>
        </p:nvGraphicFramePr>
        <p:xfrm>
          <a:off x="6444208" y="3602856"/>
          <a:ext cx="1104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1" name="Equation" r:id="rId5" imgW="1104900" imgH="330200" progId="Equation.DSMT4">
                  <p:embed/>
                </p:oleObj>
              </mc:Choice>
              <mc:Fallback>
                <p:oleObj name="Equation" r:id="rId5" imgW="1104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3602856"/>
                        <a:ext cx="1104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8585"/>
              </p:ext>
            </p:extLst>
          </p:nvPr>
        </p:nvGraphicFramePr>
        <p:xfrm>
          <a:off x="8172400" y="3573016"/>
          <a:ext cx="660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2" name="Equation" r:id="rId7" imgW="660400" imgH="292100" progId="Equation.DSMT4">
                  <p:embed/>
                </p:oleObj>
              </mc:Choice>
              <mc:Fallback>
                <p:oleObj name="Equation" r:id="rId7" imgW="660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72400" y="3573016"/>
                        <a:ext cx="660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526989"/>
              </p:ext>
            </p:extLst>
          </p:nvPr>
        </p:nvGraphicFramePr>
        <p:xfrm>
          <a:off x="1331640" y="4424363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3" name="Equation" r:id="rId9" imgW="241300" imgH="317500" progId="Equation.DSMT4">
                  <p:embed/>
                </p:oleObj>
              </mc:Choice>
              <mc:Fallback>
                <p:oleObj name="Equation" r:id="rId9" imgW="241300" imgH="317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1640" y="4424363"/>
                        <a:ext cx="2413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195800"/>
              </p:ext>
            </p:extLst>
          </p:nvPr>
        </p:nvGraphicFramePr>
        <p:xfrm>
          <a:off x="4283968" y="4725144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4" name="Equation" r:id="rId11" imgW="241300" imgH="317500" progId="Equation.DSMT4">
                  <p:embed/>
                </p:oleObj>
              </mc:Choice>
              <mc:Fallback>
                <p:oleObj name="Equation" r:id="rId11" imgW="241300" imgH="317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3968" y="4725144"/>
                        <a:ext cx="2413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801881"/>
              </p:ext>
            </p:extLst>
          </p:nvPr>
        </p:nvGraphicFramePr>
        <p:xfrm>
          <a:off x="7524328" y="5725417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5" name="Equation" r:id="rId12" imgW="228600" imgH="254000" progId="Equation.DSMT4">
                  <p:embed/>
                </p:oleObj>
              </mc:Choice>
              <mc:Fallback>
                <p:oleObj name="Equation" r:id="rId12" imgW="228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24328" y="5725417"/>
                        <a:ext cx="228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8794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value for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running MCMC, you have to wait until your chain has “converged”, i.e. has run long enough that:</a:t>
            </a:r>
          </a:p>
          <a:p>
            <a:pPr lvl="1"/>
            <a:r>
              <a:rPr lang="en-GB" dirty="0" smtClean="0"/>
              <a:t>you have forgotten your initial conditions</a:t>
            </a:r>
          </a:p>
          <a:p>
            <a:pPr lvl="1"/>
            <a:r>
              <a:rPr lang="en-GB" dirty="0" smtClean="0"/>
              <a:t>you are bouncing around the stationary distribution (which is exactly your posterior by construction!)</a:t>
            </a:r>
          </a:p>
          <a:p>
            <a:r>
              <a:rPr lang="en-GB" dirty="0" smtClean="0"/>
              <a:t>Therefore, it doesn’t matter where you start from – </a:t>
            </a:r>
            <a:r>
              <a:rPr lang="en-GB" b="1" dirty="0" smtClean="0"/>
              <a:t>choose what you prefer</a:t>
            </a:r>
            <a:r>
              <a:rPr lang="en-GB" dirty="0" smtClean="0"/>
              <a:t>!</a:t>
            </a:r>
          </a:p>
          <a:p>
            <a:r>
              <a:rPr lang="en-GB" dirty="0" smtClean="0"/>
              <a:t>Further, it might be useful to choose different starting values to ensure that each run still converges to the same stationary distribution (as it should)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040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Length of chain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686800" cy="5000660"/>
          </a:xfrm>
        </p:spPr>
        <p:txBody>
          <a:bodyPr/>
          <a:lstStyle/>
          <a:p>
            <a:r>
              <a:rPr lang="en-GB" dirty="0" smtClean="0"/>
              <a:t>You should run your chain long enough</a:t>
            </a:r>
          </a:p>
          <a:p>
            <a:r>
              <a:rPr lang="en-GB" dirty="0"/>
              <a:t>Y</a:t>
            </a:r>
            <a:r>
              <a:rPr lang="en-GB" dirty="0" smtClean="0"/>
              <a:t>ou want 1,000-10,000 (almost) independent samples </a:t>
            </a:r>
            <a:r>
              <a:rPr lang="en-GB" dirty="0"/>
              <a:t>(</a:t>
            </a:r>
            <a:r>
              <a:rPr lang="en-GB" dirty="0" smtClean="0"/>
              <a:t>nice histogram)</a:t>
            </a:r>
          </a:p>
          <a:p>
            <a:r>
              <a:rPr lang="en-GB" dirty="0"/>
              <a:t>Rule of thumb:</a:t>
            </a:r>
          </a:p>
          <a:p>
            <a:pPr lvl="1"/>
            <a:r>
              <a:rPr lang="en-GB" dirty="0" smtClean="0"/>
              <a:t>run your chain for 1,000 steps</a:t>
            </a:r>
          </a:p>
          <a:p>
            <a:pPr lvl="1"/>
            <a:r>
              <a:rPr lang="en-GB" dirty="0" smtClean="0"/>
              <a:t>look at the autocorrelation plot</a:t>
            </a:r>
          </a:p>
          <a:p>
            <a:pPr lvl="1"/>
            <a:r>
              <a:rPr lang="en-GB" dirty="0" smtClean="0"/>
              <a:t>check after how many steps the correlation becomes small (i.e. between the horizontal lines in the plot), say 50</a:t>
            </a:r>
          </a:p>
          <a:p>
            <a:pPr lvl="1"/>
            <a:r>
              <a:rPr lang="en-GB" dirty="0" smtClean="0"/>
              <a:t>you want to run your chain 50 x how many (almost) independent samples</a:t>
            </a:r>
          </a:p>
          <a:p>
            <a:r>
              <a:rPr lang="en-GB" dirty="0" smtClean="0"/>
              <a:t>If the chain is too big to save on your computer you can “</a:t>
            </a:r>
            <a:r>
              <a:rPr lang="en-GB" u="sng" dirty="0" smtClean="0"/>
              <a:t>thin</a:t>
            </a:r>
            <a:r>
              <a:rPr lang="en-GB" dirty="0" smtClean="0"/>
              <a:t>” it by a factor    , i.e. save one output every</a:t>
            </a:r>
          </a:p>
          <a:p>
            <a:pPr lvl="1"/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772191"/>
              </p:ext>
            </p:extLst>
          </p:nvPr>
        </p:nvGraphicFramePr>
        <p:xfrm>
          <a:off x="1717675" y="5567363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1" name="Equation" r:id="rId3" imgW="190500" imgH="215900" progId="Equation.DSMT4">
                  <p:embed/>
                </p:oleObj>
              </mc:Choice>
              <mc:Fallback>
                <p:oleObj name="Equation" r:id="rId3" imgW="190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7675" y="5567363"/>
                        <a:ext cx="1905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664115"/>
              </p:ext>
            </p:extLst>
          </p:nvPr>
        </p:nvGraphicFramePr>
        <p:xfrm>
          <a:off x="5076056" y="558924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2" name="Equation" r:id="rId5" imgW="190500" imgH="215900" progId="Equation.DSMT4">
                  <p:embed/>
                </p:oleObj>
              </mc:Choice>
              <mc:Fallback>
                <p:oleObj name="Equation" r:id="rId5" imgW="190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6056" y="5589240"/>
                        <a:ext cx="1905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6352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Burn-in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only want a sample from the stationary distribution (= the posterior)</a:t>
            </a:r>
          </a:p>
          <a:p>
            <a:r>
              <a:rPr lang="en-GB" dirty="0" smtClean="0"/>
              <a:t>The </a:t>
            </a:r>
            <a:r>
              <a:rPr lang="en-GB" b="1" dirty="0" smtClean="0"/>
              <a:t>burn-in </a:t>
            </a:r>
            <a:r>
              <a:rPr lang="en-GB" dirty="0" smtClean="0"/>
              <a:t>is the initial part of the chain, that depends of where you started from, and that looks “different” from the rest of the chain, because you haven’t yet converged</a:t>
            </a:r>
          </a:p>
          <a:p>
            <a:r>
              <a:rPr lang="en-GB" dirty="0" smtClean="0"/>
              <a:t>The burn-in should be identified by eye from the trace plot and discarded</a:t>
            </a:r>
            <a:endParaRPr lang="en-GB" dirty="0"/>
          </a:p>
        </p:txBody>
      </p:sp>
      <p:pic>
        <p:nvPicPr>
          <p:cNvPr id="4" name="Picture 3" descr="BurninPlo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68" y="4293096"/>
            <a:ext cx="5962264" cy="24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56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Width of the proposal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your proposal is very wide, you want to jump very far, usually out of the range of the prior or into regions of low posterior probability:</a:t>
            </a:r>
          </a:p>
          <a:p>
            <a:pPr lvl="1"/>
            <a:r>
              <a:rPr lang="en-GB" dirty="0"/>
              <a:t>high rejection rates </a:t>
            </a:r>
          </a:p>
          <a:p>
            <a:pPr lvl="1"/>
            <a:r>
              <a:rPr lang="en-GB" dirty="0" smtClean="0"/>
              <a:t>chain visibly constant in bits</a:t>
            </a:r>
          </a:p>
          <a:p>
            <a:pPr marL="0" indent="0">
              <a:buNone/>
            </a:pPr>
            <a:r>
              <a:rPr lang="en-GB" dirty="0" smtClean="0"/>
              <a:t>		Choose a smaller standard deviation</a:t>
            </a:r>
            <a:endParaRPr lang="en-GB" dirty="0"/>
          </a:p>
          <a:p>
            <a:r>
              <a:rPr lang="en-GB" dirty="0" smtClean="0"/>
              <a:t>If </a:t>
            </a:r>
            <a:r>
              <a:rPr lang="en-GB" dirty="0"/>
              <a:t>your proposal is very </a:t>
            </a:r>
            <a:r>
              <a:rPr lang="en-GB" dirty="0" smtClean="0"/>
              <a:t>narrow, your proposals are almost always accepted, but you move very slowly around the parameter space:</a:t>
            </a:r>
            <a:endParaRPr lang="en-GB" dirty="0"/>
          </a:p>
          <a:p>
            <a:pPr lvl="1"/>
            <a:r>
              <a:rPr lang="en-GB" dirty="0"/>
              <a:t>high </a:t>
            </a:r>
            <a:r>
              <a:rPr lang="en-GB" dirty="0" smtClean="0"/>
              <a:t>acceptance rates </a:t>
            </a:r>
            <a:endParaRPr lang="en-GB" dirty="0"/>
          </a:p>
          <a:p>
            <a:pPr lvl="1"/>
            <a:r>
              <a:rPr lang="en-GB" dirty="0"/>
              <a:t>chain </a:t>
            </a:r>
            <a:r>
              <a:rPr lang="en-GB" dirty="0" smtClean="0"/>
              <a:t>with visible broad oscillations</a:t>
            </a:r>
          </a:p>
          <a:p>
            <a:pPr marL="0" indent="0">
              <a:buNone/>
            </a:pPr>
            <a:r>
              <a:rPr lang="en-GB" dirty="0" smtClean="0"/>
              <a:t>		Choose a larger standard deviation</a:t>
            </a:r>
          </a:p>
          <a:p>
            <a:r>
              <a:rPr lang="en-GB" dirty="0" smtClean="0"/>
              <a:t>Both the problems above lead to large autocorrelation (bad)</a:t>
            </a:r>
          </a:p>
          <a:p>
            <a:r>
              <a:rPr lang="en-GB" dirty="0" smtClean="0"/>
              <a:t>In 1 dim, acceptance rates should be between 20 and 60%</a:t>
            </a:r>
            <a:endParaRPr lang="en-GB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1475656" y="3140968"/>
            <a:ext cx="576064" cy="216024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 bwMode="auto">
          <a:xfrm>
            <a:off x="1475656" y="5301208"/>
            <a:ext cx="576064" cy="216024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326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MCMC in practice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dirty="0" smtClean="0">
                <a:solidFill>
                  <a:srgbClr val="BFBFBF"/>
                </a:solidFill>
              </a:rPr>
              <a:t>MCMC </a:t>
            </a:r>
            <a:r>
              <a:rPr lang="en-US" dirty="0">
                <a:solidFill>
                  <a:srgbClr val="BFBFBF"/>
                </a:solidFill>
              </a:rPr>
              <a:t>for coin tossing (1 dim</a:t>
            </a:r>
            <a:r>
              <a:rPr lang="en-US" dirty="0" smtClean="0">
                <a:solidFill>
                  <a:srgbClr val="BFBFBF"/>
                </a:solidFill>
              </a:rPr>
              <a:t>)</a:t>
            </a:r>
          </a:p>
          <a:p>
            <a:pPr marL="0" lvl="1"/>
            <a:r>
              <a:rPr lang="en-US" dirty="0" smtClean="0"/>
              <a:t>Diagnosing </a:t>
            </a:r>
            <a:r>
              <a:rPr lang="en-US" dirty="0"/>
              <a:t>your MCMC</a:t>
            </a:r>
          </a:p>
          <a:p>
            <a:pPr marL="0" lvl="1"/>
            <a:r>
              <a:rPr lang="en-US" dirty="0" smtClean="0">
                <a:solidFill>
                  <a:srgbClr val="BFBFBF"/>
                </a:solidFill>
              </a:rPr>
              <a:t>Tricks</a:t>
            </a:r>
            <a:endParaRPr lang="en-US" dirty="0">
              <a:solidFill>
                <a:srgbClr val="BFBFBF"/>
              </a:solidFill>
            </a:endParaRPr>
          </a:p>
          <a:p>
            <a:pPr marL="0" lvl="1"/>
            <a:r>
              <a:rPr lang="en-US" dirty="0" smtClean="0">
                <a:solidFill>
                  <a:srgbClr val="BFBFBF"/>
                </a:solidFill>
              </a:rPr>
              <a:t>MCMC </a:t>
            </a:r>
            <a:r>
              <a:rPr lang="en-US" dirty="0">
                <a:solidFill>
                  <a:srgbClr val="BFBFBF"/>
                </a:solidFill>
              </a:rPr>
              <a:t>in 2 </a:t>
            </a:r>
            <a:r>
              <a:rPr lang="en-US" dirty="0" smtClean="0">
                <a:solidFill>
                  <a:srgbClr val="BFBFBF"/>
                </a:solidFill>
              </a:rPr>
              <a:t>dim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63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Diagnostics (1 dim)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Proposal too wide: reduce standard deviation</a:t>
            </a:r>
            <a:endParaRPr lang="en-GB" dirty="0"/>
          </a:p>
        </p:txBody>
      </p:sp>
      <p:pic>
        <p:nvPicPr>
          <p:cNvPr id="5" name="Picture 4" descr="BadMixin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768"/>
            <a:ext cx="91440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56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Diagnostics (1 dim)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Proposal too narrow: increase standard deviation</a:t>
            </a:r>
            <a:endParaRPr lang="en-GB" dirty="0"/>
          </a:p>
        </p:txBody>
      </p:sp>
      <p:pic>
        <p:nvPicPr>
          <p:cNvPr id="4" name="Picture 3" descr="BadMixing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220"/>
            <a:ext cx="9144000" cy="35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00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Diagnostics (1 dim)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Good mixing!</a:t>
            </a:r>
          </a:p>
          <a:p>
            <a:r>
              <a:rPr lang="en-GB" dirty="0" smtClean="0"/>
              <a:t>To be sure, you should zoom into a section towards the beginning and a section towards the end and they should look similar!</a:t>
            </a:r>
            <a:endParaRPr lang="en-GB" dirty="0"/>
          </a:p>
        </p:txBody>
      </p:sp>
      <p:pic>
        <p:nvPicPr>
          <p:cNvPr id="5" name="Picture 4" descr="GoodMix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748"/>
            <a:ext cx="9144000" cy="33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6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Binomial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we believe that:</a:t>
            </a:r>
          </a:p>
          <a:p>
            <a:pPr lvl="1"/>
            <a:r>
              <a:rPr lang="en-GB" dirty="0"/>
              <a:t>all tosses are independent of each other</a:t>
            </a:r>
          </a:p>
          <a:p>
            <a:pPr lvl="1"/>
            <a:r>
              <a:rPr lang="en-GB" dirty="0"/>
              <a:t>output can only be head or tail (and nothing else)</a:t>
            </a:r>
          </a:p>
          <a:p>
            <a:pPr lvl="1"/>
            <a:r>
              <a:rPr lang="en-GB" dirty="0"/>
              <a:t>head occurs with the same probability      each </a:t>
            </a:r>
            <a:r>
              <a:rPr lang="en-GB" dirty="0" smtClean="0"/>
              <a:t>time</a:t>
            </a:r>
          </a:p>
          <a:p>
            <a:r>
              <a:rPr lang="en-GB" dirty="0" smtClean="0"/>
              <a:t>Then the probability of getting      heads out of     trials, each with success probability      is: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u="sng" dirty="0" smtClean="0"/>
              <a:t>Key point</a:t>
            </a:r>
            <a:r>
              <a:rPr lang="en-GB" dirty="0" smtClean="0"/>
              <a:t>: we are </a:t>
            </a:r>
            <a:r>
              <a:rPr lang="en-GB" b="1" dirty="0" smtClean="0"/>
              <a:t>assuming</a:t>
            </a:r>
            <a:r>
              <a:rPr lang="en-GB" dirty="0" smtClean="0"/>
              <a:t> a model (often without realising)</a:t>
            </a:r>
          </a:p>
          <a:p>
            <a:endParaRPr lang="en-GB" dirty="0"/>
          </a:p>
          <a:p>
            <a:endParaRPr lang="en-GB" dirty="0" smtClean="0"/>
          </a:p>
          <a:p>
            <a:pPr lvl="1"/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418742"/>
              </p:ext>
            </p:extLst>
          </p:nvPr>
        </p:nvGraphicFramePr>
        <p:xfrm>
          <a:off x="5638800" y="2670944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23" name="Equation" r:id="rId3" imgW="228600" imgH="254000" progId="Equation.DSMT4">
                  <p:embed/>
                </p:oleObj>
              </mc:Choice>
              <mc:Fallback>
                <p:oleObj name="Equation" r:id="rId3" imgW="228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670944"/>
                        <a:ext cx="228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651420"/>
              </p:ext>
            </p:extLst>
          </p:nvPr>
        </p:nvGraphicFramePr>
        <p:xfrm>
          <a:off x="4486608" y="3168882"/>
          <a:ext cx="203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24" name="Equation" r:id="rId5" imgW="203200" imgH="254000" progId="Equation.DSMT4">
                  <p:embed/>
                </p:oleObj>
              </mc:Choice>
              <mc:Fallback>
                <p:oleObj name="Equation" r:id="rId5" imgW="203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608" y="3168882"/>
                        <a:ext cx="2032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205823"/>
              </p:ext>
            </p:extLst>
          </p:nvPr>
        </p:nvGraphicFramePr>
        <p:xfrm>
          <a:off x="6228184" y="3212976"/>
          <a:ext cx="2032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25" name="Equation" r:id="rId7" imgW="203200" imgH="190500" progId="Equation.DSMT4">
                  <p:embed/>
                </p:oleObj>
              </mc:Choice>
              <mc:Fallback>
                <p:oleObj name="Equation" r:id="rId7" imgW="2032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212976"/>
                        <a:ext cx="2032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388174"/>
              </p:ext>
            </p:extLst>
          </p:nvPr>
        </p:nvGraphicFramePr>
        <p:xfrm>
          <a:off x="3263280" y="3535040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26" name="Equation" r:id="rId9" imgW="228600" imgH="254000" progId="Equation.DSMT4">
                  <p:embed/>
                </p:oleObj>
              </mc:Choice>
              <mc:Fallback>
                <p:oleObj name="Equation" r:id="rId9" imgW="228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280" y="3535040"/>
                        <a:ext cx="228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030386"/>
              </p:ext>
            </p:extLst>
          </p:nvPr>
        </p:nvGraphicFramePr>
        <p:xfrm>
          <a:off x="2699792" y="3933056"/>
          <a:ext cx="3568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27" name="Equation" r:id="rId10" imgW="3568700" imgH="863600" progId="Equation.DSMT4">
                  <p:embed/>
                </p:oleObj>
              </mc:Choice>
              <mc:Fallback>
                <p:oleObj name="Equation" r:id="rId10" imgW="35687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933056"/>
                        <a:ext cx="3568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067944" y="3717032"/>
            <a:ext cx="3528392" cy="2004030"/>
            <a:chOff x="5004048" y="5157192"/>
            <a:chExt cx="2852742" cy="2004030"/>
          </a:xfrm>
        </p:grpSpPr>
        <p:sp>
          <p:nvSpPr>
            <p:cNvPr id="12" name="Oval 11"/>
            <p:cNvSpPr/>
            <p:nvPr/>
          </p:nvSpPr>
          <p:spPr bwMode="auto">
            <a:xfrm>
              <a:off x="5004048" y="5157192"/>
              <a:ext cx="720080" cy="1296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>
              <a:stCxn id="12" idx="5"/>
            </p:cNvCxnSpPr>
            <p:nvPr/>
          </p:nvCxnSpPr>
          <p:spPr>
            <a:xfrm>
              <a:off x="5618675" y="6263520"/>
              <a:ext cx="899074" cy="40584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575967" y="6453336"/>
              <a:ext cx="12808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0000FF"/>
                  </a:solidFill>
                  <a:latin typeface="+mn-lt"/>
                </a:rPr>
                <a:t>binomial coefficient</a:t>
              </a:r>
              <a:endParaRPr lang="en-GB" sz="2000" dirty="0">
                <a:solidFill>
                  <a:srgbClr val="0000FF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9371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MCMC in practice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dirty="0" smtClean="0">
                <a:solidFill>
                  <a:srgbClr val="BFBFBF"/>
                </a:solidFill>
              </a:rPr>
              <a:t>MCMC </a:t>
            </a:r>
            <a:r>
              <a:rPr lang="en-US" dirty="0">
                <a:solidFill>
                  <a:srgbClr val="BFBFBF"/>
                </a:solidFill>
              </a:rPr>
              <a:t>for coin tossing (1 dim</a:t>
            </a:r>
            <a:r>
              <a:rPr lang="en-US" dirty="0" smtClean="0">
                <a:solidFill>
                  <a:srgbClr val="BFBFBF"/>
                </a:solidFill>
              </a:rPr>
              <a:t>)</a:t>
            </a:r>
          </a:p>
          <a:p>
            <a:pPr marL="0" lvl="1"/>
            <a:r>
              <a:rPr lang="en-US" dirty="0" smtClean="0">
                <a:solidFill>
                  <a:srgbClr val="BFBFBF"/>
                </a:solidFill>
              </a:rPr>
              <a:t>Diagnosing </a:t>
            </a:r>
            <a:r>
              <a:rPr lang="en-US" dirty="0">
                <a:solidFill>
                  <a:srgbClr val="BFBFBF"/>
                </a:solidFill>
              </a:rPr>
              <a:t>your MCMC</a:t>
            </a:r>
          </a:p>
          <a:p>
            <a:pPr marL="0" lvl="1"/>
            <a:r>
              <a:rPr lang="en-US" dirty="0" smtClean="0"/>
              <a:t>Tricks</a:t>
            </a:r>
            <a:endParaRPr lang="en-US" dirty="0"/>
          </a:p>
          <a:p>
            <a:pPr marL="0" lvl="1"/>
            <a:r>
              <a:rPr lang="en-US" dirty="0" smtClean="0">
                <a:solidFill>
                  <a:srgbClr val="BFBFBF"/>
                </a:solidFill>
              </a:rPr>
              <a:t>MCMC </a:t>
            </a:r>
            <a:r>
              <a:rPr lang="en-US" dirty="0">
                <a:solidFill>
                  <a:srgbClr val="BFBFBF"/>
                </a:solidFill>
              </a:rPr>
              <a:t>in 2 </a:t>
            </a:r>
            <a:r>
              <a:rPr lang="en-US" dirty="0" smtClean="0">
                <a:solidFill>
                  <a:srgbClr val="BFBFBF"/>
                </a:solidFill>
              </a:rPr>
              <a:t>dim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47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Trick 1: log-likelihood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363272" cy="500066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Instead of using the likelihood, use the log-likelihood</a:t>
            </a:r>
          </a:p>
          <a:p>
            <a:r>
              <a:rPr lang="en-GB" dirty="0" smtClean="0"/>
              <a:t>This should always be done:</a:t>
            </a:r>
          </a:p>
          <a:p>
            <a:pPr lvl="1"/>
            <a:r>
              <a:rPr lang="en-GB" dirty="0"/>
              <a:t>it has no drawbacks</a:t>
            </a:r>
          </a:p>
          <a:p>
            <a:pPr lvl="1"/>
            <a:r>
              <a:rPr lang="en-GB" dirty="0" smtClean="0"/>
              <a:t>reduce numerical error (likelihood can have really small values)</a:t>
            </a:r>
          </a:p>
          <a:p>
            <a:pPr lvl="1"/>
            <a:r>
              <a:rPr lang="en-GB" dirty="0" smtClean="0"/>
              <a:t>cheaper computations (products become sums, exponentials become products)</a:t>
            </a:r>
          </a:p>
          <a:p>
            <a:r>
              <a:rPr lang="en-GB" dirty="0" smtClean="0"/>
              <a:t>E.g. binomial likelihood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Ignore constant factors independent of     (they cancel out in    )</a:t>
            </a:r>
          </a:p>
          <a:p>
            <a:pPr lvl="1"/>
            <a:r>
              <a:rPr lang="en-GB" dirty="0" smtClean="0"/>
              <a:t>Take the log</a:t>
            </a:r>
          </a:p>
          <a:p>
            <a:pPr lvl="1"/>
            <a:endParaRPr lang="en-GB" dirty="0"/>
          </a:p>
          <a:p>
            <a:r>
              <a:rPr lang="en-GB" dirty="0" smtClean="0"/>
              <a:t>At this point, it is convenient to work with            and to use the log for all its factors (proposal</a:t>
            </a:r>
            <a:r>
              <a:rPr lang="en-GB" dirty="0"/>
              <a:t> </a:t>
            </a:r>
            <a:r>
              <a:rPr lang="en-GB" dirty="0" smtClean="0"/>
              <a:t>and prior)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028541"/>
              </p:ext>
            </p:extLst>
          </p:nvPr>
        </p:nvGraphicFramePr>
        <p:xfrm>
          <a:off x="4211960" y="3717032"/>
          <a:ext cx="3098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9" name="Equation" r:id="rId3" imgW="3098800" imgH="863600" progId="Equation.DSMT4">
                  <p:embed/>
                </p:oleObj>
              </mc:Choice>
              <mc:Fallback>
                <p:oleObj name="Equation" r:id="rId3" imgW="30988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717032"/>
                        <a:ext cx="3098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996779"/>
              </p:ext>
            </p:extLst>
          </p:nvPr>
        </p:nvGraphicFramePr>
        <p:xfrm>
          <a:off x="5711552" y="4831184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0" name="Equation" r:id="rId5" imgW="228600" imgH="254000" progId="Equation.DSMT4">
                  <p:embed/>
                </p:oleObj>
              </mc:Choice>
              <mc:Fallback>
                <p:oleObj name="Equation" r:id="rId5" imgW="228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552" y="4831184"/>
                        <a:ext cx="228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976238"/>
              </p:ext>
            </p:extLst>
          </p:nvPr>
        </p:nvGraphicFramePr>
        <p:xfrm>
          <a:off x="3435052" y="5373216"/>
          <a:ext cx="430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1" name="Equation" r:id="rId7" imgW="4305300" imgH="406400" progId="Equation.DSMT4">
                  <p:embed/>
                </p:oleObj>
              </mc:Choice>
              <mc:Fallback>
                <p:oleObj name="Equation" r:id="rId7" imgW="4305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052" y="5373216"/>
                        <a:ext cx="4305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104541"/>
              </p:ext>
            </p:extLst>
          </p:nvPr>
        </p:nvGraphicFramePr>
        <p:xfrm>
          <a:off x="8088313" y="4778375"/>
          <a:ext cx="254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2" name="Equation" r:id="rId9" imgW="254000" imgH="292100" progId="Equation.DSMT4">
                  <p:embed/>
                </p:oleObj>
              </mc:Choice>
              <mc:Fallback>
                <p:oleObj name="Equation" r:id="rId9" imgW="254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313" y="4778375"/>
                        <a:ext cx="2540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5076056" y="3645024"/>
            <a:ext cx="936104" cy="1008112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76056" y="3645024"/>
            <a:ext cx="936104" cy="1008112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576218"/>
              </p:ext>
            </p:extLst>
          </p:nvPr>
        </p:nvGraphicFramePr>
        <p:xfrm>
          <a:off x="5652120" y="6021288"/>
          <a:ext cx="635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3" name="Equation" r:id="rId11" imgW="635000" imgH="342900" progId="Equation.DSMT4">
                  <p:embed/>
                </p:oleObj>
              </mc:Choice>
              <mc:Fallback>
                <p:oleObj name="Equation" r:id="rId11" imgW="6350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6021288"/>
                        <a:ext cx="6350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656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56" y="0"/>
            <a:ext cx="7917460" cy="1000108"/>
          </a:xfrm>
        </p:spPr>
        <p:txBody>
          <a:bodyPr/>
          <a:lstStyle/>
          <a:p>
            <a:r>
              <a:rPr lang="en-GB" dirty="0" smtClean="0"/>
              <a:t>Trick 2: avoid useless calculations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363272" cy="5000660"/>
          </a:xfrm>
        </p:spPr>
        <p:txBody>
          <a:bodyPr/>
          <a:lstStyle/>
          <a:p>
            <a:r>
              <a:rPr lang="en-GB" dirty="0" smtClean="0"/>
              <a:t>Calculating the likelihood is usually very expensive</a:t>
            </a:r>
          </a:p>
          <a:p>
            <a:pPr lvl="1"/>
            <a:r>
              <a:rPr lang="en-GB" dirty="0" smtClean="0"/>
              <a:t>If you propose a new parameter where the prior is 0 (e.g.      outside         ), reject immediately, before calculating</a:t>
            </a:r>
          </a:p>
          <a:p>
            <a:r>
              <a:rPr lang="en-GB" dirty="0" smtClean="0"/>
              <a:t>Cheaper to test an “if” statement than to generate random numbers:</a:t>
            </a:r>
          </a:p>
          <a:p>
            <a:pPr lvl="1"/>
            <a:r>
              <a:rPr lang="en-GB" dirty="0" smtClean="0"/>
              <a:t>If           , accept without generating a random number to choose whether to accept or reject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84653"/>
              </p:ext>
            </p:extLst>
          </p:nvPr>
        </p:nvGraphicFramePr>
        <p:xfrm>
          <a:off x="7727776" y="1916832"/>
          <a:ext cx="228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3" name="Equation" r:id="rId3" imgW="228600" imgH="254000" progId="Equation.DSMT4">
                  <p:embed/>
                </p:oleObj>
              </mc:Choice>
              <mc:Fallback>
                <p:oleObj name="Equation" r:id="rId3" imgW="228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7776" y="1916832"/>
                        <a:ext cx="228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795668"/>
              </p:ext>
            </p:extLst>
          </p:nvPr>
        </p:nvGraphicFramePr>
        <p:xfrm>
          <a:off x="2166516" y="2204864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4" name="Equation" r:id="rId5" imgW="520700" imgH="317500" progId="Equation.DSMT4">
                  <p:embed/>
                </p:oleObj>
              </mc:Choice>
              <mc:Fallback>
                <p:oleObj name="Equation" r:id="rId5" imgW="5207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516" y="2204864"/>
                        <a:ext cx="520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475935"/>
              </p:ext>
            </p:extLst>
          </p:nvPr>
        </p:nvGraphicFramePr>
        <p:xfrm>
          <a:off x="7223720" y="2172882"/>
          <a:ext cx="254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5" name="Equation" r:id="rId7" imgW="254000" imgH="292100" progId="Equation.DSMT4">
                  <p:embed/>
                </p:oleObj>
              </mc:Choice>
              <mc:Fallback>
                <p:oleObj name="Equation" r:id="rId7" imgW="254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720" y="2172882"/>
                        <a:ext cx="2540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060538"/>
              </p:ext>
            </p:extLst>
          </p:nvPr>
        </p:nvGraphicFramePr>
        <p:xfrm>
          <a:off x="1586136" y="3064892"/>
          <a:ext cx="609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6" name="Equation" r:id="rId9" imgW="609600" imgH="292100" progId="Equation.DSMT4">
                  <p:embed/>
                </p:oleObj>
              </mc:Choice>
              <mc:Fallback>
                <p:oleObj name="Equation" r:id="rId9" imgW="609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136" y="3064892"/>
                        <a:ext cx="6096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1851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Trick 3: Always plot the prior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your posterior is different, it tells you how much you have learnt from the data</a:t>
            </a:r>
          </a:p>
          <a:p>
            <a:r>
              <a:rPr lang="en-GB" dirty="0" smtClean="0"/>
              <a:t>If your posterior is very similar, it means the data contains very little or no information about that parameters (</a:t>
            </a:r>
            <a:r>
              <a:rPr lang="en-GB" dirty="0" err="1" smtClean="0"/>
              <a:t>unidentifiability</a:t>
            </a:r>
            <a:r>
              <a:rPr lang="en-GB" dirty="0" smtClean="0"/>
              <a:t> issue)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2780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MCMC in practice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dirty="0" smtClean="0">
                <a:solidFill>
                  <a:srgbClr val="BFBFBF"/>
                </a:solidFill>
              </a:rPr>
              <a:t>MCMC </a:t>
            </a:r>
            <a:r>
              <a:rPr lang="en-US" dirty="0">
                <a:solidFill>
                  <a:srgbClr val="BFBFBF"/>
                </a:solidFill>
              </a:rPr>
              <a:t>for coin tossing (1 dim</a:t>
            </a:r>
            <a:r>
              <a:rPr lang="en-US" dirty="0" smtClean="0">
                <a:solidFill>
                  <a:srgbClr val="BFBFBF"/>
                </a:solidFill>
              </a:rPr>
              <a:t>)</a:t>
            </a:r>
          </a:p>
          <a:p>
            <a:pPr marL="0" lvl="1"/>
            <a:r>
              <a:rPr lang="en-US" dirty="0" smtClean="0">
                <a:solidFill>
                  <a:srgbClr val="BFBFBF"/>
                </a:solidFill>
              </a:rPr>
              <a:t>Diagnosing </a:t>
            </a:r>
            <a:r>
              <a:rPr lang="en-US" dirty="0">
                <a:solidFill>
                  <a:srgbClr val="BFBFBF"/>
                </a:solidFill>
              </a:rPr>
              <a:t>your MCMC</a:t>
            </a:r>
          </a:p>
          <a:p>
            <a:pPr marL="0" lvl="1"/>
            <a:r>
              <a:rPr lang="en-US" dirty="0" smtClean="0">
                <a:solidFill>
                  <a:srgbClr val="BFBFBF"/>
                </a:solidFill>
              </a:rPr>
              <a:t>Tricks</a:t>
            </a:r>
            <a:endParaRPr lang="en-US" dirty="0">
              <a:solidFill>
                <a:srgbClr val="BFBFBF"/>
              </a:solidFill>
            </a:endParaRPr>
          </a:p>
          <a:p>
            <a:pPr marL="0" lvl="1"/>
            <a:r>
              <a:rPr lang="en-US" dirty="0" smtClean="0"/>
              <a:t>MCMC </a:t>
            </a:r>
            <a:r>
              <a:rPr lang="en-US" dirty="0"/>
              <a:t>in 2 </a:t>
            </a:r>
            <a:r>
              <a:rPr lang="en-US" dirty="0" smtClean="0"/>
              <a:t>dim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477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Proposal in 2 dimension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5626968" cy="500066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You can choose whether to:</a:t>
            </a:r>
          </a:p>
          <a:p>
            <a:r>
              <a:rPr lang="en-GB" dirty="0" smtClean="0"/>
              <a:t>propose </a:t>
            </a:r>
            <a:r>
              <a:rPr lang="en-GB" dirty="0"/>
              <a:t>1 at a time (e.g. from a simple Normal distribution in 1 dim), while keeping the other fixed:</a:t>
            </a:r>
          </a:p>
          <a:p>
            <a:pPr lvl="1"/>
            <a:r>
              <a:rPr lang="en-GB" dirty="0"/>
              <a:t>OK if parameters are relatively uncorrelated</a:t>
            </a:r>
          </a:p>
          <a:p>
            <a:pPr lvl="1"/>
            <a:r>
              <a:rPr lang="en-GB" dirty="0"/>
              <a:t>Bad if they are strongly </a:t>
            </a:r>
            <a:r>
              <a:rPr lang="en-GB" dirty="0" smtClean="0"/>
              <a:t>correlated</a:t>
            </a:r>
          </a:p>
          <a:p>
            <a:pPr lvl="1"/>
            <a:r>
              <a:rPr lang="en-GB" dirty="0" smtClean="0"/>
              <a:t>Very good if you can specify analytically the conditional posterior (Gibbs sampling)</a:t>
            </a:r>
            <a:endParaRPr lang="en-GB" dirty="0"/>
          </a:p>
          <a:p>
            <a:r>
              <a:rPr lang="en-GB" dirty="0" smtClean="0"/>
              <a:t>or propose both parameters in one go (e.g. from a multivariate normal) – this is called </a:t>
            </a:r>
            <a:r>
              <a:rPr lang="en-GB" u="sng" dirty="0" smtClean="0"/>
              <a:t>block update</a:t>
            </a:r>
          </a:p>
          <a:p>
            <a:pPr lvl="1"/>
            <a:r>
              <a:rPr lang="en-GB" dirty="0" smtClean="0"/>
              <a:t>A good solution when the parameters are strongly correlated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884368" y="5949280"/>
            <a:ext cx="360040" cy="43204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812360" y="5229200"/>
            <a:ext cx="449250" cy="47191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588224" y="1340768"/>
            <a:ext cx="2304256" cy="2304256"/>
            <a:chOff x="6588224" y="1340768"/>
            <a:chExt cx="2304256" cy="2304256"/>
          </a:xfrm>
        </p:grpSpPr>
        <p:grpSp>
          <p:nvGrpSpPr>
            <p:cNvPr id="6" name="Group 5"/>
            <p:cNvGrpSpPr/>
            <p:nvPr/>
          </p:nvGrpSpPr>
          <p:grpSpPr>
            <a:xfrm rot="2634690">
              <a:off x="6698921" y="2187236"/>
              <a:ext cx="2024608" cy="512440"/>
              <a:chOff x="6516216" y="2996952"/>
              <a:chExt cx="2024608" cy="512440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6804248" y="3140968"/>
                <a:ext cx="1584176" cy="21602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6516216" y="2996952"/>
                <a:ext cx="2024608" cy="5124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 flipV="1">
              <a:off x="6588224" y="1340768"/>
              <a:ext cx="0" cy="23042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588224" y="3645024"/>
              <a:ext cx="23042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 bwMode="auto">
            <a:xfrm>
              <a:off x="8316416" y="3068960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8316416" y="2420888"/>
              <a:ext cx="72008" cy="720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740352" y="2420888"/>
              <a:ext cx="72008" cy="720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7884368" y="2464982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8346559" y="2564904"/>
              <a:ext cx="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588224" y="4077072"/>
            <a:ext cx="2304256" cy="2304256"/>
            <a:chOff x="6588224" y="1340768"/>
            <a:chExt cx="2304256" cy="2304256"/>
          </a:xfrm>
        </p:grpSpPr>
        <p:grpSp>
          <p:nvGrpSpPr>
            <p:cNvPr id="31" name="Group 30"/>
            <p:cNvGrpSpPr/>
            <p:nvPr/>
          </p:nvGrpSpPr>
          <p:grpSpPr>
            <a:xfrm rot="2634690">
              <a:off x="6698921" y="2187236"/>
              <a:ext cx="2024608" cy="512440"/>
              <a:chOff x="6516216" y="2996952"/>
              <a:chExt cx="2024608" cy="512440"/>
            </a:xfrm>
          </p:grpSpPr>
          <p:sp>
            <p:nvSpPr>
              <p:cNvPr id="39" name="Oval 38"/>
              <p:cNvSpPr/>
              <p:nvPr/>
            </p:nvSpPr>
            <p:spPr bwMode="auto">
              <a:xfrm>
                <a:off x="6804248" y="3140968"/>
                <a:ext cx="1584176" cy="21602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6516216" y="2996952"/>
                <a:ext cx="2024608" cy="5124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6588224" y="1340768"/>
              <a:ext cx="0" cy="23042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588224" y="3645024"/>
              <a:ext cx="23042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 bwMode="auto">
            <a:xfrm>
              <a:off x="8316416" y="3068960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7740352" y="2420888"/>
              <a:ext cx="72008" cy="720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 flipV="1">
              <a:off x="8244408" y="2204864"/>
              <a:ext cx="89210" cy="68794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8460432" y="2996952"/>
              <a:ext cx="432048" cy="7200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63406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Plotmatrix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Plotmatrix</a:t>
            </a:r>
            <a:r>
              <a:rPr lang="en-GB" dirty="0" smtClean="0"/>
              <a:t> is a command (in </a:t>
            </a:r>
            <a:r>
              <a:rPr lang="en-GB" dirty="0" err="1" smtClean="0"/>
              <a:t>Matlab</a:t>
            </a:r>
            <a:r>
              <a:rPr lang="en-GB" dirty="0" smtClean="0"/>
              <a:t>) that creates a fancy plot that can reveal correlation between parameters</a:t>
            </a:r>
            <a:endParaRPr lang="en-GB" dirty="0"/>
          </a:p>
        </p:txBody>
      </p:sp>
      <p:pic>
        <p:nvPicPr>
          <p:cNvPr id="4" name="Picture 3" descr="PlotMatr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52762"/>
            <a:ext cx="6156176" cy="480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110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Strongly correlated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Tricks to improve mixing:</a:t>
            </a:r>
          </a:p>
          <a:p>
            <a:pPr lvl="1"/>
            <a:r>
              <a:rPr lang="en-GB" dirty="0" smtClean="0"/>
              <a:t>Block updates, possibly from a multivariate normal “elongated” in the direction of the correlation</a:t>
            </a:r>
          </a:p>
          <a:p>
            <a:pPr lvl="1"/>
            <a:r>
              <a:rPr lang="en-GB" dirty="0" smtClean="0"/>
              <a:t>Re-parameterise your model with new parameters that are less correlated.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6895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3CC"/>
                </a:solidFill>
                <a:latin typeface="Arial" charset="0"/>
                <a:ea typeface="ＭＳ Ｐゴシック" pitchFamily="34" charset="-128"/>
                <a:cs typeface="+mn-cs"/>
              </a:rPr>
              <a:t>PLAY with </a:t>
            </a:r>
            <a:r>
              <a:rPr lang="en-US" sz="3200" dirty="0" err="1" smtClean="0">
                <a:solidFill>
                  <a:srgbClr val="0033CC"/>
                </a:solidFill>
                <a:latin typeface="Arial" charset="0"/>
                <a:ea typeface="ＭＳ Ｐゴシック" pitchFamily="34" charset="-128"/>
                <a:cs typeface="+mn-cs"/>
              </a:rPr>
              <a:t>Matlab</a:t>
            </a:r>
            <a:r>
              <a:rPr lang="en-US" sz="3200" dirty="0" smtClean="0">
                <a:solidFill>
                  <a:srgbClr val="0033CC"/>
                </a:solidFill>
                <a:latin typeface="Arial" charset="0"/>
                <a:ea typeface="ＭＳ Ｐゴシック" pitchFamily="34" charset="-128"/>
                <a:cs typeface="+mn-cs"/>
              </a:rPr>
              <a:t> or R</a:t>
            </a:r>
            <a:endParaRPr lang="en-US" sz="3200" dirty="0">
              <a:solidFill>
                <a:srgbClr val="0033CC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6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Strongly correlated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</a:t>
            </a:r>
            <a:r>
              <a:rPr lang="en-GB" dirty="0" err="1" smtClean="0"/>
              <a:t>MCMCBinomial</a:t>
            </a:r>
            <a:r>
              <a:rPr lang="en-GB" dirty="0" smtClean="0"/>
              <a:t>” file: play with</a:t>
            </a:r>
          </a:p>
          <a:p>
            <a:pPr lvl="1"/>
            <a:r>
              <a:rPr lang="en-GB" dirty="0" err="1" smtClean="0"/>
              <a:t>n_tosses</a:t>
            </a:r>
            <a:endParaRPr lang="en-GB" dirty="0" smtClean="0"/>
          </a:p>
          <a:p>
            <a:pPr lvl="1"/>
            <a:r>
              <a:rPr lang="en-GB" dirty="0" err="1" smtClean="0"/>
              <a:t>n_heads</a:t>
            </a:r>
            <a:endParaRPr lang="en-GB" dirty="0" smtClean="0"/>
          </a:p>
          <a:p>
            <a:pPr lvl="1"/>
            <a:r>
              <a:rPr lang="en-GB" dirty="0" err="1" smtClean="0"/>
              <a:t>n_iters</a:t>
            </a:r>
            <a:endParaRPr lang="en-GB" dirty="0" smtClean="0"/>
          </a:p>
          <a:p>
            <a:pPr lvl="1"/>
            <a:r>
              <a:rPr lang="en-GB" dirty="0" smtClean="0"/>
              <a:t>thinning</a:t>
            </a:r>
          </a:p>
          <a:p>
            <a:pPr lvl="1"/>
            <a:r>
              <a:rPr lang="en-GB" dirty="0" err="1" smtClean="0"/>
              <a:t>sd_proposal</a:t>
            </a:r>
            <a:r>
              <a:rPr lang="en-GB" dirty="0" smtClean="0"/>
              <a:t> (try 0.01 or 5)</a:t>
            </a:r>
          </a:p>
          <a:p>
            <a:pPr lvl="1"/>
            <a:r>
              <a:rPr lang="en-GB" dirty="0" err="1" smtClean="0"/>
              <a:t>burnin</a:t>
            </a:r>
            <a:endParaRPr lang="en-GB" dirty="0" smtClean="0"/>
          </a:p>
          <a:p>
            <a:r>
              <a:rPr lang="en-GB" dirty="0"/>
              <a:t>“</a:t>
            </a:r>
            <a:r>
              <a:rPr lang="en-GB" dirty="0" err="1" smtClean="0"/>
              <a:t>MCMCEpidemicFinalSizeLargePop</a:t>
            </a:r>
            <a:r>
              <a:rPr lang="en-GB" dirty="0" smtClean="0"/>
              <a:t>” file: play also with</a:t>
            </a:r>
          </a:p>
          <a:p>
            <a:pPr lvl="1"/>
            <a:r>
              <a:rPr lang="en-GB" dirty="0" smtClean="0"/>
              <a:t>Updating in block or not</a:t>
            </a:r>
          </a:p>
          <a:p>
            <a:pPr lvl="1"/>
            <a:r>
              <a:rPr lang="en-GB" dirty="0" smtClean="0"/>
              <a:t>Tuning the </a:t>
            </a:r>
            <a:r>
              <a:rPr lang="en-GB" dirty="0" err="1" smtClean="0"/>
              <a:t>sd_proposal</a:t>
            </a:r>
            <a:r>
              <a:rPr lang="en-GB" dirty="0" smtClean="0"/>
              <a:t> for either parameter</a:t>
            </a:r>
          </a:p>
          <a:p>
            <a:pPr lvl="1"/>
            <a:endParaRPr lang="en-GB" dirty="0"/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204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Binomial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579296" cy="5000660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If               we would expect 8 heads out of 10 tosses only 5% of the time </a:t>
            </a:r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198671"/>
              </p:ext>
            </p:extLst>
          </p:nvPr>
        </p:nvGraphicFramePr>
        <p:xfrm>
          <a:off x="781472" y="6292552"/>
          <a:ext cx="838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2" name="Equation" r:id="rId3" imgW="838200" imgH="304800" progId="Equation.DSMT4">
                  <p:embed/>
                </p:oleObj>
              </mc:Choice>
              <mc:Fallback>
                <p:oleObj name="Equation" r:id="rId3" imgW="838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472" y="6292552"/>
                        <a:ext cx="838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BinomialDistribution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11" y="1214754"/>
            <a:ext cx="6600733" cy="49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7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Likelihood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parameters    and data    , the likelihood function is defined as:</a:t>
            </a:r>
          </a:p>
          <a:p>
            <a:endParaRPr lang="en-GB" dirty="0"/>
          </a:p>
          <a:p>
            <a:r>
              <a:rPr lang="en-GB" dirty="0" smtClean="0"/>
              <a:t>Numerically same as the probability, but different interpretation.</a:t>
            </a:r>
          </a:p>
          <a:p>
            <a:r>
              <a:rPr lang="en-GB" dirty="0" smtClean="0"/>
              <a:t>In               , </a:t>
            </a:r>
          </a:p>
          <a:p>
            <a:pPr lvl="1"/>
            <a:r>
              <a:rPr lang="en-GB" dirty="0" smtClean="0"/>
              <a:t>     </a:t>
            </a:r>
            <a:r>
              <a:rPr lang="en-GB" dirty="0"/>
              <a:t>is thought as fixed,      varies; and </a:t>
            </a:r>
          </a:p>
          <a:p>
            <a:pPr lvl="1"/>
            <a:r>
              <a:rPr lang="en-GB" dirty="0"/>
              <a:t>                              </a:t>
            </a:r>
          </a:p>
          <a:p>
            <a:r>
              <a:rPr lang="en-GB" dirty="0" smtClean="0"/>
              <a:t>In             ,</a:t>
            </a:r>
          </a:p>
          <a:p>
            <a:pPr lvl="1"/>
            <a:r>
              <a:rPr lang="en-GB" dirty="0" smtClean="0"/>
              <a:t>     is </a:t>
            </a:r>
            <a:r>
              <a:rPr lang="en-GB" dirty="0"/>
              <a:t>thought as fixed,      varies; and </a:t>
            </a:r>
          </a:p>
          <a:p>
            <a:pPr lvl="1"/>
            <a:r>
              <a:rPr lang="en-GB" dirty="0"/>
              <a:t>                 </a:t>
            </a:r>
            <a:r>
              <a:rPr lang="en-GB" dirty="0" smtClean="0"/>
              <a:t>   in general        </a:t>
            </a:r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628134"/>
              </p:ext>
            </p:extLst>
          </p:nvPr>
        </p:nvGraphicFramePr>
        <p:xfrm>
          <a:off x="1403648" y="4318744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3" imgW="723900" imgH="406400" progId="Equation.DSMT4">
                  <p:embed/>
                </p:oleObj>
              </mc:Choice>
              <mc:Fallback>
                <p:oleObj name="Equation" r:id="rId3" imgW="723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318744"/>
                        <a:ext cx="723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666594"/>
              </p:ext>
            </p:extLst>
          </p:nvPr>
        </p:nvGraphicFramePr>
        <p:xfrm>
          <a:off x="2771800" y="1484784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5" imgW="203200" imgH="266700" progId="Equation.DSMT4">
                  <p:embed/>
                </p:oleObj>
              </mc:Choice>
              <mc:Fallback>
                <p:oleObj name="Equation" r:id="rId5" imgW="203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484784"/>
                        <a:ext cx="2032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398922"/>
              </p:ext>
            </p:extLst>
          </p:nvPr>
        </p:nvGraphicFramePr>
        <p:xfrm>
          <a:off x="4089276" y="1484784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7" imgW="266700" imgH="241300" progId="Equation.DSMT4">
                  <p:embed/>
                </p:oleObj>
              </mc:Choice>
              <mc:Fallback>
                <p:oleObj name="Equation" r:id="rId7" imgW="266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276" y="1484784"/>
                        <a:ext cx="2667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176490"/>
              </p:ext>
            </p:extLst>
          </p:nvPr>
        </p:nvGraphicFramePr>
        <p:xfrm>
          <a:off x="1331640" y="3068960"/>
          <a:ext cx="952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9" imgW="952500" imgH="330200" progId="Equation.DSMT4">
                  <p:embed/>
                </p:oleObj>
              </mc:Choice>
              <mc:Fallback>
                <p:oleObj name="Equation" r:id="rId9" imgW="9525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068960"/>
                        <a:ext cx="952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768674"/>
              </p:ext>
            </p:extLst>
          </p:nvPr>
        </p:nvGraphicFramePr>
        <p:xfrm>
          <a:off x="1331640" y="3501008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Equation" r:id="rId11" imgW="203200" imgH="266700" progId="Equation.DSMT4">
                  <p:embed/>
                </p:oleObj>
              </mc:Choice>
              <mc:Fallback>
                <p:oleObj name="Equation" r:id="rId11" imgW="203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501008"/>
                        <a:ext cx="2032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858342"/>
              </p:ext>
            </p:extLst>
          </p:nvPr>
        </p:nvGraphicFramePr>
        <p:xfrm>
          <a:off x="3851920" y="3501008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Equation" r:id="rId13" imgW="266700" imgH="241300" progId="Equation.DSMT4">
                  <p:embed/>
                </p:oleObj>
              </mc:Choice>
              <mc:Fallback>
                <p:oleObj name="Equation" r:id="rId13" imgW="266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501008"/>
                        <a:ext cx="2667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913080"/>
              </p:ext>
            </p:extLst>
          </p:nvPr>
        </p:nvGraphicFramePr>
        <p:xfrm>
          <a:off x="1403648" y="3789040"/>
          <a:ext cx="1612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15" imgW="1612900" imgH="508000" progId="Equation.DSMT4">
                  <p:embed/>
                </p:oleObj>
              </mc:Choice>
              <mc:Fallback>
                <p:oleObj name="Equation" r:id="rId15" imgW="1612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789040"/>
                        <a:ext cx="1612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908856"/>
              </p:ext>
            </p:extLst>
          </p:nvPr>
        </p:nvGraphicFramePr>
        <p:xfrm>
          <a:off x="3590404" y="1989138"/>
          <a:ext cx="191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17" imgW="1917700" imgH="406400" progId="Equation.DSMT4">
                  <p:embed/>
                </p:oleObj>
              </mc:Choice>
              <mc:Fallback>
                <p:oleObj name="Equation" r:id="rId17" imgW="19177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404" y="1989138"/>
                        <a:ext cx="1917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761262"/>
              </p:ext>
            </p:extLst>
          </p:nvPr>
        </p:nvGraphicFramePr>
        <p:xfrm>
          <a:off x="1259632" y="4797152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19" imgW="266700" imgH="241300" progId="Equation.DSMT4">
                  <p:embed/>
                </p:oleObj>
              </mc:Choice>
              <mc:Fallback>
                <p:oleObj name="Equation" r:id="rId19" imgW="266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797152"/>
                        <a:ext cx="2667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504630"/>
              </p:ext>
            </p:extLst>
          </p:nvPr>
        </p:nvGraphicFramePr>
        <p:xfrm>
          <a:off x="3923928" y="4797152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20" imgW="203200" imgH="266700" progId="Equation.DSMT4">
                  <p:embed/>
                </p:oleObj>
              </mc:Choice>
              <mc:Fallback>
                <p:oleObj name="Equation" r:id="rId20" imgW="203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797152"/>
                        <a:ext cx="2032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426632"/>
              </p:ext>
            </p:extLst>
          </p:nvPr>
        </p:nvGraphicFramePr>
        <p:xfrm>
          <a:off x="1294284" y="5084763"/>
          <a:ext cx="1333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21" imgW="1333500" imgH="508000" progId="Equation.DSMT4">
                  <p:embed/>
                </p:oleObj>
              </mc:Choice>
              <mc:Fallback>
                <p:oleObj name="Equation" r:id="rId21" imgW="13335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284" y="5084763"/>
                        <a:ext cx="1333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05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Binomial likelihood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BinomialLikeliho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50758"/>
            <a:ext cx="7476323" cy="56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5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3CC"/>
                </a:solidFill>
                <a:latin typeface="Arial" charset="0"/>
                <a:ea typeface="ＭＳ Ｐゴシック" pitchFamily="34" charset="-128"/>
                <a:cs typeface="+mn-cs"/>
              </a:rPr>
              <a:t>Introduction</a:t>
            </a:r>
            <a:endParaRPr lang="en-US" sz="3200" dirty="0">
              <a:solidFill>
                <a:srgbClr val="0033CC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The main example – coin tossing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Explaining confusing concepts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Monte Carlo methods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MCMC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2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9_Christophe">
  <a:themeElements>
    <a:clrScheme name="Deirdr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/>
          </a:solidFill>
          <a:round/>
          <a:headEnd/>
          <a:tailEnd/>
        </a:ln>
      </a:spPr>
      <a:bodyPr wrap="none" anchor="ctr"/>
      <a:lstStyle>
        <a:defPPr>
          <a:defRPr/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4_Christophe">
  <a:themeElements>
    <a:clrScheme name="Deirdr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2_Christophe">
  <a:themeElements>
    <a:clrScheme name="Deirdr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/>
          </a:solidFill>
          <a:round/>
          <a:headEnd/>
          <a:tailEnd/>
        </a:ln>
      </a:spPr>
      <a:bodyPr wrap="none" anchor="ctr"/>
      <a:lstStyle>
        <a:defPPr>
          <a:defRPr/>
        </a:defPPr>
      </a:lstStyle>
    </a:spDef>
    <a:lnDef>
      <a:spPr>
        <a:ln>
          <a:solidFill>
            <a:srgbClr val="0000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3_Christophe">
  <a:themeElements>
    <a:clrScheme name="Deirdr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/>
          </a:solidFill>
          <a:round/>
          <a:headEnd/>
          <a:tailEnd/>
        </a:ln>
      </a:spPr>
      <a:bodyPr wrap="none" anchor="ctr"/>
      <a:lstStyle>
        <a:defPPr>
          <a:defRPr/>
        </a:defPPr>
      </a:lst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_uni_of_warwick_sky 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1_Christophe">
  <a:themeElements>
    <a:clrScheme name="Deirdr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19485</TotalTime>
  <Words>2872</Words>
  <Application>Microsoft Macintosh PowerPoint</Application>
  <PresentationFormat>On-screen Show (4:3)</PresentationFormat>
  <Paragraphs>445</Paragraphs>
  <Slides>59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1_Custom Design</vt:lpstr>
      <vt:lpstr>Custom Design</vt:lpstr>
      <vt:lpstr>22_Christophe</vt:lpstr>
      <vt:lpstr>23_Christophe</vt:lpstr>
      <vt:lpstr>1_template_uni_of_warwick_sky blue</vt:lpstr>
      <vt:lpstr>2_Custom Design</vt:lpstr>
      <vt:lpstr>21_Christophe</vt:lpstr>
      <vt:lpstr>3_Custom Design</vt:lpstr>
      <vt:lpstr>4_Custom Design</vt:lpstr>
      <vt:lpstr>19_Christophe</vt:lpstr>
      <vt:lpstr>24_Christophe</vt:lpstr>
      <vt:lpstr>MathType 6.0 Equation</vt:lpstr>
      <vt:lpstr>PowerPoint Presentation</vt:lpstr>
      <vt:lpstr>Outline</vt:lpstr>
      <vt:lpstr>Introduction</vt:lpstr>
      <vt:lpstr>Example – coin tosses</vt:lpstr>
      <vt:lpstr>Binomial distribution</vt:lpstr>
      <vt:lpstr>Binomial distribution</vt:lpstr>
      <vt:lpstr>Likelihood function</vt:lpstr>
      <vt:lpstr>Binomial likelihood</vt:lpstr>
      <vt:lpstr>Introduction</vt:lpstr>
      <vt:lpstr>Classical VS Bayesian</vt:lpstr>
      <vt:lpstr>Classical statistics</vt:lpstr>
      <vt:lpstr>Maximum likelihood estimator (MLE)</vt:lpstr>
      <vt:lpstr>Confidence interval</vt:lpstr>
      <vt:lpstr>Bayesian statistics</vt:lpstr>
      <vt:lpstr>Bayes’ theorem</vt:lpstr>
      <vt:lpstr>Introduction</vt:lpstr>
      <vt:lpstr>Exploring the posterior</vt:lpstr>
      <vt:lpstr>Monte Carlo methods</vt:lpstr>
      <vt:lpstr>Monte Carlo Rejection Sampling</vt:lpstr>
      <vt:lpstr>Problems with rejection sampling</vt:lpstr>
      <vt:lpstr>Introduction</vt:lpstr>
      <vt:lpstr>Markov chains</vt:lpstr>
      <vt:lpstr>Markov chain Monte Carlo</vt:lpstr>
      <vt:lpstr>Summary: why MCMC</vt:lpstr>
      <vt:lpstr>MCMC in practice</vt:lpstr>
      <vt:lpstr>MCMC in practice</vt:lpstr>
      <vt:lpstr>MCMC structure</vt:lpstr>
      <vt:lpstr>MCMC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to start</vt:lpstr>
      <vt:lpstr>MCMC for coin tosses</vt:lpstr>
      <vt:lpstr>The likelihood</vt:lpstr>
      <vt:lpstr>Prior distribution</vt:lpstr>
      <vt:lpstr>Common prior distributions</vt:lpstr>
      <vt:lpstr>Proposal distribution</vt:lpstr>
      <vt:lpstr>Acceptance probability</vt:lpstr>
      <vt:lpstr>Simpler acceptance probability</vt:lpstr>
      <vt:lpstr>Starting value for parameters</vt:lpstr>
      <vt:lpstr>Length of chain</vt:lpstr>
      <vt:lpstr>Burn-in</vt:lpstr>
      <vt:lpstr>Width of the proposal</vt:lpstr>
      <vt:lpstr>MCMC in practice</vt:lpstr>
      <vt:lpstr>Diagnostics (1 dim)</vt:lpstr>
      <vt:lpstr>Diagnostics (1 dim)</vt:lpstr>
      <vt:lpstr>Diagnostics (1 dim)</vt:lpstr>
      <vt:lpstr>MCMC in practice</vt:lpstr>
      <vt:lpstr>Trick 1: log-likelihood</vt:lpstr>
      <vt:lpstr>Trick 2: avoid useless calculations</vt:lpstr>
      <vt:lpstr>Trick 3: Always plot the prior</vt:lpstr>
      <vt:lpstr>MCMC in practice</vt:lpstr>
      <vt:lpstr>Proposal in 2 dimension</vt:lpstr>
      <vt:lpstr>Plotmatrix</vt:lpstr>
      <vt:lpstr>Strongly correlated parameters</vt:lpstr>
      <vt:lpstr>PLAY with Matlab or R</vt:lpstr>
      <vt:lpstr>Strongly correlated parameters</vt:lpstr>
    </vt:vector>
  </TitlesOfParts>
  <Company>University of Warwick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Scholl, Julia</dc:creator>
  <cp:lastModifiedBy>Lorenzo Pellis</cp:lastModifiedBy>
  <cp:revision>166</cp:revision>
  <cp:lastPrinted>2001-12-07T16:14:49Z</cp:lastPrinted>
  <dcterms:created xsi:type="dcterms:W3CDTF">2015-09-22T13:45:35Z</dcterms:created>
  <dcterms:modified xsi:type="dcterms:W3CDTF">2016-03-08T10:54:25Z</dcterms:modified>
</cp:coreProperties>
</file>