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7" r:id="rId4"/>
  </p:sldMasterIdLst>
  <p:sldIdLst>
    <p:sldId id="348" r:id="rId5"/>
    <p:sldId id="333" r:id="rId6"/>
    <p:sldId id="265" r:id="rId7"/>
    <p:sldId id="342" r:id="rId8"/>
    <p:sldId id="350" r:id="rId9"/>
    <p:sldId id="351" r:id="rId10"/>
    <p:sldId id="344" r:id="rId11"/>
    <p:sldId id="263" r:id="rId12"/>
    <p:sldId id="264" r:id="rId13"/>
    <p:sldId id="352" r:id="rId14"/>
    <p:sldId id="353" r:id="rId15"/>
    <p:sldId id="355" r:id="rId16"/>
    <p:sldId id="356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38" d="100"/>
          <a:sy n="38" d="100"/>
        </p:scale>
        <p:origin x="62" y="10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71DAD948-6707-714E-9E8F-26A36F4AE20E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F81511-AC79-6748-869A-9982CD568B16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4" y="265113"/>
            <a:ext cx="6089650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28"/>
            <a:ext cx="4144096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B8633A-7C70-3C48-8FEE-69941AF2B466}"/>
              </a:ext>
            </a:extLst>
          </p:cNvPr>
          <p:cNvSpPr/>
          <p:nvPr userDrawn="1"/>
        </p:nvSpPr>
        <p:spPr>
          <a:xfrm>
            <a:off x="5535466" y="5600935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B967D9-597D-E14A-AE80-4C3877655FB2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114435-8CC0-E744-B541-8EF28B774ECF}"/>
              </a:ext>
            </a:extLst>
          </p:cNvPr>
          <p:cNvSpPr/>
          <p:nvPr userDrawn="1"/>
        </p:nvSpPr>
        <p:spPr>
          <a:xfrm flipV="1">
            <a:off x="11885583" y="3453319"/>
            <a:ext cx="167338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B844B6D-9772-1D4A-A22A-19F6A1250CD6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34FA13-7139-8546-99A9-CF39B5EDFDF5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46C656-7A16-8445-80B5-88C23703E694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E0A223A-22AD-6D40-9B6F-62F488036D58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DB8FD84-D022-E842-9B56-88F0574EBD3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2F4DC0E-4CC4-374D-BE14-132577B95A70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E00522-1D16-F244-89FE-668EEBD08F2B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4144095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25383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  <p:sldLayoutId id="214748371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670048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latin typeface="Segoe UI" panose="020B0502040204020203" pitchFamily="34" charset="0"/>
                <a:cs typeface="Segoe UI" panose="020B0502040204020203" pitchFamily="34" charset="0"/>
              </a:rPr>
              <a:t>Currency Exchange Rate Fluctuations and Their Impact on Container Imports into Kenya</a:t>
            </a:r>
            <a:endParaRPr lang="en-US" sz="3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500" b="1" cap="none" dirty="0">
                <a:latin typeface="Segoe UI" panose="020B0502040204020203" pitchFamily="34" charset="0"/>
                <a:cs typeface="Segoe UI" panose="020B0502040204020203" pitchFamily="34" charset="0"/>
              </a:rPr>
              <a:t>A Data-driven Analysis</a:t>
            </a:r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 of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A0E18-160F-427E-9359-1E1081AF9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790891"/>
            <a:ext cx="5059680" cy="4645292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Weak positive relationship between exchange rate fluctuations and import volumes.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Factors influencing stability of import volumes: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Inelastic demand for essential goods.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Hedging strategies employed by import-dependent businesses.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Potential delayed effects of currency depreciation (J-curve effect).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B5F9C-9276-4393-AE9F-683CBA961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790891"/>
            <a:ext cx="5059680" cy="464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8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A0E18-160F-427E-9359-1E1081AF9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790891"/>
            <a:ext cx="10058400" cy="3760891"/>
          </a:xfrm>
        </p:spPr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Policy Implications: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Focus on stabilizing macroeconomic conditions and supporting essential imports.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Strengthen regional trade agreements to reduce dependency on external currencies.</a:t>
            </a: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Business Strategies: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Adopt hedging strategies to manage currency risks.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Diversify supply chains to reduce reliance on a single currency.</a:t>
            </a:r>
          </a:p>
        </p:txBody>
      </p:sp>
    </p:spTree>
    <p:extLst>
      <p:ext uri="{BB962C8B-B14F-4D97-AF65-F5344CB8AC3E}">
        <p14:creationId xmlns:p14="http://schemas.microsoft.com/office/powerpoint/2010/main" val="629559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AAF717-7C07-4EC1-902F-79673AD85E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Limited data (11 months).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Non-stationarity of exchange rate data (spurious regression results possible).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Simplistic model with only one independent variable.</a:t>
            </a:r>
          </a:p>
          <a:p>
            <a:endParaRPr lang="en-K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50C48-6D7E-4472-82C2-43456A67F2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Expand sample size to include more data points.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 differencing or transformation techniques to address non-stationarity.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Include additional variables such as GDP, inflation, and trade policies in the model.</a:t>
            </a:r>
          </a:p>
          <a:p>
            <a:endParaRPr lang="en-K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B4B074-8933-48D7-B5F8-F9D95A6B5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4639736" cy="1369074"/>
          </a:xfrm>
        </p:spPr>
        <p:txBody>
          <a:bodyPr/>
          <a:lstStyle/>
          <a:p>
            <a:r>
              <a:rPr lang="en-US" b="1" dirty="0"/>
              <a:t>Limitations</a:t>
            </a:r>
            <a:endParaRPr lang="en-KE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C600341-747E-4868-942C-F745808F7FB3}"/>
              </a:ext>
            </a:extLst>
          </p:cNvPr>
          <p:cNvSpPr txBox="1">
            <a:spLocks/>
          </p:cNvSpPr>
          <p:nvPr/>
        </p:nvSpPr>
        <p:spPr>
          <a:xfrm>
            <a:off x="6515944" y="421817"/>
            <a:ext cx="4639736" cy="1369074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Future Research</a:t>
            </a:r>
          </a:p>
        </p:txBody>
      </p:sp>
    </p:spTree>
    <p:extLst>
      <p:ext uri="{BB962C8B-B14F-4D97-AF65-F5344CB8AC3E}">
        <p14:creationId xmlns:p14="http://schemas.microsoft.com/office/powerpoint/2010/main" val="3084668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4989EA-9C1F-4193-8133-EDF23B3D0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90891"/>
            <a:ext cx="10058400" cy="3760891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Currency depreciation does not directly reduce import activity in Kenya.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Other factors, such as inelastic demand for essential goods and hedging strategies, play a more significant role.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Policymakers and businesses must adopt context-specific approaches to manage trade dynamics effectively.</a:t>
            </a:r>
          </a:p>
          <a:p>
            <a:endParaRPr lang="en-K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3B797A-92C0-41C1-80B1-6E74772B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404983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close up of a video camera lens">
            <a:extLst>
              <a:ext uri="{FF2B5EF4-FFF2-40B4-BE49-F238E27FC236}">
                <a16:creationId xmlns:a16="http://schemas.microsoft.com/office/drawing/2014/main" id="{FB3C2664-FD7C-A24C-B9C5-841F2E8EA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6963" y="2304921"/>
            <a:ext cx="10058400" cy="33673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32E9F2-C620-4FC8-8F0A-A41F3E18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end: Q &amp; A</a:t>
            </a:r>
          </a:p>
        </p:txBody>
      </p:sp>
    </p:spTree>
    <p:extLst>
      <p:ext uri="{BB962C8B-B14F-4D97-AF65-F5344CB8AC3E}">
        <p14:creationId xmlns:p14="http://schemas.microsoft.com/office/powerpoint/2010/main" val="379634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23" descr="A group of people sitting at a table discussing plans">
            <a:extLst>
              <a:ext uri="{FF2B5EF4-FFF2-40B4-BE49-F238E27FC236}">
                <a16:creationId xmlns:a16="http://schemas.microsoft.com/office/drawing/2014/main" id="{14641C01-C347-EE4E-A9B1-95BFFAA1AD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duotone>
              <a:prstClr val="black"/>
              <a:schemeClr val="accent6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6596" y="1790891"/>
            <a:ext cx="4144096" cy="4032225"/>
          </a:xfrm>
        </p:spPr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Brief overview of Kenya's reliance on imports.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Importance of understanding the relationship between currency exchange rate fluctuations and cargo imports.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Research objectives: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Investigate whether KES-USD fluctuations significantly influence container import volumes.</a:t>
            </a:r>
          </a:p>
          <a:p>
            <a:pPr lvl="1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Test the hypothesis that there is little to no effect or only a weak positive correlation.</a:t>
            </a:r>
          </a:p>
          <a:p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9801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 and Context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54C2B-58FC-4142-B8CB-E4D0E038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90891"/>
            <a:ext cx="10058400" cy="3760891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Kenya imported goods worth approximately USD 15 billion in 2023, with over 70% denominated in USD (KNBS, 2023).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Increased volatility in the Kenyan Shilling (KES) against the US Dollar (USD) due to: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Rising global interest rates.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Geopolitical tensions.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Internal fiscal pressures.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Essential imports (e.g., fuel, machinery, medical supplies) often exhibit inelastic demand.</a:t>
            </a:r>
          </a:p>
          <a:p>
            <a:endParaRPr lang="en-K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5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790891"/>
            <a:ext cx="5751389" cy="4224427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Global Perspectives: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Exchange rate volatility impacts trade differently depending on the nature of goods traded.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Stable exchange rates enhance trade by reducing uncertainties (Rose, 2000).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Emerging economies show resilience to moderate currency fluctuations due to essential imports (Akhtar et al., 2013).</a:t>
            </a:r>
          </a:p>
        </p:txBody>
      </p:sp>
      <p:pic>
        <p:nvPicPr>
          <p:cNvPr id="7" name="Picture Placeholder 6" descr="A close up of a person in glasses looking at her computer">
            <a:extLst>
              <a:ext uri="{FF2B5EF4-FFF2-40B4-BE49-F238E27FC236}">
                <a16:creationId xmlns:a16="http://schemas.microsoft.com/office/drawing/2014/main" id="{63AE1BE0-28BE-404C-BA2F-6FF3CF46A2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duotone>
              <a:prstClr val="black"/>
              <a:schemeClr val="accent6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037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790891"/>
            <a:ext cx="5751389" cy="4224427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Regional Perspectives: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 Kenya, essential imports like fuel and medical supplies are less sensitive to exchange rate changes (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Ndungu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2021).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Regional trade agreements can mitigate the impact of currency fluctuations (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Kiraka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2019).</a:t>
            </a:r>
          </a:p>
        </p:txBody>
      </p:sp>
      <p:pic>
        <p:nvPicPr>
          <p:cNvPr id="7" name="Picture Placeholder 6" descr="A close up of a person in glasses looking at her computer">
            <a:extLst>
              <a:ext uri="{FF2B5EF4-FFF2-40B4-BE49-F238E27FC236}">
                <a16:creationId xmlns:a16="http://schemas.microsoft.com/office/drawing/2014/main" id="{63AE1BE0-28BE-404C-BA2F-6FF3CF46A2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duotone>
              <a:prstClr val="black"/>
              <a:schemeClr val="accent6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716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790891"/>
            <a:ext cx="5751389" cy="4224427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Theoretical Framework: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Marshall-Lerner condition: Currency depreciation improves trade balance if price elasticities of demand for exports and imports exceed one.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J-curve effect: Trade balances may worsen before improving following currency depreciation.</a:t>
            </a:r>
          </a:p>
        </p:txBody>
      </p:sp>
      <p:pic>
        <p:nvPicPr>
          <p:cNvPr id="7" name="Picture Placeholder 6" descr="A close up of a person in glasses looking at her computer">
            <a:extLst>
              <a:ext uri="{FF2B5EF4-FFF2-40B4-BE49-F238E27FC236}">
                <a16:creationId xmlns:a16="http://schemas.microsoft.com/office/drawing/2014/main" id="{63AE1BE0-28BE-404C-BA2F-6FF3CF46A2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duotone>
              <a:prstClr val="black"/>
              <a:schemeClr val="accent6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2464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CE8BE5-EAF0-6845-ACA0-E500306A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71726-F5D1-4A04-9147-CC46914CA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90891"/>
            <a:ext cx="10058400" cy="3760891"/>
          </a:xfrm>
        </p:spPr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Collection: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Daily KES-USD exchange rates from Yahoo Finance.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Monthly container import volumes from Kenya Ports Authority (KPA).</a:t>
            </a: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Sampling Period: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January to November 2024.</a:t>
            </a: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Analysis Techniques: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Visualization of trends.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Pearson correlation coefficients.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Ordinary Least Squares (OLS) regression model.</a:t>
            </a:r>
          </a:p>
          <a:p>
            <a:endParaRPr lang="en-K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23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01CCBC3-476F-DA4C-A883-93E600ECAC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Significant USD/KES volatility in early 2024, stabilizing later in the year.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Container import volumes remained relatively stable despite exchange rate fluctuations.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Distribution of exchange rates was slightly right-skewed, indicating periods of lower values with occasional spikes.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905208-21F9-4A02-8F86-566B5619E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Findings – Visual Insights</a:t>
            </a:r>
            <a:br>
              <a:rPr lang="en-US" b="1" dirty="0"/>
            </a:br>
            <a:endParaRPr lang="en-K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EA2E9B-F187-476D-8CC5-126CB67AF4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22901" y="1791066"/>
            <a:ext cx="2732285" cy="1937740"/>
          </a:xfrm>
        </p:spPr>
      </p:pic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EE68C093-18F1-4EDC-8BA4-601EF0D79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616" y="1790891"/>
            <a:ext cx="2732285" cy="1883777"/>
          </a:xfrm>
          <a:prstGeom prst="rect">
            <a:avLst/>
          </a:prstGeom>
        </p:spPr>
      </p:pic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B1F0632B-99AF-49A8-8902-E4BD04CFB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821" y="3829992"/>
            <a:ext cx="2656194" cy="1883777"/>
          </a:xfrm>
          <a:prstGeom prst="rect">
            <a:avLst/>
          </a:prstGeom>
        </p:spPr>
      </p:pic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DCC0004A-BD44-4E04-9E92-D6936CBD7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8992" y="3877956"/>
            <a:ext cx="2655714" cy="178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Statistical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A0E18-160F-427E-9359-1E1081AF9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90891"/>
            <a:ext cx="4998720" cy="3794121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Pearson correlation coefficient revealed a weak positive correlation between KES-USD exchange rate and container import volumes.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OLS Regression Results: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Coefficient for exchange rate ('Close'): 35.8741.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R-squared value: 0.018 (only 1.8% of variation explained by exchange rate fluctuations).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P-value for 'Close': 0.690 (not statistically significant).</a:t>
            </a:r>
          </a:p>
          <a:p>
            <a:endParaRPr lang="en-K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FD0A8E-AB24-4951-B947-C9EDFF500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90891"/>
            <a:ext cx="6096000" cy="506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214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3_Win32_AS_v2" id="{CF4846AB-E769-4F64-85D9-28E4AEB533C2}" vid="{4425D9ED-C4EC-465B-AB7E-72A929978A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F4328E-77DF-41E8-952F-124AE19F1F7C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16c05727-aa75-4e4a-9b5f-8a80a1165891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0</TotalTime>
  <Words>636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Consolas</vt:lpstr>
      <vt:lpstr>Segoe UI</vt:lpstr>
      <vt:lpstr>Verdana</vt:lpstr>
      <vt:lpstr>RetrospectVTI</vt:lpstr>
      <vt:lpstr>Currency Exchange Rate Fluctuations and Their Impact on Container Imports into Kenya</vt:lpstr>
      <vt:lpstr>Introduction</vt:lpstr>
      <vt:lpstr>Background and Context</vt:lpstr>
      <vt:lpstr>Literature Review</vt:lpstr>
      <vt:lpstr>Literature Review</vt:lpstr>
      <vt:lpstr>Literature Review</vt:lpstr>
      <vt:lpstr>Methodology</vt:lpstr>
      <vt:lpstr>Key Findings – Visual Insights </vt:lpstr>
      <vt:lpstr>Statistical Analysis</vt:lpstr>
      <vt:lpstr>Discussion of Results</vt:lpstr>
      <vt:lpstr>Implications</vt:lpstr>
      <vt:lpstr>Limitations</vt:lpstr>
      <vt:lpstr>Conclusion </vt:lpstr>
      <vt:lpstr>The end: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2025-02-13T08:28:26Z</dcterms:created>
  <dcterms:modified xsi:type="dcterms:W3CDTF">2025-02-13T09:30:41Z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