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sldIdLst>
    <p:sldId id="256" r:id="rId2"/>
    <p:sldId id="257" r:id="rId3"/>
    <p:sldId id="277" r:id="rId4"/>
    <p:sldId id="299" r:id="rId5"/>
    <p:sldId id="258" r:id="rId6"/>
    <p:sldId id="300" r:id="rId7"/>
    <p:sldId id="301" r:id="rId8"/>
    <p:sldId id="302" r:id="rId9"/>
    <p:sldId id="303" r:id="rId10"/>
    <p:sldId id="304" r:id="rId11"/>
    <p:sldId id="342" r:id="rId12"/>
    <p:sldId id="343" r:id="rId13"/>
    <p:sldId id="344" r:id="rId14"/>
    <p:sldId id="345" r:id="rId15"/>
    <p:sldId id="348" r:id="rId16"/>
    <p:sldId id="308" r:id="rId17"/>
    <p:sldId id="346" r:id="rId18"/>
    <p:sldId id="347" r:id="rId19"/>
    <p:sldId id="309" r:id="rId20"/>
    <p:sldId id="310" r:id="rId21"/>
    <p:sldId id="311" r:id="rId22"/>
    <p:sldId id="312" r:id="rId23"/>
    <p:sldId id="313" r:id="rId24"/>
    <p:sldId id="315" r:id="rId25"/>
    <p:sldId id="314" r:id="rId26"/>
    <p:sldId id="320" r:id="rId27"/>
    <p:sldId id="351" r:id="rId28"/>
    <p:sldId id="321" r:id="rId29"/>
    <p:sldId id="322" r:id="rId30"/>
    <p:sldId id="316" r:id="rId31"/>
    <p:sldId id="317" r:id="rId32"/>
    <p:sldId id="326" r:id="rId33"/>
    <p:sldId id="327" r:id="rId34"/>
    <p:sldId id="324" r:id="rId35"/>
    <p:sldId id="323" r:id="rId36"/>
    <p:sldId id="318" r:id="rId37"/>
    <p:sldId id="325" r:id="rId38"/>
    <p:sldId id="335" r:id="rId39"/>
    <p:sldId id="349" r:id="rId40"/>
    <p:sldId id="336" r:id="rId41"/>
    <p:sldId id="338" r:id="rId42"/>
    <p:sldId id="339" r:id="rId43"/>
    <p:sldId id="35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046" autoAdjust="0"/>
  </p:normalViewPr>
  <p:slideViewPr>
    <p:cSldViewPr>
      <p:cViewPr>
        <p:scale>
          <a:sx n="88" d="100"/>
          <a:sy n="88" d="100"/>
        </p:scale>
        <p:origin x="-876"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4115D-0762-4AE2-A63E-02E783545427}" type="datetimeFigureOut">
              <a:rPr lang="en-US" smtClean="0"/>
              <a:pPr/>
              <a:t>9/19/2018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89254C-2D53-4131-827D-6C8C9AA8A109}" type="slidenum">
              <a:rPr lang="en-US" smtClean="0"/>
              <a:pPr/>
              <a:t>‹#›</a:t>
            </a:fld>
            <a:endParaRPr lang="en-US"/>
          </a:p>
        </p:txBody>
      </p:sp>
    </p:spTree>
    <p:extLst>
      <p:ext uri="{BB962C8B-B14F-4D97-AF65-F5344CB8AC3E}">
        <p14:creationId xmlns:p14="http://schemas.microsoft.com/office/powerpoint/2010/main" val="401754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D467B5B-B072-4A82-A36E-5191FE6E5E0B}" type="slidenum">
              <a:rPr lang="en-US"/>
              <a:pPr/>
              <a:t>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0783626-3EC8-4ABF-87F9-F61A7845C581}" type="slidenum">
              <a:rPr lang="en-US"/>
              <a:pPr/>
              <a:t>21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8F9A76-EAB3-4F1A-A2AF-85889E9BC7A5}" type="slidenum">
              <a:rPr lang="en-US"/>
              <a:pPr/>
              <a:t>22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31C5117-2101-4D74-9F3D-B68273FA6604}" type="slidenum">
              <a:rPr lang="en-US" smtClean="0"/>
              <a:pPr/>
              <a:t>23</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802E493-17A1-4DF3-861E-6A074E71DDDC}" type="slidenum">
              <a:rPr lang="en-US" smtClean="0"/>
              <a:pPr/>
              <a:t>24</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8255E90-513C-47E5-A81B-5E399014545B}" type="slidenum">
              <a:rPr lang="en-US" smtClean="0"/>
              <a:pPr/>
              <a:t>25</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ACE772-E31D-43A8-8ED5-7FB3D7518462}" type="slidenum">
              <a:rPr lang="en-US" smtClean="0"/>
              <a:pPr/>
              <a:t>30</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A9B7CF3-4EDD-46D3-AE14-4066FCE4C859}" type="slidenum">
              <a:rPr lang="en-US" smtClean="0"/>
              <a:pPr/>
              <a:t>31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960178-B60D-4B1E-B1BB-04D1D8ADF01F}" type="slidenum">
              <a:rPr lang="en-US" smtClean="0"/>
              <a:pPr/>
              <a:t>36</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00113D7-5A1E-434B-AFD9-2586FDF2C77B}" type="slidenum">
              <a:rPr lang="en-US"/>
              <a:pPr eaLnBrk="1" hangingPunct="1"/>
              <a:t>38</a:t>
            </a:fld>
            <a:endParaRPr lang="en-US"/>
          </a:p>
        </p:txBody>
      </p:sp>
      <p:sp>
        <p:nvSpPr>
          <p:cNvPr id="13315" name="Rectangle 2"/>
          <p:cNvSpPr>
            <a:spLocks noGrp="1" noRot="1" noChangeAspect="1" noChangeArrowheads="1" noTextEdit="1"/>
          </p:cNvSpPr>
          <p:nvPr>
            <p:ph type="sldImg"/>
          </p:nvPr>
        </p:nvSpPr>
        <p:spPr>
          <a:xfrm>
            <a:off x="1293813" y="798513"/>
            <a:ext cx="4270375" cy="3201987"/>
          </a:xfrm>
          <a:ln/>
        </p:spPr>
      </p:sp>
      <p:sp>
        <p:nvSpPr>
          <p:cNvPr id="13316" name="Rectangle 3"/>
          <p:cNvSpPr>
            <a:spLocks noGrp="1" noChangeArrowheads="1"/>
          </p:cNvSpPr>
          <p:nvPr>
            <p:ph type="body" idx="1"/>
          </p:nvPr>
        </p:nvSpPr>
        <p:spPr>
          <a:xfrm>
            <a:off x="827088" y="4346575"/>
            <a:ext cx="5203825" cy="3857625"/>
          </a:xfrm>
          <a:noFill/>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0CEFE50-32E4-4ED8-BFD5-B1E536EC4B92}" type="slidenum">
              <a:rPr lang="en-US"/>
              <a:pPr/>
              <a:t>39</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9A043A-F0C9-4455-9E5F-78A6AD2ACF92}" type="slidenum">
              <a:rPr lang="en-US"/>
              <a:pPr/>
              <a:t>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902251B-41DB-40AE-9592-5D4E0F09D83B}" type="slidenum">
              <a:rPr lang="en-US" smtClean="0"/>
              <a:pPr/>
              <a:t>43</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5B9CAB-331A-468C-A585-A246D66EE69E}" type="slidenum">
              <a:rPr lang="en-US"/>
              <a:pPr/>
              <a:t>7</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C605A4A-F5DF-45A2-8DE6-514618318E74}" type="slidenum">
              <a:rPr lang="en-US"/>
              <a:pPr/>
              <a:t>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476510-6791-4AB1-B83A-C39744319D59}" type="slidenum">
              <a:rPr lang="en-US"/>
              <a:pPr/>
              <a:t>9</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C22C7CB-F574-4A1B-B471-F1A3E280C04B}"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72E76AC-C1F5-40DD-95CB-AEA29A53729F}" type="slidenum">
              <a:rPr lang="en-US"/>
              <a:pPr/>
              <a:t>16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A2B35D-8B2A-4A16-9FD7-AA5EC56A7F66}" type="slidenum">
              <a:rPr lang="en-US"/>
              <a:pPr/>
              <a:t>19</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CB9102B-7284-4D16-8D2A-EB9FC4C22596}" type="slidenum">
              <a:rPr lang="en-US"/>
              <a:pPr/>
              <a:t>20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9/19/2018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95800"/>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A4012784-2F30-47C1-9870-4F4DF49B267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9/19/2018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Observer Pattern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Basis for observer pattern</a:t>
            </a:r>
          </a:p>
        </p:txBody>
      </p:sp>
      <p:sp>
        <p:nvSpPr>
          <p:cNvPr id="10243" name="Rectangle 3"/>
          <p:cNvSpPr>
            <a:spLocks noGrp="1" noChangeArrowheads="1"/>
          </p:cNvSpPr>
          <p:nvPr>
            <p:ph type="body" idx="1"/>
          </p:nvPr>
        </p:nvSpPr>
        <p:spPr/>
        <p:txBody>
          <a:bodyPr/>
          <a:lstStyle/>
          <a:p>
            <a:pPr eaLnBrk="1" hangingPunct="1"/>
            <a:r>
              <a:rPr lang="en-US" smtClean="0"/>
              <a:t>Fashioned after the publish/subscribe model</a:t>
            </a:r>
          </a:p>
          <a:p>
            <a:pPr eaLnBrk="1" hangingPunct="1"/>
            <a:r>
              <a:rPr lang="en-US" smtClean="0"/>
              <a:t>Works off similar to any subscription model</a:t>
            </a:r>
          </a:p>
          <a:p>
            <a:pPr lvl="1" eaLnBrk="1" hangingPunct="1"/>
            <a:r>
              <a:rPr lang="en-US" smtClean="0"/>
              <a:t>Buying newspaper</a:t>
            </a:r>
          </a:p>
          <a:p>
            <a:pPr lvl="1" eaLnBrk="1" hangingPunct="1"/>
            <a:r>
              <a:rPr lang="en-US" smtClean="0"/>
              <a:t>Magazines</a:t>
            </a:r>
          </a:p>
          <a:p>
            <a:pPr lvl="1" eaLnBrk="1" hangingPunct="1"/>
            <a:r>
              <a:rPr lang="en-US" smtClean="0"/>
              <a:t>List servers</a:t>
            </a:r>
          </a:p>
        </p:txBody>
      </p:sp>
    </p:spTree>
    <p:extLst>
      <p:ext uri="{BB962C8B-B14F-4D97-AF65-F5344CB8AC3E}">
        <p14:creationId xmlns:p14="http://schemas.microsoft.com/office/powerpoint/2010/main" val="3401444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Newspaper subscriptions</a:t>
            </a:r>
            <a:endParaRPr lang="en-US" dirty="0"/>
          </a:p>
        </p:txBody>
      </p:sp>
      <p:sp>
        <p:nvSpPr>
          <p:cNvPr id="3" name="Content Placeholder 2"/>
          <p:cNvSpPr>
            <a:spLocks noGrp="1"/>
          </p:cNvSpPr>
          <p:nvPr>
            <p:ph idx="1"/>
          </p:nvPr>
        </p:nvSpPr>
        <p:spPr/>
        <p:txBody>
          <a:bodyPr>
            <a:normAutofit/>
          </a:bodyPr>
          <a:lstStyle/>
          <a:p>
            <a:r>
              <a:rPr lang="en-US" dirty="0" smtClean="0"/>
              <a:t>A publisher begins to publishing  newspapers</a:t>
            </a:r>
          </a:p>
          <a:p>
            <a:endParaRPr lang="en-US" dirty="0" smtClean="0"/>
          </a:p>
          <a:p>
            <a:r>
              <a:rPr lang="en-US" dirty="0" smtClean="0"/>
              <a:t>Subscribers subscribe to one(more) newspaper(s)</a:t>
            </a:r>
          </a:p>
          <a:p>
            <a:endParaRPr lang="en-US" dirty="0" smtClean="0"/>
          </a:p>
          <a:p>
            <a:r>
              <a:rPr lang="en-US" dirty="0" smtClean="0"/>
              <a:t>Every time there are new editions of the newspapers, they are delivered to subscribers.</a:t>
            </a:r>
          </a:p>
          <a:p>
            <a:endParaRPr lang="en-US" dirty="0" smtClean="0"/>
          </a:p>
          <a:p>
            <a:r>
              <a:rPr lang="en-US" dirty="0" smtClean="0"/>
              <a:t>Customers can subscribe/unsubscribe to the newspapers. </a:t>
            </a:r>
            <a:endParaRPr lang="en-US" dirty="0"/>
          </a:p>
        </p:txBody>
      </p:sp>
    </p:spTree>
    <p:extLst>
      <p:ext uri="{BB962C8B-B14F-4D97-AF65-F5344CB8AC3E}">
        <p14:creationId xmlns:p14="http://schemas.microsoft.com/office/powerpoint/2010/main" val="219121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Observer Pattern</a:t>
            </a:r>
            <a:endParaRPr lang="en-US" dirty="0"/>
          </a:p>
        </p:txBody>
      </p:sp>
      <p:sp>
        <p:nvSpPr>
          <p:cNvPr id="3" name="Content Placeholder 2"/>
          <p:cNvSpPr>
            <a:spLocks noGrp="1"/>
          </p:cNvSpPr>
          <p:nvPr>
            <p:ph idx="1"/>
          </p:nvPr>
        </p:nvSpPr>
        <p:spPr>
          <a:xfrm>
            <a:off x="457200" y="1371600"/>
            <a:ext cx="8229600" cy="2286000"/>
          </a:xfrm>
        </p:spPr>
        <p:txBody>
          <a:bodyPr>
            <a:normAutofit fontScale="85000" lnSpcReduction="20000"/>
          </a:bodyPr>
          <a:lstStyle/>
          <a:p>
            <a:pPr algn="ctr">
              <a:buNone/>
            </a:pPr>
            <a:r>
              <a:rPr lang="en-US" dirty="0" smtClean="0"/>
              <a:t>Publishers (Subject) + Subscribers (Observer) </a:t>
            </a:r>
          </a:p>
          <a:p>
            <a:pPr algn="ctr">
              <a:buNone/>
            </a:pPr>
            <a:r>
              <a:rPr lang="en-US" b="1" dirty="0" smtClean="0"/>
              <a:t>= </a:t>
            </a:r>
          </a:p>
          <a:p>
            <a:pPr algn="ctr">
              <a:buNone/>
            </a:pPr>
            <a:r>
              <a:rPr lang="en-US" b="1" dirty="0" smtClean="0"/>
              <a:t>Observer Pattern</a:t>
            </a:r>
          </a:p>
          <a:p>
            <a:endParaRPr lang="en-US" dirty="0" smtClean="0"/>
          </a:p>
          <a:p>
            <a:r>
              <a:rPr lang="en-US" dirty="0" smtClean="0"/>
              <a:t>Defines a one-to-many dependency between objects so that when one object changes state, all of its dependents are notified and updated automatically.</a:t>
            </a:r>
            <a:endParaRPr lang="en-US" dirty="0"/>
          </a:p>
        </p:txBody>
      </p:sp>
      <p:sp>
        <p:nvSpPr>
          <p:cNvPr id="4" name="Rectangle 3"/>
          <p:cNvSpPr/>
          <p:nvPr/>
        </p:nvSpPr>
        <p:spPr>
          <a:xfrm>
            <a:off x="1143000" y="3733800"/>
            <a:ext cx="2438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smtClean="0"/>
              <a:t>Subject</a:t>
            </a:r>
          </a:p>
          <a:p>
            <a:pPr algn="ctr"/>
            <a:endParaRPr lang="en-US" dirty="0" smtClean="0"/>
          </a:p>
          <a:p>
            <a:pPr algn="ctr"/>
            <a:r>
              <a:rPr lang="en-US" dirty="0" err="1" smtClean="0">
                <a:solidFill>
                  <a:schemeClr val="bg1"/>
                </a:solidFill>
              </a:rPr>
              <a:t>registerObserver</a:t>
            </a:r>
            <a:r>
              <a:rPr lang="en-US" dirty="0" smtClean="0">
                <a:solidFill>
                  <a:schemeClr val="bg1"/>
                </a:solidFill>
              </a:rPr>
              <a:t>()</a:t>
            </a:r>
          </a:p>
          <a:p>
            <a:pPr algn="ctr"/>
            <a:r>
              <a:rPr lang="en-US" dirty="0" err="1" smtClean="0">
                <a:solidFill>
                  <a:schemeClr val="bg1"/>
                </a:solidFill>
              </a:rPr>
              <a:t>removeObserver</a:t>
            </a:r>
            <a:r>
              <a:rPr lang="en-US" dirty="0" smtClean="0">
                <a:solidFill>
                  <a:schemeClr val="bg1"/>
                </a:solidFill>
              </a:rPr>
              <a:t>()</a:t>
            </a:r>
          </a:p>
          <a:p>
            <a:pPr algn="ctr"/>
            <a:r>
              <a:rPr lang="en-US" dirty="0" err="1" smtClean="0">
                <a:solidFill>
                  <a:schemeClr val="bg1"/>
                </a:solidFill>
              </a:rPr>
              <a:t>notifyObserver</a:t>
            </a:r>
            <a:r>
              <a:rPr lang="en-US" dirty="0" smtClean="0">
                <a:solidFill>
                  <a:schemeClr val="bg1"/>
                </a:solidFill>
              </a:rPr>
              <a:t>()</a:t>
            </a:r>
          </a:p>
          <a:p>
            <a:pPr algn="ctr"/>
            <a:endParaRPr lang="en-US" dirty="0"/>
          </a:p>
        </p:txBody>
      </p:sp>
      <p:cxnSp>
        <p:nvCxnSpPr>
          <p:cNvPr id="5" name="Straight Connector 4"/>
          <p:cNvCxnSpPr/>
          <p:nvPr/>
        </p:nvCxnSpPr>
        <p:spPr>
          <a:xfrm>
            <a:off x="1143000" y="4495800"/>
            <a:ext cx="2438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496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447800" y="685800"/>
            <a:ext cx="2438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smtClean="0"/>
              <a:t>Subject</a:t>
            </a:r>
          </a:p>
          <a:p>
            <a:pPr algn="ctr"/>
            <a:endParaRPr lang="en-US" dirty="0" smtClean="0"/>
          </a:p>
          <a:p>
            <a:pPr algn="ctr"/>
            <a:r>
              <a:rPr lang="en-US" dirty="0" err="1" smtClean="0">
                <a:solidFill>
                  <a:schemeClr val="bg1"/>
                </a:solidFill>
              </a:rPr>
              <a:t>registerObserver</a:t>
            </a:r>
            <a:r>
              <a:rPr lang="en-US" dirty="0" smtClean="0">
                <a:solidFill>
                  <a:schemeClr val="bg1"/>
                </a:solidFill>
              </a:rPr>
              <a:t>()</a:t>
            </a:r>
          </a:p>
          <a:p>
            <a:pPr algn="ctr"/>
            <a:r>
              <a:rPr lang="en-US" dirty="0" err="1" smtClean="0">
                <a:solidFill>
                  <a:schemeClr val="bg1"/>
                </a:solidFill>
              </a:rPr>
              <a:t>removeObserver</a:t>
            </a:r>
            <a:r>
              <a:rPr lang="en-US" dirty="0" smtClean="0">
                <a:solidFill>
                  <a:schemeClr val="bg1"/>
                </a:solidFill>
              </a:rPr>
              <a:t>()</a:t>
            </a:r>
          </a:p>
          <a:p>
            <a:pPr algn="ctr"/>
            <a:r>
              <a:rPr lang="en-US" dirty="0" err="1" smtClean="0">
                <a:solidFill>
                  <a:schemeClr val="bg1"/>
                </a:solidFill>
              </a:rPr>
              <a:t>notifyObserver</a:t>
            </a:r>
            <a:r>
              <a:rPr lang="en-US" dirty="0" smtClean="0">
                <a:solidFill>
                  <a:schemeClr val="bg1"/>
                </a:solidFill>
              </a:rPr>
              <a:t>()</a:t>
            </a:r>
          </a:p>
          <a:p>
            <a:pPr algn="ctr"/>
            <a:endParaRPr lang="en-US" dirty="0"/>
          </a:p>
        </p:txBody>
      </p:sp>
      <p:cxnSp>
        <p:nvCxnSpPr>
          <p:cNvPr id="5" name="Straight Connector 4"/>
          <p:cNvCxnSpPr/>
          <p:nvPr/>
        </p:nvCxnSpPr>
        <p:spPr>
          <a:xfrm>
            <a:off x="1447800" y="1447800"/>
            <a:ext cx="2438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410200" y="762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smtClean="0"/>
              <a:t>Observer</a:t>
            </a:r>
          </a:p>
          <a:p>
            <a:pPr algn="ctr"/>
            <a:endParaRPr lang="en-US" dirty="0" smtClean="0"/>
          </a:p>
          <a:p>
            <a:pPr algn="ctr"/>
            <a:r>
              <a:rPr lang="en-US" dirty="0" smtClean="0">
                <a:solidFill>
                  <a:schemeClr val="bg1"/>
                </a:solidFill>
              </a:rPr>
              <a:t>update()</a:t>
            </a:r>
          </a:p>
          <a:p>
            <a:pPr algn="ctr"/>
            <a:endParaRPr lang="en-US" dirty="0"/>
          </a:p>
        </p:txBody>
      </p:sp>
      <p:cxnSp>
        <p:nvCxnSpPr>
          <p:cNvPr id="7" name="Straight Connector 6"/>
          <p:cNvCxnSpPr/>
          <p:nvPr/>
        </p:nvCxnSpPr>
        <p:spPr>
          <a:xfrm>
            <a:off x="5410200" y="15240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0" y="3657600"/>
            <a:ext cx="24384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ConcreteSubject</a:t>
            </a:r>
            <a:endParaRPr lang="en-US" dirty="0" smtClean="0"/>
          </a:p>
          <a:p>
            <a:pPr algn="ctr"/>
            <a:endParaRPr lang="en-US" dirty="0" smtClean="0"/>
          </a:p>
          <a:p>
            <a:pPr algn="ctr"/>
            <a:r>
              <a:rPr lang="en-US" dirty="0" err="1" smtClean="0">
                <a:solidFill>
                  <a:schemeClr val="bg1"/>
                </a:solidFill>
              </a:rPr>
              <a:t>registerObserver</a:t>
            </a:r>
            <a:r>
              <a:rPr lang="en-US" dirty="0" smtClean="0">
                <a:solidFill>
                  <a:schemeClr val="bg1"/>
                </a:solidFill>
              </a:rPr>
              <a:t>(){…}</a:t>
            </a:r>
          </a:p>
          <a:p>
            <a:pPr algn="ctr"/>
            <a:r>
              <a:rPr lang="en-US" dirty="0" err="1" smtClean="0">
                <a:solidFill>
                  <a:schemeClr val="bg1"/>
                </a:solidFill>
              </a:rPr>
              <a:t>removeObserver</a:t>
            </a:r>
            <a:r>
              <a:rPr lang="en-US" dirty="0" smtClean="0">
                <a:solidFill>
                  <a:schemeClr val="bg1"/>
                </a:solidFill>
              </a:rPr>
              <a:t>(){…}</a:t>
            </a:r>
          </a:p>
          <a:p>
            <a:pPr algn="ctr"/>
            <a:r>
              <a:rPr lang="en-US" dirty="0" err="1" smtClean="0">
                <a:solidFill>
                  <a:schemeClr val="bg1"/>
                </a:solidFill>
              </a:rPr>
              <a:t>notifyObserver</a:t>
            </a:r>
            <a:r>
              <a:rPr lang="en-US" dirty="0" smtClean="0">
                <a:solidFill>
                  <a:schemeClr val="bg1"/>
                </a:solidFill>
              </a:rPr>
              <a:t>(){…}</a:t>
            </a:r>
          </a:p>
          <a:p>
            <a:pPr algn="ctr"/>
            <a:endParaRPr lang="en-US" dirty="0" smtClean="0">
              <a:solidFill>
                <a:schemeClr val="bg1"/>
              </a:solidFill>
            </a:endParaRPr>
          </a:p>
          <a:p>
            <a:pPr algn="ctr"/>
            <a:r>
              <a:rPr lang="en-US" dirty="0" err="1" smtClean="0">
                <a:solidFill>
                  <a:schemeClr val="bg1"/>
                </a:solidFill>
              </a:rPr>
              <a:t>getState</a:t>
            </a:r>
            <a:r>
              <a:rPr lang="en-US" dirty="0" smtClean="0">
                <a:solidFill>
                  <a:schemeClr val="bg1"/>
                </a:solidFill>
              </a:rPr>
              <a:t>()</a:t>
            </a:r>
          </a:p>
          <a:p>
            <a:pPr algn="ctr"/>
            <a:r>
              <a:rPr lang="en-US" dirty="0" err="1" smtClean="0">
                <a:solidFill>
                  <a:schemeClr val="bg1"/>
                </a:solidFill>
              </a:rPr>
              <a:t>setState</a:t>
            </a:r>
            <a:r>
              <a:rPr lang="en-US" dirty="0" smtClean="0">
                <a:solidFill>
                  <a:schemeClr val="bg1"/>
                </a:solidFill>
              </a:rPr>
              <a:t>()</a:t>
            </a:r>
          </a:p>
          <a:p>
            <a:pPr algn="ctr"/>
            <a:endParaRPr lang="en-US" dirty="0"/>
          </a:p>
        </p:txBody>
      </p:sp>
      <p:cxnSp>
        <p:nvCxnSpPr>
          <p:cNvPr id="11" name="Straight Connector 10"/>
          <p:cNvCxnSpPr/>
          <p:nvPr/>
        </p:nvCxnSpPr>
        <p:spPr>
          <a:xfrm>
            <a:off x="1524000" y="4267200"/>
            <a:ext cx="2438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10200" y="3657600"/>
            <a:ext cx="2057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ConcreteObserver</a:t>
            </a:r>
            <a:endParaRPr lang="en-US" dirty="0" smtClean="0"/>
          </a:p>
          <a:p>
            <a:pPr algn="ctr"/>
            <a:endParaRPr lang="en-US" dirty="0" smtClean="0"/>
          </a:p>
          <a:p>
            <a:pPr algn="ctr"/>
            <a:r>
              <a:rPr lang="en-US" dirty="0" smtClean="0">
                <a:solidFill>
                  <a:schemeClr val="bg1"/>
                </a:solidFill>
              </a:rPr>
              <a:t>update(){…}</a:t>
            </a:r>
          </a:p>
          <a:p>
            <a:pPr algn="ctr"/>
            <a:r>
              <a:rPr lang="en-US" dirty="0" smtClean="0">
                <a:solidFill>
                  <a:schemeClr val="bg1"/>
                </a:solidFill>
              </a:rPr>
              <a:t>// other methods</a:t>
            </a:r>
          </a:p>
          <a:p>
            <a:pPr algn="ctr"/>
            <a:endParaRPr lang="en-US" dirty="0"/>
          </a:p>
        </p:txBody>
      </p:sp>
      <p:cxnSp>
        <p:nvCxnSpPr>
          <p:cNvPr id="13" name="Straight Connector 12"/>
          <p:cNvCxnSpPr/>
          <p:nvPr/>
        </p:nvCxnSpPr>
        <p:spPr>
          <a:xfrm>
            <a:off x="5410200" y="4191000"/>
            <a:ext cx="2209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2590800" y="25908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6172200" y="21336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0" idx="0"/>
            <a:endCxn id="16" idx="3"/>
          </p:cNvCxnSpPr>
          <p:nvPr/>
        </p:nvCxnSpPr>
        <p:spPr>
          <a:xfrm rot="16200000" flipV="1">
            <a:off x="2266950" y="3181350"/>
            <a:ext cx="914400" cy="381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0"/>
          </p:cNvCxnSpPr>
          <p:nvPr/>
        </p:nvCxnSpPr>
        <p:spPr>
          <a:xfrm rot="16200000" flipV="1">
            <a:off x="5695950" y="2914650"/>
            <a:ext cx="1371600" cy="1143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rot="16200000" flipH="1" flipV="1">
            <a:off x="5181600" y="990600"/>
            <a:ext cx="304800" cy="15240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3886200" y="1066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38600" y="3962400"/>
            <a:ext cx="1371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rot="16200000" flipH="1">
            <a:off x="3939542" y="3863340"/>
            <a:ext cx="304800" cy="19812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2004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The Power of Loose Coupling</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Observer pattern provides an object design where subjects and observers are loosely coupled</a:t>
            </a:r>
          </a:p>
          <a:p>
            <a:r>
              <a:rPr lang="en-US" dirty="0" smtClean="0"/>
              <a:t>The only thing the subject knows about an observer is that it implements a certain interface</a:t>
            </a:r>
          </a:p>
          <a:p>
            <a:r>
              <a:rPr lang="en-US" dirty="0" smtClean="0"/>
              <a:t>New observers can be added at any time</a:t>
            </a:r>
          </a:p>
          <a:p>
            <a:r>
              <a:rPr lang="en-US" dirty="0" smtClean="0"/>
              <a:t>We never need to modify the subject to add new types of observers</a:t>
            </a:r>
          </a:p>
          <a:p>
            <a:r>
              <a:rPr lang="en-US" dirty="0" smtClean="0"/>
              <a:t>We can reuse subjects or observers independently of each other</a:t>
            </a:r>
          </a:p>
          <a:p>
            <a:r>
              <a:rPr lang="en-US" dirty="0" smtClean="0"/>
              <a:t>Changes to either the subject or an observer will not affect the other.</a:t>
            </a:r>
            <a:endParaRPr lang="en-US" dirty="0"/>
          </a:p>
        </p:txBody>
      </p:sp>
    </p:spTree>
    <p:extLst>
      <p:ext uri="{BB962C8B-B14F-4D97-AF65-F5344CB8AC3E}">
        <p14:creationId xmlns:p14="http://schemas.microsoft.com/office/powerpoint/2010/main" val="869997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 #4 </a:t>
            </a:r>
            <a:endParaRPr lang="en-US" dirty="0"/>
          </a:p>
        </p:txBody>
      </p:sp>
      <p:sp>
        <p:nvSpPr>
          <p:cNvPr id="3" name="Content Placeholder 2"/>
          <p:cNvSpPr>
            <a:spLocks noGrp="1"/>
          </p:cNvSpPr>
          <p:nvPr>
            <p:ph idx="1"/>
          </p:nvPr>
        </p:nvSpPr>
        <p:spPr/>
        <p:txBody>
          <a:bodyPr/>
          <a:lstStyle/>
          <a:p>
            <a:r>
              <a:rPr lang="en-US" dirty="0" smtClean="0"/>
              <a:t>Strive for loosely coupled designs between objects that interact.</a:t>
            </a:r>
          </a:p>
          <a:p>
            <a:endParaRPr lang="en-US" dirty="0" smtClean="0"/>
          </a:p>
          <a:p>
            <a:pPr>
              <a:buNone/>
            </a:pPr>
            <a:r>
              <a:rPr lang="en-US" dirty="0" smtClean="0"/>
              <a:t> </a:t>
            </a:r>
            <a:endParaRPr lang="en-US" dirty="0"/>
          </a:p>
        </p:txBody>
      </p:sp>
    </p:spTree>
    <p:extLst>
      <p:ext uri="{BB962C8B-B14F-4D97-AF65-F5344CB8AC3E}">
        <p14:creationId xmlns:p14="http://schemas.microsoft.com/office/powerpoint/2010/main" val="2163651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smtClean="0"/>
              <a:t>Observer Pattern – Weather data</a:t>
            </a:r>
          </a:p>
        </p:txBody>
      </p:sp>
      <p:grpSp>
        <p:nvGrpSpPr>
          <p:cNvPr id="14339" name="Group 3"/>
          <p:cNvGrpSpPr>
            <a:grpSpLocks/>
          </p:cNvGrpSpPr>
          <p:nvPr/>
        </p:nvGrpSpPr>
        <p:grpSpPr bwMode="auto">
          <a:xfrm>
            <a:off x="1143000" y="2286000"/>
            <a:ext cx="1905000" cy="1447800"/>
            <a:chOff x="720" y="1440"/>
            <a:chExt cx="1200" cy="912"/>
          </a:xfrm>
        </p:grpSpPr>
        <p:sp>
          <p:nvSpPr>
            <p:cNvPr id="14382" name="AutoShape 4"/>
            <p:cNvSpPr>
              <a:spLocks noChangeArrowheads="1"/>
            </p:cNvSpPr>
            <p:nvPr/>
          </p:nvSpPr>
          <p:spPr bwMode="auto">
            <a:xfrm>
              <a:off x="720" y="1440"/>
              <a:ext cx="1200" cy="91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3" name="Text Box 5"/>
            <p:cNvSpPr txBox="1">
              <a:spLocks noChangeArrowheads="1"/>
            </p:cNvSpPr>
            <p:nvPr/>
          </p:nvSpPr>
          <p:spPr bwMode="auto">
            <a:xfrm>
              <a:off x="864" y="1440"/>
              <a:ext cx="86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&lt;&lt;interface&gt;&gt;</a:t>
              </a:r>
            </a:p>
            <a:p>
              <a:pPr algn="ctr"/>
              <a:r>
                <a:rPr lang="en-US" sz="1400"/>
                <a:t>Subject</a:t>
              </a:r>
            </a:p>
          </p:txBody>
        </p:sp>
        <p:sp>
          <p:nvSpPr>
            <p:cNvPr id="14384" name="Text Box 6"/>
            <p:cNvSpPr txBox="1">
              <a:spLocks noChangeArrowheads="1"/>
            </p:cNvSpPr>
            <p:nvPr/>
          </p:nvSpPr>
          <p:spPr bwMode="auto">
            <a:xfrm>
              <a:off x="777" y="1825"/>
              <a:ext cx="10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registerObserver()</a:t>
              </a:r>
            </a:p>
            <a:p>
              <a:r>
                <a:rPr lang="en-US" sz="1400"/>
                <a:t>removeObserver()</a:t>
              </a:r>
            </a:p>
            <a:p>
              <a:r>
                <a:rPr lang="en-US" sz="1400"/>
                <a:t>notifyObservers()</a:t>
              </a:r>
            </a:p>
          </p:txBody>
        </p:sp>
        <p:sp>
          <p:nvSpPr>
            <p:cNvPr id="14385" name="Line 7"/>
            <p:cNvSpPr>
              <a:spLocks noChangeShapeType="1"/>
            </p:cNvSpPr>
            <p:nvPr/>
          </p:nvSpPr>
          <p:spPr bwMode="auto">
            <a:xfrm>
              <a:off x="720" y="177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40" name="Group 8"/>
          <p:cNvGrpSpPr>
            <a:grpSpLocks/>
          </p:cNvGrpSpPr>
          <p:nvPr/>
        </p:nvGrpSpPr>
        <p:grpSpPr bwMode="auto">
          <a:xfrm>
            <a:off x="4724400" y="1905000"/>
            <a:ext cx="1905000" cy="990600"/>
            <a:chOff x="3264" y="1392"/>
            <a:chExt cx="1200" cy="624"/>
          </a:xfrm>
        </p:grpSpPr>
        <p:sp>
          <p:nvSpPr>
            <p:cNvPr id="14378" name="AutoShape 9"/>
            <p:cNvSpPr>
              <a:spLocks noChangeArrowheads="1"/>
            </p:cNvSpPr>
            <p:nvPr/>
          </p:nvSpPr>
          <p:spPr bwMode="auto">
            <a:xfrm>
              <a:off x="3264" y="1392"/>
              <a:ext cx="1200"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9" name="Text Box 10"/>
            <p:cNvSpPr txBox="1">
              <a:spLocks noChangeArrowheads="1"/>
            </p:cNvSpPr>
            <p:nvPr/>
          </p:nvSpPr>
          <p:spPr bwMode="auto">
            <a:xfrm>
              <a:off x="3408" y="1392"/>
              <a:ext cx="86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&lt;&lt;interface&gt;&gt;</a:t>
              </a:r>
            </a:p>
            <a:p>
              <a:pPr algn="ctr"/>
              <a:r>
                <a:rPr lang="en-US" sz="1400"/>
                <a:t>Observer</a:t>
              </a:r>
            </a:p>
          </p:txBody>
        </p:sp>
        <p:sp>
          <p:nvSpPr>
            <p:cNvPr id="14380" name="Text Box 11"/>
            <p:cNvSpPr txBox="1">
              <a:spLocks noChangeArrowheads="1"/>
            </p:cNvSpPr>
            <p:nvPr/>
          </p:nvSpPr>
          <p:spPr bwMode="auto">
            <a:xfrm>
              <a:off x="3321" y="1777"/>
              <a:ext cx="10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update()</a:t>
              </a:r>
            </a:p>
          </p:txBody>
        </p:sp>
        <p:sp>
          <p:nvSpPr>
            <p:cNvPr id="14381" name="Line 12"/>
            <p:cNvSpPr>
              <a:spLocks noChangeShapeType="1"/>
            </p:cNvSpPr>
            <p:nvPr/>
          </p:nvSpPr>
          <p:spPr bwMode="auto">
            <a:xfrm>
              <a:off x="3264" y="172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41" name="Line 13"/>
          <p:cNvSpPr>
            <a:spLocks noChangeShapeType="1"/>
          </p:cNvSpPr>
          <p:nvPr/>
        </p:nvSpPr>
        <p:spPr bwMode="auto">
          <a:xfrm flipV="1">
            <a:off x="3048000" y="2209800"/>
            <a:ext cx="1676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Text Box 14"/>
          <p:cNvSpPr txBox="1">
            <a:spLocks noChangeArrowheads="1"/>
          </p:cNvSpPr>
          <p:nvPr/>
        </p:nvSpPr>
        <p:spPr bwMode="auto">
          <a:xfrm rot="-748228">
            <a:off x="3432175" y="2095500"/>
            <a:ext cx="962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observers</a:t>
            </a:r>
          </a:p>
        </p:txBody>
      </p:sp>
      <p:sp>
        <p:nvSpPr>
          <p:cNvPr id="14343" name="Text Box 17"/>
          <p:cNvSpPr txBox="1">
            <a:spLocks noChangeArrowheads="1"/>
          </p:cNvSpPr>
          <p:nvPr/>
        </p:nvSpPr>
        <p:spPr bwMode="auto">
          <a:xfrm>
            <a:off x="1398588" y="4267200"/>
            <a:ext cx="1536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WeatherData</a:t>
            </a:r>
          </a:p>
        </p:txBody>
      </p:sp>
      <p:sp>
        <p:nvSpPr>
          <p:cNvPr id="14344" name="Text Box 18"/>
          <p:cNvSpPr txBox="1">
            <a:spLocks noChangeArrowheads="1"/>
          </p:cNvSpPr>
          <p:nvPr/>
        </p:nvSpPr>
        <p:spPr bwMode="auto">
          <a:xfrm>
            <a:off x="1244600" y="4648200"/>
            <a:ext cx="2489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registerObserver()</a:t>
            </a:r>
          </a:p>
          <a:p>
            <a:r>
              <a:rPr lang="en-US" sz="1400"/>
              <a:t>removeObserver()</a:t>
            </a:r>
          </a:p>
          <a:p>
            <a:r>
              <a:rPr lang="en-US" sz="1400"/>
              <a:t>notifyObservers()</a:t>
            </a:r>
          </a:p>
          <a:p>
            <a:r>
              <a:rPr lang="en-US" sz="1400"/>
              <a:t>getTemperature()</a:t>
            </a:r>
          </a:p>
          <a:p>
            <a:r>
              <a:rPr lang="en-US" sz="1400"/>
              <a:t>getPressure()</a:t>
            </a:r>
          </a:p>
          <a:p>
            <a:r>
              <a:rPr lang="en-US" sz="1400"/>
              <a:t>measurementsChanged()</a:t>
            </a:r>
          </a:p>
        </p:txBody>
      </p:sp>
      <p:grpSp>
        <p:nvGrpSpPr>
          <p:cNvPr id="14345" name="Group 29"/>
          <p:cNvGrpSpPr>
            <a:grpSpLocks/>
          </p:cNvGrpSpPr>
          <p:nvPr/>
        </p:nvGrpSpPr>
        <p:grpSpPr bwMode="auto">
          <a:xfrm>
            <a:off x="1143000" y="4267200"/>
            <a:ext cx="2438400" cy="1752600"/>
            <a:chOff x="720" y="2688"/>
            <a:chExt cx="1344" cy="1104"/>
          </a:xfrm>
        </p:grpSpPr>
        <p:sp>
          <p:nvSpPr>
            <p:cNvPr id="14376" name="AutoShape 16"/>
            <p:cNvSpPr>
              <a:spLocks noChangeArrowheads="1"/>
            </p:cNvSpPr>
            <p:nvPr/>
          </p:nvSpPr>
          <p:spPr bwMode="auto">
            <a:xfrm>
              <a:off x="720" y="2688"/>
              <a:ext cx="1344" cy="110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7" name="Line 19"/>
            <p:cNvSpPr>
              <a:spLocks noChangeShapeType="1"/>
            </p:cNvSpPr>
            <p:nvPr/>
          </p:nvSpPr>
          <p:spPr bwMode="auto">
            <a:xfrm>
              <a:off x="720" y="292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46" name="Line 25"/>
          <p:cNvSpPr>
            <a:spLocks noChangeShapeType="1"/>
          </p:cNvSpPr>
          <p:nvPr/>
        </p:nvSpPr>
        <p:spPr bwMode="auto">
          <a:xfrm flipV="1">
            <a:off x="2057400" y="3733800"/>
            <a:ext cx="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Line 26"/>
          <p:cNvSpPr>
            <a:spLocks noChangeShapeType="1"/>
          </p:cNvSpPr>
          <p:nvPr/>
        </p:nvSpPr>
        <p:spPr bwMode="auto">
          <a:xfrm flipV="1">
            <a:off x="5791200" y="2895600"/>
            <a:ext cx="0" cy="838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Line 27"/>
          <p:cNvSpPr>
            <a:spLocks noChangeShapeType="1"/>
          </p:cNvSpPr>
          <p:nvPr/>
        </p:nvSpPr>
        <p:spPr bwMode="auto">
          <a:xfrm flipH="1">
            <a:off x="3276600" y="39624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Text Box 28"/>
          <p:cNvSpPr txBox="1">
            <a:spLocks noChangeArrowheads="1"/>
          </p:cNvSpPr>
          <p:nvPr/>
        </p:nvSpPr>
        <p:spPr bwMode="auto">
          <a:xfrm rot="-1532705">
            <a:off x="3436938" y="3973513"/>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subject</a:t>
            </a:r>
          </a:p>
        </p:txBody>
      </p:sp>
      <p:grpSp>
        <p:nvGrpSpPr>
          <p:cNvPr id="14350" name="Group 30"/>
          <p:cNvGrpSpPr>
            <a:grpSpLocks/>
          </p:cNvGrpSpPr>
          <p:nvPr/>
        </p:nvGrpSpPr>
        <p:grpSpPr bwMode="auto">
          <a:xfrm>
            <a:off x="6781800" y="2209800"/>
            <a:ext cx="2133600" cy="990600"/>
            <a:chOff x="3264" y="1392"/>
            <a:chExt cx="1200" cy="624"/>
          </a:xfrm>
        </p:grpSpPr>
        <p:sp>
          <p:nvSpPr>
            <p:cNvPr id="14372" name="AutoShape 31"/>
            <p:cNvSpPr>
              <a:spLocks noChangeArrowheads="1"/>
            </p:cNvSpPr>
            <p:nvPr/>
          </p:nvSpPr>
          <p:spPr bwMode="auto">
            <a:xfrm>
              <a:off x="3264" y="1392"/>
              <a:ext cx="1200"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3" name="Text Box 32"/>
            <p:cNvSpPr txBox="1">
              <a:spLocks noChangeArrowheads="1"/>
            </p:cNvSpPr>
            <p:nvPr/>
          </p:nvSpPr>
          <p:spPr bwMode="auto">
            <a:xfrm>
              <a:off x="3408" y="1392"/>
              <a:ext cx="86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&lt;&lt;interface&gt;&gt;</a:t>
              </a:r>
            </a:p>
            <a:p>
              <a:pPr algn="ctr"/>
              <a:r>
                <a:rPr lang="en-US" sz="1400"/>
                <a:t>DisplayElement</a:t>
              </a:r>
            </a:p>
          </p:txBody>
        </p:sp>
        <p:sp>
          <p:nvSpPr>
            <p:cNvPr id="14374" name="Text Box 33"/>
            <p:cNvSpPr txBox="1">
              <a:spLocks noChangeArrowheads="1"/>
            </p:cNvSpPr>
            <p:nvPr/>
          </p:nvSpPr>
          <p:spPr bwMode="auto">
            <a:xfrm>
              <a:off x="3321" y="1777"/>
              <a:ext cx="10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display()</a:t>
              </a:r>
            </a:p>
          </p:txBody>
        </p:sp>
        <p:sp>
          <p:nvSpPr>
            <p:cNvPr id="14375" name="Line 34"/>
            <p:cNvSpPr>
              <a:spLocks noChangeShapeType="1"/>
            </p:cNvSpPr>
            <p:nvPr/>
          </p:nvSpPr>
          <p:spPr bwMode="auto">
            <a:xfrm>
              <a:off x="3264" y="172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51" name="Group 43"/>
          <p:cNvGrpSpPr>
            <a:grpSpLocks/>
          </p:cNvGrpSpPr>
          <p:nvPr/>
        </p:nvGrpSpPr>
        <p:grpSpPr bwMode="auto">
          <a:xfrm>
            <a:off x="7162800" y="3733800"/>
            <a:ext cx="1600200" cy="1219200"/>
            <a:chOff x="4224" y="2352"/>
            <a:chExt cx="1008" cy="768"/>
          </a:xfrm>
        </p:grpSpPr>
        <p:sp>
          <p:nvSpPr>
            <p:cNvPr id="14367" name="Text Box 38"/>
            <p:cNvSpPr txBox="1">
              <a:spLocks noChangeArrowheads="1"/>
            </p:cNvSpPr>
            <p:nvPr/>
          </p:nvSpPr>
          <p:spPr bwMode="auto">
            <a:xfrm>
              <a:off x="4224" y="2448"/>
              <a:ext cx="10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StatisticsDisplay</a:t>
              </a:r>
            </a:p>
          </p:txBody>
        </p:sp>
        <p:sp>
          <p:nvSpPr>
            <p:cNvPr id="14368" name="Text Box 39"/>
            <p:cNvSpPr txBox="1">
              <a:spLocks noChangeArrowheads="1"/>
            </p:cNvSpPr>
            <p:nvPr/>
          </p:nvSpPr>
          <p:spPr bwMode="auto">
            <a:xfrm>
              <a:off x="4317" y="2737"/>
              <a:ext cx="77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update()</a:t>
              </a:r>
            </a:p>
            <a:p>
              <a:r>
                <a:rPr lang="en-US" sz="1400"/>
                <a:t>display()</a:t>
              </a:r>
            </a:p>
          </p:txBody>
        </p:sp>
        <p:grpSp>
          <p:nvGrpSpPr>
            <p:cNvPr id="14369" name="Group 42"/>
            <p:cNvGrpSpPr>
              <a:grpSpLocks/>
            </p:cNvGrpSpPr>
            <p:nvPr/>
          </p:nvGrpSpPr>
          <p:grpSpPr bwMode="auto">
            <a:xfrm>
              <a:off x="4224" y="2352"/>
              <a:ext cx="960" cy="768"/>
              <a:chOff x="4224" y="2352"/>
              <a:chExt cx="1392" cy="768"/>
            </a:xfrm>
          </p:grpSpPr>
          <p:sp>
            <p:nvSpPr>
              <p:cNvPr id="14370" name="AutoShape 40"/>
              <p:cNvSpPr>
                <a:spLocks noChangeArrowheads="1"/>
              </p:cNvSpPr>
              <p:nvPr/>
            </p:nvSpPr>
            <p:spPr bwMode="auto">
              <a:xfrm>
                <a:off x="4224" y="2352"/>
                <a:ext cx="1392" cy="76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1" name="Line 41"/>
              <p:cNvSpPr>
                <a:spLocks noChangeShapeType="1"/>
              </p:cNvSpPr>
              <p:nvPr/>
            </p:nvSpPr>
            <p:spPr bwMode="auto">
              <a:xfrm>
                <a:off x="4224" y="26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4352" name="Group 49"/>
          <p:cNvGrpSpPr>
            <a:grpSpLocks/>
          </p:cNvGrpSpPr>
          <p:nvPr/>
        </p:nvGrpSpPr>
        <p:grpSpPr bwMode="auto">
          <a:xfrm>
            <a:off x="6019800" y="5029200"/>
            <a:ext cx="1600200" cy="1219200"/>
            <a:chOff x="3744" y="3216"/>
            <a:chExt cx="1008" cy="768"/>
          </a:xfrm>
        </p:grpSpPr>
        <p:sp>
          <p:nvSpPr>
            <p:cNvPr id="14363" name="Text Box 45"/>
            <p:cNvSpPr txBox="1">
              <a:spLocks noChangeArrowheads="1"/>
            </p:cNvSpPr>
            <p:nvPr/>
          </p:nvSpPr>
          <p:spPr bwMode="auto">
            <a:xfrm>
              <a:off x="3744" y="3264"/>
              <a:ext cx="9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ForecastDisplay</a:t>
              </a:r>
            </a:p>
          </p:txBody>
        </p:sp>
        <p:sp>
          <p:nvSpPr>
            <p:cNvPr id="14364" name="Text Box 46"/>
            <p:cNvSpPr txBox="1">
              <a:spLocks noChangeArrowheads="1"/>
            </p:cNvSpPr>
            <p:nvPr/>
          </p:nvSpPr>
          <p:spPr bwMode="auto">
            <a:xfrm>
              <a:off x="3837" y="3601"/>
              <a:ext cx="77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update()</a:t>
              </a:r>
            </a:p>
            <a:p>
              <a:r>
                <a:rPr lang="en-US" sz="1400"/>
                <a:t>display()</a:t>
              </a:r>
            </a:p>
          </p:txBody>
        </p:sp>
        <p:sp>
          <p:nvSpPr>
            <p:cNvPr id="14365" name="AutoShape 47"/>
            <p:cNvSpPr>
              <a:spLocks noChangeArrowheads="1"/>
            </p:cNvSpPr>
            <p:nvPr/>
          </p:nvSpPr>
          <p:spPr bwMode="auto">
            <a:xfrm>
              <a:off x="3744" y="3216"/>
              <a:ext cx="1008" cy="76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Line 48"/>
            <p:cNvSpPr>
              <a:spLocks noChangeShapeType="1"/>
            </p:cNvSpPr>
            <p:nvPr/>
          </p:nvSpPr>
          <p:spPr bwMode="auto">
            <a:xfrm>
              <a:off x="3744" y="3504"/>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53" name="Line 50"/>
          <p:cNvSpPr>
            <a:spLocks noChangeShapeType="1"/>
          </p:cNvSpPr>
          <p:nvPr/>
        </p:nvSpPr>
        <p:spPr bwMode="auto">
          <a:xfrm flipV="1">
            <a:off x="6172200" y="2895600"/>
            <a:ext cx="0" cy="2133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354" name="Group 36"/>
          <p:cNvGrpSpPr>
            <a:grpSpLocks/>
          </p:cNvGrpSpPr>
          <p:nvPr/>
        </p:nvGrpSpPr>
        <p:grpSpPr bwMode="auto">
          <a:xfrm>
            <a:off x="4495800" y="3733800"/>
            <a:ext cx="2249488" cy="1219200"/>
            <a:chOff x="2832" y="2352"/>
            <a:chExt cx="1417" cy="768"/>
          </a:xfrm>
        </p:grpSpPr>
        <p:sp>
          <p:nvSpPr>
            <p:cNvPr id="14359" name="Text Box 22"/>
            <p:cNvSpPr txBox="1">
              <a:spLocks noChangeArrowheads="1"/>
            </p:cNvSpPr>
            <p:nvPr/>
          </p:nvSpPr>
          <p:spPr bwMode="auto">
            <a:xfrm>
              <a:off x="2832" y="2448"/>
              <a:ext cx="14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CurrentConditionsDisplay</a:t>
              </a:r>
            </a:p>
          </p:txBody>
        </p:sp>
        <p:sp>
          <p:nvSpPr>
            <p:cNvPr id="14360" name="Text Box 23"/>
            <p:cNvSpPr txBox="1">
              <a:spLocks noChangeArrowheads="1"/>
            </p:cNvSpPr>
            <p:nvPr/>
          </p:nvSpPr>
          <p:spPr bwMode="auto">
            <a:xfrm>
              <a:off x="2925" y="2737"/>
              <a:ext cx="77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update()</a:t>
              </a:r>
            </a:p>
            <a:p>
              <a:r>
                <a:rPr lang="en-US" sz="1400"/>
                <a:t>display()</a:t>
              </a:r>
            </a:p>
          </p:txBody>
        </p:sp>
        <p:sp>
          <p:nvSpPr>
            <p:cNvPr id="14361" name="AutoShape 21"/>
            <p:cNvSpPr>
              <a:spLocks noChangeArrowheads="1"/>
            </p:cNvSpPr>
            <p:nvPr/>
          </p:nvSpPr>
          <p:spPr bwMode="auto">
            <a:xfrm>
              <a:off x="2832" y="2352"/>
              <a:ext cx="1392" cy="76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Line 24"/>
            <p:cNvSpPr>
              <a:spLocks noChangeShapeType="1"/>
            </p:cNvSpPr>
            <p:nvPr/>
          </p:nvSpPr>
          <p:spPr bwMode="auto">
            <a:xfrm>
              <a:off x="2832" y="26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55" name="Line 51"/>
          <p:cNvSpPr>
            <a:spLocks noChangeShapeType="1"/>
          </p:cNvSpPr>
          <p:nvPr/>
        </p:nvSpPr>
        <p:spPr bwMode="auto">
          <a:xfrm flipH="1" flipV="1">
            <a:off x="6324600" y="2895600"/>
            <a:ext cx="990600" cy="838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52"/>
          <p:cNvSpPr>
            <a:spLocks noChangeShapeType="1"/>
          </p:cNvSpPr>
          <p:nvPr/>
        </p:nvSpPr>
        <p:spPr bwMode="auto">
          <a:xfrm flipV="1">
            <a:off x="8001000" y="3200400"/>
            <a:ext cx="0" cy="457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53"/>
          <p:cNvSpPr>
            <a:spLocks noChangeShapeType="1"/>
          </p:cNvSpPr>
          <p:nvPr/>
        </p:nvSpPr>
        <p:spPr bwMode="auto">
          <a:xfrm flipV="1">
            <a:off x="6400800" y="3200400"/>
            <a:ext cx="762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54"/>
          <p:cNvSpPr>
            <a:spLocks noChangeShapeType="1"/>
          </p:cNvSpPr>
          <p:nvPr/>
        </p:nvSpPr>
        <p:spPr bwMode="auto">
          <a:xfrm flipV="1">
            <a:off x="6934200" y="3200400"/>
            <a:ext cx="0" cy="2057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19536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2438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smtClean="0"/>
              <a:t>Subject</a:t>
            </a:r>
          </a:p>
          <a:p>
            <a:pPr algn="ctr"/>
            <a:endParaRPr lang="en-US" dirty="0" smtClean="0"/>
          </a:p>
          <a:p>
            <a:pPr algn="ctr"/>
            <a:r>
              <a:rPr lang="en-US" dirty="0" err="1" smtClean="0">
                <a:solidFill>
                  <a:schemeClr val="bg1"/>
                </a:solidFill>
              </a:rPr>
              <a:t>registerObserver</a:t>
            </a:r>
            <a:r>
              <a:rPr lang="en-US" dirty="0" smtClean="0">
                <a:solidFill>
                  <a:schemeClr val="bg1"/>
                </a:solidFill>
              </a:rPr>
              <a:t>()</a:t>
            </a:r>
          </a:p>
          <a:p>
            <a:pPr algn="ctr"/>
            <a:r>
              <a:rPr lang="en-US" dirty="0" err="1" smtClean="0">
                <a:solidFill>
                  <a:schemeClr val="bg1"/>
                </a:solidFill>
              </a:rPr>
              <a:t>removeObserver</a:t>
            </a:r>
            <a:r>
              <a:rPr lang="en-US" dirty="0" smtClean="0">
                <a:solidFill>
                  <a:schemeClr val="bg1"/>
                </a:solidFill>
              </a:rPr>
              <a:t>()</a:t>
            </a:r>
          </a:p>
          <a:p>
            <a:pPr algn="ctr"/>
            <a:r>
              <a:rPr lang="en-US" dirty="0" err="1" smtClean="0">
                <a:solidFill>
                  <a:schemeClr val="bg1"/>
                </a:solidFill>
              </a:rPr>
              <a:t>notifyObserver</a:t>
            </a:r>
            <a:r>
              <a:rPr lang="en-US" dirty="0" smtClean="0">
                <a:solidFill>
                  <a:schemeClr val="bg1"/>
                </a:solidFill>
              </a:rPr>
              <a:t>()</a:t>
            </a:r>
          </a:p>
          <a:p>
            <a:pPr algn="ctr"/>
            <a:endParaRPr lang="en-US" dirty="0"/>
          </a:p>
        </p:txBody>
      </p:sp>
      <p:cxnSp>
        <p:nvCxnSpPr>
          <p:cNvPr id="5" name="Straight Connector 4"/>
          <p:cNvCxnSpPr/>
          <p:nvPr/>
        </p:nvCxnSpPr>
        <p:spPr>
          <a:xfrm>
            <a:off x="381000" y="1447800"/>
            <a:ext cx="2438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343400" y="762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smtClean="0"/>
              <a:t>Observer</a:t>
            </a:r>
          </a:p>
          <a:p>
            <a:pPr algn="ctr"/>
            <a:endParaRPr lang="en-US" dirty="0" smtClean="0"/>
          </a:p>
          <a:p>
            <a:pPr algn="ctr"/>
            <a:r>
              <a:rPr lang="en-US" dirty="0" smtClean="0">
                <a:solidFill>
                  <a:schemeClr val="bg1"/>
                </a:solidFill>
              </a:rPr>
              <a:t>update()</a:t>
            </a:r>
          </a:p>
          <a:p>
            <a:pPr algn="ctr"/>
            <a:endParaRPr lang="en-US" dirty="0"/>
          </a:p>
        </p:txBody>
      </p:sp>
      <p:cxnSp>
        <p:nvCxnSpPr>
          <p:cNvPr id="7" name="Straight Connector 6"/>
          <p:cNvCxnSpPr/>
          <p:nvPr/>
        </p:nvCxnSpPr>
        <p:spPr>
          <a:xfrm>
            <a:off x="4343400" y="15240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3048000"/>
            <a:ext cx="2819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WeatherData</a:t>
            </a:r>
            <a:endParaRPr lang="en-US" dirty="0" smtClean="0"/>
          </a:p>
          <a:p>
            <a:pPr algn="ctr"/>
            <a:endParaRPr lang="en-US" dirty="0" smtClean="0"/>
          </a:p>
          <a:p>
            <a:pPr algn="ctr"/>
            <a:r>
              <a:rPr lang="en-US" dirty="0" err="1" smtClean="0">
                <a:solidFill>
                  <a:schemeClr val="bg1"/>
                </a:solidFill>
              </a:rPr>
              <a:t>registerObserver</a:t>
            </a:r>
            <a:r>
              <a:rPr lang="en-US" dirty="0" smtClean="0">
                <a:solidFill>
                  <a:schemeClr val="bg1"/>
                </a:solidFill>
              </a:rPr>
              <a:t>(){…}</a:t>
            </a:r>
          </a:p>
          <a:p>
            <a:pPr algn="ctr"/>
            <a:r>
              <a:rPr lang="en-US" dirty="0" err="1" smtClean="0">
                <a:solidFill>
                  <a:schemeClr val="bg1"/>
                </a:solidFill>
              </a:rPr>
              <a:t>removeObserver</a:t>
            </a:r>
            <a:r>
              <a:rPr lang="en-US" dirty="0" smtClean="0">
                <a:solidFill>
                  <a:schemeClr val="bg1"/>
                </a:solidFill>
              </a:rPr>
              <a:t>(){…}</a:t>
            </a:r>
          </a:p>
          <a:p>
            <a:pPr algn="ctr"/>
            <a:r>
              <a:rPr lang="en-US" dirty="0" err="1" smtClean="0">
                <a:solidFill>
                  <a:schemeClr val="bg1"/>
                </a:solidFill>
              </a:rPr>
              <a:t>notifyObserver</a:t>
            </a:r>
            <a:r>
              <a:rPr lang="en-US" dirty="0" smtClean="0">
                <a:solidFill>
                  <a:schemeClr val="bg1"/>
                </a:solidFill>
              </a:rPr>
              <a:t>(){…}</a:t>
            </a:r>
          </a:p>
          <a:p>
            <a:pPr algn="ctr"/>
            <a:endParaRPr lang="en-US" dirty="0" smtClean="0">
              <a:solidFill>
                <a:schemeClr val="bg1"/>
              </a:solidFill>
            </a:endParaRPr>
          </a:p>
          <a:p>
            <a:pPr algn="ctr"/>
            <a:r>
              <a:rPr lang="en-US" dirty="0" err="1" smtClean="0">
                <a:solidFill>
                  <a:schemeClr val="bg1"/>
                </a:solidFill>
              </a:rPr>
              <a:t>getTemperature</a:t>
            </a:r>
            <a:r>
              <a:rPr lang="en-US" dirty="0" smtClean="0">
                <a:solidFill>
                  <a:schemeClr val="bg1"/>
                </a:solidFill>
              </a:rPr>
              <a:t>()</a:t>
            </a:r>
          </a:p>
          <a:p>
            <a:pPr algn="ctr"/>
            <a:r>
              <a:rPr lang="en-US" dirty="0" err="1" smtClean="0">
                <a:solidFill>
                  <a:schemeClr val="bg1"/>
                </a:solidFill>
              </a:rPr>
              <a:t>getHumidity</a:t>
            </a:r>
            <a:r>
              <a:rPr lang="en-US" dirty="0" smtClean="0">
                <a:solidFill>
                  <a:schemeClr val="bg1"/>
                </a:solidFill>
              </a:rPr>
              <a:t>()</a:t>
            </a:r>
          </a:p>
          <a:p>
            <a:pPr algn="ctr"/>
            <a:r>
              <a:rPr lang="en-US" dirty="0" err="1" smtClean="0">
                <a:solidFill>
                  <a:schemeClr val="bg1"/>
                </a:solidFill>
              </a:rPr>
              <a:t>getPressure</a:t>
            </a:r>
            <a:r>
              <a:rPr lang="en-US" dirty="0" smtClean="0">
                <a:solidFill>
                  <a:schemeClr val="bg1"/>
                </a:solidFill>
              </a:rPr>
              <a:t>()</a:t>
            </a:r>
          </a:p>
          <a:p>
            <a:pPr algn="ctr"/>
            <a:r>
              <a:rPr lang="en-US" dirty="0" err="1" smtClean="0">
                <a:solidFill>
                  <a:schemeClr val="bg1"/>
                </a:solidFill>
              </a:rPr>
              <a:t>measurementsChanged</a:t>
            </a:r>
            <a:r>
              <a:rPr lang="en-US" dirty="0" smtClean="0">
                <a:solidFill>
                  <a:schemeClr val="bg1"/>
                </a:solidFill>
              </a:rPr>
              <a:t>()</a:t>
            </a:r>
          </a:p>
          <a:p>
            <a:pPr algn="ctr"/>
            <a:endParaRPr lang="en-US" dirty="0"/>
          </a:p>
        </p:txBody>
      </p:sp>
      <p:cxnSp>
        <p:nvCxnSpPr>
          <p:cNvPr id="11" name="Straight Connector 10"/>
          <p:cNvCxnSpPr/>
          <p:nvPr/>
        </p:nvCxnSpPr>
        <p:spPr>
          <a:xfrm>
            <a:off x="76200" y="3657600"/>
            <a:ext cx="2819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429000"/>
            <a:ext cx="2819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CurrentConditionDisplay</a:t>
            </a:r>
            <a:endParaRPr lang="en-US" dirty="0" smtClean="0"/>
          </a:p>
          <a:p>
            <a:pPr algn="ctr"/>
            <a:endParaRPr lang="en-US" dirty="0" smtClean="0"/>
          </a:p>
          <a:p>
            <a:pPr algn="ctr"/>
            <a:r>
              <a:rPr lang="en-US" dirty="0" smtClean="0">
                <a:solidFill>
                  <a:schemeClr val="bg1"/>
                </a:solidFill>
              </a:rPr>
              <a:t>update(){…}</a:t>
            </a:r>
          </a:p>
          <a:p>
            <a:pPr algn="ctr"/>
            <a:r>
              <a:rPr lang="en-US" dirty="0" smtClean="0">
                <a:solidFill>
                  <a:schemeClr val="bg1"/>
                </a:solidFill>
              </a:rPr>
              <a:t>display(){…}</a:t>
            </a:r>
          </a:p>
          <a:p>
            <a:pPr algn="ctr"/>
            <a:r>
              <a:rPr lang="en-US" dirty="0" smtClean="0">
                <a:solidFill>
                  <a:schemeClr val="bg1"/>
                </a:solidFill>
              </a:rPr>
              <a:t>// other methods</a:t>
            </a:r>
          </a:p>
          <a:p>
            <a:pPr algn="ctr"/>
            <a:endParaRPr lang="en-US" dirty="0"/>
          </a:p>
        </p:txBody>
      </p:sp>
      <p:cxnSp>
        <p:nvCxnSpPr>
          <p:cNvPr id="13" name="Straight Connector 12"/>
          <p:cNvCxnSpPr/>
          <p:nvPr/>
        </p:nvCxnSpPr>
        <p:spPr>
          <a:xfrm>
            <a:off x="3352800" y="4037012"/>
            <a:ext cx="2819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1524000" y="25908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5105400" y="21336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0" idx="0"/>
            <a:endCxn id="16" idx="3"/>
          </p:cNvCxnSpPr>
          <p:nvPr/>
        </p:nvCxnSpPr>
        <p:spPr>
          <a:xfrm rot="5400000" flipH="1" flipV="1">
            <a:off x="1409700" y="2819400"/>
            <a:ext cx="304800" cy="1524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0"/>
            <a:endCxn id="17" idx="3"/>
          </p:cNvCxnSpPr>
          <p:nvPr/>
        </p:nvCxnSpPr>
        <p:spPr>
          <a:xfrm rot="5400000" flipH="1" flipV="1">
            <a:off x="4419600" y="2628900"/>
            <a:ext cx="1143000" cy="4572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rot="16200000" flipH="1" flipV="1">
            <a:off x="4114800" y="990600"/>
            <a:ext cx="304800" cy="15240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2819400" y="1066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71800" y="39624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rot="16200000" flipH="1">
            <a:off x="2872742" y="3863340"/>
            <a:ext cx="304800" cy="19812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800600" y="5029200"/>
            <a:ext cx="2819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StatisticsDisplay</a:t>
            </a:r>
            <a:endParaRPr lang="en-US" dirty="0" smtClean="0"/>
          </a:p>
          <a:p>
            <a:pPr algn="ctr"/>
            <a:endParaRPr lang="en-US" dirty="0" smtClean="0"/>
          </a:p>
          <a:p>
            <a:pPr algn="ctr"/>
            <a:r>
              <a:rPr lang="en-US" dirty="0" smtClean="0">
                <a:solidFill>
                  <a:schemeClr val="bg1"/>
                </a:solidFill>
              </a:rPr>
              <a:t>update(){…}</a:t>
            </a:r>
          </a:p>
          <a:p>
            <a:pPr algn="ctr"/>
            <a:r>
              <a:rPr lang="en-US" dirty="0" smtClean="0">
                <a:solidFill>
                  <a:schemeClr val="bg1"/>
                </a:solidFill>
              </a:rPr>
              <a:t>display(){…}</a:t>
            </a:r>
          </a:p>
          <a:p>
            <a:pPr algn="ctr"/>
            <a:r>
              <a:rPr lang="en-US" dirty="0" smtClean="0">
                <a:solidFill>
                  <a:schemeClr val="bg1"/>
                </a:solidFill>
              </a:rPr>
              <a:t>// other methods</a:t>
            </a:r>
          </a:p>
          <a:p>
            <a:pPr algn="ctr"/>
            <a:endParaRPr lang="en-US" dirty="0"/>
          </a:p>
        </p:txBody>
      </p:sp>
      <p:cxnSp>
        <p:nvCxnSpPr>
          <p:cNvPr id="37" name="Straight Connector 36"/>
          <p:cNvCxnSpPr/>
          <p:nvPr/>
        </p:nvCxnSpPr>
        <p:spPr>
          <a:xfrm>
            <a:off x="4800600" y="5637212"/>
            <a:ext cx="2819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Isosceles Triangle 37"/>
          <p:cNvSpPr/>
          <p:nvPr/>
        </p:nvSpPr>
        <p:spPr>
          <a:xfrm>
            <a:off x="5410200" y="21336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16200000" flipV="1">
            <a:off x="4800600" y="3048000"/>
            <a:ext cx="2743200" cy="12192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1" idx="3"/>
            <a:endCxn id="36" idx="1"/>
          </p:cNvCxnSpPr>
          <p:nvPr/>
        </p:nvCxnSpPr>
        <p:spPr>
          <a:xfrm>
            <a:off x="3093720" y="5638800"/>
            <a:ext cx="1706880" cy="2667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Isosceles Triangle 40"/>
          <p:cNvSpPr/>
          <p:nvPr/>
        </p:nvSpPr>
        <p:spPr>
          <a:xfrm rot="16200000" flipH="1">
            <a:off x="2842260" y="5539740"/>
            <a:ext cx="304800" cy="19812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286500" y="2743200"/>
            <a:ext cx="2819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ForecastDisplay</a:t>
            </a:r>
            <a:endParaRPr lang="en-US" dirty="0" smtClean="0"/>
          </a:p>
          <a:p>
            <a:pPr algn="ctr"/>
            <a:endParaRPr lang="en-US" dirty="0" smtClean="0"/>
          </a:p>
          <a:p>
            <a:pPr algn="ctr"/>
            <a:r>
              <a:rPr lang="en-US" dirty="0" smtClean="0">
                <a:solidFill>
                  <a:schemeClr val="bg1"/>
                </a:solidFill>
              </a:rPr>
              <a:t>update(){…}</a:t>
            </a:r>
          </a:p>
          <a:p>
            <a:pPr algn="ctr"/>
            <a:r>
              <a:rPr lang="en-US" dirty="0" smtClean="0">
                <a:solidFill>
                  <a:schemeClr val="bg1"/>
                </a:solidFill>
              </a:rPr>
              <a:t>display(){…}</a:t>
            </a:r>
          </a:p>
          <a:p>
            <a:pPr algn="ctr"/>
            <a:r>
              <a:rPr lang="en-US" dirty="0" smtClean="0">
                <a:solidFill>
                  <a:schemeClr val="bg1"/>
                </a:solidFill>
              </a:rPr>
              <a:t>// other methods</a:t>
            </a:r>
          </a:p>
          <a:p>
            <a:pPr algn="ctr"/>
            <a:endParaRPr lang="en-US" dirty="0"/>
          </a:p>
        </p:txBody>
      </p:sp>
      <p:cxnSp>
        <p:nvCxnSpPr>
          <p:cNvPr id="52" name="Straight Connector 51"/>
          <p:cNvCxnSpPr/>
          <p:nvPr/>
        </p:nvCxnSpPr>
        <p:spPr>
          <a:xfrm>
            <a:off x="6286500" y="3351212"/>
            <a:ext cx="2819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5715000" y="21336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0"/>
            <a:endCxn id="53" idx="3"/>
          </p:cNvCxnSpPr>
          <p:nvPr/>
        </p:nvCxnSpPr>
        <p:spPr>
          <a:xfrm rot="16200000" flipV="1">
            <a:off x="6534150" y="1581150"/>
            <a:ext cx="457200" cy="18669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0" idx="3"/>
          </p:cNvCxnSpPr>
          <p:nvPr/>
        </p:nvCxnSpPr>
        <p:spPr>
          <a:xfrm>
            <a:off x="3093720" y="3276600"/>
            <a:ext cx="318516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Isosceles Triangle 59"/>
          <p:cNvSpPr/>
          <p:nvPr/>
        </p:nvSpPr>
        <p:spPr>
          <a:xfrm rot="16200000" flipH="1">
            <a:off x="2842260" y="3177540"/>
            <a:ext cx="304800" cy="19812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313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2438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smtClean="0"/>
              <a:t>Subject</a:t>
            </a:r>
          </a:p>
          <a:p>
            <a:pPr algn="ctr"/>
            <a:endParaRPr lang="en-US" dirty="0" smtClean="0"/>
          </a:p>
          <a:p>
            <a:pPr algn="ctr"/>
            <a:r>
              <a:rPr lang="en-US" dirty="0" err="1" smtClean="0">
                <a:solidFill>
                  <a:schemeClr val="bg1"/>
                </a:solidFill>
              </a:rPr>
              <a:t>registerObserver</a:t>
            </a:r>
            <a:r>
              <a:rPr lang="en-US" dirty="0" smtClean="0">
                <a:solidFill>
                  <a:schemeClr val="bg1"/>
                </a:solidFill>
              </a:rPr>
              <a:t>()</a:t>
            </a:r>
          </a:p>
          <a:p>
            <a:pPr algn="ctr"/>
            <a:r>
              <a:rPr lang="en-US" dirty="0" err="1" smtClean="0">
                <a:solidFill>
                  <a:schemeClr val="bg1"/>
                </a:solidFill>
              </a:rPr>
              <a:t>removeObserver</a:t>
            </a:r>
            <a:r>
              <a:rPr lang="en-US" dirty="0" smtClean="0">
                <a:solidFill>
                  <a:schemeClr val="bg1"/>
                </a:solidFill>
              </a:rPr>
              <a:t>()</a:t>
            </a:r>
          </a:p>
          <a:p>
            <a:pPr algn="ctr"/>
            <a:r>
              <a:rPr lang="en-US" dirty="0" err="1" smtClean="0">
                <a:solidFill>
                  <a:schemeClr val="bg1"/>
                </a:solidFill>
              </a:rPr>
              <a:t>notifyObserver</a:t>
            </a:r>
            <a:r>
              <a:rPr lang="en-US" dirty="0" smtClean="0">
                <a:solidFill>
                  <a:schemeClr val="bg1"/>
                </a:solidFill>
              </a:rPr>
              <a:t>()</a:t>
            </a:r>
          </a:p>
          <a:p>
            <a:pPr algn="ctr"/>
            <a:endParaRPr lang="en-US" dirty="0"/>
          </a:p>
        </p:txBody>
      </p:sp>
      <p:cxnSp>
        <p:nvCxnSpPr>
          <p:cNvPr id="5" name="Straight Connector 4"/>
          <p:cNvCxnSpPr/>
          <p:nvPr/>
        </p:nvCxnSpPr>
        <p:spPr>
          <a:xfrm>
            <a:off x="381000" y="1447800"/>
            <a:ext cx="2438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343400" y="762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smtClean="0"/>
              <a:t>Observer</a:t>
            </a:r>
          </a:p>
          <a:p>
            <a:pPr algn="ctr"/>
            <a:endParaRPr lang="en-US" dirty="0" smtClean="0"/>
          </a:p>
          <a:p>
            <a:pPr algn="ctr"/>
            <a:r>
              <a:rPr lang="en-US" dirty="0" smtClean="0">
                <a:solidFill>
                  <a:schemeClr val="bg1"/>
                </a:solidFill>
              </a:rPr>
              <a:t>update()</a:t>
            </a:r>
          </a:p>
          <a:p>
            <a:pPr algn="ctr"/>
            <a:endParaRPr lang="en-US" dirty="0"/>
          </a:p>
        </p:txBody>
      </p:sp>
      <p:cxnSp>
        <p:nvCxnSpPr>
          <p:cNvPr id="7" name="Straight Connector 6"/>
          <p:cNvCxnSpPr/>
          <p:nvPr/>
        </p:nvCxnSpPr>
        <p:spPr>
          <a:xfrm>
            <a:off x="4343400" y="15240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3048000"/>
            <a:ext cx="2819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WeatherData</a:t>
            </a:r>
            <a:endParaRPr lang="en-US" dirty="0" smtClean="0"/>
          </a:p>
          <a:p>
            <a:pPr algn="ctr"/>
            <a:endParaRPr lang="en-US" dirty="0" smtClean="0"/>
          </a:p>
          <a:p>
            <a:pPr algn="ctr"/>
            <a:r>
              <a:rPr lang="en-US" dirty="0" err="1" smtClean="0">
                <a:solidFill>
                  <a:schemeClr val="bg1"/>
                </a:solidFill>
              </a:rPr>
              <a:t>registerObserver</a:t>
            </a:r>
            <a:r>
              <a:rPr lang="en-US" dirty="0" smtClean="0">
                <a:solidFill>
                  <a:schemeClr val="bg1"/>
                </a:solidFill>
              </a:rPr>
              <a:t>(){…}</a:t>
            </a:r>
          </a:p>
          <a:p>
            <a:pPr algn="ctr"/>
            <a:r>
              <a:rPr lang="en-US" dirty="0" err="1" smtClean="0">
                <a:solidFill>
                  <a:schemeClr val="bg1"/>
                </a:solidFill>
              </a:rPr>
              <a:t>removeObserver</a:t>
            </a:r>
            <a:r>
              <a:rPr lang="en-US" dirty="0" smtClean="0">
                <a:solidFill>
                  <a:schemeClr val="bg1"/>
                </a:solidFill>
              </a:rPr>
              <a:t>(){…}</a:t>
            </a:r>
          </a:p>
          <a:p>
            <a:pPr algn="ctr"/>
            <a:r>
              <a:rPr lang="en-US" dirty="0" err="1" smtClean="0">
                <a:solidFill>
                  <a:schemeClr val="bg1"/>
                </a:solidFill>
              </a:rPr>
              <a:t>notifyObserver</a:t>
            </a:r>
            <a:r>
              <a:rPr lang="en-US" dirty="0" smtClean="0">
                <a:solidFill>
                  <a:schemeClr val="bg1"/>
                </a:solidFill>
              </a:rPr>
              <a:t>(){…}</a:t>
            </a:r>
          </a:p>
          <a:p>
            <a:pPr algn="ctr"/>
            <a:endParaRPr lang="en-US" dirty="0" smtClean="0">
              <a:solidFill>
                <a:schemeClr val="bg1"/>
              </a:solidFill>
            </a:endParaRPr>
          </a:p>
          <a:p>
            <a:pPr algn="ctr"/>
            <a:r>
              <a:rPr lang="en-US" dirty="0" err="1" smtClean="0">
                <a:solidFill>
                  <a:schemeClr val="bg1"/>
                </a:solidFill>
              </a:rPr>
              <a:t>getTemperature</a:t>
            </a:r>
            <a:r>
              <a:rPr lang="en-US" dirty="0" smtClean="0">
                <a:solidFill>
                  <a:schemeClr val="bg1"/>
                </a:solidFill>
              </a:rPr>
              <a:t>()</a:t>
            </a:r>
          </a:p>
          <a:p>
            <a:pPr algn="ctr"/>
            <a:r>
              <a:rPr lang="en-US" dirty="0" err="1" smtClean="0">
                <a:solidFill>
                  <a:schemeClr val="bg1"/>
                </a:solidFill>
              </a:rPr>
              <a:t>getHumidity</a:t>
            </a:r>
            <a:r>
              <a:rPr lang="en-US" dirty="0" smtClean="0">
                <a:solidFill>
                  <a:schemeClr val="bg1"/>
                </a:solidFill>
              </a:rPr>
              <a:t>()</a:t>
            </a:r>
          </a:p>
          <a:p>
            <a:pPr algn="ctr"/>
            <a:r>
              <a:rPr lang="en-US" dirty="0" err="1" smtClean="0">
                <a:solidFill>
                  <a:schemeClr val="bg1"/>
                </a:solidFill>
              </a:rPr>
              <a:t>getPressure</a:t>
            </a:r>
            <a:r>
              <a:rPr lang="en-US" dirty="0" smtClean="0">
                <a:solidFill>
                  <a:schemeClr val="bg1"/>
                </a:solidFill>
              </a:rPr>
              <a:t>()</a:t>
            </a:r>
          </a:p>
          <a:p>
            <a:pPr algn="ctr"/>
            <a:r>
              <a:rPr lang="en-US" dirty="0" err="1" smtClean="0">
                <a:solidFill>
                  <a:schemeClr val="bg1"/>
                </a:solidFill>
              </a:rPr>
              <a:t>measurementsChanged</a:t>
            </a:r>
            <a:r>
              <a:rPr lang="en-US" dirty="0" smtClean="0">
                <a:solidFill>
                  <a:schemeClr val="bg1"/>
                </a:solidFill>
              </a:rPr>
              <a:t>()</a:t>
            </a:r>
          </a:p>
          <a:p>
            <a:pPr algn="ctr"/>
            <a:endParaRPr lang="en-US" dirty="0"/>
          </a:p>
        </p:txBody>
      </p:sp>
      <p:cxnSp>
        <p:nvCxnSpPr>
          <p:cNvPr id="11" name="Straight Connector 10"/>
          <p:cNvCxnSpPr/>
          <p:nvPr/>
        </p:nvCxnSpPr>
        <p:spPr>
          <a:xfrm>
            <a:off x="76200" y="3657600"/>
            <a:ext cx="2819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429000"/>
            <a:ext cx="2819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CurrentConditionDisplay</a:t>
            </a:r>
            <a:endParaRPr lang="en-US" dirty="0" smtClean="0"/>
          </a:p>
          <a:p>
            <a:pPr algn="ctr"/>
            <a:endParaRPr lang="en-US" dirty="0" smtClean="0"/>
          </a:p>
          <a:p>
            <a:pPr algn="ctr"/>
            <a:r>
              <a:rPr lang="en-US" dirty="0" smtClean="0">
                <a:solidFill>
                  <a:schemeClr val="bg1"/>
                </a:solidFill>
              </a:rPr>
              <a:t>update(){…}</a:t>
            </a:r>
          </a:p>
          <a:p>
            <a:pPr algn="ctr"/>
            <a:r>
              <a:rPr lang="en-US" dirty="0" smtClean="0">
                <a:solidFill>
                  <a:schemeClr val="bg1"/>
                </a:solidFill>
              </a:rPr>
              <a:t>display(){…}</a:t>
            </a:r>
          </a:p>
          <a:p>
            <a:pPr algn="ctr"/>
            <a:r>
              <a:rPr lang="en-US" dirty="0" smtClean="0">
                <a:solidFill>
                  <a:schemeClr val="bg1"/>
                </a:solidFill>
              </a:rPr>
              <a:t>// other methods</a:t>
            </a:r>
          </a:p>
          <a:p>
            <a:pPr algn="ctr"/>
            <a:endParaRPr lang="en-US" dirty="0"/>
          </a:p>
        </p:txBody>
      </p:sp>
      <p:cxnSp>
        <p:nvCxnSpPr>
          <p:cNvPr id="13" name="Straight Connector 12"/>
          <p:cNvCxnSpPr/>
          <p:nvPr/>
        </p:nvCxnSpPr>
        <p:spPr>
          <a:xfrm>
            <a:off x="3352800" y="4037012"/>
            <a:ext cx="2819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1524000" y="25908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4876800" y="21336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0" idx="0"/>
            <a:endCxn id="16" idx="3"/>
          </p:cNvCxnSpPr>
          <p:nvPr/>
        </p:nvCxnSpPr>
        <p:spPr>
          <a:xfrm rot="5400000" flipH="1" flipV="1">
            <a:off x="1409700" y="2819400"/>
            <a:ext cx="304800" cy="1524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0"/>
            <a:endCxn id="17" idx="3"/>
          </p:cNvCxnSpPr>
          <p:nvPr/>
        </p:nvCxnSpPr>
        <p:spPr>
          <a:xfrm rot="5400000" flipH="1" flipV="1">
            <a:off x="4305300" y="2743200"/>
            <a:ext cx="1143000" cy="2286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rot="16200000" flipH="1" flipV="1">
            <a:off x="4114800" y="990600"/>
            <a:ext cx="304800" cy="15240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2819400" y="1066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71800" y="39624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rot="16200000" flipH="1">
            <a:off x="2872742" y="3863340"/>
            <a:ext cx="304800" cy="19812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800600" y="4953000"/>
            <a:ext cx="2819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StatisticsDisplay</a:t>
            </a:r>
            <a:endParaRPr lang="en-US" dirty="0" smtClean="0"/>
          </a:p>
          <a:p>
            <a:pPr algn="ctr"/>
            <a:endParaRPr lang="en-US" dirty="0" smtClean="0"/>
          </a:p>
          <a:p>
            <a:pPr algn="ctr"/>
            <a:r>
              <a:rPr lang="en-US" dirty="0" smtClean="0">
                <a:solidFill>
                  <a:schemeClr val="bg1"/>
                </a:solidFill>
              </a:rPr>
              <a:t>update(){…}</a:t>
            </a:r>
          </a:p>
          <a:p>
            <a:pPr algn="ctr"/>
            <a:r>
              <a:rPr lang="en-US" dirty="0" smtClean="0">
                <a:solidFill>
                  <a:schemeClr val="bg1"/>
                </a:solidFill>
              </a:rPr>
              <a:t>display(){…}</a:t>
            </a:r>
          </a:p>
          <a:p>
            <a:pPr algn="ctr"/>
            <a:r>
              <a:rPr lang="en-US" dirty="0" smtClean="0">
                <a:solidFill>
                  <a:schemeClr val="bg1"/>
                </a:solidFill>
              </a:rPr>
              <a:t>// other methods</a:t>
            </a:r>
          </a:p>
          <a:p>
            <a:pPr algn="ctr"/>
            <a:endParaRPr lang="en-US" dirty="0"/>
          </a:p>
        </p:txBody>
      </p:sp>
      <p:cxnSp>
        <p:nvCxnSpPr>
          <p:cNvPr id="37" name="Straight Connector 36"/>
          <p:cNvCxnSpPr/>
          <p:nvPr/>
        </p:nvCxnSpPr>
        <p:spPr>
          <a:xfrm>
            <a:off x="4800600" y="5561012"/>
            <a:ext cx="2819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Isosceles Triangle 37"/>
          <p:cNvSpPr/>
          <p:nvPr/>
        </p:nvSpPr>
        <p:spPr>
          <a:xfrm>
            <a:off x="5486400" y="21336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16200000" flipV="1">
            <a:off x="4800600" y="3048000"/>
            <a:ext cx="2743200" cy="12192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1" idx="3"/>
            <a:endCxn id="36" idx="1"/>
          </p:cNvCxnSpPr>
          <p:nvPr/>
        </p:nvCxnSpPr>
        <p:spPr>
          <a:xfrm>
            <a:off x="3093720" y="5638800"/>
            <a:ext cx="1706880"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Isosceles Triangle 40"/>
          <p:cNvSpPr/>
          <p:nvPr/>
        </p:nvSpPr>
        <p:spPr>
          <a:xfrm rot="16200000" flipH="1">
            <a:off x="2842260" y="5539740"/>
            <a:ext cx="304800" cy="19812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286500" y="2743200"/>
            <a:ext cx="2819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ForecastDisplay</a:t>
            </a:r>
            <a:endParaRPr lang="en-US" dirty="0" smtClean="0"/>
          </a:p>
          <a:p>
            <a:pPr algn="ctr"/>
            <a:endParaRPr lang="en-US" dirty="0" smtClean="0"/>
          </a:p>
          <a:p>
            <a:pPr algn="ctr"/>
            <a:r>
              <a:rPr lang="en-US" dirty="0" smtClean="0">
                <a:solidFill>
                  <a:schemeClr val="bg1"/>
                </a:solidFill>
              </a:rPr>
              <a:t>update(){…}</a:t>
            </a:r>
          </a:p>
          <a:p>
            <a:pPr algn="ctr"/>
            <a:r>
              <a:rPr lang="en-US" dirty="0" smtClean="0">
                <a:solidFill>
                  <a:schemeClr val="bg1"/>
                </a:solidFill>
              </a:rPr>
              <a:t>display(){…}</a:t>
            </a:r>
          </a:p>
          <a:p>
            <a:pPr algn="ctr"/>
            <a:r>
              <a:rPr lang="en-US" dirty="0" smtClean="0">
                <a:solidFill>
                  <a:schemeClr val="bg1"/>
                </a:solidFill>
              </a:rPr>
              <a:t>// other methods</a:t>
            </a:r>
          </a:p>
          <a:p>
            <a:pPr algn="ctr"/>
            <a:endParaRPr lang="en-US" dirty="0"/>
          </a:p>
        </p:txBody>
      </p:sp>
      <p:cxnSp>
        <p:nvCxnSpPr>
          <p:cNvPr id="52" name="Straight Connector 51"/>
          <p:cNvCxnSpPr/>
          <p:nvPr/>
        </p:nvCxnSpPr>
        <p:spPr>
          <a:xfrm>
            <a:off x="6286500" y="3351212"/>
            <a:ext cx="2819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5715000" y="21336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0"/>
            <a:endCxn id="53" idx="3"/>
          </p:cNvCxnSpPr>
          <p:nvPr/>
        </p:nvCxnSpPr>
        <p:spPr>
          <a:xfrm rot="16200000" flipV="1">
            <a:off x="6534150" y="1581150"/>
            <a:ext cx="457200" cy="18669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0" idx="3"/>
          </p:cNvCxnSpPr>
          <p:nvPr/>
        </p:nvCxnSpPr>
        <p:spPr>
          <a:xfrm>
            <a:off x="3093720" y="3276600"/>
            <a:ext cx="318516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Isosceles Triangle 59"/>
          <p:cNvSpPr/>
          <p:nvPr/>
        </p:nvSpPr>
        <p:spPr>
          <a:xfrm rot="16200000" flipH="1">
            <a:off x="2842260" y="3177540"/>
            <a:ext cx="304800" cy="19812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4038600" y="2971800"/>
            <a:ext cx="2819400" cy="1752600"/>
            <a:chOff x="4038600" y="2971800"/>
            <a:chExt cx="2819400" cy="1752600"/>
          </a:xfrm>
        </p:grpSpPr>
        <p:sp>
          <p:nvSpPr>
            <p:cNvPr id="30" name="Rectangle 29"/>
            <p:cNvSpPr/>
            <p:nvPr/>
          </p:nvSpPr>
          <p:spPr>
            <a:xfrm>
              <a:off x="4038600" y="2971800"/>
              <a:ext cx="2819400" cy="1752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WhateverDisplay</a:t>
              </a:r>
              <a:endParaRPr lang="en-US" dirty="0" smtClean="0"/>
            </a:p>
            <a:p>
              <a:pPr algn="ctr"/>
              <a:endParaRPr lang="en-US" dirty="0" smtClean="0"/>
            </a:p>
            <a:p>
              <a:pPr algn="ctr"/>
              <a:r>
                <a:rPr lang="en-US" dirty="0" smtClean="0">
                  <a:solidFill>
                    <a:schemeClr val="bg1"/>
                  </a:solidFill>
                </a:rPr>
                <a:t>update(){…}</a:t>
              </a:r>
            </a:p>
            <a:p>
              <a:pPr algn="ctr"/>
              <a:r>
                <a:rPr lang="en-US" dirty="0" smtClean="0">
                  <a:solidFill>
                    <a:schemeClr val="bg1"/>
                  </a:solidFill>
                </a:rPr>
                <a:t>display(){…}</a:t>
              </a:r>
            </a:p>
            <a:p>
              <a:pPr algn="ctr"/>
              <a:r>
                <a:rPr lang="en-US" dirty="0" smtClean="0">
                  <a:solidFill>
                    <a:schemeClr val="bg1"/>
                  </a:solidFill>
                </a:rPr>
                <a:t>// other methods</a:t>
              </a:r>
            </a:p>
            <a:p>
              <a:pPr algn="ctr"/>
              <a:endParaRPr lang="en-US" dirty="0"/>
            </a:p>
          </p:txBody>
        </p:sp>
        <p:cxnSp>
          <p:nvCxnSpPr>
            <p:cNvPr id="31" name="Straight Connector 30"/>
            <p:cNvCxnSpPr/>
            <p:nvPr/>
          </p:nvCxnSpPr>
          <p:spPr>
            <a:xfrm>
              <a:off x="4038600" y="3579812"/>
              <a:ext cx="2819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5181600" y="2133600"/>
            <a:ext cx="266700" cy="838200"/>
            <a:chOff x="5181600" y="2133600"/>
            <a:chExt cx="266700" cy="838200"/>
          </a:xfrm>
        </p:grpSpPr>
        <p:sp>
          <p:nvSpPr>
            <p:cNvPr id="42" name="Isosceles Triangle 41"/>
            <p:cNvSpPr/>
            <p:nvPr/>
          </p:nvSpPr>
          <p:spPr>
            <a:xfrm>
              <a:off x="5181600" y="2133600"/>
              <a:ext cx="228600" cy="15240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0" idx="0"/>
              <a:endCxn id="42" idx="3"/>
            </p:cNvCxnSpPr>
            <p:nvPr/>
          </p:nvCxnSpPr>
          <p:spPr>
            <a:xfrm rot="16200000" flipV="1">
              <a:off x="5029200" y="2552700"/>
              <a:ext cx="685800" cy="15240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2895600" y="3352800"/>
            <a:ext cx="1143000" cy="304800"/>
            <a:chOff x="2895600" y="3352800"/>
            <a:chExt cx="1143000" cy="304800"/>
          </a:xfrm>
        </p:grpSpPr>
        <p:sp>
          <p:nvSpPr>
            <p:cNvPr id="55" name="Isosceles Triangle 54"/>
            <p:cNvSpPr/>
            <p:nvPr/>
          </p:nvSpPr>
          <p:spPr>
            <a:xfrm rot="16200000" flipH="1">
              <a:off x="2842260" y="3406140"/>
              <a:ext cx="304800" cy="198120"/>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048000" y="3505200"/>
              <a:ext cx="99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72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000" fill="hold"/>
                                        <p:tgtEl>
                                          <p:spTgt spid="35"/>
                                        </p:tgtEl>
                                        <p:attrNameLst>
                                          <p:attrName>ppt_x</p:attrName>
                                        </p:attrNameLst>
                                      </p:cBhvr>
                                      <p:tavLst>
                                        <p:tav tm="0">
                                          <p:val>
                                            <p:strVal val="1+#ppt_w/2"/>
                                          </p:val>
                                        </p:tav>
                                        <p:tav tm="100000">
                                          <p:val>
                                            <p:strVal val="#ppt_x"/>
                                          </p:val>
                                        </p:tav>
                                      </p:tavLst>
                                    </p:anim>
                                    <p:anim calcmode="lin" valueType="num">
                                      <p:cBhvr additive="base">
                                        <p:cTn id="8" dur="20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2000" fill="hold"/>
                                        <p:tgtEl>
                                          <p:spTgt spid="50"/>
                                        </p:tgtEl>
                                        <p:attrNameLst>
                                          <p:attrName>ppt_x</p:attrName>
                                        </p:attrNameLst>
                                      </p:cBhvr>
                                      <p:tavLst>
                                        <p:tav tm="0">
                                          <p:val>
                                            <p:strVal val="1+#ppt_w/2"/>
                                          </p:val>
                                        </p:tav>
                                        <p:tav tm="100000">
                                          <p:val>
                                            <p:strVal val="#ppt_x"/>
                                          </p:val>
                                        </p:tav>
                                      </p:tavLst>
                                    </p:anim>
                                    <p:anim calcmode="lin" valueType="num">
                                      <p:cBhvr additive="base">
                                        <p:cTn id="14" dur="20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2000" fill="hold"/>
                                        <p:tgtEl>
                                          <p:spTgt spid="58"/>
                                        </p:tgtEl>
                                        <p:attrNameLst>
                                          <p:attrName>ppt_x</p:attrName>
                                        </p:attrNameLst>
                                      </p:cBhvr>
                                      <p:tavLst>
                                        <p:tav tm="0">
                                          <p:val>
                                            <p:strVal val="0-#ppt_w/2"/>
                                          </p:val>
                                        </p:tav>
                                        <p:tav tm="100000">
                                          <p:val>
                                            <p:strVal val="#ppt_x"/>
                                          </p:val>
                                        </p:tav>
                                      </p:tavLst>
                                    </p:anim>
                                    <p:anim calcmode="lin" valueType="num">
                                      <p:cBhvr additive="base">
                                        <p:cTn id="20" dur="20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Weather data interfaces</a:t>
            </a:r>
          </a:p>
        </p:txBody>
      </p:sp>
      <p:sp>
        <p:nvSpPr>
          <p:cNvPr id="1536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000" smtClean="0"/>
              <a:t>public interface Subject {</a:t>
            </a:r>
          </a:p>
          <a:p>
            <a:pPr eaLnBrk="1" hangingPunct="1">
              <a:lnSpc>
                <a:spcPct val="90000"/>
              </a:lnSpc>
              <a:buFont typeface="Wingdings" pitchFamily="2" charset="2"/>
              <a:buNone/>
            </a:pPr>
            <a:r>
              <a:rPr lang="en-US" sz="2000" smtClean="0"/>
              <a:t>	public void registerObserver(Observer o);</a:t>
            </a:r>
          </a:p>
          <a:p>
            <a:pPr eaLnBrk="1" hangingPunct="1">
              <a:lnSpc>
                <a:spcPct val="90000"/>
              </a:lnSpc>
              <a:buFont typeface="Wingdings" pitchFamily="2" charset="2"/>
              <a:buNone/>
            </a:pPr>
            <a:r>
              <a:rPr lang="en-US" sz="2000" smtClean="0"/>
              <a:t>	public void removeObserver(Observer o);</a:t>
            </a:r>
          </a:p>
          <a:p>
            <a:pPr eaLnBrk="1" hangingPunct="1">
              <a:lnSpc>
                <a:spcPct val="90000"/>
              </a:lnSpc>
              <a:buFont typeface="Wingdings" pitchFamily="2" charset="2"/>
              <a:buNone/>
            </a:pPr>
            <a:r>
              <a:rPr lang="en-US" sz="2000" smtClean="0"/>
              <a:t>	public void notifyObservers();</a:t>
            </a:r>
          </a:p>
          <a:p>
            <a:pPr eaLnBrk="1" hangingPunct="1">
              <a:lnSpc>
                <a:spcPct val="90000"/>
              </a:lnSpc>
              <a:buFont typeface="Wingdings" pitchFamily="2" charset="2"/>
              <a:buNone/>
            </a:pPr>
            <a:r>
              <a:rPr lang="en-US" sz="2000" smtClean="0"/>
              <a:t>}</a:t>
            </a:r>
          </a:p>
          <a:p>
            <a:pPr eaLnBrk="1" hangingPunct="1">
              <a:lnSpc>
                <a:spcPct val="90000"/>
              </a:lnSpc>
              <a:buFont typeface="Wingdings" pitchFamily="2" charset="2"/>
              <a:buNone/>
            </a:pPr>
            <a:r>
              <a:rPr lang="en-US" sz="2000" smtClean="0"/>
              <a:t>public interface Observer {</a:t>
            </a:r>
          </a:p>
          <a:p>
            <a:pPr eaLnBrk="1" hangingPunct="1">
              <a:lnSpc>
                <a:spcPct val="90000"/>
              </a:lnSpc>
              <a:buFont typeface="Wingdings" pitchFamily="2" charset="2"/>
              <a:buNone/>
            </a:pPr>
            <a:r>
              <a:rPr lang="en-US" sz="2000" smtClean="0"/>
              <a:t>	public void update(float temp, float humidity, float pressure);</a:t>
            </a:r>
          </a:p>
          <a:p>
            <a:pPr eaLnBrk="1" hangingPunct="1">
              <a:lnSpc>
                <a:spcPct val="90000"/>
              </a:lnSpc>
              <a:buFont typeface="Wingdings" pitchFamily="2" charset="2"/>
              <a:buNone/>
            </a:pPr>
            <a:r>
              <a:rPr lang="en-US" sz="2000" smtClean="0"/>
              <a:t>}</a:t>
            </a:r>
          </a:p>
          <a:p>
            <a:pPr eaLnBrk="1" hangingPunct="1">
              <a:lnSpc>
                <a:spcPct val="90000"/>
              </a:lnSpc>
              <a:buFont typeface="Wingdings" pitchFamily="2" charset="2"/>
              <a:buNone/>
            </a:pPr>
            <a:r>
              <a:rPr lang="en-US" sz="2000" smtClean="0"/>
              <a:t>public interface DisplayElement {</a:t>
            </a:r>
          </a:p>
          <a:p>
            <a:pPr eaLnBrk="1" hangingPunct="1">
              <a:lnSpc>
                <a:spcPct val="90000"/>
              </a:lnSpc>
              <a:buFont typeface="Wingdings" pitchFamily="2" charset="2"/>
              <a:buNone/>
            </a:pPr>
            <a:r>
              <a:rPr lang="en-US" sz="2000" smtClean="0"/>
              <a:t>	public void display();</a:t>
            </a:r>
          </a:p>
          <a:p>
            <a:pPr eaLnBrk="1" hangingPunct="1">
              <a:lnSpc>
                <a:spcPct val="90000"/>
              </a:lnSpc>
              <a:buFont typeface="Wingdings" pitchFamily="2" charset="2"/>
              <a:buNone/>
            </a:pPr>
            <a:r>
              <a:rPr lang="en-US" sz="2000" smtClean="0"/>
              <a:t>}</a:t>
            </a:r>
          </a:p>
          <a:p>
            <a:pPr eaLnBrk="1" hangingPunct="1">
              <a:lnSpc>
                <a:spcPct val="90000"/>
              </a:lnSpc>
              <a:buFont typeface="Wingdings" pitchFamily="2" charset="2"/>
              <a:buNone/>
            </a:pPr>
            <a:endParaRPr lang="en-US" sz="2000" smtClean="0"/>
          </a:p>
        </p:txBody>
      </p:sp>
    </p:spTree>
    <p:extLst>
      <p:ext uri="{BB962C8B-B14F-4D97-AF65-F5344CB8AC3E}">
        <p14:creationId xmlns:p14="http://schemas.microsoft.com/office/powerpoint/2010/main" val="1911697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smtClean="0"/>
              <a:t>Statement of Work</a:t>
            </a:r>
            <a:endParaRPr lang="en-US" dirty="0"/>
          </a:p>
        </p:txBody>
      </p:sp>
      <p:sp>
        <p:nvSpPr>
          <p:cNvPr id="3" name="Content Placeholder 2"/>
          <p:cNvSpPr>
            <a:spLocks noGrp="1"/>
          </p:cNvSpPr>
          <p:nvPr>
            <p:ph idx="1"/>
          </p:nvPr>
        </p:nvSpPr>
        <p:spPr/>
        <p:txBody>
          <a:bodyPr>
            <a:normAutofit/>
          </a:bodyPr>
          <a:lstStyle/>
          <a:p>
            <a:r>
              <a:rPr lang="en-US" dirty="0" smtClean="0"/>
              <a:t>Given </a:t>
            </a:r>
            <a:r>
              <a:rPr lang="en-US" dirty="0" err="1" smtClean="0"/>
              <a:t>WeatherData</a:t>
            </a:r>
            <a:r>
              <a:rPr lang="en-US" dirty="0" smtClean="0"/>
              <a:t> object, which tracks current weather conditions (</a:t>
            </a:r>
            <a:r>
              <a:rPr lang="en-US" dirty="0" err="1" smtClean="0"/>
              <a:t>temperature,humidity</a:t>
            </a:r>
            <a:r>
              <a:rPr lang="en-US" dirty="0" smtClean="0"/>
              <a:t>, barometric pressure).</a:t>
            </a:r>
          </a:p>
          <a:p>
            <a:endParaRPr lang="en-US" dirty="0" smtClean="0"/>
          </a:p>
          <a:p>
            <a:r>
              <a:rPr lang="en-US" dirty="0" smtClean="0"/>
              <a:t>Our job is to </a:t>
            </a:r>
          </a:p>
          <a:p>
            <a:pPr lvl="1"/>
            <a:r>
              <a:rPr lang="en-US" dirty="0" smtClean="0"/>
              <a:t>Create an application that uses </a:t>
            </a:r>
            <a:r>
              <a:rPr lang="en-US" dirty="0" err="1" smtClean="0"/>
              <a:t>WeatherData</a:t>
            </a:r>
            <a:r>
              <a:rPr lang="en-US" dirty="0" smtClean="0"/>
              <a:t> object to create real time display for current conditions, weather statics, and simple forecast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Implementing subject interface</a:t>
            </a:r>
          </a:p>
        </p:txBody>
      </p:sp>
      <p:sp>
        <p:nvSpPr>
          <p:cNvPr id="16387" name="Rectangle 3"/>
          <p:cNvSpPr>
            <a:spLocks noGrp="1" noChangeArrowheads="1"/>
          </p:cNvSpPr>
          <p:nvPr>
            <p:ph type="body" idx="1"/>
          </p:nvPr>
        </p:nvSpPr>
        <p:spPr/>
        <p:txBody>
          <a:bodyPr/>
          <a:lstStyle/>
          <a:p>
            <a:pPr marL="0" indent="0" eaLnBrk="1" hangingPunct="1">
              <a:lnSpc>
                <a:spcPct val="90000"/>
              </a:lnSpc>
              <a:buNone/>
            </a:pPr>
            <a:r>
              <a:rPr lang="en-US" sz="2200" dirty="0" smtClean="0"/>
              <a:t>public class </a:t>
            </a:r>
            <a:r>
              <a:rPr lang="en-US" sz="2200" dirty="0" err="1" smtClean="0"/>
              <a:t>WeatherData</a:t>
            </a:r>
            <a:r>
              <a:rPr lang="en-US" sz="2200" dirty="0" smtClean="0"/>
              <a:t> implements Subject {</a:t>
            </a:r>
          </a:p>
          <a:p>
            <a:pPr marL="0" indent="0" eaLnBrk="1" hangingPunct="1">
              <a:lnSpc>
                <a:spcPct val="90000"/>
              </a:lnSpc>
              <a:buNone/>
            </a:pPr>
            <a:r>
              <a:rPr lang="en-US" sz="2200" dirty="0" smtClean="0"/>
              <a:t>	private </a:t>
            </a:r>
            <a:r>
              <a:rPr lang="en-US" sz="2200" dirty="0" err="1" smtClean="0"/>
              <a:t>ArrayList</a:t>
            </a:r>
            <a:r>
              <a:rPr lang="en-US" sz="2200" dirty="0" smtClean="0"/>
              <a:t> observers;</a:t>
            </a:r>
          </a:p>
          <a:p>
            <a:pPr marL="0" indent="0" eaLnBrk="1" hangingPunct="1">
              <a:lnSpc>
                <a:spcPct val="90000"/>
              </a:lnSpc>
              <a:buNone/>
            </a:pPr>
            <a:r>
              <a:rPr lang="en-US" sz="2200" dirty="0" smtClean="0"/>
              <a:t>	private float temperature;</a:t>
            </a:r>
          </a:p>
          <a:p>
            <a:pPr marL="0" indent="0" eaLnBrk="1" hangingPunct="1">
              <a:lnSpc>
                <a:spcPct val="90000"/>
              </a:lnSpc>
              <a:buNone/>
            </a:pPr>
            <a:r>
              <a:rPr lang="en-US" sz="2200" dirty="0" smtClean="0"/>
              <a:t>	private float humidity;</a:t>
            </a:r>
          </a:p>
          <a:p>
            <a:pPr marL="0" indent="0" eaLnBrk="1" hangingPunct="1">
              <a:lnSpc>
                <a:spcPct val="90000"/>
              </a:lnSpc>
              <a:buNone/>
            </a:pPr>
            <a:r>
              <a:rPr lang="en-US" sz="2200" dirty="0" smtClean="0"/>
              <a:t>	private float pressure;</a:t>
            </a:r>
          </a:p>
          <a:p>
            <a:pPr marL="0" indent="0" eaLnBrk="1" hangingPunct="1">
              <a:lnSpc>
                <a:spcPct val="90000"/>
              </a:lnSpc>
              <a:buNone/>
            </a:pPr>
            <a:r>
              <a:rPr lang="en-US" sz="2200" dirty="0" smtClean="0"/>
              <a:t>	</a:t>
            </a:r>
          </a:p>
          <a:p>
            <a:pPr marL="0" indent="0" eaLnBrk="1" hangingPunct="1">
              <a:lnSpc>
                <a:spcPct val="90000"/>
              </a:lnSpc>
              <a:buNone/>
            </a:pPr>
            <a:r>
              <a:rPr lang="en-US" sz="2200" dirty="0" smtClean="0"/>
              <a:t>	public </a:t>
            </a:r>
            <a:r>
              <a:rPr lang="en-US" sz="2200" dirty="0" err="1" smtClean="0"/>
              <a:t>WeatherData</a:t>
            </a:r>
            <a:r>
              <a:rPr lang="en-US" sz="2200" dirty="0" smtClean="0"/>
              <a:t>() {</a:t>
            </a:r>
          </a:p>
          <a:p>
            <a:pPr marL="0" indent="0" eaLnBrk="1" hangingPunct="1">
              <a:lnSpc>
                <a:spcPct val="90000"/>
              </a:lnSpc>
              <a:buNone/>
            </a:pPr>
            <a:r>
              <a:rPr lang="en-US" sz="2200" dirty="0" smtClean="0"/>
              <a:t>		observers = new </a:t>
            </a:r>
            <a:r>
              <a:rPr lang="en-US" sz="2200" dirty="0" err="1" smtClean="0"/>
              <a:t>ArrayList</a:t>
            </a:r>
            <a:r>
              <a:rPr lang="en-US" sz="2200" dirty="0" smtClean="0"/>
              <a:t>();</a:t>
            </a:r>
          </a:p>
          <a:p>
            <a:pPr marL="0" indent="0" eaLnBrk="1" hangingPunct="1">
              <a:lnSpc>
                <a:spcPct val="90000"/>
              </a:lnSpc>
              <a:buNone/>
            </a:pPr>
            <a:r>
              <a:rPr lang="en-US" sz="2200" dirty="0" smtClean="0"/>
              <a:t>	}</a:t>
            </a:r>
          </a:p>
          <a:p>
            <a:pPr marL="0" indent="0" eaLnBrk="1" hangingPunct="1">
              <a:lnSpc>
                <a:spcPct val="90000"/>
              </a:lnSpc>
              <a:buNone/>
            </a:pPr>
            <a:r>
              <a:rPr lang="en-US" sz="2200" dirty="0" smtClean="0"/>
              <a:t>	</a:t>
            </a:r>
          </a:p>
        </p:txBody>
      </p:sp>
    </p:spTree>
    <p:extLst>
      <p:ext uri="{BB962C8B-B14F-4D97-AF65-F5344CB8AC3E}">
        <p14:creationId xmlns:p14="http://schemas.microsoft.com/office/powerpoint/2010/main" val="51668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Register and unregister</a:t>
            </a:r>
          </a:p>
        </p:txBody>
      </p:sp>
      <p:sp>
        <p:nvSpPr>
          <p:cNvPr id="1741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200" smtClean="0"/>
              <a:t>	public void registerObserver(Observer o) {</a:t>
            </a:r>
          </a:p>
          <a:p>
            <a:pPr eaLnBrk="1" hangingPunct="1">
              <a:lnSpc>
                <a:spcPct val="90000"/>
              </a:lnSpc>
              <a:buFont typeface="Wingdings" pitchFamily="2" charset="2"/>
              <a:buNone/>
            </a:pPr>
            <a:r>
              <a:rPr lang="en-US" sz="2200" smtClean="0"/>
              <a:t>		observers.add(o);</a:t>
            </a:r>
          </a:p>
          <a:p>
            <a:pPr eaLnBrk="1" hangingPunct="1">
              <a:lnSpc>
                <a:spcPct val="90000"/>
              </a:lnSpc>
              <a:buFont typeface="Wingdings" pitchFamily="2" charset="2"/>
              <a:buNone/>
            </a:pPr>
            <a:r>
              <a:rPr lang="en-US" sz="2200" smtClean="0"/>
              <a:t>	}</a:t>
            </a:r>
          </a:p>
          <a:p>
            <a:pPr eaLnBrk="1" hangingPunct="1">
              <a:lnSpc>
                <a:spcPct val="90000"/>
              </a:lnSpc>
              <a:buFont typeface="Wingdings" pitchFamily="2" charset="2"/>
              <a:buNone/>
            </a:pPr>
            <a:r>
              <a:rPr lang="en-US" sz="2200" smtClean="0"/>
              <a:t>	</a:t>
            </a:r>
          </a:p>
          <a:p>
            <a:pPr eaLnBrk="1" hangingPunct="1">
              <a:lnSpc>
                <a:spcPct val="90000"/>
              </a:lnSpc>
              <a:buFont typeface="Wingdings" pitchFamily="2" charset="2"/>
              <a:buNone/>
            </a:pPr>
            <a:r>
              <a:rPr lang="en-US" sz="2200" smtClean="0"/>
              <a:t>	public void removeObserver(Observer o) {</a:t>
            </a:r>
          </a:p>
          <a:p>
            <a:pPr eaLnBrk="1" hangingPunct="1">
              <a:lnSpc>
                <a:spcPct val="90000"/>
              </a:lnSpc>
              <a:buFont typeface="Wingdings" pitchFamily="2" charset="2"/>
              <a:buNone/>
            </a:pPr>
            <a:r>
              <a:rPr lang="en-US" sz="2200" smtClean="0"/>
              <a:t>		int i = observers.indexOf(o);</a:t>
            </a:r>
          </a:p>
          <a:p>
            <a:pPr eaLnBrk="1" hangingPunct="1">
              <a:lnSpc>
                <a:spcPct val="90000"/>
              </a:lnSpc>
              <a:buFont typeface="Wingdings" pitchFamily="2" charset="2"/>
              <a:buNone/>
            </a:pPr>
            <a:r>
              <a:rPr lang="en-US" sz="2200" smtClean="0"/>
              <a:t>		if (i &gt;= 0) {</a:t>
            </a:r>
          </a:p>
          <a:p>
            <a:pPr eaLnBrk="1" hangingPunct="1">
              <a:lnSpc>
                <a:spcPct val="90000"/>
              </a:lnSpc>
              <a:buFont typeface="Wingdings" pitchFamily="2" charset="2"/>
              <a:buNone/>
            </a:pPr>
            <a:r>
              <a:rPr lang="en-US" sz="2200" smtClean="0"/>
              <a:t>			observers.remove(i);</a:t>
            </a:r>
          </a:p>
          <a:p>
            <a:pPr eaLnBrk="1" hangingPunct="1">
              <a:lnSpc>
                <a:spcPct val="90000"/>
              </a:lnSpc>
              <a:buFont typeface="Wingdings" pitchFamily="2" charset="2"/>
              <a:buNone/>
            </a:pPr>
            <a:r>
              <a:rPr lang="en-US" sz="2200" smtClean="0"/>
              <a:t>		}</a:t>
            </a:r>
          </a:p>
          <a:p>
            <a:pPr eaLnBrk="1" hangingPunct="1">
              <a:lnSpc>
                <a:spcPct val="90000"/>
              </a:lnSpc>
              <a:buFont typeface="Wingdings" pitchFamily="2" charset="2"/>
              <a:buNone/>
            </a:pPr>
            <a:r>
              <a:rPr lang="en-US" sz="2200" smtClean="0"/>
              <a:t>	}</a:t>
            </a:r>
          </a:p>
        </p:txBody>
      </p:sp>
    </p:spTree>
    <p:extLst>
      <p:ext uri="{BB962C8B-B14F-4D97-AF65-F5344CB8AC3E}">
        <p14:creationId xmlns:p14="http://schemas.microsoft.com/office/powerpoint/2010/main" val="1719798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Notify methods</a:t>
            </a:r>
          </a:p>
        </p:txBody>
      </p:sp>
      <p:sp>
        <p:nvSpPr>
          <p:cNvPr id="1843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smtClean="0"/>
              <a:t>public void notifyObservers() {</a:t>
            </a:r>
          </a:p>
          <a:p>
            <a:pPr eaLnBrk="1" hangingPunct="1">
              <a:lnSpc>
                <a:spcPct val="80000"/>
              </a:lnSpc>
              <a:buFont typeface="Wingdings" pitchFamily="2" charset="2"/>
              <a:buNone/>
            </a:pPr>
            <a:r>
              <a:rPr lang="en-US" sz="2000" smtClean="0"/>
              <a:t>		for (int i = 0; i &lt; observers.size(); i++) {</a:t>
            </a:r>
          </a:p>
          <a:p>
            <a:pPr eaLnBrk="1" hangingPunct="1">
              <a:lnSpc>
                <a:spcPct val="80000"/>
              </a:lnSpc>
              <a:buFont typeface="Wingdings" pitchFamily="2" charset="2"/>
              <a:buNone/>
            </a:pPr>
            <a:r>
              <a:rPr lang="en-US" sz="2000" smtClean="0"/>
              <a:t>			Observer observer = (Observer)observers.get(i);</a:t>
            </a:r>
          </a:p>
          <a:p>
            <a:pPr eaLnBrk="1" hangingPunct="1">
              <a:lnSpc>
                <a:spcPct val="80000"/>
              </a:lnSpc>
              <a:buFont typeface="Wingdings" pitchFamily="2" charset="2"/>
              <a:buNone/>
            </a:pPr>
            <a:r>
              <a:rPr lang="en-US" sz="2000" smtClean="0"/>
              <a:t>			observer.update(temperature, humidity, pressure);</a:t>
            </a:r>
          </a:p>
          <a:p>
            <a:pPr eaLnBrk="1" hangingPunct="1">
              <a:lnSpc>
                <a:spcPct val="80000"/>
              </a:lnSpc>
              <a:buFont typeface="Wingdings" pitchFamily="2" charset="2"/>
              <a:buNone/>
            </a:pPr>
            <a:r>
              <a:rPr lang="en-US" sz="2000" smtClean="0"/>
              <a:t>		}</a:t>
            </a:r>
          </a:p>
          <a:p>
            <a:pPr eaLnBrk="1" hangingPunct="1">
              <a:lnSpc>
                <a:spcPct val="80000"/>
              </a:lnSpc>
              <a:buFont typeface="Wingdings" pitchFamily="2" charset="2"/>
              <a:buNone/>
            </a:pPr>
            <a:r>
              <a:rPr lang="en-US" sz="2000" smtClean="0"/>
              <a:t>	}</a:t>
            </a:r>
          </a:p>
          <a:p>
            <a:pPr eaLnBrk="1" hangingPunct="1">
              <a:lnSpc>
                <a:spcPct val="80000"/>
              </a:lnSpc>
              <a:buFont typeface="Wingdings" pitchFamily="2" charset="2"/>
              <a:buNone/>
            </a:pPr>
            <a:r>
              <a:rPr lang="en-US" sz="2000" smtClean="0"/>
              <a:t>	</a:t>
            </a:r>
          </a:p>
          <a:p>
            <a:pPr eaLnBrk="1" hangingPunct="1">
              <a:lnSpc>
                <a:spcPct val="80000"/>
              </a:lnSpc>
              <a:buFont typeface="Wingdings" pitchFamily="2" charset="2"/>
              <a:buNone/>
            </a:pPr>
            <a:r>
              <a:rPr lang="en-US" sz="2000" smtClean="0"/>
              <a:t>	public void measurementsChanged() {</a:t>
            </a:r>
          </a:p>
          <a:p>
            <a:pPr eaLnBrk="1" hangingPunct="1">
              <a:lnSpc>
                <a:spcPct val="80000"/>
              </a:lnSpc>
              <a:buFont typeface="Wingdings" pitchFamily="2" charset="2"/>
              <a:buNone/>
            </a:pPr>
            <a:r>
              <a:rPr lang="en-US" sz="2000" smtClean="0"/>
              <a:t>		notifyObservers();</a:t>
            </a:r>
          </a:p>
          <a:p>
            <a:pPr eaLnBrk="1" hangingPunct="1">
              <a:lnSpc>
                <a:spcPct val="80000"/>
              </a:lnSpc>
              <a:buFont typeface="Wingdings" pitchFamily="2" charset="2"/>
              <a:buNone/>
            </a:pPr>
            <a:r>
              <a:rPr lang="en-US" sz="2000" smtClean="0"/>
              <a:t>	}</a:t>
            </a:r>
          </a:p>
          <a:p>
            <a:pPr eaLnBrk="1" hangingPunct="1">
              <a:lnSpc>
                <a:spcPct val="80000"/>
              </a:lnSpc>
              <a:buFont typeface="Wingdings" pitchFamily="2" charset="2"/>
              <a:buNone/>
            </a:pPr>
            <a:endParaRPr lang="en-US" sz="2000" smtClean="0"/>
          </a:p>
        </p:txBody>
      </p:sp>
    </p:spTree>
    <p:extLst>
      <p:ext uri="{BB962C8B-B14F-4D97-AF65-F5344CB8AC3E}">
        <p14:creationId xmlns:p14="http://schemas.microsoft.com/office/powerpoint/2010/main" val="3685372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Push or pull</a:t>
            </a:r>
          </a:p>
        </p:txBody>
      </p:sp>
      <p:sp>
        <p:nvSpPr>
          <p:cNvPr id="19459" name="Rectangle 3"/>
          <p:cNvSpPr>
            <a:spLocks noGrp="1" noChangeArrowheads="1"/>
          </p:cNvSpPr>
          <p:nvPr>
            <p:ph type="body" idx="1"/>
          </p:nvPr>
        </p:nvSpPr>
        <p:spPr/>
        <p:txBody>
          <a:bodyPr/>
          <a:lstStyle/>
          <a:p>
            <a:pPr eaLnBrk="1" hangingPunct="1">
              <a:lnSpc>
                <a:spcPct val="90000"/>
              </a:lnSpc>
            </a:pPr>
            <a:r>
              <a:rPr lang="en-US" dirty="0" smtClean="0"/>
              <a:t>The notification approach used so far pushes all the state to all the observers</a:t>
            </a:r>
          </a:p>
          <a:p>
            <a:pPr eaLnBrk="1" hangingPunct="1">
              <a:lnSpc>
                <a:spcPct val="90000"/>
              </a:lnSpc>
            </a:pPr>
            <a:r>
              <a:rPr lang="en-US" dirty="0" smtClean="0"/>
              <a:t>One can also just send a notification that something has changed and let the observers pull the state information</a:t>
            </a:r>
          </a:p>
          <a:p>
            <a:pPr eaLnBrk="1" hangingPunct="1">
              <a:lnSpc>
                <a:spcPct val="90000"/>
              </a:lnSpc>
            </a:pPr>
            <a:r>
              <a:rPr lang="en-US" dirty="0" smtClean="0"/>
              <a:t>Java observer pattern support has built in support for both push and pull in notification</a:t>
            </a:r>
          </a:p>
        </p:txBody>
      </p:sp>
    </p:spTree>
    <p:extLst>
      <p:ext uri="{BB962C8B-B14F-4D97-AF65-F5344CB8AC3E}">
        <p14:creationId xmlns:p14="http://schemas.microsoft.com/office/powerpoint/2010/main" val="2918478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Java implementation</a:t>
            </a:r>
          </a:p>
        </p:txBody>
      </p:sp>
      <p:sp>
        <p:nvSpPr>
          <p:cNvPr id="21507" name="Rectangle 3"/>
          <p:cNvSpPr>
            <a:spLocks noGrp="1" noChangeArrowheads="1"/>
          </p:cNvSpPr>
          <p:nvPr>
            <p:ph type="body" idx="1"/>
          </p:nvPr>
        </p:nvSpPr>
        <p:spPr/>
        <p:txBody>
          <a:bodyPr/>
          <a:lstStyle/>
          <a:p>
            <a:pPr eaLnBrk="1" hangingPunct="1"/>
            <a:r>
              <a:rPr lang="en-US" smtClean="0"/>
              <a:t>Look at API documentation</a:t>
            </a:r>
            <a:endParaRPr lang="en-US" b="1" smtClean="0"/>
          </a:p>
          <a:p>
            <a:pPr lvl="1" eaLnBrk="1" hangingPunct="1"/>
            <a:r>
              <a:rPr lang="en-US" b="1" smtClean="0"/>
              <a:t>java.util.Observable</a:t>
            </a:r>
            <a:r>
              <a:rPr lang="en-US" smtClean="0"/>
              <a:t> </a:t>
            </a:r>
          </a:p>
          <a:p>
            <a:pPr lvl="1" eaLnBrk="1" hangingPunct="1"/>
            <a:r>
              <a:rPr lang="en-US" b="1" smtClean="0"/>
              <a:t>java.util.Observer</a:t>
            </a:r>
            <a:endParaRPr lang="en-US" smtClean="0"/>
          </a:p>
          <a:p>
            <a:pPr eaLnBrk="1" hangingPunct="1"/>
            <a:r>
              <a:rPr lang="en-US" smtClean="0"/>
              <a:t>Look at weather station re-implementation</a:t>
            </a:r>
          </a:p>
        </p:txBody>
      </p:sp>
    </p:spTree>
    <p:extLst>
      <p:ext uri="{BB962C8B-B14F-4D97-AF65-F5344CB8AC3E}">
        <p14:creationId xmlns:p14="http://schemas.microsoft.com/office/powerpoint/2010/main" val="3979359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dirty="0" smtClean="0"/>
              <a:t>Java Observer Pattern – Weather data</a:t>
            </a:r>
          </a:p>
        </p:txBody>
      </p:sp>
      <p:sp>
        <p:nvSpPr>
          <p:cNvPr id="20483" name="AutoShape 4"/>
          <p:cNvSpPr>
            <a:spLocks noChangeArrowheads="1"/>
          </p:cNvSpPr>
          <p:nvPr/>
        </p:nvSpPr>
        <p:spPr bwMode="auto">
          <a:xfrm>
            <a:off x="1143000" y="2286000"/>
            <a:ext cx="1905000" cy="14478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Text Box 5"/>
          <p:cNvSpPr txBox="1">
            <a:spLocks noChangeArrowheads="1"/>
          </p:cNvSpPr>
          <p:nvPr/>
        </p:nvSpPr>
        <p:spPr bwMode="auto">
          <a:xfrm>
            <a:off x="1371600" y="2286000"/>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Observable</a:t>
            </a:r>
          </a:p>
        </p:txBody>
      </p:sp>
      <p:sp>
        <p:nvSpPr>
          <p:cNvPr id="20485" name="Text Box 6"/>
          <p:cNvSpPr txBox="1">
            <a:spLocks noChangeArrowheads="1"/>
          </p:cNvSpPr>
          <p:nvPr/>
        </p:nvSpPr>
        <p:spPr bwMode="auto">
          <a:xfrm>
            <a:off x="1233488" y="2667000"/>
            <a:ext cx="1738312"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addObserver()</a:t>
            </a:r>
          </a:p>
          <a:p>
            <a:r>
              <a:rPr lang="en-US" sz="1400"/>
              <a:t>deleteObserver()</a:t>
            </a:r>
          </a:p>
          <a:p>
            <a:r>
              <a:rPr lang="en-US" sz="1400"/>
              <a:t>notifyObservers()</a:t>
            </a:r>
          </a:p>
          <a:p>
            <a:r>
              <a:rPr lang="en-US" sz="1400"/>
              <a:t>setChanged()</a:t>
            </a:r>
          </a:p>
        </p:txBody>
      </p:sp>
      <p:sp>
        <p:nvSpPr>
          <p:cNvPr id="20486" name="Line 7"/>
          <p:cNvSpPr>
            <a:spLocks noChangeShapeType="1"/>
          </p:cNvSpPr>
          <p:nvPr/>
        </p:nvSpPr>
        <p:spPr bwMode="auto">
          <a:xfrm>
            <a:off x="1143000" y="2667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487" name="Group 8"/>
          <p:cNvGrpSpPr>
            <a:grpSpLocks/>
          </p:cNvGrpSpPr>
          <p:nvPr/>
        </p:nvGrpSpPr>
        <p:grpSpPr bwMode="auto">
          <a:xfrm>
            <a:off x="4724400" y="1905000"/>
            <a:ext cx="1905000" cy="990600"/>
            <a:chOff x="3264" y="1392"/>
            <a:chExt cx="1200" cy="624"/>
          </a:xfrm>
        </p:grpSpPr>
        <p:sp>
          <p:nvSpPr>
            <p:cNvPr id="20526" name="AutoShape 9"/>
            <p:cNvSpPr>
              <a:spLocks noChangeArrowheads="1"/>
            </p:cNvSpPr>
            <p:nvPr/>
          </p:nvSpPr>
          <p:spPr bwMode="auto">
            <a:xfrm>
              <a:off x="3264" y="1392"/>
              <a:ext cx="1200"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7" name="Text Box 10"/>
            <p:cNvSpPr txBox="1">
              <a:spLocks noChangeArrowheads="1"/>
            </p:cNvSpPr>
            <p:nvPr/>
          </p:nvSpPr>
          <p:spPr bwMode="auto">
            <a:xfrm>
              <a:off x="3408" y="1392"/>
              <a:ext cx="86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&lt;&lt;interface&gt;&gt;</a:t>
              </a:r>
            </a:p>
            <a:p>
              <a:pPr algn="ctr"/>
              <a:r>
                <a:rPr lang="en-US" sz="1400"/>
                <a:t>Observer</a:t>
              </a:r>
            </a:p>
          </p:txBody>
        </p:sp>
        <p:sp>
          <p:nvSpPr>
            <p:cNvPr id="20528" name="Text Box 11"/>
            <p:cNvSpPr txBox="1">
              <a:spLocks noChangeArrowheads="1"/>
            </p:cNvSpPr>
            <p:nvPr/>
          </p:nvSpPr>
          <p:spPr bwMode="auto">
            <a:xfrm>
              <a:off x="3321" y="1777"/>
              <a:ext cx="10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update()</a:t>
              </a:r>
            </a:p>
          </p:txBody>
        </p:sp>
        <p:sp>
          <p:nvSpPr>
            <p:cNvPr id="20529" name="Line 12"/>
            <p:cNvSpPr>
              <a:spLocks noChangeShapeType="1"/>
            </p:cNvSpPr>
            <p:nvPr/>
          </p:nvSpPr>
          <p:spPr bwMode="auto">
            <a:xfrm>
              <a:off x="3264" y="172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88" name="Line 13"/>
          <p:cNvSpPr>
            <a:spLocks noChangeShapeType="1"/>
          </p:cNvSpPr>
          <p:nvPr/>
        </p:nvSpPr>
        <p:spPr bwMode="auto">
          <a:xfrm flipV="1">
            <a:off x="3048000" y="2209800"/>
            <a:ext cx="1676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Text Box 14"/>
          <p:cNvSpPr txBox="1">
            <a:spLocks noChangeArrowheads="1"/>
          </p:cNvSpPr>
          <p:nvPr/>
        </p:nvSpPr>
        <p:spPr bwMode="auto">
          <a:xfrm rot="-748228">
            <a:off x="3432175" y="2095500"/>
            <a:ext cx="962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observers</a:t>
            </a:r>
          </a:p>
        </p:txBody>
      </p:sp>
      <p:sp>
        <p:nvSpPr>
          <p:cNvPr id="20490" name="Text Box 15"/>
          <p:cNvSpPr txBox="1">
            <a:spLocks noChangeArrowheads="1"/>
          </p:cNvSpPr>
          <p:nvPr/>
        </p:nvSpPr>
        <p:spPr bwMode="auto">
          <a:xfrm>
            <a:off x="1398588" y="4267200"/>
            <a:ext cx="1536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WeatherData</a:t>
            </a:r>
          </a:p>
        </p:txBody>
      </p:sp>
      <p:sp>
        <p:nvSpPr>
          <p:cNvPr id="20491" name="Text Box 16"/>
          <p:cNvSpPr txBox="1">
            <a:spLocks noChangeArrowheads="1"/>
          </p:cNvSpPr>
          <p:nvPr/>
        </p:nvSpPr>
        <p:spPr bwMode="auto">
          <a:xfrm>
            <a:off x="1244600" y="4648200"/>
            <a:ext cx="2489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dirty="0" err="1" smtClean="0"/>
              <a:t>getTemperature</a:t>
            </a:r>
            <a:r>
              <a:rPr lang="en-US" sz="1400" dirty="0"/>
              <a:t>()</a:t>
            </a:r>
          </a:p>
          <a:p>
            <a:r>
              <a:rPr lang="en-US" sz="1400" dirty="0" err="1"/>
              <a:t>getPressure</a:t>
            </a:r>
            <a:r>
              <a:rPr lang="en-US" sz="1400" dirty="0" smtClean="0"/>
              <a:t>()</a:t>
            </a:r>
          </a:p>
          <a:p>
            <a:r>
              <a:rPr lang="en-US" sz="1400" dirty="0" err="1" smtClean="0"/>
              <a:t>getHumidity</a:t>
            </a:r>
            <a:r>
              <a:rPr lang="en-US" sz="1400" dirty="0" smtClean="0"/>
              <a:t>()</a:t>
            </a:r>
            <a:endParaRPr lang="en-US" sz="1400" dirty="0"/>
          </a:p>
          <a:p>
            <a:r>
              <a:rPr lang="en-US" sz="1400" dirty="0" err="1"/>
              <a:t>measurementsChanged</a:t>
            </a:r>
            <a:r>
              <a:rPr lang="en-US" sz="1400" dirty="0"/>
              <a:t>()</a:t>
            </a:r>
          </a:p>
        </p:txBody>
      </p:sp>
      <p:grpSp>
        <p:nvGrpSpPr>
          <p:cNvPr id="20492" name="Group 17"/>
          <p:cNvGrpSpPr>
            <a:grpSpLocks/>
          </p:cNvGrpSpPr>
          <p:nvPr/>
        </p:nvGrpSpPr>
        <p:grpSpPr bwMode="auto">
          <a:xfrm>
            <a:off x="1143000" y="4267200"/>
            <a:ext cx="2438400" cy="1752600"/>
            <a:chOff x="720" y="2688"/>
            <a:chExt cx="1344" cy="1104"/>
          </a:xfrm>
        </p:grpSpPr>
        <p:sp>
          <p:nvSpPr>
            <p:cNvPr id="20524" name="AutoShape 18"/>
            <p:cNvSpPr>
              <a:spLocks noChangeArrowheads="1"/>
            </p:cNvSpPr>
            <p:nvPr/>
          </p:nvSpPr>
          <p:spPr bwMode="auto">
            <a:xfrm>
              <a:off x="720" y="2688"/>
              <a:ext cx="1344" cy="110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5" name="Line 19"/>
            <p:cNvSpPr>
              <a:spLocks noChangeShapeType="1"/>
            </p:cNvSpPr>
            <p:nvPr/>
          </p:nvSpPr>
          <p:spPr bwMode="auto">
            <a:xfrm>
              <a:off x="720" y="292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93" name="Line 20"/>
          <p:cNvSpPr>
            <a:spLocks noChangeShapeType="1"/>
          </p:cNvSpPr>
          <p:nvPr/>
        </p:nvSpPr>
        <p:spPr bwMode="auto">
          <a:xfrm flipV="1">
            <a:off x="2057400" y="3733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Line 21"/>
          <p:cNvSpPr>
            <a:spLocks noChangeShapeType="1"/>
          </p:cNvSpPr>
          <p:nvPr/>
        </p:nvSpPr>
        <p:spPr bwMode="auto">
          <a:xfrm flipV="1">
            <a:off x="5791200" y="2895600"/>
            <a:ext cx="0" cy="838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5" name="Line 22"/>
          <p:cNvSpPr>
            <a:spLocks noChangeShapeType="1"/>
          </p:cNvSpPr>
          <p:nvPr/>
        </p:nvSpPr>
        <p:spPr bwMode="auto">
          <a:xfrm flipH="1">
            <a:off x="3276600" y="39624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Text Box 23"/>
          <p:cNvSpPr txBox="1">
            <a:spLocks noChangeArrowheads="1"/>
          </p:cNvSpPr>
          <p:nvPr/>
        </p:nvSpPr>
        <p:spPr bwMode="auto">
          <a:xfrm rot="-1532705">
            <a:off x="3436938" y="3973513"/>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subject</a:t>
            </a:r>
          </a:p>
        </p:txBody>
      </p:sp>
      <p:grpSp>
        <p:nvGrpSpPr>
          <p:cNvPr id="20497" name="Group 24"/>
          <p:cNvGrpSpPr>
            <a:grpSpLocks/>
          </p:cNvGrpSpPr>
          <p:nvPr/>
        </p:nvGrpSpPr>
        <p:grpSpPr bwMode="auto">
          <a:xfrm>
            <a:off x="6781800" y="2209800"/>
            <a:ext cx="2133600" cy="990600"/>
            <a:chOff x="3264" y="1392"/>
            <a:chExt cx="1200" cy="624"/>
          </a:xfrm>
        </p:grpSpPr>
        <p:sp>
          <p:nvSpPr>
            <p:cNvPr id="20520" name="AutoShape 25"/>
            <p:cNvSpPr>
              <a:spLocks noChangeArrowheads="1"/>
            </p:cNvSpPr>
            <p:nvPr/>
          </p:nvSpPr>
          <p:spPr bwMode="auto">
            <a:xfrm>
              <a:off x="3264" y="1392"/>
              <a:ext cx="1200"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1" name="Text Box 26"/>
            <p:cNvSpPr txBox="1">
              <a:spLocks noChangeArrowheads="1"/>
            </p:cNvSpPr>
            <p:nvPr/>
          </p:nvSpPr>
          <p:spPr bwMode="auto">
            <a:xfrm>
              <a:off x="3408" y="1392"/>
              <a:ext cx="86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&lt;&lt;interface&gt;&gt;</a:t>
              </a:r>
            </a:p>
            <a:p>
              <a:pPr algn="ctr"/>
              <a:r>
                <a:rPr lang="en-US" sz="1400"/>
                <a:t>DisplayElement</a:t>
              </a:r>
            </a:p>
          </p:txBody>
        </p:sp>
        <p:sp>
          <p:nvSpPr>
            <p:cNvPr id="20522" name="Text Box 27"/>
            <p:cNvSpPr txBox="1">
              <a:spLocks noChangeArrowheads="1"/>
            </p:cNvSpPr>
            <p:nvPr/>
          </p:nvSpPr>
          <p:spPr bwMode="auto">
            <a:xfrm>
              <a:off x="3321" y="1777"/>
              <a:ext cx="10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display()</a:t>
              </a:r>
            </a:p>
          </p:txBody>
        </p:sp>
        <p:sp>
          <p:nvSpPr>
            <p:cNvPr id="20523" name="Line 28"/>
            <p:cNvSpPr>
              <a:spLocks noChangeShapeType="1"/>
            </p:cNvSpPr>
            <p:nvPr/>
          </p:nvSpPr>
          <p:spPr bwMode="auto">
            <a:xfrm>
              <a:off x="3264" y="172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498" name="Group 29"/>
          <p:cNvGrpSpPr>
            <a:grpSpLocks/>
          </p:cNvGrpSpPr>
          <p:nvPr/>
        </p:nvGrpSpPr>
        <p:grpSpPr bwMode="auto">
          <a:xfrm>
            <a:off x="7162800" y="3733800"/>
            <a:ext cx="1600200" cy="1219200"/>
            <a:chOff x="4224" y="2352"/>
            <a:chExt cx="1008" cy="768"/>
          </a:xfrm>
        </p:grpSpPr>
        <p:sp>
          <p:nvSpPr>
            <p:cNvPr id="20515" name="Text Box 30"/>
            <p:cNvSpPr txBox="1">
              <a:spLocks noChangeArrowheads="1"/>
            </p:cNvSpPr>
            <p:nvPr/>
          </p:nvSpPr>
          <p:spPr bwMode="auto">
            <a:xfrm>
              <a:off x="4224" y="2448"/>
              <a:ext cx="10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StatisticsDisplay</a:t>
              </a:r>
            </a:p>
          </p:txBody>
        </p:sp>
        <p:sp>
          <p:nvSpPr>
            <p:cNvPr id="20516" name="Text Box 31"/>
            <p:cNvSpPr txBox="1">
              <a:spLocks noChangeArrowheads="1"/>
            </p:cNvSpPr>
            <p:nvPr/>
          </p:nvSpPr>
          <p:spPr bwMode="auto">
            <a:xfrm>
              <a:off x="4317" y="2737"/>
              <a:ext cx="77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update()</a:t>
              </a:r>
            </a:p>
            <a:p>
              <a:r>
                <a:rPr lang="en-US" sz="1400"/>
                <a:t>display()</a:t>
              </a:r>
            </a:p>
          </p:txBody>
        </p:sp>
        <p:grpSp>
          <p:nvGrpSpPr>
            <p:cNvPr id="20517" name="Group 32"/>
            <p:cNvGrpSpPr>
              <a:grpSpLocks/>
            </p:cNvGrpSpPr>
            <p:nvPr/>
          </p:nvGrpSpPr>
          <p:grpSpPr bwMode="auto">
            <a:xfrm>
              <a:off x="4224" y="2352"/>
              <a:ext cx="960" cy="768"/>
              <a:chOff x="4224" y="2352"/>
              <a:chExt cx="1392" cy="768"/>
            </a:xfrm>
          </p:grpSpPr>
          <p:sp>
            <p:nvSpPr>
              <p:cNvPr id="20518" name="AutoShape 33"/>
              <p:cNvSpPr>
                <a:spLocks noChangeArrowheads="1"/>
              </p:cNvSpPr>
              <p:nvPr/>
            </p:nvSpPr>
            <p:spPr bwMode="auto">
              <a:xfrm>
                <a:off x="4224" y="2352"/>
                <a:ext cx="1392" cy="76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9" name="Line 34"/>
              <p:cNvSpPr>
                <a:spLocks noChangeShapeType="1"/>
              </p:cNvSpPr>
              <p:nvPr/>
            </p:nvSpPr>
            <p:spPr bwMode="auto">
              <a:xfrm>
                <a:off x="4224" y="26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0499" name="Group 35"/>
          <p:cNvGrpSpPr>
            <a:grpSpLocks/>
          </p:cNvGrpSpPr>
          <p:nvPr/>
        </p:nvGrpSpPr>
        <p:grpSpPr bwMode="auto">
          <a:xfrm>
            <a:off x="6019800" y="5029200"/>
            <a:ext cx="1600200" cy="1219200"/>
            <a:chOff x="3744" y="3216"/>
            <a:chExt cx="1008" cy="768"/>
          </a:xfrm>
        </p:grpSpPr>
        <p:sp>
          <p:nvSpPr>
            <p:cNvPr id="20511" name="Text Box 36"/>
            <p:cNvSpPr txBox="1">
              <a:spLocks noChangeArrowheads="1"/>
            </p:cNvSpPr>
            <p:nvPr/>
          </p:nvSpPr>
          <p:spPr bwMode="auto">
            <a:xfrm>
              <a:off x="3744" y="3264"/>
              <a:ext cx="9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ForecastDisplay</a:t>
              </a:r>
            </a:p>
          </p:txBody>
        </p:sp>
        <p:sp>
          <p:nvSpPr>
            <p:cNvPr id="20512" name="Text Box 37"/>
            <p:cNvSpPr txBox="1">
              <a:spLocks noChangeArrowheads="1"/>
            </p:cNvSpPr>
            <p:nvPr/>
          </p:nvSpPr>
          <p:spPr bwMode="auto">
            <a:xfrm>
              <a:off x="3837" y="3601"/>
              <a:ext cx="77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update()</a:t>
              </a:r>
            </a:p>
            <a:p>
              <a:r>
                <a:rPr lang="en-US" sz="1400"/>
                <a:t>display()</a:t>
              </a:r>
            </a:p>
          </p:txBody>
        </p:sp>
        <p:sp>
          <p:nvSpPr>
            <p:cNvPr id="20513" name="AutoShape 38"/>
            <p:cNvSpPr>
              <a:spLocks noChangeArrowheads="1"/>
            </p:cNvSpPr>
            <p:nvPr/>
          </p:nvSpPr>
          <p:spPr bwMode="auto">
            <a:xfrm>
              <a:off x="3744" y="3216"/>
              <a:ext cx="1008" cy="76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4" name="Line 39"/>
            <p:cNvSpPr>
              <a:spLocks noChangeShapeType="1"/>
            </p:cNvSpPr>
            <p:nvPr/>
          </p:nvSpPr>
          <p:spPr bwMode="auto">
            <a:xfrm>
              <a:off x="3744" y="3504"/>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500" name="Line 40"/>
          <p:cNvSpPr>
            <a:spLocks noChangeShapeType="1"/>
          </p:cNvSpPr>
          <p:nvPr/>
        </p:nvSpPr>
        <p:spPr bwMode="auto">
          <a:xfrm flipV="1">
            <a:off x="6172200" y="2895600"/>
            <a:ext cx="0" cy="2133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501" name="Group 41"/>
          <p:cNvGrpSpPr>
            <a:grpSpLocks/>
          </p:cNvGrpSpPr>
          <p:nvPr/>
        </p:nvGrpSpPr>
        <p:grpSpPr bwMode="auto">
          <a:xfrm>
            <a:off x="4495800" y="3733800"/>
            <a:ext cx="2249488" cy="1219200"/>
            <a:chOff x="2832" y="2352"/>
            <a:chExt cx="1417" cy="768"/>
          </a:xfrm>
        </p:grpSpPr>
        <p:sp>
          <p:nvSpPr>
            <p:cNvPr id="20507" name="Text Box 42"/>
            <p:cNvSpPr txBox="1">
              <a:spLocks noChangeArrowheads="1"/>
            </p:cNvSpPr>
            <p:nvPr/>
          </p:nvSpPr>
          <p:spPr bwMode="auto">
            <a:xfrm>
              <a:off x="2832" y="2448"/>
              <a:ext cx="14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CurrentConditionsDisplay</a:t>
              </a:r>
            </a:p>
          </p:txBody>
        </p:sp>
        <p:sp>
          <p:nvSpPr>
            <p:cNvPr id="20508" name="Text Box 43"/>
            <p:cNvSpPr txBox="1">
              <a:spLocks noChangeArrowheads="1"/>
            </p:cNvSpPr>
            <p:nvPr/>
          </p:nvSpPr>
          <p:spPr bwMode="auto">
            <a:xfrm>
              <a:off x="2925" y="2737"/>
              <a:ext cx="77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update()</a:t>
              </a:r>
            </a:p>
            <a:p>
              <a:r>
                <a:rPr lang="en-US" sz="1400"/>
                <a:t>display()</a:t>
              </a:r>
            </a:p>
          </p:txBody>
        </p:sp>
        <p:sp>
          <p:nvSpPr>
            <p:cNvPr id="20509" name="AutoShape 44"/>
            <p:cNvSpPr>
              <a:spLocks noChangeArrowheads="1"/>
            </p:cNvSpPr>
            <p:nvPr/>
          </p:nvSpPr>
          <p:spPr bwMode="auto">
            <a:xfrm>
              <a:off x="2832" y="2352"/>
              <a:ext cx="1392" cy="76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0" name="Line 45"/>
            <p:cNvSpPr>
              <a:spLocks noChangeShapeType="1"/>
            </p:cNvSpPr>
            <p:nvPr/>
          </p:nvSpPr>
          <p:spPr bwMode="auto">
            <a:xfrm>
              <a:off x="2832" y="26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502" name="Line 46"/>
          <p:cNvSpPr>
            <a:spLocks noChangeShapeType="1"/>
          </p:cNvSpPr>
          <p:nvPr/>
        </p:nvSpPr>
        <p:spPr bwMode="auto">
          <a:xfrm flipH="1" flipV="1">
            <a:off x="6324600" y="2895600"/>
            <a:ext cx="990600" cy="838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3" name="Line 47"/>
          <p:cNvSpPr>
            <a:spLocks noChangeShapeType="1"/>
          </p:cNvSpPr>
          <p:nvPr/>
        </p:nvSpPr>
        <p:spPr bwMode="auto">
          <a:xfrm flipV="1">
            <a:off x="8001000" y="3200400"/>
            <a:ext cx="0" cy="457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48"/>
          <p:cNvSpPr>
            <a:spLocks noChangeShapeType="1"/>
          </p:cNvSpPr>
          <p:nvPr/>
        </p:nvSpPr>
        <p:spPr bwMode="auto">
          <a:xfrm flipV="1">
            <a:off x="6400800" y="3200400"/>
            <a:ext cx="762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Line 49"/>
          <p:cNvSpPr>
            <a:spLocks noChangeShapeType="1"/>
          </p:cNvSpPr>
          <p:nvPr/>
        </p:nvSpPr>
        <p:spPr bwMode="auto">
          <a:xfrm flipV="1">
            <a:off x="6934200" y="3200400"/>
            <a:ext cx="0" cy="2057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6" name="Text Box 50"/>
          <p:cNvSpPr txBox="1">
            <a:spLocks noChangeArrowheads="1"/>
          </p:cNvSpPr>
          <p:nvPr/>
        </p:nvSpPr>
        <p:spPr bwMode="auto">
          <a:xfrm>
            <a:off x="2971800" y="2895600"/>
            <a:ext cx="2200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dirty="0">
                <a:latin typeface="Bradley Hand ITC" pitchFamily="66" charset="0"/>
              </a:rPr>
              <a:t>Observable is a class</a:t>
            </a:r>
          </a:p>
          <a:p>
            <a:r>
              <a:rPr lang="en-US" b="1" dirty="0">
                <a:latin typeface="Bradley Hand ITC" pitchFamily="66" charset="0"/>
              </a:rPr>
              <a:t>And not an interface</a:t>
            </a:r>
          </a:p>
        </p:txBody>
      </p:sp>
    </p:spTree>
    <p:extLst>
      <p:ext uri="{BB962C8B-B14F-4D97-AF65-F5344CB8AC3E}">
        <p14:creationId xmlns:p14="http://schemas.microsoft.com/office/powerpoint/2010/main" val="647430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Behind the scenes </a:t>
            </a:r>
            <a:br>
              <a:rPr lang="en-US" dirty="0" smtClean="0"/>
            </a:br>
            <a:r>
              <a:rPr lang="en-US" dirty="0" smtClean="0"/>
              <a:t>(</a:t>
            </a:r>
            <a:r>
              <a:rPr lang="en-US" dirty="0" err="1" smtClean="0"/>
              <a:t>pseudocode</a:t>
            </a:r>
            <a:r>
              <a:rPr lang="en-US" dirty="0" smtClean="0"/>
              <a:t> for Observable class)</a:t>
            </a:r>
            <a:endParaRPr lang="en-US" dirty="0"/>
          </a:p>
        </p:txBody>
      </p:sp>
      <p:sp>
        <p:nvSpPr>
          <p:cNvPr id="3" name="TextBox 2"/>
          <p:cNvSpPr txBox="1"/>
          <p:nvPr/>
        </p:nvSpPr>
        <p:spPr>
          <a:xfrm>
            <a:off x="838200" y="2286000"/>
            <a:ext cx="1958485" cy="1754326"/>
          </a:xfrm>
          <a:prstGeom prst="rect">
            <a:avLst/>
          </a:prstGeom>
          <a:noFill/>
        </p:spPr>
        <p:txBody>
          <a:bodyPr wrap="none" rtlCol="0">
            <a:spAutoFit/>
          </a:bodyPr>
          <a:lstStyle/>
          <a:p>
            <a:r>
              <a:rPr lang="en-US" dirty="0" err="1" smtClean="0"/>
              <a:t>setChange</a:t>
            </a:r>
            <a:r>
              <a:rPr lang="en-US" dirty="0" smtClean="0"/>
              <a:t>(){</a:t>
            </a:r>
          </a:p>
          <a:p>
            <a:endParaRPr lang="en-US" dirty="0" smtClean="0"/>
          </a:p>
          <a:p>
            <a:r>
              <a:rPr lang="en-US" dirty="0" smtClean="0"/>
              <a:t>    changed = true;</a:t>
            </a:r>
          </a:p>
          <a:p>
            <a:endParaRPr lang="en-US" dirty="0"/>
          </a:p>
          <a:p>
            <a:r>
              <a:rPr lang="en-US" dirty="0" smtClean="0"/>
              <a:t>}</a:t>
            </a:r>
          </a:p>
          <a:p>
            <a:endParaRPr lang="en-US" dirty="0"/>
          </a:p>
        </p:txBody>
      </p:sp>
      <p:sp>
        <p:nvSpPr>
          <p:cNvPr id="4" name="TextBox 3"/>
          <p:cNvSpPr txBox="1"/>
          <p:nvPr/>
        </p:nvSpPr>
        <p:spPr>
          <a:xfrm>
            <a:off x="4343400" y="2286000"/>
            <a:ext cx="3576044" cy="3416320"/>
          </a:xfrm>
          <a:prstGeom prst="rect">
            <a:avLst/>
          </a:prstGeom>
          <a:noFill/>
        </p:spPr>
        <p:txBody>
          <a:bodyPr wrap="none" rtlCol="0">
            <a:spAutoFit/>
          </a:bodyPr>
          <a:lstStyle/>
          <a:p>
            <a:r>
              <a:rPr lang="en-US" dirty="0" err="1" smtClean="0"/>
              <a:t>notifyObservers</a:t>
            </a:r>
            <a:r>
              <a:rPr lang="en-US" dirty="0" smtClean="0"/>
              <a:t>(Object  </a:t>
            </a:r>
            <a:r>
              <a:rPr lang="en-US" dirty="0" err="1" smtClean="0"/>
              <a:t>arg</a:t>
            </a:r>
            <a:r>
              <a:rPr lang="en-US" dirty="0" smtClean="0"/>
              <a:t>){</a:t>
            </a:r>
          </a:p>
          <a:p>
            <a:r>
              <a:rPr lang="en-US" dirty="0" smtClean="0"/>
              <a:t>    if (changed){</a:t>
            </a:r>
          </a:p>
          <a:p>
            <a:r>
              <a:rPr lang="en-US" dirty="0"/>
              <a:t> </a:t>
            </a:r>
            <a:r>
              <a:rPr lang="en-US" dirty="0" smtClean="0"/>
              <a:t>       for every observer on the list {</a:t>
            </a:r>
          </a:p>
          <a:p>
            <a:r>
              <a:rPr lang="en-US" dirty="0"/>
              <a:t> </a:t>
            </a:r>
            <a:r>
              <a:rPr lang="en-US" dirty="0" smtClean="0"/>
              <a:t>           call update(this, </a:t>
            </a:r>
            <a:r>
              <a:rPr lang="en-US" dirty="0" err="1" smtClean="0"/>
              <a:t>arg</a:t>
            </a:r>
            <a:r>
              <a:rPr lang="en-US" dirty="0" smtClean="0"/>
              <a:t>)</a:t>
            </a:r>
          </a:p>
          <a:p>
            <a:r>
              <a:rPr lang="en-US" dirty="0"/>
              <a:t> </a:t>
            </a:r>
            <a:r>
              <a:rPr lang="en-US" dirty="0" smtClean="0"/>
              <a:t>       }</a:t>
            </a:r>
          </a:p>
          <a:p>
            <a:r>
              <a:rPr lang="en-US" dirty="0"/>
              <a:t> </a:t>
            </a:r>
            <a:r>
              <a:rPr lang="en-US" dirty="0" smtClean="0"/>
              <a:t>   }</a:t>
            </a:r>
          </a:p>
          <a:p>
            <a:r>
              <a:rPr lang="en-US" dirty="0"/>
              <a:t> </a:t>
            </a:r>
            <a:r>
              <a:rPr lang="en-US" dirty="0" smtClean="0"/>
              <a:t>   changed = false;</a:t>
            </a:r>
          </a:p>
          <a:p>
            <a:r>
              <a:rPr lang="en-US" dirty="0" smtClean="0"/>
              <a:t>}</a:t>
            </a:r>
          </a:p>
          <a:p>
            <a:endParaRPr lang="en-US" dirty="0" smtClean="0"/>
          </a:p>
          <a:p>
            <a:r>
              <a:rPr lang="en-US" dirty="0" err="1" smtClean="0"/>
              <a:t>notifyObservers</a:t>
            </a:r>
            <a:r>
              <a:rPr lang="en-US" dirty="0" smtClean="0"/>
              <a:t>(){</a:t>
            </a:r>
          </a:p>
          <a:p>
            <a:r>
              <a:rPr lang="en-US" dirty="0"/>
              <a:t> </a:t>
            </a:r>
            <a:r>
              <a:rPr lang="en-US" dirty="0" smtClean="0"/>
              <a:t>   </a:t>
            </a:r>
            <a:r>
              <a:rPr lang="en-US" dirty="0" err="1" smtClean="0"/>
              <a:t>notifyObservers</a:t>
            </a:r>
            <a:r>
              <a:rPr lang="en-US" dirty="0" smtClean="0"/>
              <a:t>(null);</a:t>
            </a:r>
          </a:p>
          <a:p>
            <a:r>
              <a:rPr lang="en-US" dirty="0"/>
              <a:t>}</a:t>
            </a:r>
          </a:p>
        </p:txBody>
      </p:sp>
    </p:spTree>
    <p:extLst>
      <p:ext uri="{BB962C8B-B14F-4D97-AF65-F5344CB8AC3E}">
        <p14:creationId xmlns:p14="http://schemas.microsoft.com/office/powerpoint/2010/main" val="4119954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Behind the scenes </a:t>
            </a:r>
            <a:br>
              <a:rPr lang="en-US" dirty="0" smtClean="0"/>
            </a:br>
            <a:r>
              <a:rPr lang="en-US" dirty="0" smtClean="0"/>
              <a:t>(</a:t>
            </a:r>
            <a:r>
              <a:rPr lang="en-US" dirty="0"/>
              <a:t>F</a:t>
            </a:r>
            <a:r>
              <a:rPr lang="en-US" dirty="0" smtClean="0"/>
              <a:t>or Observer interface)</a:t>
            </a:r>
            <a:endParaRPr lang="en-US" dirty="0"/>
          </a:p>
        </p:txBody>
      </p:sp>
      <p:sp>
        <p:nvSpPr>
          <p:cNvPr id="4" name="TextBox 3"/>
          <p:cNvSpPr txBox="1"/>
          <p:nvPr/>
        </p:nvSpPr>
        <p:spPr>
          <a:xfrm>
            <a:off x="1295400" y="2590800"/>
            <a:ext cx="7543800" cy="2308324"/>
          </a:xfrm>
          <a:prstGeom prst="rect">
            <a:avLst/>
          </a:prstGeom>
          <a:noFill/>
        </p:spPr>
        <p:txBody>
          <a:bodyPr wrap="square" rtlCol="0">
            <a:spAutoFit/>
          </a:bodyPr>
          <a:lstStyle/>
          <a:p>
            <a:r>
              <a:rPr lang="en-US" dirty="0" smtClean="0"/>
              <a:t>update(Observable o, Object  </a:t>
            </a:r>
            <a:r>
              <a:rPr lang="en-US" dirty="0" err="1" smtClean="0"/>
              <a:t>arg</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a:t>
            </a:r>
            <a:endParaRPr lang="en-US" dirty="0" smtClean="0"/>
          </a:p>
        </p:txBody>
      </p:sp>
    </p:spTree>
    <p:extLst>
      <p:ext uri="{BB962C8B-B14F-4D97-AF65-F5344CB8AC3E}">
        <p14:creationId xmlns:p14="http://schemas.microsoft.com/office/powerpoint/2010/main" val="311945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304800"/>
            <a:ext cx="7391400" cy="6370975"/>
          </a:xfrm>
          <a:prstGeom prst="rect">
            <a:avLst/>
          </a:prstGeom>
        </p:spPr>
        <p:txBody>
          <a:bodyPr wrap="square">
            <a:spAutoFit/>
          </a:bodyPr>
          <a:lstStyle/>
          <a:p>
            <a:r>
              <a:rPr lang="en-US" sz="1200" dirty="0" smtClean="0"/>
              <a:t>import </a:t>
            </a:r>
            <a:r>
              <a:rPr lang="en-US" sz="1200" dirty="0" err="1"/>
              <a:t>java.util.Observable</a:t>
            </a:r>
            <a:r>
              <a:rPr lang="en-US" sz="1200" dirty="0"/>
              <a:t>;</a:t>
            </a:r>
          </a:p>
          <a:p>
            <a:r>
              <a:rPr lang="en-US" sz="1200" dirty="0"/>
              <a:t>import </a:t>
            </a:r>
            <a:r>
              <a:rPr lang="en-US" sz="1200" dirty="0" err="1"/>
              <a:t>java.util.Observer</a:t>
            </a:r>
            <a:r>
              <a:rPr lang="en-US" sz="1200" dirty="0"/>
              <a:t>;</a:t>
            </a:r>
          </a:p>
          <a:p>
            <a:r>
              <a:rPr lang="en-US" sz="1200" dirty="0"/>
              <a:t>	</a:t>
            </a:r>
          </a:p>
          <a:p>
            <a:r>
              <a:rPr lang="en-US" sz="1200" dirty="0"/>
              <a:t>public class </a:t>
            </a:r>
            <a:r>
              <a:rPr lang="en-US" sz="1200" dirty="0" err="1"/>
              <a:t>WeatherData</a:t>
            </a:r>
            <a:r>
              <a:rPr lang="en-US" sz="1200" dirty="0"/>
              <a:t> extends Observable {</a:t>
            </a:r>
          </a:p>
          <a:p>
            <a:r>
              <a:rPr lang="en-US" sz="1200" dirty="0"/>
              <a:t>	private float temperature;</a:t>
            </a:r>
          </a:p>
          <a:p>
            <a:r>
              <a:rPr lang="en-US" sz="1200" dirty="0"/>
              <a:t>	private float humidity;</a:t>
            </a:r>
          </a:p>
          <a:p>
            <a:r>
              <a:rPr lang="en-US" sz="1200" dirty="0"/>
              <a:t>	private float pressure;</a:t>
            </a:r>
          </a:p>
          <a:p>
            <a:r>
              <a:rPr lang="en-US" sz="1200" dirty="0"/>
              <a:t>	</a:t>
            </a:r>
          </a:p>
          <a:p>
            <a:r>
              <a:rPr lang="en-US" sz="1200" dirty="0"/>
              <a:t>	public </a:t>
            </a:r>
            <a:r>
              <a:rPr lang="en-US" sz="1200" dirty="0" err="1"/>
              <a:t>WeatherData</a:t>
            </a:r>
            <a:r>
              <a:rPr lang="en-US" sz="1200" dirty="0"/>
              <a:t>() { }</a:t>
            </a:r>
          </a:p>
          <a:p>
            <a:r>
              <a:rPr lang="en-US" sz="1200" dirty="0"/>
              <a:t>	</a:t>
            </a:r>
          </a:p>
          <a:p>
            <a:r>
              <a:rPr lang="en-US" sz="1200" dirty="0"/>
              <a:t>	public void </a:t>
            </a:r>
            <a:r>
              <a:rPr lang="en-US" sz="1200" dirty="0" err="1"/>
              <a:t>measurementsChanged</a:t>
            </a:r>
            <a:r>
              <a:rPr lang="en-US" sz="1200" dirty="0"/>
              <a:t>() {</a:t>
            </a:r>
          </a:p>
          <a:p>
            <a:r>
              <a:rPr lang="en-US" sz="1200" dirty="0"/>
              <a:t>		</a:t>
            </a:r>
            <a:r>
              <a:rPr lang="en-US" sz="1200" dirty="0" err="1"/>
              <a:t>setChanged</a:t>
            </a:r>
            <a:r>
              <a:rPr lang="en-US" sz="1200" dirty="0"/>
              <a:t>();</a:t>
            </a:r>
          </a:p>
          <a:p>
            <a:r>
              <a:rPr lang="en-US" sz="1200" dirty="0"/>
              <a:t>		</a:t>
            </a:r>
            <a:r>
              <a:rPr lang="en-US" sz="1200" dirty="0" err="1"/>
              <a:t>notifyObservers</a:t>
            </a:r>
            <a:r>
              <a:rPr lang="en-US" sz="1200" dirty="0"/>
              <a:t>();</a:t>
            </a:r>
          </a:p>
          <a:p>
            <a:r>
              <a:rPr lang="en-US" sz="1200" dirty="0"/>
              <a:t>	}</a:t>
            </a:r>
          </a:p>
          <a:p>
            <a:r>
              <a:rPr lang="en-US" sz="1200" dirty="0"/>
              <a:t>	</a:t>
            </a:r>
          </a:p>
          <a:p>
            <a:r>
              <a:rPr lang="en-US" sz="1200" dirty="0"/>
              <a:t>	public void </a:t>
            </a:r>
            <a:r>
              <a:rPr lang="en-US" sz="1200" dirty="0" err="1"/>
              <a:t>setMeasurements</a:t>
            </a:r>
            <a:r>
              <a:rPr lang="en-US" sz="1200" dirty="0"/>
              <a:t>(float temperature, float humidity, float pressure) {</a:t>
            </a:r>
          </a:p>
          <a:p>
            <a:r>
              <a:rPr lang="en-US" sz="1200" dirty="0"/>
              <a:t>		</a:t>
            </a:r>
            <a:r>
              <a:rPr lang="en-US" sz="1200" dirty="0" err="1"/>
              <a:t>this.temperature</a:t>
            </a:r>
            <a:r>
              <a:rPr lang="en-US" sz="1200" dirty="0"/>
              <a:t> = temperature;</a:t>
            </a:r>
          </a:p>
          <a:p>
            <a:r>
              <a:rPr lang="en-US" sz="1200" dirty="0"/>
              <a:t>		</a:t>
            </a:r>
            <a:r>
              <a:rPr lang="en-US" sz="1200" dirty="0" err="1"/>
              <a:t>this.humidity</a:t>
            </a:r>
            <a:r>
              <a:rPr lang="en-US" sz="1200" dirty="0"/>
              <a:t> = humidity;</a:t>
            </a:r>
          </a:p>
          <a:p>
            <a:r>
              <a:rPr lang="en-US" sz="1200" dirty="0"/>
              <a:t>		</a:t>
            </a:r>
            <a:r>
              <a:rPr lang="en-US" sz="1200" dirty="0" err="1"/>
              <a:t>this.pressure</a:t>
            </a:r>
            <a:r>
              <a:rPr lang="en-US" sz="1200" dirty="0"/>
              <a:t> = pressure;</a:t>
            </a:r>
          </a:p>
          <a:p>
            <a:r>
              <a:rPr lang="en-US" sz="1200" dirty="0"/>
              <a:t>		</a:t>
            </a:r>
            <a:r>
              <a:rPr lang="en-US" sz="1200" dirty="0" err="1"/>
              <a:t>measurementsChanged</a:t>
            </a:r>
            <a:r>
              <a:rPr lang="en-US" sz="1200" dirty="0"/>
              <a:t>();</a:t>
            </a:r>
          </a:p>
          <a:p>
            <a:r>
              <a:rPr lang="en-US" sz="1200" dirty="0"/>
              <a:t>	}</a:t>
            </a:r>
          </a:p>
          <a:p>
            <a:r>
              <a:rPr lang="en-US" sz="1200" dirty="0"/>
              <a:t>	</a:t>
            </a:r>
          </a:p>
          <a:p>
            <a:r>
              <a:rPr lang="en-US" sz="1200" dirty="0"/>
              <a:t>	public float </a:t>
            </a:r>
            <a:r>
              <a:rPr lang="en-US" sz="1200" dirty="0" err="1"/>
              <a:t>getTemperature</a:t>
            </a:r>
            <a:r>
              <a:rPr lang="en-US" sz="1200" dirty="0"/>
              <a:t>() {</a:t>
            </a:r>
          </a:p>
          <a:p>
            <a:r>
              <a:rPr lang="en-US" sz="1200" dirty="0"/>
              <a:t>		return temperature;</a:t>
            </a:r>
          </a:p>
          <a:p>
            <a:r>
              <a:rPr lang="en-US" sz="1200" dirty="0"/>
              <a:t>	}</a:t>
            </a:r>
          </a:p>
          <a:p>
            <a:r>
              <a:rPr lang="en-US" sz="1200" dirty="0"/>
              <a:t>	</a:t>
            </a:r>
          </a:p>
          <a:p>
            <a:r>
              <a:rPr lang="en-US" sz="1200" dirty="0"/>
              <a:t>	public float </a:t>
            </a:r>
            <a:r>
              <a:rPr lang="en-US" sz="1200" dirty="0" err="1"/>
              <a:t>getHumidity</a:t>
            </a:r>
            <a:r>
              <a:rPr lang="en-US" sz="1200" dirty="0"/>
              <a:t>() {</a:t>
            </a:r>
          </a:p>
          <a:p>
            <a:r>
              <a:rPr lang="en-US" sz="1200" dirty="0"/>
              <a:t>		return humidity;</a:t>
            </a:r>
          </a:p>
          <a:p>
            <a:r>
              <a:rPr lang="en-US" sz="1200" dirty="0"/>
              <a:t>	}</a:t>
            </a:r>
          </a:p>
          <a:p>
            <a:r>
              <a:rPr lang="en-US" sz="1200" dirty="0"/>
              <a:t>	</a:t>
            </a:r>
          </a:p>
          <a:p>
            <a:r>
              <a:rPr lang="en-US" sz="1200" dirty="0"/>
              <a:t>	public float </a:t>
            </a:r>
            <a:r>
              <a:rPr lang="en-US" sz="1200" dirty="0" err="1"/>
              <a:t>getPressure</a:t>
            </a:r>
            <a:r>
              <a:rPr lang="en-US" sz="1200" dirty="0"/>
              <a:t>() {</a:t>
            </a:r>
          </a:p>
          <a:p>
            <a:r>
              <a:rPr lang="en-US" sz="1200" dirty="0"/>
              <a:t>		return pressure;</a:t>
            </a:r>
          </a:p>
          <a:p>
            <a:r>
              <a:rPr lang="en-US" sz="1200" dirty="0"/>
              <a:t>	}</a:t>
            </a:r>
          </a:p>
          <a:p>
            <a:r>
              <a:rPr lang="en-US" sz="1200" dirty="0"/>
              <a:t>}</a:t>
            </a:r>
          </a:p>
        </p:txBody>
      </p:sp>
      <p:sp>
        <p:nvSpPr>
          <p:cNvPr id="4" name="Cloud Callout 3"/>
          <p:cNvSpPr/>
          <p:nvPr/>
        </p:nvSpPr>
        <p:spPr>
          <a:xfrm>
            <a:off x="4038600" y="0"/>
            <a:ext cx="1905000" cy="762000"/>
          </a:xfrm>
          <a:prstGeom prst="cloudCallout">
            <a:avLst>
              <a:gd name="adj1" fmla="val -100495"/>
              <a:gd name="adj2" fmla="val 490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radley Hand ITC" pitchFamily="66" charset="0"/>
              </a:rPr>
              <a:t>importing</a:t>
            </a:r>
            <a:endParaRPr lang="en-US" sz="1200" dirty="0">
              <a:latin typeface="Bradley Hand ITC" pitchFamily="66" charset="0"/>
            </a:endParaRPr>
          </a:p>
        </p:txBody>
      </p:sp>
      <p:sp>
        <p:nvSpPr>
          <p:cNvPr id="5" name="Cloud Callout 4"/>
          <p:cNvSpPr/>
          <p:nvPr/>
        </p:nvSpPr>
        <p:spPr>
          <a:xfrm>
            <a:off x="5181600" y="838200"/>
            <a:ext cx="1905000" cy="762000"/>
          </a:xfrm>
          <a:prstGeom prst="cloudCallout">
            <a:avLst>
              <a:gd name="adj1" fmla="val -87760"/>
              <a:gd name="adj2" fmla="val -330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Bradley Hand ITC" pitchFamily="66" charset="0"/>
              </a:rPr>
              <a:t>subclassing</a:t>
            </a:r>
            <a:endParaRPr lang="en-US" sz="1200" dirty="0">
              <a:latin typeface="Bradley Hand ITC" pitchFamily="66" charset="0"/>
            </a:endParaRPr>
          </a:p>
        </p:txBody>
      </p:sp>
      <p:sp>
        <p:nvSpPr>
          <p:cNvPr id="6" name="Cloud Callout 5"/>
          <p:cNvSpPr/>
          <p:nvPr/>
        </p:nvSpPr>
        <p:spPr>
          <a:xfrm>
            <a:off x="-152400" y="1450910"/>
            <a:ext cx="1905000" cy="762000"/>
          </a:xfrm>
          <a:prstGeom prst="cloudCallout">
            <a:avLst>
              <a:gd name="adj1" fmla="val 88566"/>
              <a:gd name="adj2" fmla="val -26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radley Hand ITC" pitchFamily="66" charset="0"/>
              </a:rPr>
              <a:t>Don’t keep track observers</a:t>
            </a:r>
            <a:endParaRPr lang="en-US" sz="1200" dirty="0">
              <a:latin typeface="Bradley Hand ITC" pitchFamily="66" charset="0"/>
            </a:endParaRPr>
          </a:p>
        </p:txBody>
      </p:sp>
      <p:sp>
        <p:nvSpPr>
          <p:cNvPr id="7" name="Cloud Callout 6"/>
          <p:cNvSpPr/>
          <p:nvPr/>
        </p:nvSpPr>
        <p:spPr>
          <a:xfrm>
            <a:off x="4914900" y="1600200"/>
            <a:ext cx="2400300" cy="1026367"/>
          </a:xfrm>
          <a:prstGeom prst="cloudCallout">
            <a:avLst>
              <a:gd name="adj1" fmla="val -92261"/>
              <a:gd name="adj2" fmla="val -13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radley Hand ITC" pitchFamily="66" charset="0"/>
              </a:rPr>
              <a:t>Constructor does not need to create data structure for observers</a:t>
            </a:r>
            <a:endParaRPr lang="en-US" sz="1200" dirty="0">
              <a:latin typeface="Bradley Hand ITC" pitchFamily="66" charset="0"/>
            </a:endParaRPr>
          </a:p>
        </p:txBody>
      </p:sp>
      <p:sp>
        <p:nvSpPr>
          <p:cNvPr id="8" name="Cloud Callout 7"/>
          <p:cNvSpPr/>
          <p:nvPr/>
        </p:nvSpPr>
        <p:spPr>
          <a:xfrm>
            <a:off x="0" y="2595465"/>
            <a:ext cx="1905000" cy="762000"/>
          </a:xfrm>
          <a:prstGeom prst="cloudCallout">
            <a:avLst>
              <a:gd name="adj1" fmla="val 108648"/>
              <a:gd name="adj2" fmla="val -55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radley Hand ITC" pitchFamily="66" charset="0"/>
              </a:rPr>
              <a:t>Indicate “change of state” and PULL data</a:t>
            </a:r>
            <a:endParaRPr lang="en-US" sz="1200" dirty="0">
              <a:latin typeface="Bradley Hand ITC" pitchFamily="66" charset="0"/>
            </a:endParaRPr>
          </a:p>
        </p:txBody>
      </p:sp>
    </p:spTree>
    <p:extLst>
      <p:ext uri="{BB962C8B-B14F-4D97-AF65-F5344CB8AC3E}">
        <p14:creationId xmlns:p14="http://schemas.microsoft.com/office/powerpoint/2010/main" val="4132258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914400"/>
            <a:ext cx="6781800" cy="5078313"/>
          </a:xfrm>
          <a:prstGeom prst="rect">
            <a:avLst/>
          </a:prstGeom>
        </p:spPr>
        <p:txBody>
          <a:bodyPr wrap="square">
            <a:spAutoFit/>
          </a:bodyPr>
          <a:lstStyle/>
          <a:p>
            <a:r>
              <a:rPr lang="en-US" sz="1200" dirty="0"/>
              <a:t>import </a:t>
            </a:r>
            <a:r>
              <a:rPr lang="en-US" sz="1200" dirty="0" err="1"/>
              <a:t>java.util.Observable</a:t>
            </a:r>
            <a:r>
              <a:rPr lang="en-US" sz="1200" dirty="0"/>
              <a:t>;</a:t>
            </a:r>
          </a:p>
          <a:p>
            <a:r>
              <a:rPr lang="en-US" sz="1200" dirty="0"/>
              <a:t>import </a:t>
            </a:r>
            <a:r>
              <a:rPr lang="en-US" sz="1200" dirty="0" err="1"/>
              <a:t>java.util.Observer</a:t>
            </a:r>
            <a:r>
              <a:rPr lang="en-US" sz="1200" dirty="0"/>
              <a:t>;</a:t>
            </a:r>
          </a:p>
          <a:p>
            <a:r>
              <a:rPr lang="en-US" sz="1200" dirty="0"/>
              <a:t>	</a:t>
            </a:r>
          </a:p>
          <a:p>
            <a:r>
              <a:rPr lang="en-US" sz="1200" dirty="0"/>
              <a:t>public class </a:t>
            </a:r>
            <a:r>
              <a:rPr lang="en-US" sz="1200" dirty="0" err="1"/>
              <a:t>CurrentConditionsDisplay</a:t>
            </a:r>
            <a:r>
              <a:rPr lang="en-US" sz="1200" dirty="0"/>
              <a:t> implements Observer, </a:t>
            </a:r>
            <a:r>
              <a:rPr lang="en-US" sz="1200" dirty="0" err="1"/>
              <a:t>DisplayElement</a:t>
            </a:r>
            <a:r>
              <a:rPr lang="en-US" sz="1200" dirty="0"/>
              <a:t> {</a:t>
            </a:r>
          </a:p>
          <a:p>
            <a:r>
              <a:rPr lang="en-US" sz="1200" dirty="0"/>
              <a:t>	Observable </a:t>
            </a:r>
            <a:r>
              <a:rPr lang="en-US" sz="1200" dirty="0" err="1"/>
              <a:t>observable</a:t>
            </a:r>
            <a:r>
              <a:rPr lang="en-US" sz="1200" dirty="0"/>
              <a:t>;</a:t>
            </a:r>
          </a:p>
          <a:p>
            <a:r>
              <a:rPr lang="en-US" sz="1200" dirty="0"/>
              <a:t>	private float temperature;</a:t>
            </a:r>
          </a:p>
          <a:p>
            <a:r>
              <a:rPr lang="en-US" sz="1200" dirty="0"/>
              <a:t>	private float humidity;</a:t>
            </a:r>
          </a:p>
          <a:p>
            <a:r>
              <a:rPr lang="en-US" sz="1200" dirty="0"/>
              <a:t>	</a:t>
            </a:r>
          </a:p>
          <a:p>
            <a:r>
              <a:rPr lang="en-US" sz="1200" dirty="0"/>
              <a:t>	public </a:t>
            </a:r>
            <a:r>
              <a:rPr lang="en-US" sz="1200" dirty="0" err="1"/>
              <a:t>CurrentConditionsDisplay</a:t>
            </a:r>
            <a:r>
              <a:rPr lang="en-US" sz="1200" dirty="0"/>
              <a:t>(Observable observable) {</a:t>
            </a:r>
          </a:p>
          <a:p>
            <a:r>
              <a:rPr lang="en-US" sz="1200" dirty="0"/>
              <a:t>		</a:t>
            </a:r>
            <a:r>
              <a:rPr lang="en-US" sz="1200" dirty="0" err="1"/>
              <a:t>this.observable</a:t>
            </a:r>
            <a:r>
              <a:rPr lang="en-US" sz="1200" dirty="0"/>
              <a:t> = observable;</a:t>
            </a:r>
          </a:p>
          <a:p>
            <a:r>
              <a:rPr lang="en-US" sz="1200" dirty="0"/>
              <a:t>		</a:t>
            </a:r>
            <a:r>
              <a:rPr lang="en-US" sz="1200" dirty="0" err="1"/>
              <a:t>observable.addObserver</a:t>
            </a:r>
            <a:r>
              <a:rPr lang="en-US" sz="1200" dirty="0"/>
              <a:t>(this);</a:t>
            </a:r>
          </a:p>
          <a:p>
            <a:r>
              <a:rPr lang="en-US" sz="1200" dirty="0"/>
              <a:t>	}</a:t>
            </a:r>
          </a:p>
          <a:p>
            <a:r>
              <a:rPr lang="en-US" sz="1200" dirty="0"/>
              <a:t>	</a:t>
            </a:r>
          </a:p>
          <a:p>
            <a:r>
              <a:rPr lang="en-US" sz="1200" dirty="0"/>
              <a:t>	public void update(Observable </a:t>
            </a:r>
            <a:r>
              <a:rPr lang="en-US" sz="1200" dirty="0" err="1"/>
              <a:t>obs</a:t>
            </a:r>
            <a:r>
              <a:rPr lang="en-US" sz="1200" dirty="0"/>
              <a:t>, Object </a:t>
            </a:r>
            <a:r>
              <a:rPr lang="en-US" sz="1200" dirty="0" err="1"/>
              <a:t>arg</a:t>
            </a:r>
            <a:r>
              <a:rPr lang="en-US" sz="1200" dirty="0"/>
              <a:t>) {</a:t>
            </a:r>
          </a:p>
          <a:p>
            <a:r>
              <a:rPr lang="en-US" sz="1200" dirty="0"/>
              <a:t>		if (</a:t>
            </a:r>
            <a:r>
              <a:rPr lang="en-US" sz="1200" dirty="0" err="1"/>
              <a:t>obs</a:t>
            </a:r>
            <a:r>
              <a:rPr lang="en-US" sz="1200" dirty="0"/>
              <a:t> </a:t>
            </a:r>
            <a:r>
              <a:rPr lang="en-US" sz="1200" dirty="0" err="1"/>
              <a:t>instanceof</a:t>
            </a:r>
            <a:r>
              <a:rPr lang="en-US" sz="1200" dirty="0"/>
              <a:t> </a:t>
            </a:r>
            <a:r>
              <a:rPr lang="en-US" sz="1200" dirty="0" err="1"/>
              <a:t>WeatherData</a:t>
            </a:r>
            <a:r>
              <a:rPr lang="en-US" sz="1200" dirty="0"/>
              <a:t>) {</a:t>
            </a:r>
          </a:p>
          <a:p>
            <a:r>
              <a:rPr lang="en-US" sz="1200" dirty="0"/>
              <a:t>			</a:t>
            </a:r>
            <a:r>
              <a:rPr lang="en-US" sz="1200" dirty="0" err="1"/>
              <a:t>WeatherData</a:t>
            </a:r>
            <a:r>
              <a:rPr lang="en-US" sz="1200" dirty="0"/>
              <a:t> </a:t>
            </a:r>
            <a:r>
              <a:rPr lang="en-US" sz="1200" dirty="0" err="1"/>
              <a:t>weatherData</a:t>
            </a:r>
            <a:r>
              <a:rPr lang="en-US" sz="1200" dirty="0"/>
              <a:t> = (</a:t>
            </a:r>
            <a:r>
              <a:rPr lang="en-US" sz="1200" dirty="0" err="1"/>
              <a:t>WeatherData</a:t>
            </a:r>
            <a:r>
              <a:rPr lang="en-US" sz="1200" dirty="0"/>
              <a:t>)</a:t>
            </a:r>
            <a:r>
              <a:rPr lang="en-US" sz="1200" dirty="0" err="1"/>
              <a:t>obs</a:t>
            </a:r>
            <a:r>
              <a:rPr lang="en-US" sz="1200" dirty="0"/>
              <a:t>;</a:t>
            </a:r>
          </a:p>
          <a:p>
            <a:r>
              <a:rPr lang="en-US" sz="1200" dirty="0"/>
              <a:t>			</a:t>
            </a:r>
            <a:r>
              <a:rPr lang="en-US" sz="1200" dirty="0" err="1"/>
              <a:t>this.temperature</a:t>
            </a:r>
            <a:r>
              <a:rPr lang="en-US" sz="1200" dirty="0"/>
              <a:t> = </a:t>
            </a:r>
            <a:r>
              <a:rPr lang="en-US" sz="1200" dirty="0" err="1"/>
              <a:t>weatherData.getTemperature</a:t>
            </a:r>
            <a:r>
              <a:rPr lang="en-US" sz="1200" dirty="0"/>
              <a:t>();</a:t>
            </a:r>
          </a:p>
          <a:p>
            <a:r>
              <a:rPr lang="en-US" sz="1200" dirty="0"/>
              <a:t>			</a:t>
            </a:r>
            <a:r>
              <a:rPr lang="en-US" sz="1200" dirty="0" err="1"/>
              <a:t>this.humidity</a:t>
            </a:r>
            <a:r>
              <a:rPr lang="en-US" sz="1200" dirty="0"/>
              <a:t> = </a:t>
            </a:r>
            <a:r>
              <a:rPr lang="en-US" sz="1200" dirty="0" err="1"/>
              <a:t>weatherData.getHumidity</a:t>
            </a:r>
            <a:r>
              <a:rPr lang="en-US" sz="1200" dirty="0"/>
              <a:t>();</a:t>
            </a:r>
          </a:p>
          <a:p>
            <a:r>
              <a:rPr lang="en-US" sz="1200" dirty="0"/>
              <a:t>			display();</a:t>
            </a:r>
          </a:p>
          <a:p>
            <a:r>
              <a:rPr lang="en-US" sz="1200" dirty="0"/>
              <a:t>		}</a:t>
            </a:r>
          </a:p>
          <a:p>
            <a:r>
              <a:rPr lang="en-US" sz="1200" dirty="0"/>
              <a:t>	}</a:t>
            </a:r>
          </a:p>
          <a:p>
            <a:r>
              <a:rPr lang="en-US" sz="1200" dirty="0"/>
              <a:t>	</a:t>
            </a:r>
          </a:p>
          <a:p>
            <a:r>
              <a:rPr lang="en-US" sz="1200" dirty="0"/>
              <a:t>	public void display() {</a:t>
            </a:r>
          </a:p>
          <a:p>
            <a:r>
              <a:rPr lang="en-US" sz="1200" dirty="0"/>
              <a:t>		</a:t>
            </a:r>
            <a:r>
              <a:rPr lang="en-US" sz="1200" dirty="0" err="1"/>
              <a:t>System.out.println</a:t>
            </a:r>
            <a:r>
              <a:rPr lang="en-US" sz="1200" dirty="0"/>
              <a:t>("Current conditions: " + temperature </a:t>
            </a:r>
          </a:p>
          <a:p>
            <a:r>
              <a:rPr lang="en-US" sz="1200" dirty="0"/>
              <a:t>			+ "F degrees and " + humidity + "% humidity");</a:t>
            </a:r>
          </a:p>
          <a:p>
            <a:r>
              <a:rPr lang="en-US" sz="1200" dirty="0"/>
              <a:t>	}</a:t>
            </a:r>
          </a:p>
          <a:p>
            <a:r>
              <a:rPr lang="en-US" sz="1200" dirty="0"/>
              <a:t>}</a:t>
            </a:r>
          </a:p>
        </p:txBody>
      </p:sp>
      <p:sp>
        <p:nvSpPr>
          <p:cNvPr id="4" name="Cloud Callout 3"/>
          <p:cNvSpPr/>
          <p:nvPr/>
        </p:nvSpPr>
        <p:spPr>
          <a:xfrm>
            <a:off x="6019800" y="304800"/>
            <a:ext cx="1905000" cy="762000"/>
          </a:xfrm>
          <a:prstGeom prst="cloudCallout">
            <a:avLst>
              <a:gd name="adj1" fmla="val -86781"/>
              <a:gd name="adj2" fmla="val 105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radley Hand ITC" pitchFamily="66" charset="0"/>
              </a:rPr>
              <a:t>Implementing the interface</a:t>
            </a:r>
            <a:endParaRPr lang="en-US" sz="1200" dirty="0">
              <a:latin typeface="Bradley Hand ITC" pitchFamily="66" charset="0"/>
            </a:endParaRPr>
          </a:p>
        </p:txBody>
      </p:sp>
      <p:sp>
        <p:nvSpPr>
          <p:cNvPr id="5" name="Cloud Callout 4"/>
          <p:cNvSpPr/>
          <p:nvPr/>
        </p:nvSpPr>
        <p:spPr>
          <a:xfrm>
            <a:off x="6629400" y="1600200"/>
            <a:ext cx="1905000" cy="1219200"/>
          </a:xfrm>
          <a:prstGeom prst="cloudCallout">
            <a:avLst>
              <a:gd name="adj1" fmla="val -117148"/>
              <a:gd name="adj2" fmla="val 3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radley Hand ITC" pitchFamily="66" charset="0"/>
              </a:rPr>
              <a:t>Takes an Observable and add the current Condition object as an Observer</a:t>
            </a:r>
            <a:endParaRPr lang="en-US" sz="1200" dirty="0">
              <a:latin typeface="Bradley Hand ITC" pitchFamily="66" charset="0"/>
            </a:endParaRPr>
          </a:p>
        </p:txBody>
      </p:sp>
    </p:spTree>
    <p:extLst>
      <p:ext uri="{BB962C8B-B14F-4D97-AF65-F5344CB8AC3E}">
        <p14:creationId xmlns:p14="http://schemas.microsoft.com/office/powerpoint/2010/main" val="1170517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Program Files\Microsoft Office\Media\CntCD1\Animated\j0283218.gif"/>
          <p:cNvPicPr>
            <a:picLocks noChangeAspect="1" noChangeArrowheads="1" noCrop="1"/>
          </p:cNvPicPr>
          <p:nvPr/>
        </p:nvPicPr>
        <p:blipFill>
          <a:blip r:embed="rId2" cstate="print"/>
          <a:srcRect/>
          <a:stretch>
            <a:fillRect/>
          </a:stretch>
        </p:blipFill>
        <p:spPr bwMode="auto">
          <a:xfrm>
            <a:off x="533400" y="2286000"/>
            <a:ext cx="2514600" cy="2971800"/>
          </a:xfrm>
          <a:prstGeom prst="rect">
            <a:avLst/>
          </a:prstGeom>
          <a:noFill/>
        </p:spPr>
      </p:pic>
      <p:sp>
        <p:nvSpPr>
          <p:cNvPr id="7" name="Oval 6"/>
          <p:cNvSpPr/>
          <p:nvPr/>
        </p:nvSpPr>
        <p:spPr>
          <a:xfrm>
            <a:off x="3886200" y="2514600"/>
            <a:ext cx="2133600" cy="1600200"/>
          </a:xfrm>
          <a:prstGeom prst="ellipse">
            <a:avLst/>
          </a:prstGeom>
          <a:scene3d>
            <a:camera prst="orthographicFront"/>
            <a:lightRig rig="threePt" dir="t"/>
          </a:scene3d>
          <a:sp3d extrusion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WeatherData</a:t>
            </a:r>
            <a:endParaRPr lang="en-US" dirty="0" smtClean="0"/>
          </a:p>
          <a:p>
            <a:pPr algn="ctr"/>
            <a:endParaRPr lang="en-US" dirty="0" smtClean="0"/>
          </a:p>
          <a:p>
            <a:pPr algn="ctr"/>
            <a:r>
              <a:rPr lang="en-US" dirty="0" smtClean="0"/>
              <a:t>Object</a:t>
            </a:r>
            <a:endParaRPr lang="en-US" dirty="0"/>
          </a:p>
        </p:txBody>
      </p:sp>
      <p:cxnSp>
        <p:nvCxnSpPr>
          <p:cNvPr id="13" name="Curved Connector 12"/>
          <p:cNvCxnSpPr>
            <a:stCxn id="7" idx="2"/>
            <a:endCxn id="1026" idx="3"/>
          </p:cNvCxnSpPr>
          <p:nvPr/>
        </p:nvCxnSpPr>
        <p:spPr>
          <a:xfrm rot="10800000" flipV="1">
            <a:off x="3048000" y="3314700"/>
            <a:ext cx="838200" cy="457200"/>
          </a:xfrm>
          <a:prstGeom prst="curvedConnector3">
            <a:avLst>
              <a:gd name="adj1" fmla="val 50000"/>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pic>
        <p:nvPicPr>
          <p:cNvPr id="1028" name="Picture 4" descr="C:\Program Files\Microsoft Office\Media\CntCD1\ClipArt6\j0297625.wmf"/>
          <p:cNvPicPr>
            <a:picLocks noChangeAspect="1" noChangeArrowheads="1"/>
          </p:cNvPicPr>
          <p:nvPr/>
        </p:nvPicPr>
        <p:blipFill>
          <a:blip r:embed="rId3" cstate="print"/>
          <a:srcRect/>
          <a:stretch>
            <a:fillRect/>
          </a:stretch>
        </p:blipFill>
        <p:spPr bwMode="auto">
          <a:xfrm>
            <a:off x="6705600" y="2362200"/>
            <a:ext cx="2209801" cy="2286000"/>
          </a:xfrm>
          <a:prstGeom prst="rect">
            <a:avLst/>
          </a:prstGeom>
          <a:noFill/>
        </p:spPr>
      </p:pic>
      <p:cxnSp>
        <p:nvCxnSpPr>
          <p:cNvPr id="23" name="Curved Connector 22"/>
          <p:cNvCxnSpPr>
            <a:stCxn id="7" idx="6"/>
          </p:cNvCxnSpPr>
          <p:nvPr/>
        </p:nvCxnSpPr>
        <p:spPr>
          <a:xfrm>
            <a:off x="6019800" y="3314700"/>
            <a:ext cx="1295400" cy="266700"/>
          </a:xfrm>
          <a:prstGeom prst="curvedConnector3">
            <a:avLst>
              <a:gd name="adj1" fmla="val 50000"/>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24200" y="3810000"/>
            <a:ext cx="1065484" cy="369332"/>
          </a:xfrm>
          <a:prstGeom prst="rect">
            <a:avLst/>
          </a:prstGeom>
          <a:noFill/>
        </p:spPr>
        <p:txBody>
          <a:bodyPr wrap="none" rtlCol="0">
            <a:spAutoFit/>
          </a:bodyPr>
          <a:lstStyle/>
          <a:p>
            <a:r>
              <a:rPr lang="en-US" dirty="0" smtClean="0"/>
              <a:t>Pull data</a:t>
            </a:r>
            <a:endParaRPr lang="en-US" dirty="0"/>
          </a:p>
        </p:txBody>
      </p:sp>
      <p:sp>
        <p:nvSpPr>
          <p:cNvPr id="27" name="TextBox 26"/>
          <p:cNvSpPr txBox="1"/>
          <p:nvPr/>
        </p:nvSpPr>
        <p:spPr>
          <a:xfrm>
            <a:off x="6172200" y="2630269"/>
            <a:ext cx="927177" cy="646331"/>
          </a:xfrm>
          <a:prstGeom prst="rect">
            <a:avLst/>
          </a:prstGeom>
          <a:noFill/>
        </p:spPr>
        <p:txBody>
          <a:bodyPr wrap="none" rtlCol="0">
            <a:spAutoFit/>
          </a:bodyPr>
          <a:lstStyle/>
          <a:p>
            <a:pPr algn="ctr"/>
            <a:r>
              <a:rPr lang="en-US" dirty="0" smtClean="0"/>
              <a:t>Display</a:t>
            </a:r>
          </a:p>
          <a:p>
            <a:pPr algn="ctr"/>
            <a:r>
              <a:rPr lang="en-US" dirty="0" smtClean="0"/>
              <a:t> data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r>
              <a:rPr lang="en-US" smtClean="0"/>
              <a:t>Problems with Java implementation</a:t>
            </a:r>
          </a:p>
        </p:txBody>
      </p:sp>
      <p:sp>
        <p:nvSpPr>
          <p:cNvPr id="22531" name="Rectangle 3"/>
          <p:cNvSpPr>
            <a:spLocks noGrp="1" noChangeArrowheads="1"/>
          </p:cNvSpPr>
          <p:nvPr>
            <p:ph type="body" idx="1"/>
          </p:nvPr>
        </p:nvSpPr>
        <p:spPr/>
        <p:txBody>
          <a:bodyPr/>
          <a:lstStyle/>
          <a:p>
            <a:pPr eaLnBrk="1" hangingPunct="1">
              <a:lnSpc>
                <a:spcPct val="90000"/>
              </a:lnSpc>
            </a:pPr>
            <a:r>
              <a:rPr lang="en-US" sz="2200" smtClean="0"/>
              <a:t>Observable is a class</a:t>
            </a:r>
          </a:p>
          <a:p>
            <a:pPr lvl="1" eaLnBrk="1" hangingPunct="1">
              <a:lnSpc>
                <a:spcPct val="90000"/>
              </a:lnSpc>
            </a:pPr>
            <a:r>
              <a:rPr lang="en-US" sz="2000" smtClean="0"/>
              <a:t>You have to subclass it</a:t>
            </a:r>
          </a:p>
          <a:p>
            <a:pPr lvl="1" eaLnBrk="1" hangingPunct="1">
              <a:lnSpc>
                <a:spcPct val="90000"/>
              </a:lnSpc>
            </a:pPr>
            <a:r>
              <a:rPr lang="en-US" sz="2000" smtClean="0"/>
              <a:t>You cannot add observable behavior to an existing class that already extends another superclass</a:t>
            </a:r>
          </a:p>
          <a:p>
            <a:pPr lvl="1" eaLnBrk="1" hangingPunct="1">
              <a:lnSpc>
                <a:spcPct val="90000"/>
              </a:lnSpc>
            </a:pPr>
            <a:r>
              <a:rPr lang="en-US" sz="2000" i="1" smtClean="0"/>
              <a:t>You have to program to an implementation – not interface</a:t>
            </a:r>
          </a:p>
          <a:p>
            <a:pPr eaLnBrk="1" hangingPunct="1">
              <a:lnSpc>
                <a:spcPct val="90000"/>
              </a:lnSpc>
            </a:pPr>
            <a:r>
              <a:rPr lang="en-US" sz="2200" smtClean="0"/>
              <a:t>Observable protects crucial methods</a:t>
            </a:r>
          </a:p>
          <a:p>
            <a:pPr lvl="1" eaLnBrk="1" hangingPunct="1">
              <a:lnSpc>
                <a:spcPct val="90000"/>
              </a:lnSpc>
            </a:pPr>
            <a:r>
              <a:rPr lang="en-US" sz="2000" smtClean="0"/>
              <a:t>Methods such as setChanged() are protected and not accessible unless one subclasses Observable.</a:t>
            </a:r>
          </a:p>
          <a:p>
            <a:pPr lvl="1" eaLnBrk="1" hangingPunct="1">
              <a:lnSpc>
                <a:spcPct val="90000"/>
              </a:lnSpc>
            </a:pPr>
            <a:r>
              <a:rPr lang="en-US" sz="2000" i="1" smtClean="0"/>
              <a:t>You cannot favor composition over inheritance.</a:t>
            </a:r>
          </a:p>
          <a:p>
            <a:pPr eaLnBrk="1" hangingPunct="1">
              <a:lnSpc>
                <a:spcPct val="90000"/>
              </a:lnSpc>
            </a:pPr>
            <a:r>
              <a:rPr lang="en-US" sz="2200" smtClean="0"/>
              <a:t>You may have to roll your own observer interface if Java utilities don’t work for your application</a:t>
            </a:r>
          </a:p>
        </p:txBody>
      </p:sp>
    </p:spTree>
    <p:extLst>
      <p:ext uri="{BB962C8B-B14F-4D97-AF65-F5344CB8AC3E}">
        <p14:creationId xmlns:p14="http://schemas.microsoft.com/office/powerpoint/2010/main" val="706346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r>
              <a:rPr lang="en-US" smtClean="0"/>
              <a:t>Other uses of the Observer pattern in Java</a:t>
            </a:r>
          </a:p>
        </p:txBody>
      </p:sp>
      <p:sp>
        <p:nvSpPr>
          <p:cNvPr id="23555" name="Rectangle 3"/>
          <p:cNvSpPr>
            <a:spLocks noGrp="1" noChangeArrowheads="1"/>
          </p:cNvSpPr>
          <p:nvPr>
            <p:ph type="body" idx="1"/>
          </p:nvPr>
        </p:nvSpPr>
        <p:spPr/>
        <p:txBody>
          <a:bodyPr/>
          <a:lstStyle/>
          <a:p>
            <a:pPr eaLnBrk="1" hangingPunct="1"/>
            <a:r>
              <a:rPr lang="en-US" smtClean="0"/>
              <a:t>GUI interface classes – JButton</a:t>
            </a:r>
          </a:p>
          <a:p>
            <a:pPr eaLnBrk="1" hangingPunct="1"/>
            <a:r>
              <a:rPr lang="en-US" smtClean="0"/>
              <a:t>Look at Java API for AbstractButton and JButton</a:t>
            </a:r>
          </a:p>
        </p:txBody>
      </p:sp>
    </p:spTree>
    <p:extLst>
      <p:ext uri="{BB962C8B-B14F-4D97-AF65-F5344CB8AC3E}">
        <p14:creationId xmlns:p14="http://schemas.microsoft.com/office/powerpoint/2010/main" val="2444994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Java Event Handling Example</a:t>
            </a:r>
          </a:p>
        </p:txBody>
      </p:sp>
      <p:graphicFrame>
        <p:nvGraphicFramePr>
          <p:cNvPr id="158758" name="Group 38"/>
          <p:cNvGraphicFramePr>
            <a:graphicFrameLocks noGrp="1"/>
          </p:cNvGraphicFramePr>
          <p:nvPr>
            <p:ph idx="1"/>
          </p:nvPr>
        </p:nvGraphicFramePr>
        <p:xfrm>
          <a:off x="457200" y="1600200"/>
          <a:ext cx="8229600" cy="3972878"/>
        </p:xfrm>
        <a:graphic>
          <a:graphicData uri="http://schemas.openxmlformats.org/drawingml/2006/table">
            <a:tbl>
              <a:tblPr/>
              <a:tblGrid>
                <a:gridCol w="3467100"/>
                <a:gridCol w="4762500"/>
              </a:tblGrid>
              <a:tr h="749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800" b="1" i="0" u="none" strike="noStrike" cap="none" normalizeH="0" baseline="0" smtClean="0">
                          <a:ln>
                            <a:noFill/>
                          </a:ln>
                          <a:solidFill>
                            <a:schemeClr val="tx1"/>
                          </a:solidFill>
                          <a:effectLst/>
                          <a:latin typeface="Arial" charset="0"/>
                          <a:ea typeface="宋体" pitchFamily="2" charset="-122"/>
                        </a:rPr>
                        <a:t>Name in Design Pattern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800" b="1" i="0" u="none" strike="noStrike" cap="none" normalizeH="0" baseline="0" smtClean="0">
                          <a:ln>
                            <a:noFill/>
                          </a:ln>
                          <a:solidFill>
                            <a:schemeClr val="tx1"/>
                          </a:solidFill>
                          <a:effectLst/>
                          <a:latin typeface="Arial" charset="0"/>
                          <a:ea typeface="宋体" pitchFamily="2" charset="-122"/>
                        </a:rPr>
                        <a:t>Actual Name in JButton Event Handling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ea typeface="宋体" pitchFamily="2" charset="-122"/>
                        </a:rPr>
                        <a:t>Subject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ea typeface="宋体" pitchFamily="2" charset="-122"/>
                        </a:rPr>
                        <a:t>JButton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ea typeface="宋体" pitchFamily="2" charset="-122"/>
                        </a:rPr>
                        <a:t>Observer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ea typeface="宋体" pitchFamily="2" charset="-122"/>
                        </a:rPr>
                        <a:t>ActionListener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ea typeface="宋体" pitchFamily="2" charset="-122"/>
                        </a:rPr>
                        <a:t>ConcreteObserver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ea typeface="宋体" pitchFamily="2" charset="-122"/>
                        </a:rPr>
                        <a:t>The class that implements ActionListener interface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ea typeface="宋体" pitchFamily="2" charset="-122"/>
                        </a:rPr>
                        <a:t>Attach()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ea typeface="宋体" pitchFamily="2" charset="-122"/>
                        </a:rPr>
                        <a:t>addActionListener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ea typeface="宋体" pitchFamily="2" charset="-122"/>
                        </a:rPr>
                        <a:t>Notify()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ea typeface="宋体" pitchFamily="2" charset="-122"/>
                        </a:rPr>
                        <a:t>actionPerformed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9026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ChangeArrowheads="1"/>
          </p:cNvSpPr>
          <p:nvPr>
            <p:ph type="body" idx="1"/>
          </p:nvPr>
        </p:nvSpPr>
        <p:spPr>
          <a:xfrm>
            <a:off x="304800" y="457200"/>
            <a:ext cx="8229600" cy="2971800"/>
          </a:xfrm>
          <a:ln>
            <a:solidFill>
              <a:schemeClr val="accent1"/>
            </a:solidFill>
          </a:ln>
        </p:spPr>
        <p:txBody>
          <a:bodyPr>
            <a:normAutofit fontScale="92500" lnSpcReduction="10000"/>
          </a:bodyPr>
          <a:lstStyle/>
          <a:p>
            <a:pPr>
              <a:lnSpc>
                <a:spcPct val="90000"/>
              </a:lnSpc>
              <a:buFontTx/>
              <a:buNone/>
            </a:pPr>
            <a:r>
              <a:rPr lang="en-US" sz="2400" dirty="0"/>
              <a:t>class </a:t>
            </a:r>
            <a:r>
              <a:rPr lang="en-US" sz="2400" dirty="0" err="1"/>
              <a:t>ButtonActionListener</a:t>
            </a:r>
            <a:r>
              <a:rPr lang="en-US" sz="2400" dirty="0"/>
              <a:t> implement </a:t>
            </a:r>
            <a:r>
              <a:rPr lang="en-US" sz="2400" dirty="0" err="1"/>
              <a:t>ActionListener</a:t>
            </a:r>
            <a:r>
              <a:rPr lang="en-US" sz="2400" dirty="0"/>
              <a:t>{</a:t>
            </a:r>
          </a:p>
          <a:p>
            <a:pPr lvl="1">
              <a:lnSpc>
                <a:spcPct val="90000"/>
              </a:lnSpc>
              <a:buFontTx/>
              <a:buNone/>
            </a:pPr>
            <a:r>
              <a:rPr lang="en-US" sz="2400" dirty="0"/>
              <a:t>public void </a:t>
            </a:r>
            <a:r>
              <a:rPr lang="en-US" sz="2400" dirty="0" err="1"/>
              <a:t>actionPerformed</a:t>
            </a:r>
            <a:r>
              <a:rPr lang="en-US" sz="2400" dirty="0"/>
              <a:t>(</a:t>
            </a:r>
            <a:r>
              <a:rPr lang="en-US" sz="2400" dirty="0" err="1"/>
              <a:t>ActionEvent</a:t>
            </a:r>
            <a:r>
              <a:rPr lang="en-US" sz="2400" dirty="0"/>
              <a:t> </a:t>
            </a:r>
            <a:r>
              <a:rPr lang="en-US" sz="2400" dirty="0" err="1"/>
              <a:t>actionEvent</a:t>
            </a:r>
            <a:r>
              <a:rPr lang="en-US" sz="2400" dirty="0"/>
              <a:t>) {</a:t>
            </a:r>
          </a:p>
          <a:p>
            <a:pPr lvl="1">
              <a:lnSpc>
                <a:spcPct val="90000"/>
              </a:lnSpc>
              <a:buFontTx/>
              <a:buNone/>
            </a:pPr>
            <a:r>
              <a:rPr lang="en-US" sz="2400" dirty="0"/>
              <a:t> 	... </a:t>
            </a:r>
          </a:p>
          <a:p>
            <a:pPr lvl="1">
              <a:lnSpc>
                <a:spcPct val="90000"/>
              </a:lnSpc>
              <a:buFontTx/>
              <a:buNone/>
            </a:pPr>
            <a:r>
              <a:rPr lang="en-US" sz="2400" dirty="0"/>
              <a:t>}</a:t>
            </a:r>
          </a:p>
          <a:p>
            <a:pPr>
              <a:lnSpc>
                <a:spcPct val="90000"/>
              </a:lnSpc>
              <a:buFontTx/>
              <a:buNone/>
            </a:pPr>
            <a:r>
              <a:rPr lang="en-US" sz="2400" dirty="0" smtClean="0"/>
              <a:t>}</a:t>
            </a:r>
            <a:endParaRPr lang="en-US" sz="2400" dirty="0"/>
          </a:p>
          <a:p>
            <a:pPr>
              <a:lnSpc>
                <a:spcPct val="90000"/>
              </a:lnSpc>
              <a:buFontTx/>
              <a:buNone/>
            </a:pPr>
            <a:r>
              <a:rPr lang="en-US" sz="2400" dirty="0" err="1"/>
              <a:t>ActionListener</a:t>
            </a:r>
            <a:r>
              <a:rPr lang="en-US" sz="2400" dirty="0"/>
              <a:t> listener = new </a:t>
            </a:r>
            <a:r>
              <a:rPr lang="en-US" sz="2400" dirty="0" err="1"/>
              <a:t>ButtonActionListener</a:t>
            </a:r>
            <a:r>
              <a:rPr lang="en-US" sz="2400" dirty="0"/>
              <a:t>();</a:t>
            </a:r>
          </a:p>
          <a:p>
            <a:pPr>
              <a:lnSpc>
                <a:spcPct val="90000"/>
              </a:lnSpc>
              <a:buFontTx/>
              <a:buNone/>
            </a:pPr>
            <a:r>
              <a:rPr lang="en-US" sz="2400" dirty="0" err="1"/>
              <a:t>JButton</a:t>
            </a:r>
            <a:r>
              <a:rPr lang="en-US" sz="2400" dirty="0"/>
              <a:t> button = new </a:t>
            </a:r>
            <a:r>
              <a:rPr lang="en-US" sz="2400" dirty="0" err="1"/>
              <a:t>JButton</a:t>
            </a:r>
            <a:r>
              <a:rPr lang="en-US" sz="2400" dirty="0"/>
              <a:t>("Pick Me"); </a:t>
            </a:r>
          </a:p>
          <a:p>
            <a:pPr>
              <a:lnSpc>
                <a:spcPct val="90000"/>
              </a:lnSpc>
              <a:buFontTx/>
              <a:buNone/>
            </a:pPr>
            <a:r>
              <a:rPr lang="en-US" sz="2400" dirty="0" err="1"/>
              <a:t>button.addActionListener</a:t>
            </a:r>
            <a:r>
              <a:rPr lang="en-US" sz="2400" dirty="0"/>
              <a:t>(listener); </a:t>
            </a:r>
          </a:p>
        </p:txBody>
      </p:sp>
      <p:sp>
        <p:nvSpPr>
          <p:cNvPr id="3" name="Rectangle 6"/>
          <p:cNvSpPr txBox="1">
            <a:spLocks noChangeArrowheads="1"/>
          </p:cNvSpPr>
          <p:nvPr/>
        </p:nvSpPr>
        <p:spPr>
          <a:xfrm>
            <a:off x="304800" y="3733800"/>
            <a:ext cx="8229600" cy="2971800"/>
          </a:xfrm>
          <a:prstGeom prst="rect">
            <a:avLst/>
          </a:prstGeom>
          <a:ln>
            <a:solidFill>
              <a:schemeClr val="accent1"/>
            </a:solidFill>
          </a:ln>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90000"/>
              </a:lnSpc>
              <a:buFontTx/>
              <a:buNone/>
            </a:pPr>
            <a:r>
              <a:rPr lang="en-US" sz="2400" dirty="0" err="1" smtClean="0"/>
              <a:t>JButton</a:t>
            </a:r>
            <a:r>
              <a:rPr lang="en-US" sz="2400" dirty="0" smtClean="0"/>
              <a:t> button = new </a:t>
            </a:r>
            <a:r>
              <a:rPr lang="en-US" sz="2400" dirty="0" err="1" smtClean="0"/>
              <a:t>JButton</a:t>
            </a:r>
            <a:r>
              <a:rPr lang="en-US" sz="2400" dirty="0" smtClean="0"/>
              <a:t>("Pick Me"); </a:t>
            </a:r>
          </a:p>
          <a:p>
            <a:pPr>
              <a:lnSpc>
                <a:spcPct val="90000"/>
              </a:lnSpc>
              <a:buFontTx/>
              <a:buNone/>
            </a:pPr>
            <a:r>
              <a:rPr lang="en-US" sz="2400" dirty="0" err="1" smtClean="0"/>
              <a:t>button.addActionListener</a:t>
            </a:r>
            <a:r>
              <a:rPr lang="en-US" sz="2400" dirty="0" smtClean="0"/>
              <a:t>(new </a:t>
            </a:r>
            <a:r>
              <a:rPr lang="en-US" sz="2400" dirty="0" err="1" smtClean="0"/>
              <a:t>ActionListener</a:t>
            </a:r>
            <a:r>
              <a:rPr lang="en-US" sz="2400" dirty="0" smtClean="0"/>
              <a:t>(){</a:t>
            </a:r>
          </a:p>
          <a:p>
            <a:pPr lvl="1">
              <a:lnSpc>
                <a:spcPct val="90000"/>
              </a:lnSpc>
              <a:buFontTx/>
              <a:buNone/>
            </a:pPr>
            <a:r>
              <a:rPr lang="en-US" dirty="0"/>
              <a:t>public void </a:t>
            </a:r>
            <a:r>
              <a:rPr lang="en-US" dirty="0" err="1"/>
              <a:t>actionPerformed</a:t>
            </a:r>
            <a:r>
              <a:rPr lang="en-US" dirty="0"/>
              <a:t>(</a:t>
            </a:r>
            <a:r>
              <a:rPr lang="en-US" dirty="0" err="1"/>
              <a:t>ActionEvent</a:t>
            </a:r>
            <a:r>
              <a:rPr lang="en-US" dirty="0"/>
              <a:t> </a:t>
            </a:r>
            <a:r>
              <a:rPr lang="en-US" dirty="0" err="1"/>
              <a:t>actionEvent</a:t>
            </a:r>
            <a:r>
              <a:rPr lang="en-US" dirty="0"/>
              <a:t>) {</a:t>
            </a:r>
          </a:p>
          <a:p>
            <a:pPr lvl="1">
              <a:lnSpc>
                <a:spcPct val="90000"/>
              </a:lnSpc>
              <a:buFontTx/>
              <a:buNone/>
            </a:pPr>
            <a:r>
              <a:rPr lang="en-US" dirty="0"/>
              <a:t> 	... </a:t>
            </a:r>
          </a:p>
          <a:p>
            <a:pPr lvl="1">
              <a:lnSpc>
                <a:spcPct val="90000"/>
              </a:lnSpc>
              <a:buFontTx/>
              <a:buNone/>
            </a:pPr>
            <a:r>
              <a:rPr lang="en-US" dirty="0" smtClean="0"/>
              <a:t>}</a:t>
            </a:r>
            <a:endParaRPr lang="en-US" sz="2400" dirty="0"/>
          </a:p>
          <a:p>
            <a:pPr>
              <a:lnSpc>
                <a:spcPct val="90000"/>
              </a:lnSpc>
              <a:buFontTx/>
              <a:buNone/>
            </a:pPr>
            <a:r>
              <a:rPr lang="en-US" sz="2400" dirty="0" smtClean="0"/>
              <a:t>}); </a:t>
            </a:r>
            <a:endParaRPr lang="en-US" sz="2400" dirty="0"/>
          </a:p>
        </p:txBody>
      </p:sp>
    </p:spTree>
    <p:extLst>
      <p:ext uri="{BB962C8B-B14F-4D97-AF65-F5344CB8AC3E}">
        <p14:creationId xmlns:p14="http://schemas.microsoft.com/office/powerpoint/2010/main" val="3547960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181350"/>
            <a:ext cx="22318135" cy="1255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281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Autofit/>
          </a:bodyPr>
          <a:lstStyle/>
          <a:p>
            <a:pPr marL="0" indent="0">
              <a:buNone/>
            </a:pPr>
            <a:r>
              <a:rPr lang="en-US" sz="1050" dirty="0"/>
              <a:t>public class </a:t>
            </a:r>
            <a:r>
              <a:rPr lang="en-US" sz="1050" dirty="0" err="1"/>
              <a:t>SwingObserverExample</a:t>
            </a:r>
            <a:r>
              <a:rPr lang="en-US" sz="1050" dirty="0"/>
              <a:t> {</a:t>
            </a:r>
          </a:p>
          <a:p>
            <a:pPr marL="0" indent="0">
              <a:buNone/>
            </a:pPr>
            <a:r>
              <a:rPr lang="en-US" sz="1050" dirty="0"/>
              <a:t>	</a:t>
            </a:r>
            <a:r>
              <a:rPr lang="en-US" sz="1050" dirty="0" err="1"/>
              <a:t>JFrame</a:t>
            </a:r>
            <a:r>
              <a:rPr lang="en-US" sz="1050" dirty="0"/>
              <a:t> frame;</a:t>
            </a:r>
          </a:p>
          <a:p>
            <a:pPr marL="0" indent="0">
              <a:buNone/>
            </a:pPr>
            <a:r>
              <a:rPr lang="en-US" sz="1050" dirty="0"/>
              <a:t>	</a:t>
            </a:r>
          </a:p>
          <a:p>
            <a:pPr marL="0" indent="0">
              <a:buNone/>
            </a:pPr>
            <a:r>
              <a:rPr lang="en-US" sz="1050" dirty="0"/>
              <a:t>	public static void main(String[] </a:t>
            </a:r>
            <a:r>
              <a:rPr lang="en-US" sz="1050" dirty="0" err="1"/>
              <a:t>args</a:t>
            </a:r>
            <a:r>
              <a:rPr lang="en-US" sz="1050" dirty="0"/>
              <a:t>) {</a:t>
            </a:r>
          </a:p>
          <a:p>
            <a:pPr marL="0" indent="0">
              <a:buNone/>
            </a:pPr>
            <a:r>
              <a:rPr lang="en-US" sz="1050" dirty="0"/>
              <a:t>		</a:t>
            </a:r>
            <a:r>
              <a:rPr lang="en-US" sz="1050" dirty="0" err="1"/>
              <a:t>SwingObserverExample</a:t>
            </a:r>
            <a:r>
              <a:rPr lang="en-US" sz="1050" dirty="0"/>
              <a:t> example = new </a:t>
            </a:r>
            <a:r>
              <a:rPr lang="en-US" sz="1050" dirty="0" err="1"/>
              <a:t>SwingObserverExample</a:t>
            </a:r>
            <a:r>
              <a:rPr lang="en-US" sz="1050" dirty="0"/>
              <a:t>();</a:t>
            </a:r>
          </a:p>
          <a:p>
            <a:pPr marL="0" indent="0">
              <a:buNone/>
            </a:pPr>
            <a:r>
              <a:rPr lang="en-US" sz="1050" dirty="0"/>
              <a:t>		</a:t>
            </a:r>
            <a:r>
              <a:rPr lang="en-US" sz="1050" dirty="0" err="1"/>
              <a:t>example.go</a:t>
            </a:r>
            <a:r>
              <a:rPr lang="en-US" sz="1050" dirty="0"/>
              <a:t>();</a:t>
            </a:r>
          </a:p>
          <a:p>
            <a:pPr marL="0" indent="0">
              <a:buNone/>
            </a:pPr>
            <a:r>
              <a:rPr lang="en-US" sz="1050" dirty="0"/>
              <a:t>	}</a:t>
            </a:r>
          </a:p>
          <a:p>
            <a:pPr marL="0" indent="0">
              <a:buNone/>
            </a:pPr>
            <a:r>
              <a:rPr lang="en-US" sz="1050" dirty="0"/>
              <a:t>	</a:t>
            </a:r>
          </a:p>
          <a:p>
            <a:pPr marL="0" indent="0">
              <a:buNone/>
            </a:pPr>
            <a:r>
              <a:rPr lang="en-US" sz="1050" dirty="0"/>
              <a:t>	public void go() {</a:t>
            </a:r>
          </a:p>
          <a:p>
            <a:pPr marL="0" indent="0">
              <a:buNone/>
            </a:pPr>
            <a:r>
              <a:rPr lang="en-US" sz="1050" dirty="0"/>
              <a:t>		frame = new </a:t>
            </a:r>
            <a:r>
              <a:rPr lang="en-US" sz="1050" dirty="0" err="1"/>
              <a:t>JFrame</a:t>
            </a:r>
            <a:r>
              <a:rPr lang="en-US" sz="1050" dirty="0"/>
              <a:t>();</a:t>
            </a:r>
          </a:p>
          <a:p>
            <a:pPr marL="0" indent="0">
              <a:buNone/>
            </a:pPr>
            <a:endParaRPr lang="en-US" sz="1050" dirty="0"/>
          </a:p>
          <a:p>
            <a:pPr marL="0" indent="0">
              <a:buNone/>
            </a:pPr>
            <a:r>
              <a:rPr lang="en-US" sz="1050" dirty="0"/>
              <a:t>		</a:t>
            </a:r>
            <a:r>
              <a:rPr lang="en-US" sz="1050" dirty="0" err="1"/>
              <a:t>JButton</a:t>
            </a:r>
            <a:r>
              <a:rPr lang="en-US" sz="1050" dirty="0"/>
              <a:t> button = new </a:t>
            </a:r>
            <a:r>
              <a:rPr lang="en-US" sz="1050" dirty="0" err="1"/>
              <a:t>JButton</a:t>
            </a:r>
            <a:r>
              <a:rPr lang="en-US" sz="1050" dirty="0"/>
              <a:t>("Should I do it?");</a:t>
            </a:r>
          </a:p>
          <a:p>
            <a:pPr marL="0" indent="0">
              <a:buNone/>
            </a:pPr>
            <a:r>
              <a:rPr lang="en-US" sz="1050" dirty="0"/>
              <a:t>		</a:t>
            </a:r>
            <a:r>
              <a:rPr lang="en-US" sz="1050" dirty="0" err="1"/>
              <a:t>button.addActionListener</a:t>
            </a:r>
            <a:r>
              <a:rPr lang="en-US" sz="1050" dirty="0"/>
              <a:t>(new </a:t>
            </a:r>
            <a:r>
              <a:rPr lang="en-US" sz="1050" dirty="0" err="1"/>
              <a:t>AngelListener</a:t>
            </a:r>
            <a:r>
              <a:rPr lang="en-US" sz="1050" dirty="0"/>
              <a:t>());</a:t>
            </a:r>
          </a:p>
          <a:p>
            <a:pPr marL="0" indent="0">
              <a:buNone/>
            </a:pPr>
            <a:r>
              <a:rPr lang="en-US" sz="1050" dirty="0"/>
              <a:t>		</a:t>
            </a:r>
            <a:r>
              <a:rPr lang="en-US" sz="1050" dirty="0" err="1"/>
              <a:t>button.addActionListener</a:t>
            </a:r>
            <a:r>
              <a:rPr lang="en-US" sz="1050" dirty="0"/>
              <a:t>(new </a:t>
            </a:r>
            <a:r>
              <a:rPr lang="en-US" sz="1050" dirty="0" err="1"/>
              <a:t>DevilListener</a:t>
            </a:r>
            <a:r>
              <a:rPr lang="en-US" sz="1050" dirty="0"/>
              <a:t>());</a:t>
            </a:r>
          </a:p>
          <a:p>
            <a:pPr marL="0" indent="0">
              <a:buNone/>
            </a:pPr>
            <a:r>
              <a:rPr lang="en-US" sz="1050" dirty="0"/>
              <a:t>		</a:t>
            </a:r>
            <a:r>
              <a:rPr lang="en-US" sz="1050" dirty="0" err="1"/>
              <a:t>frame.getContentPane</a:t>
            </a:r>
            <a:r>
              <a:rPr lang="en-US" sz="1050" dirty="0"/>
              <a:t>().add(</a:t>
            </a:r>
            <a:r>
              <a:rPr lang="en-US" sz="1050" dirty="0" err="1"/>
              <a:t>BorderLayout.CENTER</a:t>
            </a:r>
            <a:r>
              <a:rPr lang="en-US" sz="1050" dirty="0"/>
              <a:t>, button);</a:t>
            </a:r>
          </a:p>
          <a:p>
            <a:pPr marL="0" indent="0">
              <a:buNone/>
            </a:pPr>
            <a:endParaRPr lang="en-US" sz="1050" dirty="0"/>
          </a:p>
          <a:p>
            <a:pPr marL="0" indent="0">
              <a:buNone/>
            </a:pPr>
            <a:r>
              <a:rPr lang="en-US" sz="1050" dirty="0"/>
              <a:t>		// Set frame properties </a:t>
            </a:r>
          </a:p>
          <a:p>
            <a:pPr marL="0" indent="0">
              <a:buNone/>
            </a:pPr>
            <a:r>
              <a:rPr lang="en-US" sz="1050" dirty="0"/>
              <a:t>		</a:t>
            </a:r>
            <a:r>
              <a:rPr lang="en-US" sz="1050" dirty="0" err="1"/>
              <a:t>frame.setDefaultCloseOperation</a:t>
            </a:r>
            <a:r>
              <a:rPr lang="en-US" sz="1050" dirty="0"/>
              <a:t>(</a:t>
            </a:r>
            <a:r>
              <a:rPr lang="en-US" sz="1050" dirty="0" err="1"/>
              <a:t>JFrame.EXIT_ON_CLOSE</a:t>
            </a:r>
            <a:r>
              <a:rPr lang="en-US" sz="1050" dirty="0"/>
              <a:t>);</a:t>
            </a:r>
          </a:p>
          <a:p>
            <a:pPr marL="0" indent="0">
              <a:buNone/>
            </a:pPr>
            <a:r>
              <a:rPr lang="en-US" sz="1050" dirty="0"/>
              <a:t>		</a:t>
            </a:r>
            <a:r>
              <a:rPr lang="en-US" sz="1050" dirty="0" err="1"/>
              <a:t>frame.getContentPane</a:t>
            </a:r>
            <a:r>
              <a:rPr lang="en-US" sz="1050" dirty="0"/>
              <a:t>().add(</a:t>
            </a:r>
            <a:r>
              <a:rPr lang="en-US" sz="1050" dirty="0" err="1"/>
              <a:t>BorderLayout.CENTER</a:t>
            </a:r>
            <a:r>
              <a:rPr lang="en-US" sz="1050" dirty="0"/>
              <a:t>, button);</a:t>
            </a:r>
          </a:p>
          <a:p>
            <a:pPr marL="0" indent="0">
              <a:buNone/>
            </a:pPr>
            <a:r>
              <a:rPr lang="en-US" sz="1050" dirty="0"/>
              <a:t>		</a:t>
            </a:r>
            <a:r>
              <a:rPr lang="en-US" sz="1050" dirty="0" err="1"/>
              <a:t>frame.setSize</a:t>
            </a:r>
            <a:r>
              <a:rPr lang="en-US" sz="1050" dirty="0"/>
              <a:t>(300,300);</a:t>
            </a:r>
          </a:p>
          <a:p>
            <a:pPr marL="0" indent="0">
              <a:buNone/>
            </a:pPr>
            <a:r>
              <a:rPr lang="en-US" sz="1050" dirty="0"/>
              <a:t>		</a:t>
            </a:r>
            <a:r>
              <a:rPr lang="en-US" sz="1050" dirty="0" err="1"/>
              <a:t>frame.setVisible</a:t>
            </a:r>
            <a:r>
              <a:rPr lang="en-US" sz="1050" dirty="0"/>
              <a:t>(true);</a:t>
            </a:r>
          </a:p>
          <a:p>
            <a:pPr marL="0" indent="0">
              <a:buNone/>
            </a:pPr>
            <a:r>
              <a:rPr lang="en-US" sz="1050" dirty="0"/>
              <a:t>	}</a:t>
            </a:r>
          </a:p>
          <a:p>
            <a:pPr marL="0" indent="0">
              <a:buNone/>
            </a:pPr>
            <a:r>
              <a:rPr lang="en-US" sz="1050" dirty="0"/>
              <a:t>	</a:t>
            </a:r>
          </a:p>
          <a:p>
            <a:pPr marL="0" indent="0">
              <a:buNone/>
            </a:pPr>
            <a:r>
              <a:rPr lang="en-US" sz="1050" dirty="0"/>
              <a:t>	class </a:t>
            </a:r>
            <a:r>
              <a:rPr lang="en-US" sz="1050" dirty="0" err="1"/>
              <a:t>AngelListener</a:t>
            </a:r>
            <a:r>
              <a:rPr lang="en-US" sz="1050" dirty="0"/>
              <a:t> implements </a:t>
            </a:r>
            <a:r>
              <a:rPr lang="en-US" sz="1050" dirty="0" err="1"/>
              <a:t>ActionListener</a:t>
            </a:r>
            <a:r>
              <a:rPr lang="en-US" sz="1050" dirty="0"/>
              <a:t> {</a:t>
            </a:r>
          </a:p>
          <a:p>
            <a:pPr marL="0" indent="0">
              <a:buNone/>
            </a:pPr>
            <a:r>
              <a:rPr lang="en-US" sz="1050" dirty="0"/>
              <a:t>		public void </a:t>
            </a:r>
            <a:r>
              <a:rPr lang="en-US" sz="1050" dirty="0" err="1"/>
              <a:t>actionPerformed</a:t>
            </a:r>
            <a:r>
              <a:rPr lang="en-US" sz="1050" dirty="0"/>
              <a:t>(</a:t>
            </a:r>
            <a:r>
              <a:rPr lang="en-US" sz="1050" dirty="0" err="1"/>
              <a:t>ActionEvent</a:t>
            </a:r>
            <a:r>
              <a:rPr lang="en-US" sz="1050" dirty="0"/>
              <a:t> event) {</a:t>
            </a:r>
          </a:p>
          <a:p>
            <a:pPr marL="0" indent="0">
              <a:buNone/>
            </a:pPr>
            <a:r>
              <a:rPr lang="en-US" sz="1050" dirty="0"/>
              <a:t>			</a:t>
            </a:r>
            <a:r>
              <a:rPr lang="en-US" sz="1050" dirty="0" err="1"/>
              <a:t>System.out.println</a:t>
            </a:r>
            <a:r>
              <a:rPr lang="en-US" sz="1050" dirty="0"/>
              <a:t>("Don't do it, you might regret it!");</a:t>
            </a:r>
          </a:p>
          <a:p>
            <a:pPr marL="0" indent="0">
              <a:buNone/>
            </a:pPr>
            <a:r>
              <a:rPr lang="en-US" sz="1050" dirty="0"/>
              <a:t>		}</a:t>
            </a:r>
          </a:p>
          <a:p>
            <a:pPr marL="0" indent="0">
              <a:buNone/>
            </a:pPr>
            <a:r>
              <a:rPr lang="en-US" sz="1050" dirty="0"/>
              <a:t>	}</a:t>
            </a:r>
          </a:p>
          <a:p>
            <a:pPr marL="0" indent="0">
              <a:buNone/>
            </a:pPr>
            <a:endParaRPr lang="en-US" sz="1050" dirty="0"/>
          </a:p>
          <a:p>
            <a:pPr marL="0" indent="0">
              <a:buNone/>
            </a:pPr>
            <a:r>
              <a:rPr lang="en-US" sz="1050" dirty="0"/>
              <a:t>	class </a:t>
            </a:r>
            <a:r>
              <a:rPr lang="en-US" sz="1050" dirty="0" err="1"/>
              <a:t>DevilListener</a:t>
            </a:r>
            <a:r>
              <a:rPr lang="en-US" sz="1050" dirty="0"/>
              <a:t> implements </a:t>
            </a:r>
            <a:r>
              <a:rPr lang="en-US" sz="1050" dirty="0" err="1"/>
              <a:t>ActionListener</a:t>
            </a:r>
            <a:r>
              <a:rPr lang="en-US" sz="1050" dirty="0"/>
              <a:t> {</a:t>
            </a:r>
          </a:p>
          <a:p>
            <a:pPr marL="0" indent="0">
              <a:buNone/>
            </a:pPr>
            <a:r>
              <a:rPr lang="en-US" sz="1050" dirty="0"/>
              <a:t>		public void </a:t>
            </a:r>
            <a:r>
              <a:rPr lang="en-US" sz="1050" dirty="0" err="1"/>
              <a:t>actionPerformed</a:t>
            </a:r>
            <a:r>
              <a:rPr lang="en-US" sz="1050" dirty="0"/>
              <a:t>(</a:t>
            </a:r>
            <a:r>
              <a:rPr lang="en-US" sz="1050" dirty="0" err="1"/>
              <a:t>ActionEvent</a:t>
            </a:r>
            <a:r>
              <a:rPr lang="en-US" sz="1050" dirty="0"/>
              <a:t> event) {</a:t>
            </a:r>
          </a:p>
          <a:p>
            <a:pPr marL="0" indent="0">
              <a:buNone/>
            </a:pPr>
            <a:r>
              <a:rPr lang="en-US" sz="1050" dirty="0"/>
              <a:t>			</a:t>
            </a:r>
            <a:r>
              <a:rPr lang="en-US" sz="1050" dirty="0" err="1"/>
              <a:t>System.out.println</a:t>
            </a:r>
            <a:r>
              <a:rPr lang="en-US" sz="1050" dirty="0"/>
              <a:t>("Come on, do it!");</a:t>
            </a:r>
          </a:p>
          <a:p>
            <a:pPr marL="0" indent="0">
              <a:buNone/>
            </a:pPr>
            <a:r>
              <a:rPr lang="en-US" sz="1050" dirty="0"/>
              <a:t>		}</a:t>
            </a:r>
          </a:p>
          <a:p>
            <a:pPr marL="0" indent="0">
              <a:buNone/>
            </a:pPr>
            <a:r>
              <a:rPr lang="en-US" sz="1050" dirty="0"/>
              <a:t>	}</a:t>
            </a:r>
          </a:p>
          <a:p>
            <a:pPr marL="0" indent="0">
              <a:buNone/>
            </a:pPr>
            <a:r>
              <a:rPr lang="en-US" sz="1050" dirty="0" smtClean="0"/>
              <a:t>}</a:t>
            </a:r>
            <a:endParaRPr lang="en-US" sz="1050" dirty="0"/>
          </a:p>
        </p:txBody>
      </p:sp>
      <p:sp>
        <p:nvSpPr>
          <p:cNvPr id="4" name="Cloud Callout 3"/>
          <p:cNvSpPr/>
          <p:nvPr/>
        </p:nvSpPr>
        <p:spPr>
          <a:xfrm>
            <a:off x="6629400" y="1600200"/>
            <a:ext cx="1905000" cy="1219200"/>
          </a:xfrm>
          <a:prstGeom prst="cloudCallout">
            <a:avLst>
              <a:gd name="adj1" fmla="val -117148"/>
              <a:gd name="adj2" fmla="val 3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radley Hand ITC" pitchFamily="66" charset="0"/>
              </a:rPr>
              <a:t>Add angel and devil as observers of the button</a:t>
            </a:r>
            <a:endParaRPr lang="en-US" sz="1200" dirty="0">
              <a:latin typeface="Bradley Hand ITC" pitchFamily="66" charset="0"/>
            </a:endParaRPr>
          </a:p>
        </p:txBody>
      </p:sp>
      <p:sp>
        <p:nvSpPr>
          <p:cNvPr id="5" name="Cloud Callout 4"/>
          <p:cNvSpPr/>
          <p:nvPr/>
        </p:nvSpPr>
        <p:spPr>
          <a:xfrm>
            <a:off x="6781800" y="4953000"/>
            <a:ext cx="1905000" cy="1219200"/>
          </a:xfrm>
          <a:prstGeom prst="cloudCallout">
            <a:avLst>
              <a:gd name="adj1" fmla="val -117148"/>
              <a:gd name="adj2" fmla="val 3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radley Hand ITC" pitchFamily="66" charset="0"/>
              </a:rPr>
              <a:t>When state changes, </a:t>
            </a:r>
            <a:r>
              <a:rPr lang="en-US" sz="1200" dirty="0" err="1" smtClean="0">
                <a:latin typeface="Bradley Hand ITC" pitchFamily="66" charset="0"/>
              </a:rPr>
              <a:t>actionPerformed</a:t>
            </a:r>
            <a:r>
              <a:rPr lang="en-US" sz="1200" dirty="0" smtClean="0">
                <a:latin typeface="Bradley Hand ITC" pitchFamily="66" charset="0"/>
              </a:rPr>
              <a:t> is called</a:t>
            </a:r>
            <a:endParaRPr lang="en-US" sz="1200" dirty="0">
              <a:latin typeface="Bradley Hand ITC" pitchFamily="66" charset="0"/>
            </a:endParaRPr>
          </a:p>
        </p:txBody>
      </p:sp>
    </p:spTree>
    <p:extLst>
      <p:ext uri="{BB962C8B-B14F-4D97-AF65-F5344CB8AC3E}">
        <p14:creationId xmlns:p14="http://schemas.microsoft.com/office/powerpoint/2010/main" val="2731105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Summary so far..</a:t>
            </a:r>
          </a:p>
        </p:txBody>
      </p:sp>
      <p:sp>
        <p:nvSpPr>
          <p:cNvPr id="24579" name="Rectangle 4"/>
          <p:cNvSpPr>
            <a:spLocks noGrp="1" noChangeArrowheads="1"/>
          </p:cNvSpPr>
          <p:nvPr>
            <p:ph type="body" sz="half" idx="1"/>
          </p:nvPr>
        </p:nvSpPr>
        <p:spPr/>
        <p:txBody>
          <a:bodyPr/>
          <a:lstStyle/>
          <a:p>
            <a:pPr eaLnBrk="1" hangingPunct="1"/>
            <a:r>
              <a:rPr lang="en-US" sz="2700" smtClean="0"/>
              <a:t>Observer pattern defines one-to-many relationship between objects</a:t>
            </a:r>
          </a:p>
          <a:p>
            <a:pPr eaLnBrk="1" hangingPunct="1"/>
            <a:r>
              <a:rPr lang="en-US" sz="2700" smtClean="0"/>
              <a:t>You can use push or pull with observer pattern</a:t>
            </a:r>
          </a:p>
        </p:txBody>
      </p:sp>
      <p:sp>
        <p:nvSpPr>
          <p:cNvPr id="24580" name="Rectangle 5"/>
          <p:cNvSpPr>
            <a:spLocks noGrp="1" noChangeArrowheads="1"/>
          </p:cNvSpPr>
          <p:nvPr>
            <p:ph type="body" sz="half" idx="2"/>
          </p:nvPr>
        </p:nvSpPr>
        <p:spPr/>
        <p:txBody>
          <a:bodyPr/>
          <a:lstStyle/>
          <a:p>
            <a:pPr eaLnBrk="1" hangingPunct="1"/>
            <a:r>
              <a:rPr lang="en-US" sz="2700" smtClean="0"/>
              <a:t>Java has several implementations of observer pattern – in util, swing, javabeans and RMI</a:t>
            </a:r>
          </a:p>
          <a:p>
            <a:pPr eaLnBrk="1" hangingPunct="1"/>
            <a:r>
              <a:rPr lang="en-US" sz="2700" smtClean="0"/>
              <a:t>Swing makes heavy use of this pattern</a:t>
            </a:r>
          </a:p>
        </p:txBody>
      </p:sp>
    </p:spTree>
    <p:extLst>
      <p:ext uri="{BB962C8B-B14F-4D97-AF65-F5344CB8AC3E}">
        <p14:creationId xmlns:p14="http://schemas.microsoft.com/office/powerpoint/2010/main" val="349857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Principle for Observer Pattern</a:t>
            </a:r>
            <a:endParaRPr lang="en-US" dirty="0"/>
          </a:p>
        </p:txBody>
      </p:sp>
      <p:sp>
        <p:nvSpPr>
          <p:cNvPr id="3" name="Content Placeholder 2"/>
          <p:cNvSpPr>
            <a:spLocks noGrp="1"/>
          </p:cNvSpPr>
          <p:nvPr>
            <p:ph sz="half" idx="1"/>
          </p:nvPr>
        </p:nvSpPr>
        <p:spPr>
          <a:xfrm>
            <a:off x="457200" y="1920085"/>
            <a:ext cx="8458200" cy="4434840"/>
          </a:xfrm>
        </p:spPr>
        <p:txBody>
          <a:bodyPr>
            <a:normAutofit lnSpcReduction="10000"/>
          </a:bodyPr>
          <a:lstStyle/>
          <a:p>
            <a:pPr lvl="1">
              <a:lnSpc>
                <a:spcPct val="80000"/>
              </a:lnSpc>
            </a:pPr>
            <a:r>
              <a:rPr lang="en-US" sz="1800" dirty="0"/>
              <a:t>Encapsulate what </a:t>
            </a:r>
            <a:r>
              <a:rPr lang="en-US" sz="1800" dirty="0" smtClean="0"/>
              <a:t>varies</a:t>
            </a:r>
          </a:p>
          <a:p>
            <a:pPr marL="393192" lvl="1" indent="0">
              <a:lnSpc>
                <a:spcPct val="80000"/>
              </a:lnSpc>
              <a:buNone/>
            </a:pPr>
            <a:endParaRPr lang="en-US" sz="1800" dirty="0" smtClean="0">
              <a:latin typeface="Bradley Hand ITC" pitchFamily="66" charset="0"/>
            </a:endParaRPr>
          </a:p>
          <a:p>
            <a:pPr marL="393192" lvl="1" indent="0">
              <a:lnSpc>
                <a:spcPct val="80000"/>
              </a:lnSpc>
              <a:buNone/>
            </a:pPr>
            <a:r>
              <a:rPr lang="en-US" sz="1800" dirty="0" smtClean="0">
                <a:latin typeface="Bradley Hand ITC" pitchFamily="66" charset="0"/>
              </a:rPr>
              <a:t>What varies in the Observer Pattern is the state of the Subject and the number and types of Observers. With this pattern, you can vary the objects that are dependent on the state of the Subject, without having to change that Subject. Plan ahead! </a:t>
            </a:r>
          </a:p>
          <a:p>
            <a:pPr lvl="1">
              <a:lnSpc>
                <a:spcPct val="80000"/>
              </a:lnSpc>
            </a:pPr>
            <a:endParaRPr lang="en-US" sz="1800" dirty="0"/>
          </a:p>
          <a:p>
            <a:pPr lvl="1">
              <a:lnSpc>
                <a:spcPct val="80000"/>
              </a:lnSpc>
            </a:pPr>
            <a:r>
              <a:rPr lang="en-US" sz="1800" dirty="0"/>
              <a:t>Favor composition over </a:t>
            </a:r>
            <a:r>
              <a:rPr lang="en-US" sz="1800" dirty="0" smtClean="0"/>
              <a:t>inheritance </a:t>
            </a:r>
          </a:p>
          <a:p>
            <a:pPr marL="393192" lvl="1" indent="0">
              <a:lnSpc>
                <a:spcPct val="80000"/>
              </a:lnSpc>
              <a:buNone/>
            </a:pPr>
            <a:endParaRPr lang="en-US" sz="1800" dirty="0"/>
          </a:p>
          <a:p>
            <a:pPr marL="393192" lvl="1" indent="0">
              <a:lnSpc>
                <a:spcPct val="80000"/>
              </a:lnSpc>
              <a:buNone/>
            </a:pPr>
            <a:r>
              <a:rPr lang="en-US" sz="1800" dirty="0" smtClean="0">
                <a:latin typeface="Bradley Hand ITC" pitchFamily="66" charset="0"/>
              </a:rPr>
              <a:t>The Observer Pattern uses composition to compose any number of Observers with their Subjects. These relationships are not set up by some kind of inheritance hierarchy. No, they are set up at runtime by composition!</a:t>
            </a:r>
          </a:p>
          <a:p>
            <a:pPr marL="393192" lvl="1" indent="0">
              <a:lnSpc>
                <a:spcPct val="80000"/>
              </a:lnSpc>
              <a:buNone/>
            </a:pPr>
            <a:endParaRPr lang="en-US" sz="1800" dirty="0"/>
          </a:p>
          <a:p>
            <a:pPr lvl="1">
              <a:lnSpc>
                <a:spcPct val="80000"/>
              </a:lnSpc>
            </a:pPr>
            <a:r>
              <a:rPr lang="en-US" sz="1800" dirty="0"/>
              <a:t>Program to interfaces not to </a:t>
            </a:r>
            <a:r>
              <a:rPr lang="en-US" sz="1800" dirty="0" smtClean="0"/>
              <a:t>implementations</a:t>
            </a:r>
          </a:p>
          <a:p>
            <a:pPr lvl="1">
              <a:lnSpc>
                <a:spcPct val="80000"/>
              </a:lnSpc>
            </a:pPr>
            <a:r>
              <a:rPr lang="en-US" sz="1800" dirty="0" smtClean="0"/>
              <a:t>Strive </a:t>
            </a:r>
            <a:r>
              <a:rPr lang="en-US" sz="1800" dirty="0"/>
              <a:t>for loosely coupled designs between objects that interact</a:t>
            </a:r>
          </a:p>
          <a:p>
            <a:pPr marL="393192" lvl="1" indent="0">
              <a:lnSpc>
                <a:spcPct val="80000"/>
              </a:lnSpc>
              <a:buNone/>
            </a:pPr>
            <a:endParaRPr lang="en-US" sz="1800" dirty="0"/>
          </a:p>
          <a:p>
            <a:pPr marL="393192" lvl="1" indent="0">
              <a:lnSpc>
                <a:spcPct val="80000"/>
              </a:lnSpc>
              <a:buNone/>
            </a:pPr>
            <a:r>
              <a:rPr lang="en-US" sz="1800" dirty="0" smtClean="0">
                <a:latin typeface="Bradley Hand ITC" pitchFamily="66" charset="0"/>
              </a:rPr>
              <a:t>Both the Subject and Observer use interfaces. The Subject keeps track of objects implementing the Observer interface, while the observers register with, and get notified by, the Subject interface. This keeps things nice and loosely coupled.</a:t>
            </a:r>
            <a:endParaRPr lang="en-US" sz="1800" dirty="0"/>
          </a:p>
        </p:txBody>
      </p:sp>
    </p:spTree>
    <p:extLst>
      <p:ext uri="{BB962C8B-B14F-4D97-AF65-F5344CB8AC3E}">
        <p14:creationId xmlns:p14="http://schemas.microsoft.com/office/powerpoint/2010/main" val="2531125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smtClean="0"/>
              <a:t>Observer pattern</a:t>
            </a:r>
          </a:p>
        </p:txBody>
      </p:sp>
      <p:sp>
        <p:nvSpPr>
          <p:cNvPr id="3075" name="Rectangle 3"/>
          <p:cNvSpPr>
            <a:spLocks noGrp="1" noChangeArrowheads="1"/>
          </p:cNvSpPr>
          <p:nvPr>
            <p:ph type="body" idx="1"/>
          </p:nvPr>
        </p:nvSpPr>
        <p:spPr/>
        <p:txBody>
          <a:bodyPr/>
          <a:lstStyle/>
          <a:p>
            <a:pPr eaLnBrk="1" hangingPunct="1"/>
            <a:r>
              <a:rPr lang="en-US" sz="2400" smtClean="0"/>
              <a:t>Intent</a:t>
            </a:r>
          </a:p>
          <a:p>
            <a:pPr marL="669925" lvl="1" indent="-325438" eaLnBrk="1" hangingPunct="1"/>
            <a:r>
              <a:rPr lang="en-US" smtClean="0"/>
              <a:t>Define a one-to-many dependency between objects so that when one object changes state, all its dependents are notified and updated automatically. [GoF, p293] </a:t>
            </a:r>
          </a:p>
          <a:p>
            <a:pPr marL="669925" lvl="1" indent="-325438" eaLnBrk="1" hangingPunct="1"/>
            <a:r>
              <a:rPr lang="en-US" smtClean="0"/>
              <a:t>The "View" part of Model-View-Controller. </a:t>
            </a:r>
            <a:endParaRPr lang="en-US" sz="2400" smtClean="0"/>
          </a:p>
          <a:p>
            <a:pPr eaLnBrk="1" hangingPunct="1"/>
            <a:endParaRPr lang="en-US" sz="2400" smtClean="0"/>
          </a:p>
        </p:txBody>
      </p:sp>
    </p:spTree>
    <p:extLst>
      <p:ext uri="{BB962C8B-B14F-4D97-AF65-F5344CB8AC3E}">
        <p14:creationId xmlns:p14="http://schemas.microsoft.com/office/powerpoint/2010/main" val="3172295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normAutofit fontScale="90000"/>
          </a:bodyPr>
          <a:lstStyle/>
          <a:p>
            <a:pPr eaLnBrk="1" hangingPunct="1"/>
            <a:r>
              <a:rPr lang="en-US" smtClean="0"/>
              <a:t>Observer Pattern – Class diagram</a:t>
            </a:r>
          </a:p>
        </p:txBody>
      </p:sp>
      <p:grpSp>
        <p:nvGrpSpPr>
          <p:cNvPr id="12291" name="Group 11"/>
          <p:cNvGrpSpPr>
            <a:grpSpLocks/>
          </p:cNvGrpSpPr>
          <p:nvPr/>
        </p:nvGrpSpPr>
        <p:grpSpPr bwMode="auto">
          <a:xfrm>
            <a:off x="1143000" y="2286000"/>
            <a:ext cx="1905000" cy="1447800"/>
            <a:chOff x="720" y="1440"/>
            <a:chExt cx="1200" cy="912"/>
          </a:xfrm>
        </p:grpSpPr>
        <p:sp>
          <p:nvSpPr>
            <p:cNvPr id="12313" name="AutoShape 6"/>
            <p:cNvSpPr>
              <a:spLocks noChangeArrowheads="1"/>
            </p:cNvSpPr>
            <p:nvPr/>
          </p:nvSpPr>
          <p:spPr bwMode="auto">
            <a:xfrm>
              <a:off x="720" y="1440"/>
              <a:ext cx="1200" cy="91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Text Box 7"/>
            <p:cNvSpPr txBox="1">
              <a:spLocks noChangeArrowheads="1"/>
            </p:cNvSpPr>
            <p:nvPr/>
          </p:nvSpPr>
          <p:spPr bwMode="auto">
            <a:xfrm>
              <a:off x="864" y="1440"/>
              <a:ext cx="86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&lt;&lt;interface&gt;&gt;</a:t>
              </a:r>
            </a:p>
            <a:p>
              <a:pPr algn="ctr"/>
              <a:r>
                <a:rPr lang="en-US" sz="1400"/>
                <a:t>Subject</a:t>
              </a:r>
            </a:p>
          </p:txBody>
        </p:sp>
        <p:sp>
          <p:nvSpPr>
            <p:cNvPr id="12315" name="Text Box 9"/>
            <p:cNvSpPr txBox="1">
              <a:spLocks noChangeArrowheads="1"/>
            </p:cNvSpPr>
            <p:nvPr/>
          </p:nvSpPr>
          <p:spPr bwMode="auto">
            <a:xfrm>
              <a:off x="777" y="1825"/>
              <a:ext cx="10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registerObserver()</a:t>
              </a:r>
            </a:p>
            <a:p>
              <a:r>
                <a:rPr lang="en-US" sz="1400"/>
                <a:t>removeObserver()</a:t>
              </a:r>
            </a:p>
            <a:p>
              <a:r>
                <a:rPr lang="en-US" sz="1400"/>
                <a:t>notifyObservers()</a:t>
              </a:r>
            </a:p>
          </p:txBody>
        </p:sp>
        <p:sp>
          <p:nvSpPr>
            <p:cNvPr id="12316" name="Line 10"/>
            <p:cNvSpPr>
              <a:spLocks noChangeShapeType="1"/>
            </p:cNvSpPr>
            <p:nvPr/>
          </p:nvSpPr>
          <p:spPr bwMode="auto">
            <a:xfrm>
              <a:off x="720" y="177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92" name="Group 17"/>
          <p:cNvGrpSpPr>
            <a:grpSpLocks/>
          </p:cNvGrpSpPr>
          <p:nvPr/>
        </p:nvGrpSpPr>
        <p:grpSpPr bwMode="auto">
          <a:xfrm>
            <a:off x="5181600" y="2362200"/>
            <a:ext cx="1905000" cy="990600"/>
            <a:chOff x="3264" y="1392"/>
            <a:chExt cx="1200" cy="624"/>
          </a:xfrm>
        </p:grpSpPr>
        <p:sp>
          <p:nvSpPr>
            <p:cNvPr id="12309" name="AutoShape 13"/>
            <p:cNvSpPr>
              <a:spLocks noChangeArrowheads="1"/>
            </p:cNvSpPr>
            <p:nvPr/>
          </p:nvSpPr>
          <p:spPr bwMode="auto">
            <a:xfrm>
              <a:off x="3264" y="1392"/>
              <a:ext cx="1200"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0" name="Text Box 14"/>
            <p:cNvSpPr txBox="1">
              <a:spLocks noChangeArrowheads="1"/>
            </p:cNvSpPr>
            <p:nvPr/>
          </p:nvSpPr>
          <p:spPr bwMode="auto">
            <a:xfrm>
              <a:off x="3408" y="1392"/>
              <a:ext cx="86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&lt;&lt;interface&gt;&gt;</a:t>
              </a:r>
            </a:p>
            <a:p>
              <a:pPr algn="ctr"/>
              <a:r>
                <a:rPr lang="en-US" sz="1400"/>
                <a:t>Observer</a:t>
              </a:r>
            </a:p>
          </p:txBody>
        </p:sp>
        <p:sp>
          <p:nvSpPr>
            <p:cNvPr id="12311" name="Text Box 15"/>
            <p:cNvSpPr txBox="1">
              <a:spLocks noChangeArrowheads="1"/>
            </p:cNvSpPr>
            <p:nvPr/>
          </p:nvSpPr>
          <p:spPr bwMode="auto">
            <a:xfrm>
              <a:off x="3321" y="1777"/>
              <a:ext cx="10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Update()</a:t>
              </a:r>
            </a:p>
          </p:txBody>
        </p:sp>
        <p:sp>
          <p:nvSpPr>
            <p:cNvPr id="12312" name="Line 16"/>
            <p:cNvSpPr>
              <a:spLocks noChangeShapeType="1"/>
            </p:cNvSpPr>
            <p:nvPr/>
          </p:nvSpPr>
          <p:spPr bwMode="auto">
            <a:xfrm>
              <a:off x="3264" y="172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93" name="Line 18"/>
          <p:cNvSpPr>
            <a:spLocks noChangeShapeType="1"/>
          </p:cNvSpPr>
          <p:nvPr/>
        </p:nvSpPr>
        <p:spPr bwMode="auto">
          <a:xfrm>
            <a:off x="3048000" y="259080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Text Box 19"/>
          <p:cNvSpPr txBox="1">
            <a:spLocks noChangeArrowheads="1"/>
          </p:cNvSpPr>
          <p:nvPr/>
        </p:nvSpPr>
        <p:spPr bwMode="auto">
          <a:xfrm>
            <a:off x="3495675" y="2286000"/>
            <a:ext cx="1076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t>observers</a:t>
            </a:r>
          </a:p>
        </p:txBody>
      </p:sp>
      <p:grpSp>
        <p:nvGrpSpPr>
          <p:cNvPr id="12295" name="Group 20"/>
          <p:cNvGrpSpPr>
            <a:grpSpLocks/>
          </p:cNvGrpSpPr>
          <p:nvPr/>
        </p:nvGrpSpPr>
        <p:grpSpPr bwMode="auto">
          <a:xfrm>
            <a:off x="1143000" y="4267200"/>
            <a:ext cx="2133600" cy="1447800"/>
            <a:chOff x="720" y="1440"/>
            <a:chExt cx="1200" cy="912"/>
          </a:xfrm>
        </p:grpSpPr>
        <p:sp>
          <p:nvSpPr>
            <p:cNvPr id="12305" name="AutoShape 21"/>
            <p:cNvSpPr>
              <a:spLocks noChangeArrowheads="1"/>
            </p:cNvSpPr>
            <p:nvPr/>
          </p:nvSpPr>
          <p:spPr bwMode="auto">
            <a:xfrm>
              <a:off x="720" y="1440"/>
              <a:ext cx="1200" cy="91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Text Box 22"/>
            <p:cNvSpPr txBox="1">
              <a:spLocks noChangeArrowheads="1"/>
            </p:cNvSpPr>
            <p:nvPr/>
          </p:nvSpPr>
          <p:spPr bwMode="auto">
            <a:xfrm>
              <a:off x="864" y="1440"/>
              <a:ext cx="8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ConcreteSubject</a:t>
              </a:r>
            </a:p>
          </p:txBody>
        </p:sp>
        <p:sp>
          <p:nvSpPr>
            <p:cNvPr id="12307" name="Text Box 23"/>
            <p:cNvSpPr txBox="1">
              <a:spLocks noChangeArrowheads="1"/>
            </p:cNvSpPr>
            <p:nvPr/>
          </p:nvSpPr>
          <p:spPr bwMode="auto">
            <a:xfrm>
              <a:off x="777" y="1825"/>
              <a:ext cx="10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registerObserver()</a:t>
              </a:r>
            </a:p>
            <a:p>
              <a:r>
                <a:rPr lang="en-US" sz="1400"/>
                <a:t>removeObserver()</a:t>
              </a:r>
            </a:p>
            <a:p>
              <a:r>
                <a:rPr lang="en-US" sz="1400"/>
                <a:t>notifyObservers()</a:t>
              </a:r>
            </a:p>
          </p:txBody>
        </p:sp>
        <p:sp>
          <p:nvSpPr>
            <p:cNvPr id="12308" name="Line 24"/>
            <p:cNvSpPr>
              <a:spLocks noChangeShapeType="1"/>
            </p:cNvSpPr>
            <p:nvPr/>
          </p:nvSpPr>
          <p:spPr bwMode="auto">
            <a:xfrm>
              <a:off x="720" y="177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96" name="Group 25"/>
          <p:cNvGrpSpPr>
            <a:grpSpLocks/>
          </p:cNvGrpSpPr>
          <p:nvPr/>
        </p:nvGrpSpPr>
        <p:grpSpPr bwMode="auto">
          <a:xfrm>
            <a:off x="5181600" y="4191000"/>
            <a:ext cx="2286000" cy="990600"/>
            <a:chOff x="3264" y="1392"/>
            <a:chExt cx="1200" cy="624"/>
          </a:xfrm>
        </p:grpSpPr>
        <p:sp>
          <p:nvSpPr>
            <p:cNvPr id="12301" name="AutoShape 26"/>
            <p:cNvSpPr>
              <a:spLocks noChangeArrowheads="1"/>
            </p:cNvSpPr>
            <p:nvPr/>
          </p:nvSpPr>
          <p:spPr bwMode="auto">
            <a:xfrm>
              <a:off x="3264" y="1392"/>
              <a:ext cx="1200"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Text Box 27"/>
            <p:cNvSpPr txBox="1">
              <a:spLocks noChangeArrowheads="1"/>
            </p:cNvSpPr>
            <p:nvPr/>
          </p:nvSpPr>
          <p:spPr bwMode="auto">
            <a:xfrm>
              <a:off x="3408" y="1392"/>
              <a:ext cx="8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400"/>
                <a:t>ConcreteObserver</a:t>
              </a:r>
            </a:p>
          </p:txBody>
        </p:sp>
        <p:sp>
          <p:nvSpPr>
            <p:cNvPr id="12303" name="Text Box 28"/>
            <p:cNvSpPr txBox="1">
              <a:spLocks noChangeArrowheads="1"/>
            </p:cNvSpPr>
            <p:nvPr/>
          </p:nvSpPr>
          <p:spPr bwMode="auto">
            <a:xfrm>
              <a:off x="3321" y="1777"/>
              <a:ext cx="10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Update()</a:t>
              </a:r>
            </a:p>
          </p:txBody>
        </p:sp>
        <p:sp>
          <p:nvSpPr>
            <p:cNvPr id="12304" name="Line 29"/>
            <p:cNvSpPr>
              <a:spLocks noChangeShapeType="1"/>
            </p:cNvSpPr>
            <p:nvPr/>
          </p:nvSpPr>
          <p:spPr bwMode="auto">
            <a:xfrm>
              <a:off x="3264" y="172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97" name="Line 30"/>
          <p:cNvSpPr>
            <a:spLocks noChangeShapeType="1"/>
          </p:cNvSpPr>
          <p:nvPr/>
        </p:nvSpPr>
        <p:spPr bwMode="auto">
          <a:xfrm flipV="1">
            <a:off x="2057400" y="3733800"/>
            <a:ext cx="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31"/>
          <p:cNvSpPr>
            <a:spLocks noChangeShapeType="1"/>
          </p:cNvSpPr>
          <p:nvPr/>
        </p:nvSpPr>
        <p:spPr bwMode="auto">
          <a:xfrm flipV="1">
            <a:off x="6172200" y="3352800"/>
            <a:ext cx="0" cy="838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32"/>
          <p:cNvSpPr>
            <a:spLocks noChangeShapeType="1"/>
          </p:cNvSpPr>
          <p:nvPr/>
        </p:nvSpPr>
        <p:spPr bwMode="auto">
          <a:xfrm flipH="1">
            <a:off x="3276600" y="4495800"/>
            <a:ext cx="190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Text Box 33"/>
          <p:cNvSpPr txBox="1">
            <a:spLocks noChangeArrowheads="1"/>
          </p:cNvSpPr>
          <p:nvPr/>
        </p:nvSpPr>
        <p:spPr bwMode="auto">
          <a:xfrm>
            <a:off x="3668713" y="4159250"/>
            <a:ext cx="827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t>subject</a:t>
            </a:r>
          </a:p>
        </p:txBody>
      </p:sp>
    </p:spTree>
    <p:extLst>
      <p:ext uri="{BB962C8B-B14F-4D97-AF65-F5344CB8AC3E}">
        <p14:creationId xmlns:p14="http://schemas.microsoft.com/office/powerpoint/2010/main" val="3265631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smtClean="0"/>
              <a:t>Weather Monitoring Application</a:t>
            </a:r>
          </a:p>
        </p:txBody>
      </p:sp>
      <p:sp>
        <p:nvSpPr>
          <p:cNvPr id="5123" name="Rectangle 4"/>
          <p:cNvSpPr>
            <a:spLocks noChangeArrowheads="1"/>
          </p:cNvSpPr>
          <p:nvPr/>
        </p:nvSpPr>
        <p:spPr bwMode="auto">
          <a:xfrm>
            <a:off x="2286000" y="3048000"/>
            <a:ext cx="19050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Weather </a:t>
            </a:r>
          </a:p>
          <a:p>
            <a:pPr algn="ctr"/>
            <a:r>
              <a:rPr lang="en-US"/>
              <a:t>Station</a:t>
            </a:r>
          </a:p>
        </p:txBody>
      </p:sp>
      <p:sp>
        <p:nvSpPr>
          <p:cNvPr id="5124" name="Oval 6"/>
          <p:cNvSpPr>
            <a:spLocks noChangeArrowheads="1"/>
          </p:cNvSpPr>
          <p:nvPr/>
        </p:nvSpPr>
        <p:spPr bwMode="auto">
          <a:xfrm>
            <a:off x="609600" y="2133600"/>
            <a:ext cx="914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Humidity</a:t>
            </a:r>
          </a:p>
          <a:p>
            <a:pPr algn="ctr"/>
            <a:r>
              <a:rPr lang="en-US" sz="1600"/>
              <a:t>Sensor</a:t>
            </a:r>
          </a:p>
        </p:txBody>
      </p:sp>
      <p:sp>
        <p:nvSpPr>
          <p:cNvPr id="5125" name="Oval 10"/>
          <p:cNvSpPr>
            <a:spLocks noChangeArrowheads="1"/>
          </p:cNvSpPr>
          <p:nvPr/>
        </p:nvSpPr>
        <p:spPr bwMode="auto">
          <a:xfrm>
            <a:off x="571500" y="3276600"/>
            <a:ext cx="9906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Temp</a:t>
            </a:r>
          </a:p>
          <a:p>
            <a:pPr algn="ctr"/>
            <a:r>
              <a:rPr lang="en-US" sz="1600"/>
              <a:t>Sensor</a:t>
            </a:r>
          </a:p>
        </p:txBody>
      </p:sp>
      <p:sp>
        <p:nvSpPr>
          <p:cNvPr id="5126" name="Oval 11"/>
          <p:cNvSpPr>
            <a:spLocks noChangeArrowheads="1"/>
          </p:cNvSpPr>
          <p:nvPr/>
        </p:nvSpPr>
        <p:spPr bwMode="auto">
          <a:xfrm>
            <a:off x="571500" y="4572000"/>
            <a:ext cx="9906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Pressure</a:t>
            </a:r>
          </a:p>
          <a:p>
            <a:pPr algn="ctr"/>
            <a:r>
              <a:rPr lang="en-US" sz="1600"/>
              <a:t>Sensor</a:t>
            </a:r>
          </a:p>
        </p:txBody>
      </p:sp>
      <p:sp>
        <p:nvSpPr>
          <p:cNvPr id="5127" name="Line 12"/>
          <p:cNvSpPr>
            <a:spLocks noChangeShapeType="1"/>
          </p:cNvSpPr>
          <p:nvPr/>
        </p:nvSpPr>
        <p:spPr bwMode="auto">
          <a:xfrm>
            <a:off x="1524000" y="26670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Line 13"/>
          <p:cNvSpPr>
            <a:spLocks noChangeShapeType="1"/>
          </p:cNvSpPr>
          <p:nvPr/>
        </p:nvSpPr>
        <p:spPr bwMode="auto">
          <a:xfrm>
            <a:off x="1524000" y="38100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Line 14"/>
          <p:cNvSpPr>
            <a:spLocks noChangeShapeType="1"/>
          </p:cNvSpPr>
          <p:nvPr/>
        </p:nvSpPr>
        <p:spPr bwMode="auto">
          <a:xfrm flipV="1">
            <a:off x="1524000" y="4191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Oval 15"/>
          <p:cNvSpPr>
            <a:spLocks noChangeArrowheads="1"/>
          </p:cNvSpPr>
          <p:nvPr/>
        </p:nvSpPr>
        <p:spPr bwMode="auto">
          <a:xfrm>
            <a:off x="5181600" y="3200400"/>
            <a:ext cx="1447800" cy="1295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Weather Data</a:t>
            </a:r>
          </a:p>
          <a:p>
            <a:pPr algn="ctr"/>
            <a:r>
              <a:rPr lang="en-US"/>
              <a:t>Object</a:t>
            </a:r>
          </a:p>
        </p:txBody>
      </p:sp>
      <p:sp>
        <p:nvSpPr>
          <p:cNvPr id="5131" name="Rectangle 17"/>
          <p:cNvSpPr>
            <a:spLocks noChangeArrowheads="1"/>
          </p:cNvSpPr>
          <p:nvPr/>
        </p:nvSpPr>
        <p:spPr bwMode="auto">
          <a:xfrm>
            <a:off x="7620000" y="3200400"/>
            <a:ext cx="9144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Display</a:t>
            </a:r>
          </a:p>
          <a:p>
            <a:pPr algn="ctr"/>
            <a:r>
              <a:rPr lang="en-US"/>
              <a:t>Device</a:t>
            </a:r>
          </a:p>
        </p:txBody>
      </p:sp>
      <p:sp>
        <p:nvSpPr>
          <p:cNvPr id="5132" name="Freeform 19"/>
          <p:cNvSpPr>
            <a:spLocks/>
          </p:cNvSpPr>
          <p:nvPr/>
        </p:nvSpPr>
        <p:spPr bwMode="auto">
          <a:xfrm>
            <a:off x="4191000" y="3416300"/>
            <a:ext cx="990600" cy="393700"/>
          </a:xfrm>
          <a:custGeom>
            <a:avLst/>
            <a:gdLst>
              <a:gd name="T0" fmla="*/ 990600 w 624"/>
              <a:gd name="T1" fmla="*/ 393700 h 248"/>
              <a:gd name="T2" fmla="*/ 609600 w 624"/>
              <a:gd name="T3" fmla="*/ 12700 h 248"/>
              <a:gd name="T4" fmla="*/ 0 w 624"/>
              <a:gd name="T5" fmla="*/ 317500 h 248"/>
              <a:gd name="T6" fmla="*/ 0 60000 65536"/>
              <a:gd name="T7" fmla="*/ 0 60000 65536"/>
              <a:gd name="T8" fmla="*/ 0 60000 65536"/>
            </a:gdLst>
            <a:ahLst/>
            <a:cxnLst>
              <a:cxn ang="T6">
                <a:pos x="T0" y="T1"/>
              </a:cxn>
              <a:cxn ang="T7">
                <a:pos x="T2" y="T3"/>
              </a:cxn>
              <a:cxn ang="T8">
                <a:pos x="T4" y="T5"/>
              </a:cxn>
            </a:cxnLst>
            <a:rect l="0" t="0" r="r" b="b"/>
            <a:pathLst>
              <a:path w="624" h="248">
                <a:moveTo>
                  <a:pt x="624" y="248"/>
                </a:moveTo>
                <a:cubicBezTo>
                  <a:pt x="556" y="132"/>
                  <a:pt x="488" y="16"/>
                  <a:pt x="384" y="8"/>
                </a:cubicBezTo>
                <a:cubicBezTo>
                  <a:pt x="280" y="0"/>
                  <a:pt x="140" y="100"/>
                  <a:pt x="0" y="20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3" name="Freeform 20"/>
          <p:cNvSpPr>
            <a:spLocks/>
          </p:cNvSpPr>
          <p:nvPr/>
        </p:nvSpPr>
        <p:spPr bwMode="auto">
          <a:xfrm>
            <a:off x="6629400" y="3416300"/>
            <a:ext cx="990600" cy="469900"/>
          </a:xfrm>
          <a:custGeom>
            <a:avLst/>
            <a:gdLst>
              <a:gd name="T0" fmla="*/ 0 w 432"/>
              <a:gd name="T1" fmla="*/ 469900 h 296"/>
              <a:gd name="T2" fmla="*/ 330200 w 432"/>
              <a:gd name="T3" fmla="*/ 12700 h 296"/>
              <a:gd name="T4" fmla="*/ 990600 w 432"/>
              <a:gd name="T5" fmla="*/ 393700 h 296"/>
              <a:gd name="T6" fmla="*/ 0 60000 65536"/>
              <a:gd name="T7" fmla="*/ 0 60000 65536"/>
              <a:gd name="T8" fmla="*/ 0 60000 65536"/>
            </a:gdLst>
            <a:ahLst/>
            <a:cxnLst>
              <a:cxn ang="T6">
                <a:pos x="T0" y="T1"/>
              </a:cxn>
              <a:cxn ang="T7">
                <a:pos x="T2" y="T3"/>
              </a:cxn>
              <a:cxn ang="T8">
                <a:pos x="T4" y="T5"/>
              </a:cxn>
            </a:cxnLst>
            <a:rect l="0" t="0" r="r" b="b"/>
            <a:pathLst>
              <a:path w="432" h="296">
                <a:moveTo>
                  <a:pt x="0" y="296"/>
                </a:moveTo>
                <a:cubicBezTo>
                  <a:pt x="36" y="156"/>
                  <a:pt x="72" y="16"/>
                  <a:pt x="144" y="8"/>
                </a:cubicBezTo>
                <a:cubicBezTo>
                  <a:pt x="216" y="0"/>
                  <a:pt x="324" y="124"/>
                  <a:pt x="432" y="2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4" name="Text Box 21"/>
          <p:cNvSpPr txBox="1">
            <a:spLocks noChangeArrowheads="1"/>
          </p:cNvSpPr>
          <p:nvPr/>
        </p:nvSpPr>
        <p:spPr bwMode="auto">
          <a:xfrm>
            <a:off x="4251325" y="2955925"/>
            <a:ext cx="622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t>Pulls</a:t>
            </a:r>
          </a:p>
          <a:p>
            <a:r>
              <a:rPr lang="en-US" sz="1600"/>
              <a:t>Data</a:t>
            </a:r>
          </a:p>
        </p:txBody>
      </p:sp>
      <p:sp>
        <p:nvSpPr>
          <p:cNvPr id="5135" name="Text Box 22"/>
          <p:cNvSpPr txBox="1">
            <a:spLocks noChangeArrowheads="1"/>
          </p:cNvSpPr>
          <p:nvPr/>
        </p:nvSpPr>
        <p:spPr bwMode="auto">
          <a:xfrm>
            <a:off x="6400800" y="3048000"/>
            <a:ext cx="915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t>displays</a:t>
            </a:r>
          </a:p>
        </p:txBody>
      </p:sp>
    </p:spTree>
    <p:extLst>
      <p:ext uri="{BB962C8B-B14F-4D97-AF65-F5344CB8AC3E}">
        <p14:creationId xmlns:p14="http://schemas.microsoft.com/office/powerpoint/2010/main" val="3293008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en-US" b="1" smtClean="0"/>
              <a:t>Typical usages</a:t>
            </a:r>
          </a:p>
        </p:txBody>
      </p:sp>
      <p:sp>
        <p:nvSpPr>
          <p:cNvPr id="4099" name="Rectangle 3"/>
          <p:cNvSpPr>
            <a:spLocks noGrp="1" noChangeArrowheads="1"/>
          </p:cNvSpPr>
          <p:nvPr>
            <p:ph type="body" idx="1"/>
          </p:nvPr>
        </p:nvSpPr>
        <p:spPr/>
        <p:txBody>
          <a:bodyPr/>
          <a:lstStyle/>
          <a:p>
            <a:pPr eaLnBrk="1" hangingPunct="1"/>
            <a:r>
              <a:rPr lang="en-US" smtClean="0"/>
              <a:t>Listening for an external event. </a:t>
            </a:r>
          </a:p>
          <a:p>
            <a:pPr eaLnBrk="1" hangingPunct="1"/>
            <a:r>
              <a:rPr lang="en-US" smtClean="0"/>
              <a:t>Listening for changes of the value of an object property. </a:t>
            </a:r>
          </a:p>
          <a:p>
            <a:pPr eaLnBrk="1" hangingPunct="1"/>
            <a:r>
              <a:rPr lang="en-US" smtClean="0"/>
              <a:t>In a mailing list, where every time an event happens (a new product, a gathering, etc.) a message is sent to the people subscribed to the list. </a:t>
            </a:r>
          </a:p>
        </p:txBody>
      </p:sp>
    </p:spTree>
    <p:extLst>
      <p:ext uri="{BB962C8B-B14F-4D97-AF65-F5344CB8AC3E}">
        <p14:creationId xmlns:p14="http://schemas.microsoft.com/office/powerpoint/2010/main" val="38133467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549275"/>
            <a:ext cx="6337300" cy="58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2634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4294967295"/>
          </p:nvPr>
        </p:nvSpPr>
        <p:spPr>
          <a:xfrm>
            <a:off x="611188" y="692150"/>
            <a:ext cx="8229600" cy="4495800"/>
          </a:xfrm>
        </p:spPr>
        <p:txBody>
          <a:bodyPr/>
          <a:lstStyle/>
          <a:p>
            <a:pPr eaLnBrk="1" hangingPunct="1"/>
            <a:r>
              <a:rPr lang="en-US" smtClean="0"/>
              <a:t>In the model-view-controller (MVC) paradigm, the observer pattern is used to create a loose coupling between the model and the view. Typically, a modification in the model triggers the notification of model observers which are actually the views. </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5311775" cy="307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8437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r>
              <a:rPr lang="en-US" smtClean="0"/>
              <a:t>Summary so far..</a:t>
            </a:r>
          </a:p>
        </p:txBody>
      </p:sp>
      <p:sp>
        <p:nvSpPr>
          <p:cNvPr id="25603" name="Rectangle 5"/>
          <p:cNvSpPr>
            <a:spLocks noGrp="1" noChangeArrowheads="1"/>
          </p:cNvSpPr>
          <p:nvPr>
            <p:ph type="body" sz="half" idx="1"/>
          </p:nvPr>
        </p:nvSpPr>
        <p:spPr/>
        <p:txBody>
          <a:bodyPr/>
          <a:lstStyle/>
          <a:p>
            <a:pPr eaLnBrk="1" hangingPunct="1">
              <a:lnSpc>
                <a:spcPct val="80000"/>
              </a:lnSpc>
            </a:pPr>
            <a:r>
              <a:rPr lang="en-US" sz="2000" dirty="0" smtClean="0"/>
              <a:t>OO Basics</a:t>
            </a:r>
          </a:p>
          <a:p>
            <a:pPr lvl="1" eaLnBrk="1" hangingPunct="1">
              <a:lnSpc>
                <a:spcPct val="80000"/>
              </a:lnSpc>
            </a:pPr>
            <a:r>
              <a:rPr lang="en-US" sz="1800" dirty="0" smtClean="0"/>
              <a:t>Encapsulation</a:t>
            </a:r>
          </a:p>
          <a:p>
            <a:pPr lvl="1" eaLnBrk="1" hangingPunct="1">
              <a:lnSpc>
                <a:spcPct val="80000"/>
              </a:lnSpc>
            </a:pPr>
            <a:r>
              <a:rPr lang="en-US" sz="1800" dirty="0" smtClean="0"/>
              <a:t>Inheritance</a:t>
            </a:r>
          </a:p>
          <a:p>
            <a:pPr lvl="1" eaLnBrk="1" hangingPunct="1">
              <a:lnSpc>
                <a:spcPct val="80000"/>
              </a:lnSpc>
            </a:pPr>
            <a:r>
              <a:rPr lang="en-US" sz="1800" dirty="0" smtClean="0"/>
              <a:t>Polymorphism</a:t>
            </a:r>
          </a:p>
          <a:p>
            <a:pPr eaLnBrk="1" hangingPunct="1">
              <a:lnSpc>
                <a:spcPct val="80000"/>
              </a:lnSpc>
            </a:pPr>
            <a:r>
              <a:rPr lang="en-US" sz="2000" dirty="0" smtClean="0"/>
              <a:t>OO Principles</a:t>
            </a:r>
          </a:p>
          <a:p>
            <a:pPr lvl="1" eaLnBrk="1" hangingPunct="1">
              <a:lnSpc>
                <a:spcPct val="80000"/>
              </a:lnSpc>
            </a:pPr>
            <a:r>
              <a:rPr lang="en-US" sz="1800" dirty="0" smtClean="0"/>
              <a:t>Encapsulate what varies</a:t>
            </a:r>
          </a:p>
          <a:p>
            <a:pPr lvl="1" eaLnBrk="1" hangingPunct="1">
              <a:lnSpc>
                <a:spcPct val="80000"/>
              </a:lnSpc>
            </a:pPr>
            <a:r>
              <a:rPr lang="en-US" sz="1800" dirty="0" smtClean="0"/>
              <a:t>Favor composition over inheritance</a:t>
            </a:r>
          </a:p>
          <a:p>
            <a:pPr lvl="1" eaLnBrk="1" hangingPunct="1">
              <a:lnSpc>
                <a:spcPct val="80000"/>
              </a:lnSpc>
            </a:pPr>
            <a:r>
              <a:rPr lang="en-US" sz="1800" dirty="0" smtClean="0"/>
              <a:t>Program to interfaces not to implementations</a:t>
            </a:r>
          </a:p>
          <a:p>
            <a:pPr lvl="1" eaLnBrk="1" hangingPunct="1">
              <a:lnSpc>
                <a:spcPct val="80000"/>
              </a:lnSpc>
            </a:pPr>
            <a:r>
              <a:rPr lang="en-US" sz="1800" dirty="0" smtClean="0"/>
              <a:t>Strive for loosely coupled designs between objects that interact</a:t>
            </a:r>
          </a:p>
        </p:txBody>
      </p:sp>
      <p:sp>
        <p:nvSpPr>
          <p:cNvPr id="25604" name="Rectangle 6"/>
          <p:cNvSpPr>
            <a:spLocks noGrp="1" noChangeArrowheads="1"/>
          </p:cNvSpPr>
          <p:nvPr>
            <p:ph type="body" sz="half" idx="2"/>
          </p:nvPr>
        </p:nvSpPr>
        <p:spPr/>
        <p:txBody>
          <a:bodyPr/>
          <a:lstStyle/>
          <a:p>
            <a:pPr eaLnBrk="1" hangingPunct="1">
              <a:lnSpc>
                <a:spcPct val="80000"/>
              </a:lnSpc>
            </a:pPr>
            <a:r>
              <a:rPr lang="en-US" sz="2000" smtClean="0"/>
              <a:t>OO Patterns</a:t>
            </a:r>
          </a:p>
          <a:p>
            <a:pPr lvl="1" eaLnBrk="1" hangingPunct="1">
              <a:lnSpc>
                <a:spcPct val="80000"/>
              </a:lnSpc>
            </a:pPr>
            <a:r>
              <a:rPr lang="en-US" sz="1800" b="1" smtClean="0"/>
              <a:t>The Observer Pattern</a:t>
            </a:r>
            <a:r>
              <a:rPr lang="en-US" sz="1800" smtClean="0"/>
              <a:t> defines a one-to-many dependency between objects so that when one object changes state, all of its dependents are notified and updated automatically.</a:t>
            </a:r>
          </a:p>
          <a:p>
            <a:pPr lvl="1" eaLnBrk="1" hangingPunct="1">
              <a:lnSpc>
                <a:spcPct val="80000"/>
              </a:lnSpc>
            </a:pPr>
            <a:r>
              <a:rPr lang="en-US" sz="1800" smtClean="0"/>
              <a:t>The </a:t>
            </a:r>
            <a:r>
              <a:rPr lang="en-US" sz="1800" b="1" smtClean="0"/>
              <a:t>Strategy Pattern</a:t>
            </a:r>
            <a:r>
              <a:rPr lang="en-US" sz="1800" smtClean="0"/>
              <a:t> defines a family of algorithms, Encapsulates each one, and makes them interchangeable. Strategy lets the algorithm vary independently from clients that use it.</a:t>
            </a:r>
          </a:p>
          <a:p>
            <a:pPr eaLnBrk="1" hangingPunct="1">
              <a:lnSpc>
                <a:spcPct val="80000"/>
              </a:lnSpc>
            </a:pPr>
            <a:endParaRPr lang="en-US" sz="2000" smtClean="0"/>
          </a:p>
        </p:txBody>
      </p:sp>
    </p:spTree>
    <p:extLst>
      <p:ext uri="{BB962C8B-B14F-4D97-AF65-F5344CB8AC3E}">
        <p14:creationId xmlns:p14="http://schemas.microsoft.com/office/powerpoint/2010/main" val="2403492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467600" cy="1143000"/>
          </a:xfrm>
        </p:spPr>
        <p:txBody>
          <a:bodyPr>
            <a:normAutofit fontScale="90000"/>
          </a:bodyPr>
          <a:lstStyle/>
          <a:p>
            <a:r>
              <a:rPr lang="en-US" dirty="0" smtClean="0"/>
              <a:t>We are given </a:t>
            </a:r>
            <a:r>
              <a:rPr lang="en-US" dirty="0" err="1" smtClean="0"/>
              <a:t>WeatherData</a:t>
            </a:r>
            <a:r>
              <a:rPr lang="en-US" dirty="0" smtClean="0"/>
              <a:t> class</a:t>
            </a:r>
            <a:endParaRPr lang="en-US" dirty="0"/>
          </a:p>
        </p:txBody>
      </p:sp>
      <p:sp>
        <p:nvSpPr>
          <p:cNvPr id="4" name="Rectangle 3"/>
          <p:cNvSpPr/>
          <p:nvPr/>
        </p:nvSpPr>
        <p:spPr>
          <a:xfrm>
            <a:off x="3124200" y="2819400"/>
            <a:ext cx="30480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WeatherData</a:t>
            </a:r>
            <a:endParaRPr lang="en-US" dirty="0" smtClean="0"/>
          </a:p>
          <a:p>
            <a:pPr algn="ctr"/>
            <a:endParaRPr lang="en-US" dirty="0" smtClean="0"/>
          </a:p>
          <a:p>
            <a:pPr algn="ctr"/>
            <a:endParaRPr lang="en-US" dirty="0" smtClean="0"/>
          </a:p>
          <a:p>
            <a:pPr algn="ctr"/>
            <a:r>
              <a:rPr lang="en-US" dirty="0" err="1" smtClean="0"/>
              <a:t>getTemperature</a:t>
            </a:r>
            <a:r>
              <a:rPr lang="en-US" dirty="0" smtClean="0"/>
              <a:t>()</a:t>
            </a:r>
          </a:p>
          <a:p>
            <a:pPr algn="ctr"/>
            <a:r>
              <a:rPr lang="en-US" dirty="0" err="1" smtClean="0"/>
              <a:t>getHumidity</a:t>
            </a:r>
            <a:r>
              <a:rPr lang="en-US" dirty="0" smtClean="0"/>
              <a:t>()</a:t>
            </a:r>
          </a:p>
          <a:p>
            <a:pPr algn="ctr"/>
            <a:r>
              <a:rPr lang="en-US" dirty="0" err="1" smtClean="0"/>
              <a:t>getPressure</a:t>
            </a:r>
            <a:r>
              <a:rPr lang="en-US" dirty="0" smtClean="0"/>
              <a:t>()</a:t>
            </a:r>
          </a:p>
          <a:p>
            <a:pPr algn="ctr"/>
            <a:r>
              <a:rPr lang="en-US" dirty="0" err="1" smtClean="0"/>
              <a:t>measurementsChanged</a:t>
            </a:r>
            <a:r>
              <a:rPr lang="en-US" dirty="0" smtClean="0"/>
              <a:t>()</a:t>
            </a:r>
          </a:p>
          <a:p>
            <a:pPr algn="ctr"/>
            <a:endParaRPr lang="en-US" dirty="0" smtClean="0"/>
          </a:p>
          <a:p>
            <a:pPr algn="ctr"/>
            <a:r>
              <a:rPr lang="en-US" dirty="0" smtClean="0"/>
              <a:t>//other methods</a:t>
            </a:r>
          </a:p>
          <a:p>
            <a:pPr algn="ctr"/>
            <a:endParaRPr lang="en-US" dirty="0"/>
          </a:p>
        </p:txBody>
      </p:sp>
      <p:cxnSp>
        <p:nvCxnSpPr>
          <p:cNvPr id="10" name="Straight Connector 9"/>
          <p:cNvCxnSpPr/>
          <p:nvPr/>
        </p:nvCxnSpPr>
        <p:spPr>
          <a:xfrm>
            <a:off x="3124200" y="33528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loud Callout 2"/>
          <p:cNvSpPr/>
          <p:nvPr/>
        </p:nvSpPr>
        <p:spPr>
          <a:xfrm>
            <a:off x="838200" y="2286000"/>
            <a:ext cx="1905000" cy="1676400"/>
          </a:xfrm>
          <a:prstGeom prst="cloudCallout">
            <a:avLst>
              <a:gd name="adj1" fmla="val 93452"/>
              <a:gd name="adj2" fmla="val 56934"/>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radley Hand ITC" pitchFamily="66" charset="0"/>
              </a:rPr>
              <a:t>Three getters to retrieve data</a:t>
            </a:r>
            <a:endParaRPr lang="en-US" dirty="0">
              <a:latin typeface="Bradley Hand ITC" pitchFamily="66" charset="0"/>
            </a:endParaRPr>
          </a:p>
        </p:txBody>
      </p:sp>
      <p:sp>
        <p:nvSpPr>
          <p:cNvPr id="6" name="Cloud Callout 5"/>
          <p:cNvSpPr/>
          <p:nvPr/>
        </p:nvSpPr>
        <p:spPr>
          <a:xfrm>
            <a:off x="6400800" y="2971800"/>
            <a:ext cx="2743200" cy="2286000"/>
          </a:xfrm>
          <a:prstGeom prst="cloudCallout">
            <a:avLst>
              <a:gd name="adj1" fmla="val -71609"/>
              <a:gd name="adj2" fmla="val 3912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radley Hand ITC" pitchFamily="66" charset="0"/>
              </a:rPr>
              <a:t>When data change, this method is called to update three (?) displays</a:t>
            </a:r>
            <a:endParaRPr lang="en-US" dirty="0">
              <a:latin typeface="Bradley Hand ITC"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smtClean="0"/>
              <a:t>What needs to be done?</a:t>
            </a:r>
          </a:p>
        </p:txBody>
      </p:sp>
      <p:sp>
        <p:nvSpPr>
          <p:cNvPr id="6147" name="Rectangle 6"/>
          <p:cNvSpPr>
            <a:spLocks noGrp="1" noChangeArrowheads="1"/>
          </p:cNvSpPr>
          <p:nvPr>
            <p:ph type="body" sz="half" idx="2"/>
          </p:nvPr>
        </p:nvSpPr>
        <p:spPr>
          <a:xfrm>
            <a:off x="4686300" y="3048000"/>
            <a:ext cx="3771900" cy="2514600"/>
          </a:xfrm>
          <a:solidFill>
            <a:schemeClr val="accent2"/>
          </a:solidFill>
          <a:ln>
            <a:solidFill>
              <a:schemeClr val="tx1"/>
            </a:solidFill>
            <a:miter lim="800000"/>
            <a:headEnd/>
            <a:tailEnd/>
          </a:ln>
        </p:spPr>
        <p:txBody>
          <a:bodyPr/>
          <a:lstStyle/>
          <a:p>
            <a:pPr eaLnBrk="1" hangingPunct="1">
              <a:buFont typeface="Wingdings" pitchFamily="2" charset="2"/>
              <a:buNone/>
            </a:pPr>
            <a:r>
              <a:rPr lang="en-US" sz="1600" smtClean="0"/>
              <a:t>/*</a:t>
            </a:r>
          </a:p>
          <a:p>
            <a:pPr eaLnBrk="1" hangingPunct="1">
              <a:buFontTx/>
              <a:buNone/>
            </a:pPr>
            <a:r>
              <a:rPr lang="en-US" sz="1600" smtClean="0"/>
              <a:t>* Call this method</a:t>
            </a:r>
          </a:p>
          <a:p>
            <a:pPr eaLnBrk="1" hangingPunct="1">
              <a:buFontTx/>
              <a:buNone/>
            </a:pPr>
            <a:r>
              <a:rPr lang="en-US" sz="1600" smtClean="0"/>
              <a:t>* whenever measurements are</a:t>
            </a:r>
          </a:p>
          <a:p>
            <a:pPr eaLnBrk="1" hangingPunct="1">
              <a:buFontTx/>
              <a:buNone/>
            </a:pPr>
            <a:r>
              <a:rPr lang="en-US" sz="1600" smtClean="0"/>
              <a:t>* Updated</a:t>
            </a:r>
          </a:p>
          <a:p>
            <a:pPr eaLnBrk="1" hangingPunct="1">
              <a:buFontTx/>
              <a:buNone/>
            </a:pPr>
            <a:r>
              <a:rPr lang="en-US" sz="1600" smtClean="0"/>
              <a:t>*/</a:t>
            </a:r>
          </a:p>
          <a:p>
            <a:pPr eaLnBrk="1" hangingPunct="1">
              <a:buFontTx/>
              <a:buNone/>
            </a:pPr>
            <a:r>
              <a:rPr lang="en-US" sz="1600" smtClean="0"/>
              <a:t>Public void measurementsChanged(){</a:t>
            </a:r>
          </a:p>
          <a:p>
            <a:pPr eaLnBrk="1" hangingPunct="1">
              <a:buFontTx/>
              <a:buNone/>
            </a:pPr>
            <a:r>
              <a:rPr lang="en-US" sz="1600" smtClean="0"/>
              <a:t>	// your code goes here</a:t>
            </a:r>
          </a:p>
          <a:p>
            <a:pPr eaLnBrk="1" hangingPunct="1">
              <a:buFontTx/>
              <a:buNone/>
            </a:pPr>
            <a:r>
              <a:rPr lang="en-US" sz="1600" smtClean="0"/>
              <a:t>}</a:t>
            </a:r>
          </a:p>
        </p:txBody>
      </p:sp>
      <p:grpSp>
        <p:nvGrpSpPr>
          <p:cNvPr id="6148" name="Group 7"/>
          <p:cNvGrpSpPr>
            <a:grpSpLocks/>
          </p:cNvGrpSpPr>
          <p:nvPr/>
        </p:nvGrpSpPr>
        <p:grpSpPr bwMode="auto">
          <a:xfrm>
            <a:off x="1143000" y="2286000"/>
            <a:ext cx="2438400" cy="1760538"/>
            <a:chOff x="3888" y="480"/>
            <a:chExt cx="1440" cy="809"/>
          </a:xfrm>
        </p:grpSpPr>
        <p:sp>
          <p:nvSpPr>
            <p:cNvPr id="6152" name="AutoShape 8"/>
            <p:cNvSpPr>
              <a:spLocks noChangeArrowheads="1"/>
            </p:cNvSpPr>
            <p:nvPr/>
          </p:nvSpPr>
          <p:spPr bwMode="auto">
            <a:xfrm>
              <a:off x="3888" y="480"/>
              <a:ext cx="1440"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Text Box 9"/>
            <p:cNvSpPr txBox="1">
              <a:spLocks noChangeArrowheads="1"/>
            </p:cNvSpPr>
            <p:nvPr/>
          </p:nvSpPr>
          <p:spPr bwMode="auto">
            <a:xfrm>
              <a:off x="3984" y="506"/>
              <a:ext cx="72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WeatherData</a:t>
              </a:r>
            </a:p>
          </p:txBody>
        </p:sp>
        <p:sp>
          <p:nvSpPr>
            <p:cNvPr id="6154" name="Line 10"/>
            <p:cNvSpPr>
              <a:spLocks noChangeShapeType="1"/>
            </p:cNvSpPr>
            <p:nvPr/>
          </p:nvSpPr>
          <p:spPr bwMode="auto">
            <a:xfrm>
              <a:off x="3888" y="713"/>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Text Box 11"/>
            <p:cNvSpPr txBox="1">
              <a:spLocks noChangeArrowheads="1"/>
            </p:cNvSpPr>
            <p:nvPr/>
          </p:nvSpPr>
          <p:spPr bwMode="auto">
            <a:xfrm>
              <a:off x="3941" y="761"/>
              <a:ext cx="1342"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getTemperature()</a:t>
              </a:r>
            </a:p>
            <a:p>
              <a:r>
                <a:rPr lang="en-US" sz="1400"/>
                <a:t>getHumidity()</a:t>
              </a:r>
            </a:p>
            <a:p>
              <a:r>
                <a:rPr lang="en-US" sz="1400"/>
                <a:t>getPressure()</a:t>
              </a:r>
            </a:p>
            <a:p>
              <a:r>
                <a:rPr lang="en-US" sz="1400"/>
                <a:t>measurementsChanged()</a:t>
              </a:r>
            </a:p>
          </p:txBody>
        </p:sp>
      </p:grpSp>
      <p:sp>
        <p:nvSpPr>
          <p:cNvPr id="6149" name="Freeform 12"/>
          <p:cNvSpPr>
            <a:spLocks/>
          </p:cNvSpPr>
          <p:nvPr/>
        </p:nvSpPr>
        <p:spPr bwMode="auto">
          <a:xfrm>
            <a:off x="3352800" y="3505200"/>
            <a:ext cx="1295400" cy="685800"/>
          </a:xfrm>
          <a:custGeom>
            <a:avLst/>
            <a:gdLst>
              <a:gd name="T0" fmla="*/ 0 w 816"/>
              <a:gd name="T1" fmla="*/ 152400 h 432"/>
              <a:gd name="T2" fmla="*/ 685800 w 816"/>
              <a:gd name="T3" fmla="*/ 76200 h 432"/>
              <a:gd name="T4" fmla="*/ 990600 w 816"/>
              <a:gd name="T5" fmla="*/ 609600 h 432"/>
              <a:gd name="T6" fmla="*/ 1295400 w 816"/>
              <a:gd name="T7" fmla="*/ 53340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432">
                <a:moveTo>
                  <a:pt x="0" y="96"/>
                </a:moveTo>
                <a:cubicBezTo>
                  <a:pt x="164" y="48"/>
                  <a:pt x="328" y="0"/>
                  <a:pt x="432" y="48"/>
                </a:cubicBezTo>
                <a:cubicBezTo>
                  <a:pt x="536" y="96"/>
                  <a:pt x="560" y="336"/>
                  <a:pt x="624" y="384"/>
                </a:cubicBezTo>
                <a:cubicBezTo>
                  <a:pt x="688" y="432"/>
                  <a:pt x="752" y="384"/>
                  <a:pt x="816" y="33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Freeform 13"/>
          <p:cNvSpPr>
            <a:spLocks/>
          </p:cNvSpPr>
          <p:nvPr/>
        </p:nvSpPr>
        <p:spPr bwMode="auto">
          <a:xfrm>
            <a:off x="2819400" y="4660900"/>
            <a:ext cx="1981200" cy="698500"/>
          </a:xfrm>
          <a:custGeom>
            <a:avLst/>
            <a:gdLst>
              <a:gd name="T0" fmla="*/ 1981200 w 1248"/>
              <a:gd name="T1" fmla="*/ 215900 h 440"/>
              <a:gd name="T2" fmla="*/ 1219200 w 1248"/>
              <a:gd name="T3" fmla="*/ 63500 h 440"/>
              <a:gd name="T4" fmla="*/ 533400 w 1248"/>
              <a:gd name="T5" fmla="*/ 596900 h 440"/>
              <a:gd name="T6" fmla="*/ 0 w 1248"/>
              <a:gd name="T7" fmla="*/ 673100 h 4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8" h="440">
                <a:moveTo>
                  <a:pt x="1248" y="136"/>
                </a:moveTo>
                <a:cubicBezTo>
                  <a:pt x="1084" y="68"/>
                  <a:pt x="920" y="0"/>
                  <a:pt x="768" y="40"/>
                </a:cubicBezTo>
                <a:cubicBezTo>
                  <a:pt x="616" y="80"/>
                  <a:pt x="464" y="312"/>
                  <a:pt x="336" y="376"/>
                </a:cubicBezTo>
                <a:cubicBezTo>
                  <a:pt x="208" y="440"/>
                  <a:pt x="104" y="432"/>
                  <a:pt x="0" y="42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Text Box 14"/>
          <p:cNvSpPr txBox="1">
            <a:spLocks noChangeArrowheads="1"/>
          </p:cNvSpPr>
          <p:nvPr/>
        </p:nvSpPr>
        <p:spPr bwMode="auto">
          <a:xfrm>
            <a:off x="1295400" y="5141913"/>
            <a:ext cx="1898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Update three</a:t>
            </a:r>
          </a:p>
          <a:p>
            <a:r>
              <a:rPr lang="en-US"/>
              <a:t>different displays</a:t>
            </a:r>
          </a:p>
        </p:txBody>
      </p:sp>
    </p:spTree>
    <p:extLst>
      <p:ext uri="{BB962C8B-B14F-4D97-AF65-F5344CB8AC3E}">
        <p14:creationId xmlns:p14="http://schemas.microsoft.com/office/powerpoint/2010/main" val="4009430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Problem specification</a:t>
            </a:r>
          </a:p>
        </p:txBody>
      </p:sp>
      <p:sp>
        <p:nvSpPr>
          <p:cNvPr id="7171" name="Rectangle 3"/>
          <p:cNvSpPr>
            <a:spLocks noGrp="1" noChangeArrowheads="1"/>
          </p:cNvSpPr>
          <p:nvPr>
            <p:ph type="body" idx="1"/>
          </p:nvPr>
        </p:nvSpPr>
        <p:spPr/>
        <p:txBody>
          <a:bodyPr/>
          <a:lstStyle/>
          <a:p>
            <a:pPr eaLnBrk="1" hangingPunct="1">
              <a:lnSpc>
                <a:spcPct val="90000"/>
              </a:lnSpc>
            </a:pPr>
            <a:r>
              <a:rPr lang="en-US" smtClean="0"/>
              <a:t>weatherData class has three getter methods</a:t>
            </a:r>
          </a:p>
          <a:p>
            <a:pPr eaLnBrk="1" hangingPunct="1">
              <a:lnSpc>
                <a:spcPct val="90000"/>
              </a:lnSpc>
            </a:pPr>
            <a:r>
              <a:rPr lang="en-US" smtClean="0"/>
              <a:t>measurementsChanged() method called whenever there is a change</a:t>
            </a:r>
          </a:p>
          <a:p>
            <a:pPr eaLnBrk="1" hangingPunct="1">
              <a:lnSpc>
                <a:spcPct val="90000"/>
              </a:lnSpc>
            </a:pPr>
            <a:r>
              <a:rPr lang="en-US" smtClean="0"/>
              <a:t>Three display methods needs to be supported: current conditions, weather statistics and simple forecast</a:t>
            </a:r>
          </a:p>
          <a:p>
            <a:pPr eaLnBrk="1" hangingPunct="1">
              <a:lnSpc>
                <a:spcPct val="90000"/>
              </a:lnSpc>
            </a:pPr>
            <a:r>
              <a:rPr lang="en-US" smtClean="0"/>
              <a:t>System should be expandable</a:t>
            </a:r>
          </a:p>
        </p:txBody>
      </p:sp>
    </p:spTree>
    <p:extLst>
      <p:ext uri="{BB962C8B-B14F-4D97-AF65-F5344CB8AC3E}">
        <p14:creationId xmlns:p14="http://schemas.microsoft.com/office/powerpoint/2010/main" val="470423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First cut at implementation</a:t>
            </a:r>
          </a:p>
        </p:txBody>
      </p:sp>
      <p:sp>
        <p:nvSpPr>
          <p:cNvPr id="8195" name="Rectangle 3"/>
          <p:cNvSpPr>
            <a:spLocks noGrp="1" noChangeArrowheads="1"/>
          </p:cNvSpPr>
          <p:nvPr>
            <p:ph type="body" idx="1"/>
          </p:nvPr>
        </p:nvSpPr>
        <p:spPr/>
        <p:txBody>
          <a:bodyPr/>
          <a:lstStyle/>
          <a:p>
            <a:pPr eaLnBrk="1" hangingPunct="1">
              <a:buFont typeface="Wingdings" pitchFamily="2" charset="2"/>
              <a:buNone/>
            </a:pPr>
            <a:r>
              <a:rPr lang="en-US" sz="1600" smtClean="0"/>
              <a:t>public class WeatherData {</a:t>
            </a:r>
          </a:p>
          <a:p>
            <a:pPr eaLnBrk="1" hangingPunct="1">
              <a:buFont typeface="Wingdings" pitchFamily="2" charset="2"/>
              <a:buNone/>
            </a:pPr>
            <a:r>
              <a:rPr lang="en-US" sz="1600" smtClean="0"/>
              <a:t>	</a:t>
            </a:r>
          </a:p>
          <a:p>
            <a:pPr eaLnBrk="1" hangingPunct="1">
              <a:buFont typeface="Wingdings" pitchFamily="2" charset="2"/>
              <a:buNone/>
            </a:pPr>
            <a:r>
              <a:rPr lang="en-US" sz="1600" smtClean="0"/>
              <a:t>	public void measurementsChanged(){</a:t>
            </a:r>
          </a:p>
          <a:p>
            <a:pPr eaLnBrk="1" hangingPunct="1">
              <a:buFont typeface="Wingdings" pitchFamily="2" charset="2"/>
              <a:buNone/>
            </a:pPr>
            <a:r>
              <a:rPr lang="en-US" sz="1600" smtClean="0"/>
              <a:t>		float temp = getTemperature();</a:t>
            </a:r>
          </a:p>
          <a:p>
            <a:pPr eaLnBrk="1" hangingPunct="1">
              <a:buFont typeface="Wingdings" pitchFamily="2" charset="2"/>
              <a:buNone/>
            </a:pPr>
            <a:r>
              <a:rPr lang="en-US" sz="1600" smtClean="0"/>
              <a:t>		float humidity = getHumidity();</a:t>
            </a:r>
          </a:p>
          <a:p>
            <a:pPr eaLnBrk="1" hangingPunct="1">
              <a:buFont typeface="Wingdings" pitchFamily="2" charset="2"/>
              <a:buNone/>
            </a:pPr>
            <a:r>
              <a:rPr lang="en-US" sz="1600" smtClean="0"/>
              <a:t>		float pressure = getPressure();</a:t>
            </a:r>
          </a:p>
          <a:p>
            <a:pPr eaLnBrk="1" hangingPunct="1">
              <a:buFont typeface="Wingdings" pitchFamily="2" charset="2"/>
              <a:buNone/>
            </a:pPr>
            <a:endParaRPr lang="en-US" sz="1600" smtClean="0"/>
          </a:p>
          <a:p>
            <a:pPr eaLnBrk="1" hangingPunct="1">
              <a:buFont typeface="Wingdings" pitchFamily="2" charset="2"/>
              <a:buNone/>
            </a:pPr>
            <a:r>
              <a:rPr lang="en-US" sz="1600" smtClean="0"/>
              <a:t>		currentConditionsDisplay.update (temp, humidity, pressure);</a:t>
            </a:r>
          </a:p>
          <a:p>
            <a:pPr eaLnBrk="1" hangingPunct="1">
              <a:buFont typeface="Wingdings" pitchFamily="2" charset="2"/>
              <a:buNone/>
            </a:pPr>
            <a:r>
              <a:rPr lang="en-US" sz="1600" smtClean="0"/>
              <a:t>		statisticsDisplay.update (temp, humidity, pressure);</a:t>
            </a:r>
          </a:p>
          <a:p>
            <a:pPr eaLnBrk="1" hangingPunct="1">
              <a:buFont typeface="Wingdings" pitchFamily="2" charset="2"/>
              <a:buNone/>
            </a:pPr>
            <a:r>
              <a:rPr lang="en-US" sz="1600" smtClean="0"/>
              <a:t>		forecastDisplay.update (temp, humidity, pressure);</a:t>
            </a:r>
          </a:p>
          <a:p>
            <a:pPr eaLnBrk="1" hangingPunct="1">
              <a:buFont typeface="Wingdings" pitchFamily="2" charset="2"/>
              <a:buNone/>
            </a:pPr>
            <a:r>
              <a:rPr lang="en-US" sz="1600" smtClean="0"/>
              <a:t>	}</a:t>
            </a:r>
          </a:p>
          <a:p>
            <a:pPr eaLnBrk="1" hangingPunct="1">
              <a:buFont typeface="Wingdings" pitchFamily="2" charset="2"/>
              <a:buNone/>
            </a:pPr>
            <a:r>
              <a:rPr lang="en-US" sz="1600" smtClean="0"/>
              <a:t>	// other methods</a:t>
            </a:r>
          </a:p>
          <a:p>
            <a:pPr eaLnBrk="1" hangingPunct="1">
              <a:buFont typeface="Wingdings" pitchFamily="2" charset="2"/>
              <a:buNone/>
            </a:pPr>
            <a:r>
              <a:rPr lang="en-US" sz="1600" smtClean="0"/>
              <a:t>}</a:t>
            </a:r>
          </a:p>
        </p:txBody>
      </p:sp>
    </p:spTree>
    <p:extLst>
      <p:ext uri="{BB962C8B-B14F-4D97-AF65-F5344CB8AC3E}">
        <p14:creationId xmlns:p14="http://schemas.microsoft.com/office/powerpoint/2010/main" val="2182085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First cut at implementation</a:t>
            </a:r>
          </a:p>
        </p:txBody>
      </p:sp>
      <p:sp>
        <p:nvSpPr>
          <p:cNvPr id="9219" name="Rectangle 3"/>
          <p:cNvSpPr>
            <a:spLocks noGrp="1" noChangeArrowheads="1"/>
          </p:cNvSpPr>
          <p:nvPr>
            <p:ph type="body" idx="1"/>
          </p:nvPr>
        </p:nvSpPr>
        <p:spPr/>
        <p:txBody>
          <a:bodyPr/>
          <a:lstStyle/>
          <a:p>
            <a:pPr eaLnBrk="1" hangingPunct="1">
              <a:buFont typeface="Wingdings" pitchFamily="2" charset="2"/>
              <a:buNone/>
            </a:pPr>
            <a:r>
              <a:rPr lang="en-US" sz="1600" smtClean="0"/>
              <a:t>public class WeatherData {</a:t>
            </a:r>
          </a:p>
          <a:p>
            <a:pPr eaLnBrk="1" hangingPunct="1">
              <a:buFont typeface="Wingdings" pitchFamily="2" charset="2"/>
              <a:buNone/>
            </a:pPr>
            <a:r>
              <a:rPr lang="en-US" sz="1600" smtClean="0"/>
              <a:t>	</a:t>
            </a:r>
          </a:p>
          <a:p>
            <a:pPr eaLnBrk="1" hangingPunct="1">
              <a:buFont typeface="Wingdings" pitchFamily="2" charset="2"/>
              <a:buNone/>
            </a:pPr>
            <a:r>
              <a:rPr lang="en-US" sz="1600" smtClean="0"/>
              <a:t>	public void measurementsChanged(){</a:t>
            </a:r>
          </a:p>
          <a:p>
            <a:pPr eaLnBrk="1" hangingPunct="1">
              <a:buFont typeface="Wingdings" pitchFamily="2" charset="2"/>
              <a:buNone/>
            </a:pPr>
            <a:r>
              <a:rPr lang="en-US" sz="1600" smtClean="0"/>
              <a:t>		float temp = getTemperature();</a:t>
            </a:r>
          </a:p>
          <a:p>
            <a:pPr eaLnBrk="1" hangingPunct="1">
              <a:buFont typeface="Wingdings" pitchFamily="2" charset="2"/>
              <a:buNone/>
            </a:pPr>
            <a:r>
              <a:rPr lang="en-US" sz="1600" smtClean="0"/>
              <a:t>		float humidity = getHumidity();</a:t>
            </a:r>
          </a:p>
          <a:p>
            <a:pPr eaLnBrk="1" hangingPunct="1">
              <a:buFont typeface="Wingdings" pitchFamily="2" charset="2"/>
              <a:buNone/>
            </a:pPr>
            <a:r>
              <a:rPr lang="en-US" sz="1600" smtClean="0"/>
              <a:t>		float pressure = getPressure();</a:t>
            </a:r>
          </a:p>
          <a:p>
            <a:pPr eaLnBrk="1" hangingPunct="1">
              <a:buFont typeface="Wingdings" pitchFamily="2" charset="2"/>
              <a:buNone/>
            </a:pPr>
            <a:endParaRPr lang="en-US" sz="1600" smtClean="0"/>
          </a:p>
          <a:p>
            <a:pPr eaLnBrk="1" hangingPunct="1">
              <a:buFont typeface="Wingdings" pitchFamily="2" charset="2"/>
              <a:buNone/>
            </a:pPr>
            <a:r>
              <a:rPr lang="en-US" sz="1600" smtClean="0"/>
              <a:t>		currentConditionsDisplay.update (temp, humidity, pressure);</a:t>
            </a:r>
          </a:p>
          <a:p>
            <a:pPr eaLnBrk="1" hangingPunct="1">
              <a:buFont typeface="Wingdings" pitchFamily="2" charset="2"/>
              <a:buNone/>
            </a:pPr>
            <a:r>
              <a:rPr lang="en-US" sz="1600" smtClean="0"/>
              <a:t>		statisticsDisplay.update (temp, humidity, pressure);</a:t>
            </a:r>
          </a:p>
          <a:p>
            <a:pPr eaLnBrk="1" hangingPunct="1">
              <a:buFont typeface="Wingdings" pitchFamily="2" charset="2"/>
              <a:buNone/>
            </a:pPr>
            <a:r>
              <a:rPr lang="en-US" sz="1600" smtClean="0"/>
              <a:t>		forecastDisplay.update (temp, humidity, pressure);</a:t>
            </a:r>
          </a:p>
          <a:p>
            <a:pPr eaLnBrk="1" hangingPunct="1">
              <a:buFont typeface="Wingdings" pitchFamily="2" charset="2"/>
              <a:buNone/>
            </a:pPr>
            <a:r>
              <a:rPr lang="en-US" sz="1600" smtClean="0"/>
              <a:t>	}</a:t>
            </a:r>
          </a:p>
          <a:p>
            <a:pPr eaLnBrk="1" hangingPunct="1">
              <a:buFont typeface="Wingdings" pitchFamily="2" charset="2"/>
              <a:buNone/>
            </a:pPr>
            <a:r>
              <a:rPr lang="en-US" sz="1600" smtClean="0"/>
              <a:t>	// other methods</a:t>
            </a:r>
          </a:p>
          <a:p>
            <a:pPr eaLnBrk="1" hangingPunct="1">
              <a:buFont typeface="Wingdings" pitchFamily="2" charset="2"/>
              <a:buNone/>
            </a:pPr>
            <a:r>
              <a:rPr lang="en-US" sz="1600" smtClean="0"/>
              <a:t>}</a:t>
            </a:r>
          </a:p>
        </p:txBody>
      </p:sp>
      <p:sp>
        <p:nvSpPr>
          <p:cNvPr id="9220" name="Freeform 4"/>
          <p:cNvSpPr>
            <a:spLocks/>
          </p:cNvSpPr>
          <p:nvPr/>
        </p:nvSpPr>
        <p:spPr bwMode="auto">
          <a:xfrm>
            <a:off x="1371600" y="3644900"/>
            <a:ext cx="2324100" cy="1689100"/>
          </a:xfrm>
          <a:custGeom>
            <a:avLst/>
            <a:gdLst>
              <a:gd name="T0" fmla="*/ 1752600 w 1464"/>
              <a:gd name="T1" fmla="*/ 1308100 h 1064"/>
              <a:gd name="T2" fmla="*/ 2286000 w 1464"/>
              <a:gd name="T3" fmla="*/ 774700 h 1064"/>
              <a:gd name="T4" fmla="*/ 1524000 w 1464"/>
              <a:gd name="T5" fmla="*/ 88900 h 1064"/>
              <a:gd name="T6" fmla="*/ 304800 w 1464"/>
              <a:gd name="T7" fmla="*/ 241300 h 1064"/>
              <a:gd name="T8" fmla="*/ 76200 w 1464"/>
              <a:gd name="T9" fmla="*/ 774700 h 1064"/>
              <a:gd name="T10" fmla="*/ 228600 w 1464"/>
              <a:gd name="T11" fmla="*/ 1308100 h 1064"/>
              <a:gd name="T12" fmla="*/ 1447800 w 1464"/>
              <a:gd name="T13" fmla="*/ 1384300 h 1064"/>
              <a:gd name="T14" fmla="*/ 2057400 w 1464"/>
              <a:gd name="T15" fmla="*/ 1689100 h 10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4" h="1064">
                <a:moveTo>
                  <a:pt x="1104" y="824"/>
                </a:moveTo>
                <a:cubicBezTo>
                  <a:pt x="1284" y="720"/>
                  <a:pt x="1464" y="616"/>
                  <a:pt x="1440" y="488"/>
                </a:cubicBezTo>
                <a:cubicBezTo>
                  <a:pt x="1416" y="360"/>
                  <a:pt x="1168" y="112"/>
                  <a:pt x="960" y="56"/>
                </a:cubicBezTo>
                <a:cubicBezTo>
                  <a:pt x="752" y="0"/>
                  <a:pt x="344" y="80"/>
                  <a:pt x="192" y="152"/>
                </a:cubicBezTo>
                <a:cubicBezTo>
                  <a:pt x="40" y="224"/>
                  <a:pt x="56" y="376"/>
                  <a:pt x="48" y="488"/>
                </a:cubicBezTo>
                <a:cubicBezTo>
                  <a:pt x="40" y="600"/>
                  <a:pt x="0" y="760"/>
                  <a:pt x="144" y="824"/>
                </a:cubicBezTo>
                <a:cubicBezTo>
                  <a:pt x="288" y="888"/>
                  <a:pt x="720" y="832"/>
                  <a:pt x="912" y="872"/>
                </a:cubicBezTo>
                <a:cubicBezTo>
                  <a:pt x="1104" y="912"/>
                  <a:pt x="1200" y="988"/>
                  <a:pt x="1296" y="106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Text Box 5"/>
          <p:cNvSpPr txBox="1">
            <a:spLocks noChangeArrowheads="1"/>
          </p:cNvSpPr>
          <p:nvPr/>
        </p:nvSpPr>
        <p:spPr bwMode="auto">
          <a:xfrm>
            <a:off x="3489325" y="5176838"/>
            <a:ext cx="41227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Bradley Hand ITC" pitchFamily="66" charset="0"/>
              </a:rPr>
              <a:t>By coding to concrete implementations</a:t>
            </a:r>
          </a:p>
          <a:p>
            <a:r>
              <a:rPr lang="en-US">
                <a:latin typeface="Bradley Hand ITC" pitchFamily="66" charset="0"/>
              </a:rPr>
              <a:t>there is no way to add additional display</a:t>
            </a:r>
          </a:p>
          <a:p>
            <a:r>
              <a:rPr lang="en-US">
                <a:latin typeface="Bradley Hand ITC" pitchFamily="66" charset="0"/>
              </a:rPr>
              <a:t>elements without making code change </a:t>
            </a:r>
          </a:p>
        </p:txBody>
      </p:sp>
      <p:sp>
        <p:nvSpPr>
          <p:cNvPr id="9222" name="Text Box 6"/>
          <p:cNvSpPr txBox="1">
            <a:spLocks noChangeArrowheads="1"/>
          </p:cNvSpPr>
          <p:nvPr/>
        </p:nvSpPr>
        <p:spPr bwMode="auto">
          <a:xfrm>
            <a:off x="5410200" y="2819400"/>
            <a:ext cx="3365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Bradley Hand ITC" pitchFamily="66" charset="0"/>
              </a:rPr>
              <a:t>Area of change which can be</a:t>
            </a:r>
          </a:p>
          <a:p>
            <a:r>
              <a:rPr lang="en-US">
                <a:latin typeface="Bradley Hand ITC" pitchFamily="66" charset="0"/>
              </a:rPr>
              <a:t>Managed better by encapsulation</a:t>
            </a:r>
          </a:p>
        </p:txBody>
      </p:sp>
      <p:sp>
        <p:nvSpPr>
          <p:cNvPr id="9223" name="AutoShape 8"/>
          <p:cNvSpPr>
            <a:spLocks/>
          </p:cNvSpPr>
          <p:nvPr/>
        </p:nvSpPr>
        <p:spPr bwMode="auto">
          <a:xfrm>
            <a:off x="7162800" y="3886200"/>
            <a:ext cx="304800" cy="914400"/>
          </a:xfrm>
          <a:prstGeom prst="righ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Freeform 9"/>
          <p:cNvSpPr>
            <a:spLocks/>
          </p:cNvSpPr>
          <p:nvPr/>
        </p:nvSpPr>
        <p:spPr bwMode="auto">
          <a:xfrm>
            <a:off x="7467600" y="3429000"/>
            <a:ext cx="901700" cy="1066800"/>
          </a:xfrm>
          <a:custGeom>
            <a:avLst/>
            <a:gdLst>
              <a:gd name="T0" fmla="*/ 0 w 568"/>
              <a:gd name="T1" fmla="*/ 914400 h 672"/>
              <a:gd name="T2" fmla="*/ 838200 w 568"/>
              <a:gd name="T3" fmla="*/ 914400 h 672"/>
              <a:gd name="T4" fmla="*/ 381000 w 568"/>
              <a:gd name="T5" fmla="*/ 0 h 672"/>
              <a:gd name="T6" fmla="*/ 0 60000 65536"/>
              <a:gd name="T7" fmla="*/ 0 60000 65536"/>
              <a:gd name="T8" fmla="*/ 0 60000 65536"/>
            </a:gdLst>
            <a:ahLst/>
            <a:cxnLst>
              <a:cxn ang="T6">
                <a:pos x="T0" y="T1"/>
              </a:cxn>
              <a:cxn ang="T7">
                <a:pos x="T2" y="T3"/>
              </a:cxn>
              <a:cxn ang="T8">
                <a:pos x="T4" y="T5"/>
              </a:cxn>
            </a:cxnLst>
            <a:rect l="0" t="0" r="r" b="b"/>
            <a:pathLst>
              <a:path w="568" h="672">
                <a:moveTo>
                  <a:pt x="0" y="576"/>
                </a:moveTo>
                <a:cubicBezTo>
                  <a:pt x="244" y="624"/>
                  <a:pt x="488" y="672"/>
                  <a:pt x="528" y="576"/>
                </a:cubicBezTo>
                <a:cubicBezTo>
                  <a:pt x="568" y="480"/>
                  <a:pt x="404" y="240"/>
                  <a:pt x="24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2257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878</TotalTime>
  <Words>1558</Words>
  <Application>Microsoft Office PowerPoint</Application>
  <PresentationFormat>On-screen Show (4:3)</PresentationFormat>
  <Paragraphs>609</Paragraphs>
  <Slides>43</Slides>
  <Notes>20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The Observer Pattern</vt:lpstr>
      <vt:lpstr>Statement of Work</vt:lpstr>
      <vt:lpstr>PowerPoint Presentation</vt:lpstr>
      <vt:lpstr>Weather Monitoring Application</vt:lpstr>
      <vt:lpstr>We are given WeatherData class</vt:lpstr>
      <vt:lpstr>What needs to be done?</vt:lpstr>
      <vt:lpstr>Problem specification</vt:lpstr>
      <vt:lpstr>First cut at implementation</vt:lpstr>
      <vt:lpstr>First cut at implementation</vt:lpstr>
      <vt:lpstr>Basis for observer pattern</vt:lpstr>
      <vt:lpstr>Newspaper subscriptions</vt:lpstr>
      <vt:lpstr>Observer Pattern</vt:lpstr>
      <vt:lpstr>PowerPoint Presentation</vt:lpstr>
      <vt:lpstr>The Power of Loose Coupling</vt:lpstr>
      <vt:lpstr>Design Principle #4 </vt:lpstr>
      <vt:lpstr>Observer Pattern – Weather data</vt:lpstr>
      <vt:lpstr>PowerPoint Presentation</vt:lpstr>
      <vt:lpstr>PowerPoint Presentation</vt:lpstr>
      <vt:lpstr>Weather data interfaces</vt:lpstr>
      <vt:lpstr>Implementing subject interface</vt:lpstr>
      <vt:lpstr>Register and unregister</vt:lpstr>
      <vt:lpstr>Notify methods</vt:lpstr>
      <vt:lpstr>Push or pull</vt:lpstr>
      <vt:lpstr>Java implementation</vt:lpstr>
      <vt:lpstr>Java Observer Pattern – Weather data</vt:lpstr>
      <vt:lpstr>Behind the scenes  (pseudocode for Observable class)</vt:lpstr>
      <vt:lpstr>Behind the scenes  (For Observer interface)</vt:lpstr>
      <vt:lpstr>PowerPoint Presentation</vt:lpstr>
      <vt:lpstr>PowerPoint Presentation</vt:lpstr>
      <vt:lpstr>Problems with Java implementation</vt:lpstr>
      <vt:lpstr>Other uses of the Observer pattern in Java</vt:lpstr>
      <vt:lpstr>Java Event Handling Example</vt:lpstr>
      <vt:lpstr>PowerPoint Presentation</vt:lpstr>
      <vt:lpstr>PowerPoint Presentation</vt:lpstr>
      <vt:lpstr>PowerPoint Presentation</vt:lpstr>
      <vt:lpstr>Summary so far..</vt:lpstr>
      <vt:lpstr>Design Principle for Observer Pattern</vt:lpstr>
      <vt:lpstr>Observer pattern</vt:lpstr>
      <vt:lpstr>Observer Pattern – Class diagram</vt:lpstr>
      <vt:lpstr>Typical usages</vt:lpstr>
      <vt:lpstr>PowerPoint Presentation</vt:lpstr>
      <vt:lpstr>PowerPoint Presentation</vt:lpstr>
      <vt:lpstr>Summary so far..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Design Pattern</dc:title>
  <dc:creator>Sophie</dc:creator>
  <cp:lastModifiedBy>Information Technology</cp:lastModifiedBy>
  <cp:revision>98</cp:revision>
  <dcterms:created xsi:type="dcterms:W3CDTF">2006-08-16T00:00:00Z</dcterms:created>
  <dcterms:modified xsi:type="dcterms:W3CDTF">2018-09-19T13:36:31Z</dcterms:modified>
</cp:coreProperties>
</file>