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6"/>
  </p:notesMasterIdLst>
  <p:handoutMasterIdLst>
    <p:handoutMasterId r:id="rId67"/>
  </p:handoutMasterIdLst>
  <p:sldIdLst>
    <p:sldId id="311" r:id="rId2"/>
    <p:sldId id="276" r:id="rId3"/>
    <p:sldId id="277" r:id="rId4"/>
    <p:sldId id="334" r:id="rId5"/>
    <p:sldId id="335" r:id="rId6"/>
    <p:sldId id="336"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312" r:id="rId21"/>
    <p:sldId id="313" r:id="rId22"/>
    <p:sldId id="314" r:id="rId23"/>
    <p:sldId id="316" r:id="rId24"/>
    <p:sldId id="317" r:id="rId25"/>
    <p:sldId id="318" r:id="rId26"/>
    <p:sldId id="319" r:id="rId27"/>
    <p:sldId id="320" r:id="rId28"/>
    <p:sldId id="323" r:id="rId29"/>
    <p:sldId id="324" r:id="rId30"/>
    <p:sldId id="325" r:id="rId31"/>
    <p:sldId id="326" r:id="rId32"/>
    <p:sldId id="327" r:id="rId33"/>
    <p:sldId id="256" r:id="rId34"/>
    <p:sldId id="259" r:id="rId35"/>
    <p:sldId id="337" r:id="rId36"/>
    <p:sldId id="338" r:id="rId37"/>
    <p:sldId id="263" r:id="rId38"/>
    <p:sldId id="258" r:id="rId39"/>
    <p:sldId id="260" r:id="rId40"/>
    <p:sldId id="261" r:id="rId41"/>
    <p:sldId id="262" r:id="rId42"/>
    <p:sldId id="340" r:id="rId43"/>
    <p:sldId id="361" r:id="rId44"/>
    <p:sldId id="360" r:id="rId45"/>
    <p:sldId id="341" r:id="rId46"/>
    <p:sldId id="342" r:id="rId47"/>
    <p:sldId id="343" r:id="rId48"/>
    <p:sldId id="344" r:id="rId49"/>
    <p:sldId id="345" r:id="rId50"/>
    <p:sldId id="346" r:id="rId51"/>
    <p:sldId id="347" r:id="rId52"/>
    <p:sldId id="348" r:id="rId53"/>
    <p:sldId id="349" r:id="rId54"/>
    <p:sldId id="350" r:id="rId55"/>
    <p:sldId id="351" r:id="rId56"/>
    <p:sldId id="362" r:id="rId57"/>
    <p:sldId id="352" r:id="rId58"/>
    <p:sldId id="353" r:id="rId59"/>
    <p:sldId id="354" r:id="rId60"/>
    <p:sldId id="355" r:id="rId61"/>
    <p:sldId id="356" r:id="rId62"/>
    <p:sldId id="357" r:id="rId63"/>
    <p:sldId id="358" r:id="rId64"/>
    <p:sldId id="359" r:id="rId6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820" autoAdjust="0"/>
  </p:normalViewPr>
  <p:slideViewPr>
    <p:cSldViewPr>
      <p:cViewPr varScale="1">
        <p:scale>
          <a:sx n="73" d="100"/>
          <a:sy n="73" d="100"/>
        </p:scale>
        <p:origin x="173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962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9626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962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9B3357C-F9CD-46E2-BBC8-3FFB4A5B557D}" type="slidenum">
              <a:rPr lang="en-US"/>
              <a:pPr>
                <a:defRPr/>
              </a:pPr>
              <a:t>‹#›</a:t>
            </a:fld>
            <a:endParaRPr lang="en-US"/>
          </a:p>
        </p:txBody>
      </p:sp>
    </p:spTree>
    <p:extLst>
      <p:ext uri="{BB962C8B-B14F-4D97-AF65-F5344CB8AC3E}">
        <p14:creationId xmlns:p14="http://schemas.microsoft.com/office/powerpoint/2010/main" val="537103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901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01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01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901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0227EE6-ACF3-4171-8328-AB64B740CD98}" type="slidenum">
              <a:rPr lang="en-US"/>
              <a:pPr>
                <a:defRPr/>
              </a:pPr>
              <a:t>‹#›</a:t>
            </a:fld>
            <a:endParaRPr lang="en-US"/>
          </a:p>
        </p:txBody>
      </p:sp>
    </p:spTree>
    <p:extLst>
      <p:ext uri="{BB962C8B-B14F-4D97-AF65-F5344CB8AC3E}">
        <p14:creationId xmlns:p14="http://schemas.microsoft.com/office/powerpoint/2010/main" val="42071760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0227EE6-ACF3-4171-8328-AB64B740CD98}" type="slidenum">
              <a:rPr lang="en-US" smtClean="0"/>
              <a:pPr>
                <a:defRPr/>
              </a:pPr>
              <a:t>2</a:t>
            </a:fld>
            <a:endParaRPr lang="en-US"/>
          </a:p>
        </p:txBody>
      </p:sp>
    </p:spTree>
    <p:extLst>
      <p:ext uri="{BB962C8B-B14F-4D97-AF65-F5344CB8AC3E}">
        <p14:creationId xmlns:p14="http://schemas.microsoft.com/office/powerpoint/2010/main" val="4065202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0227EE6-ACF3-4171-8328-AB64B740CD98}" type="slidenum">
              <a:rPr lang="en-US" smtClean="0"/>
              <a:pPr>
                <a:defRPr/>
              </a:pPr>
              <a:t>3</a:t>
            </a:fld>
            <a:endParaRPr lang="en-US"/>
          </a:p>
        </p:txBody>
      </p:sp>
    </p:spTree>
    <p:extLst>
      <p:ext uri="{BB962C8B-B14F-4D97-AF65-F5344CB8AC3E}">
        <p14:creationId xmlns:p14="http://schemas.microsoft.com/office/powerpoint/2010/main" val="848242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F6A7466-41B0-4251-A1CB-43302B0BF3FD}" type="slidenum">
              <a:rPr lang="en-US" smtClean="0"/>
              <a:pPr/>
              <a:t>4</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r>
              <a:rPr lang="en-US"/>
              <a:t>A containment hierarchy is a tree of components that has a top-level container as its root. We'll show you one in a bit. </a:t>
            </a:r>
          </a:p>
          <a:p>
            <a:pPr eaLnBrk="1" hangingPunct="1"/>
            <a:r>
              <a:rPr lang="en-US"/>
              <a:t>If a component is already in a container and you try to add it to another container, the component will be removed from the first container and then added to the second. </a:t>
            </a:r>
          </a:p>
          <a:p>
            <a:pPr eaLnBrk="1" hangingPunct="1"/>
            <a:endParaRPr lang="en-US"/>
          </a:p>
          <a:p>
            <a:pPr eaLnBrk="1" hangingPunct="1"/>
            <a:r>
              <a:rPr lang="en-US"/>
              <a:t>Some look and feels, such as the Mac OS look and feel, give you the option of placing the menu bar in another place more appropriate for the look and feel, such as at the top of the screen.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6350" y="20638"/>
            <a:ext cx="9144000" cy="6858000"/>
            <a:chOff x="0" y="0"/>
            <a:chExt cx="5760" cy="4320"/>
          </a:xfrm>
        </p:grpSpPr>
        <p:sp>
          <p:nvSpPr>
            <p:cNvPr id="5" name="Freeform 3"/>
            <p:cNvSpPr>
              <a:spLocks/>
            </p:cNvSpPr>
            <p:nvPr/>
          </p:nvSpPr>
          <p:spPr bwMode="hidden">
            <a:xfrm>
              <a:off x="0" y="3072"/>
              <a:ext cx="5760" cy="1248"/>
            </a:xfrm>
            <a:custGeom>
              <a:avLst/>
              <a:gdLst>
                <a:gd name="T0" fmla="*/ 6027 w 6027"/>
                <a:gd name="T1" fmla="*/ 2296 h 2296"/>
                <a:gd name="T2" fmla="*/ 0 w 6027"/>
                <a:gd name="T3" fmla="*/ 2296 h 2296"/>
                <a:gd name="T4" fmla="*/ 0 w 6027"/>
                <a:gd name="T5" fmla="*/ 0 h 2296"/>
                <a:gd name="T6" fmla="*/ 6027 w 6027"/>
                <a:gd name="T7" fmla="*/ 0 h 2296"/>
                <a:gd name="T8" fmla="*/ 6027 w 6027"/>
                <a:gd name="T9" fmla="*/ 2296 h 2296"/>
                <a:gd name="T10" fmla="*/ 6027 w 6027"/>
                <a:gd name="T11" fmla="*/ 2296 h 22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27" h="2296">
                  <a:moveTo>
                    <a:pt x="6027" y="2296"/>
                  </a:moveTo>
                  <a:lnTo>
                    <a:pt x="0" y="2296"/>
                  </a:lnTo>
                  <a:lnTo>
                    <a:pt x="0" y="0"/>
                  </a:lnTo>
                  <a:lnTo>
                    <a:pt x="6027" y="0"/>
                  </a:lnTo>
                  <a:lnTo>
                    <a:pt x="6027" y="2296"/>
                  </a:lnTo>
                  <a:close/>
                </a:path>
              </a:pathLst>
            </a:custGeom>
            <a:gradFill rotWithShape="0">
              <a:gsLst>
                <a:gs pos="0">
                  <a:schemeClr val="bg1"/>
                </a:gs>
                <a:gs pos="100000">
                  <a:schemeClr val="accent2"/>
                </a:gs>
              </a:gsLst>
              <a:lin ang="5400000" scaled="1"/>
            </a:gradFill>
            <a:ln w="9525">
              <a:noFill/>
              <a:round/>
              <a:headEnd/>
              <a:tailEnd/>
            </a:ln>
          </p:spPr>
          <p:txBody>
            <a:bodyPr/>
            <a:lstStyle/>
            <a:p>
              <a:endParaRPr lang="en-US"/>
            </a:p>
          </p:txBody>
        </p:sp>
        <p:sp>
          <p:nvSpPr>
            <p:cNvPr id="6" name="Freeform 4"/>
            <p:cNvSpPr>
              <a:spLocks/>
            </p:cNvSpPr>
            <p:nvPr/>
          </p:nvSpPr>
          <p:spPr bwMode="hidden">
            <a:xfrm>
              <a:off x="0" y="0"/>
              <a:ext cx="5760" cy="3072"/>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amma/>
                    <a:shade val="46275"/>
                    <a:invGamma/>
                  </a:schemeClr>
                </a:gs>
                <a:gs pos="100000">
                  <a:schemeClr val="bg1"/>
                </a:gs>
              </a:gsLst>
              <a:lin ang="5400000" scaled="1"/>
            </a:gradFill>
            <a:ln w="9525">
              <a:noFill/>
              <a:round/>
              <a:headEnd/>
              <a:tailEnd/>
            </a:ln>
          </p:spPr>
          <p:txBody>
            <a:bodyPr/>
            <a:lstStyle/>
            <a:p>
              <a:pPr>
                <a:defRPr/>
              </a:pPr>
              <a:endParaRPr lang="en-US"/>
            </a:p>
          </p:txBody>
        </p:sp>
      </p:grpSp>
      <p:sp>
        <p:nvSpPr>
          <p:cNvPr id="7" name="Freeform 5"/>
          <p:cNvSpPr>
            <a:spLocks/>
          </p:cNvSpPr>
          <p:nvPr/>
        </p:nvSpPr>
        <p:spPr bwMode="hidden">
          <a:xfrm>
            <a:off x="6242050" y="6269038"/>
            <a:ext cx="2895600" cy="609600"/>
          </a:xfrm>
          <a:custGeom>
            <a:avLst/>
            <a:gdLst>
              <a:gd name="T0" fmla="*/ 5748 w 5748"/>
              <a:gd name="T1" fmla="*/ 246 h 246"/>
              <a:gd name="T2" fmla="*/ 0 w 5748"/>
              <a:gd name="T3" fmla="*/ 246 h 246"/>
              <a:gd name="T4" fmla="*/ 0 w 5748"/>
              <a:gd name="T5" fmla="*/ 0 h 246"/>
              <a:gd name="T6" fmla="*/ 5748 w 5748"/>
              <a:gd name="T7" fmla="*/ 0 h 246"/>
              <a:gd name="T8" fmla="*/ 5748 w 5748"/>
              <a:gd name="T9" fmla="*/ 246 h 246"/>
              <a:gd name="T10" fmla="*/ 5748 w 5748"/>
              <a:gd name="T11" fmla="*/ 246 h 24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8" h="246">
                <a:moveTo>
                  <a:pt x="5748" y="246"/>
                </a:moveTo>
                <a:lnTo>
                  <a:pt x="0" y="246"/>
                </a:lnTo>
                <a:lnTo>
                  <a:pt x="0" y="0"/>
                </a:lnTo>
                <a:lnTo>
                  <a:pt x="5748" y="0"/>
                </a:lnTo>
                <a:lnTo>
                  <a:pt x="5748" y="246"/>
                </a:lnTo>
                <a:close/>
              </a:path>
            </a:pathLst>
          </a:custGeom>
          <a:gradFill rotWithShape="0">
            <a:gsLst>
              <a:gs pos="0">
                <a:schemeClr val="bg1"/>
              </a:gs>
              <a:gs pos="100000">
                <a:schemeClr val="hlink"/>
              </a:gs>
            </a:gsLst>
            <a:lin ang="18900000" scaled="1"/>
          </a:gradFill>
          <a:ln w="9525">
            <a:noFill/>
            <a:round/>
            <a:headEnd/>
            <a:tailEnd/>
          </a:ln>
        </p:spPr>
        <p:txBody>
          <a:bodyPr/>
          <a:lstStyle/>
          <a:p>
            <a:endParaRPr lang="en-US"/>
          </a:p>
        </p:txBody>
      </p:sp>
      <p:grpSp>
        <p:nvGrpSpPr>
          <p:cNvPr id="8" name="Group 6"/>
          <p:cNvGrpSpPr>
            <a:grpSpLocks/>
          </p:cNvGrpSpPr>
          <p:nvPr/>
        </p:nvGrpSpPr>
        <p:grpSpPr bwMode="auto">
          <a:xfrm>
            <a:off x="-1588" y="6034088"/>
            <a:ext cx="7845426" cy="850900"/>
            <a:chOff x="0" y="3792"/>
            <a:chExt cx="4942" cy="536"/>
          </a:xfrm>
        </p:grpSpPr>
        <p:sp>
          <p:nvSpPr>
            <p:cNvPr id="9" name="Freeform 7"/>
            <p:cNvSpPr>
              <a:spLocks/>
            </p:cNvSpPr>
            <p:nvPr userDrawn="1"/>
          </p:nvSpPr>
          <p:spPr bwMode="ltGray">
            <a:xfrm>
              <a:off x="1488" y="3792"/>
              <a:ext cx="3240" cy="536"/>
            </a:xfrm>
            <a:custGeom>
              <a:avLst/>
              <a:gdLst/>
              <a:ahLst/>
              <a:cxnLst>
                <a:cxn ang="0">
                  <a:pos x="3132" y="469"/>
                </a:cxn>
                <a:cxn ang="0">
                  <a:pos x="2995" y="395"/>
                </a:cxn>
                <a:cxn ang="0">
                  <a:pos x="2911" y="375"/>
                </a:cxn>
                <a:cxn ang="0">
                  <a:pos x="2678" y="228"/>
                </a:cxn>
                <a:cxn ang="0">
                  <a:pos x="2553" y="74"/>
                </a:cxn>
                <a:cxn ang="0">
                  <a:pos x="2457" y="7"/>
                </a:cxn>
                <a:cxn ang="0">
                  <a:pos x="2403" y="47"/>
                </a:cxn>
                <a:cxn ang="0">
                  <a:pos x="2289" y="74"/>
                </a:cxn>
                <a:cxn ang="0">
                  <a:pos x="2134" y="74"/>
                </a:cxn>
                <a:cxn ang="0">
                  <a:pos x="2044" y="128"/>
                </a:cxn>
                <a:cxn ang="0">
                  <a:pos x="1775" y="222"/>
                </a:cxn>
                <a:cxn ang="0">
                  <a:pos x="1602" y="181"/>
                </a:cxn>
                <a:cxn ang="0">
                  <a:pos x="1560" y="101"/>
                </a:cxn>
                <a:cxn ang="0">
                  <a:pos x="1542" y="87"/>
                </a:cxn>
                <a:cxn ang="0">
                  <a:pos x="1446" y="60"/>
                </a:cxn>
                <a:cxn ang="0">
                  <a:pos x="1375" y="74"/>
                </a:cxn>
                <a:cxn ang="0">
                  <a:pos x="1309" y="87"/>
                </a:cxn>
                <a:cxn ang="0">
                  <a:pos x="1243" y="13"/>
                </a:cxn>
                <a:cxn ang="0">
                  <a:pos x="1225" y="0"/>
                </a:cxn>
                <a:cxn ang="0">
                  <a:pos x="1189" y="0"/>
                </a:cxn>
                <a:cxn ang="0">
                  <a:pos x="1106" y="34"/>
                </a:cxn>
                <a:cxn ang="0">
                  <a:pos x="1106" y="34"/>
                </a:cxn>
                <a:cxn ang="0">
                  <a:pos x="1094" y="40"/>
                </a:cxn>
                <a:cxn ang="0">
                  <a:pos x="1070" y="54"/>
                </a:cxn>
                <a:cxn ang="0">
                  <a:pos x="1034" y="74"/>
                </a:cxn>
                <a:cxn ang="0">
                  <a:pos x="1004" y="74"/>
                </a:cxn>
                <a:cxn ang="0">
                  <a:pos x="986" y="74"/>
                </a:cxn>
                <a:cxn ang="0">
                  <a:pos x="956" y="81"/>
                </a:cxn>
                <a:cxn ang="0">
                  <a:pos x="920" y="94"/>
                </a:cxn>
                <a:cxn ang="0">
                  <a:pos x="884" y="107"/>
                </a:cxn>
                <a:cxn ang="0">
                  <a:pos x="843" y="128"/>
                </a:cxn>
                <a:cxn ang="0">
                  <a:pos x="813" y="141"/>
                </a:cxn>
                <a:cxn ang="0">
                  <a:pos x="789" y="148"/>
                </a:cxn>
                <a:cxn ang="0">
                  <a:pos x="783" y="154"/>
                </a:cxn>
                <a:cxn ang="0">
                  <a:pos x="556" y="228"/>
                </a:cxn>
                <a:cxn ang="0">
                  <a:pos x="394" y="294"/>
                </a:cxn>
                <a:cxn ang="0">
                  <a:pos x="107" y="462"/>
                </a:cxn>
                <a:cxn ang="0">
                  <a:pos x="0" y="536"/>
                </a:cxn>
                <a:cxn ang="0">
                  <a:pos x="3240" y="536"/>
                </a:cxn>
                <a:cxn ang="0">
                  <a:pos x="3132" y="469"/>
                </a:cxn>
                <a:cxn ang="0">
                  <a:pos x="3132" y="469"/>
                </a:cxn>
              </a:cxnLst>
              <a:rect l="0" t="0"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chemeClr val="bg2">
                    <a:gamma/>
                    <a:tint val="66667"/>
                    <a:invGamma/>
                  </a:schemeClr>
                </a:gs>
                <a:gs pos="100000">
                  <a:schemeClr val="bg2"/>
                </a:gs>
              </a:gsLst>
              <a:lin ang="5400000" scaled="1"/>
            </a:gradFill>
            <a:ln w="9525">
              <a:noFill/>
              <a:round/>
              <a:headEnd/>
              <a:tailEnd/>
            </a:ln>
          </p:spPr>
          <p:txBody>
            <a:bodyPr/>
            <a:lstStyle/>
            <a:p>
              <a:pPr>
                <a:defRPr/>
              </a:pPr>
              <a:endParaRPr lang="en-US"/>
            </a:p>
          </p:txBody>
        </p:sp>
        <p:grpSp>
          <p:nvGrpSpPr>
            <p:cNvPr id="10" name="Group 8"/>
            <p:cNvGrpSpPr>
              <a:grpSpLocks/>
            </p:cNvGrpSpPr>
            <p:nvPr userDrawn="1"/>
          </p:nvGrpSpPr>
          <p:grpSpPr bwMode="auto">
            <a:xfrm>
              <a:off x="2486" y="3792"/>
              <a:ext cx="2456" cy="536"/>
              <a:chOff x="2486" y="3792"/>
              <a:chExt cx="2456" cy="536"/>
            </a:xfrm>
          </p:grpSpPr>
          <p:sp>
            <p:nvSpPr>
              <p:cNvPr id="12" name="Freeform 9"/>
              <p:cNvSpPr>
                <a:spLocks/>
              </p:cNvSpPr>
              <p:nvPr userDrawn="1"/>
            </p:nvSpPr>
            <p:spPr bwMode="ltGray">
              <a:xfrm>
                <a:off x="3948" y="3799"/>
                <a:ext cx="994" cy="529"/>
              </a:xfrm>
              <a:custGeom>
                <a:avLst/>
                <a:gdLst>
                  <a:gd name="T0" fmla="*/ 636 w 994"/>
                  <a:gd name="T1" fmla="*/ 373 h 529"/>
                  <a:gd name="T2" fmla="*/ 495 w 994"/>
                  <a:gd name="T3" fmla="*/ 370 h 529"/>
                  <a:gd name="T4" fmla="*/ 280 w 994"/>
                  <a:gd name="T5" fmla="*/ 249 h 529"/>
                  <a:gd name="T6" fmla="*/ 127 w 994"/>
                  <a:gd name="T7" fmla="*/ 66 h 529"/>
                  <a:gd name="T8" fmla="*/ 0 w 994"/>
                  <a:gd name="T9" fmla="*/ 0 h 529"/>
                  <a:gd name="T10" fmla="*/ 22 w 994"/>
                  <a:gd name="T11" fmla="*/ 26 h 529"/>
                  <a:gd name="T12" fmla="*/ 0 w 994"/>
                  <a:gd name="T13" fmla="*/ 65 h 529"/>
                  <a:gd name="T14" fmla="*/ 30 w 994"/>
                  <a:gd name="T15" fmla="*/ 119 h 529"/>
                  <a:gd name="T16" fmla="*/ 75 w 994"/>
                  <a:gd name="T17" fmla="*/ 243 h 529"/>
                  <a:gd name="T18" fmla="*/ 45 w 994"/>
                  <a:gd name="T19" fmla="*/ 422 h 529"/>
                  <a:gd name="T20" fmla="*/ 200 w 994"/>
                  <a:gd name="T21" fmla="*/ 329 h 529"/>
                  <a:gd name="T22" fmla="*/ 592 w 994"/>
                  <a:gd name="T23" fmla="*/ 527 h 529"/>
                  <a:gd name="T24" fmla="*/ 994 w 994"/>
                  <a:gd name="T25" fmla="*/ 529 h 529"/>
                  <a:gd name="T26" fmla="*/ 828 w 994"/>
                  <a:gd name="T27" fmla="*/ 473 h 529"/>
                  <a:gd name="T28" fmla="*/ 636 w 994"/>
                  <a:gd name="T29" fmla="*/ 373 h 5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94" h="529">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592" y="527"/>
                    </a:lnTo>
                    <a:lnTo>
                      <a:pt x="994" y="529"/>
                    </a:lnTo>
                    <a:lnTo>
                      <a:pt x="828" y="473"/>
                    </a:lnTo>
                    <a:lnTo>
                      <a:pt x="636" y="373"/>
                    </a:lnTo>
                    <a:close/>
                  </a:path>
                </a:pathLst>
              </a:custGeom>
              <a:solidFill>
                <a:schemeClr val="bg2"/>
              </a:solidFill>
              <a:ln w="9525">
                <a:noFill/>
                <a:round/>
                <a:headEnd/>
                <a:tailEnd/>
              </a:ln>
            </p:spPr>
            <p:txBody>
              <a:bodyPr/>
              <a:lstStyle/>
              <a:p>
                <a:endParaRPr lang="en-US"/>
              </a:p>
            </p:txBody>
          </p:sp>
          <p:sp>
            <p:nvSpPr>
              <p:cNvPr id="13" name="Freeform 10"/>
              <p:cNvSpPr>
                <a:spLocks/>
              </p:cNvSpPr>
              <p:nvPr userDrawn="1"/>
            </p:nvSpPr>
            <p:spPr bwMode="ltGray">
              <a:xfrm>
                <a:off x="2677" y="3792"/>
                <a:ext cx="186" cy="395"/>
              </a:xfrm>
              <a:custGeom>
                <a:avLst/>
                <a:gdLst>
                  <a:gd name="T0" fmla="*/ 36 w 186"/>
                  <a:gd name="T1" fmla="*/ 0 h 353"/>
                  <a:gd name="T2" fmla="*/ 54 w 186"/>
                  <a:gd name="T3" fmla="*/ 18 h 353"/>
                  <a:gd name="T4" fmla="*/ 24 w 186"/>
                  <a:gd name="T5" fmla="*/ 30 h 353"/>
                  <a:gd name="T6" fmla="*/ 18 w 186"/>
                  <a:gd name="T7" fmla="*/ 66 h 353"/>
                  <a:gd name="T8" fmla="*/ 42 w 186"/>
                  <a:gd name="T9" fmla="*/ 114 h 353"/>
                  <a:gd name="T10" fmla="*/ 48 w 186"/>
                  <a:gd name="T11" fmla="*/ 162 h 353"/>
                  <a:gd name="T12" fmla="*/ 0 w 186"/>
                  <a:gd name="T13" fmla="*/ 353 h 353"/>
                  <a:gd name="T14" fmla="*/ 54 w 186"/>
                  <a:gd name="T15" fmla="*/ 233 h 353"/>
                  <a:gd name="T16" fmla="*/ 84 w 186"/>
                  <a:gd name="T17" fmla="*/ 216 h 353"/>
                  <a:gd name="T18" fmla="*/ 126 w 186"/>
                  <a:gd name="T19" fmla="*/ 126 h 353"/>
                  <a:gd name="T20" fmla="*/ 144 w 186"/>
                  <a:gd name="T21" fmla="*/ 120 h 353"/>
                  <a:gd name="T22" fmla="*/ 144 w 186"/>
                  <a:gd name="T23" fmla="*/ 90 h 353"/>
                  <a:gd name="T24" fmla="*/ 186 w 186"/>
                  <a:gd name="T25" fmla="*/ 66 h 353"/>
                  <a:gd name="T26" fmla="*/ 162 w 186"/>
                  <a:gd name="T27" fmla="*/ 60 h 353"/>
                  <a:gd name="T28" fmla="*/ 36 w 186"/>
                  <a:gd name="T29" fmla="*/ 0 h 353"/>
                  <a:gd name="T30" fmla="*/ 36 w 186"/>
                  <a:gd name="T31" fmla="*/ 0 h 3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close/>
                  </a:path>
                </a:pathLst>
              </a:custGeom>
              <a:solidFill>
                <a:schemeClr val="bg2"/>
              </a:solidFill>
              <a:ln w="9525">
                <a:noFill/>
                <a:round/>
                <a:headEnd/>
                <a:tailEnd/>
              </a:ln>
            </p:spPr>
            <p:txBody>
              <a:bodyPr/>
              <a:lstStyle/>
              <a:p>
                <a:endParaRPr lang="en-US"/>
              </a:p>
            </p:txBody>
          </p:sp>
          <p:sp>
            <p:nvSpPr>
              <p:cNvPr id="14" name="Freeform 11"/>
              <p:cNvSpPr>
                <a:spLocks/>
              </p:cNvSpPr>
              <p:nvPr userDrawn="1"/>
            </p:nvSpPr>
            <p:spPr bwMode="ltGray">
              <a:xfrm>
                <a:off x="3030" y="3893"/>
                <a:ext cx="378" cy="271"/>
              </a:xfrm>
              <a:custGeom>
                <a:avLst/>
                <a:gdLst>
                  <a:gd name="T0" fmla="*/ 18 w 378"/>
                  <a:gd name="T1" fmla="*/ 0 h 271"/>
                  <a:gd name="T2" fmla="*/ 12 w 378"/>
                  <a:gd name="T3" fmla="*/ 13 h 271"/>
                  <a:gd name="T4" fmla="*/ 0 w 378"/>
                  <a:gd name="T5" fmla="*/ 40 h 271"/>
                  <a:gd name="T6" fmla="*/ 60 w 378"/>
                  <a:gd name="T7" fmla="*/ 121 h 271"/>
                  <a:gd name="T8" fmla="*/ 310 w 378"/>
                  <a:gd name="T9" fmla="*/ 271 h 271"/>
                  <a:gd name="T10" fmla="*/ 290 w 378"/>
                  <a:gd name="T11" fmla="*/ 139 h 271"/>
                  <a:gd name="T12" fmla="*/ 378 w 378"/>
                  <a:gd name="T13" fmla="*/ 76 h 271"/>
                  <a:gd name="T14" fmla="*/ 251 w 378"/>
                  <a:gd name="T15" fmla="*/ 94 h 271"/>
                  <a:gd name="T16" fmla="*/ 90 w 378"/>
                  <a:gd name="T17" fmla="*/ 54 h 271"/>
                  <a:gd name="T18" fmla="*/ 18 w 378"/>
                  <a:gd name="T19" fmla="*/ 0 h 271"/>
                  <a:gd name="T20" fmla="*/ 18 w 378"/>
                  <a:gd name="T21" fmla="*/ 0 h 2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close/>
                  </a:path>
                </a:pathLst>
              </a:custGeom>
              <a:solidFill>
                <a:schemeClr val="bg2"/>
              </a:solidFill>
              <a:ln w="9525">
                <a:noFill/>
                <a:round/>
                <a:headEnd/>
                <a:tailEnd/>
              </a:ln>
            </p:spPr>
            <p:txBody>
              <a:bodyPr/>
              <a:lstStyle/>
              <a:p>
                <a:endParaRPr lang="en-US"/>
              </a:p>
            </p:txBody>
          </p:sp>
          <p:sp>
            <p:nvSpPr>
              <p:cNvPr id="15" name="Freeform 12"/>
              <p:cNvSpPr>
                <a:spLocks/>
              </p:cNvSpPr>
              <p:nvPr userDrawn="1"/>
            </p:nvSpPr>
            <p:spPr bwMode="ltGray">
              <a:xfrm>
                <a:off x="3628" y="3866"/>
                <a:ext cx="155" cy="74"/>
              </a:xfrm>
              <a:custGeom>
                <a:avLst/>
                <a:gdLst>
                  <a:gd name="T0" fmla="*/ 114 w 155"/>
                  <a:gd name="T1" fmla="*/ 0 h 66"/>
                  <a:gd name="T2" fmla="*/ 0 w 155"/>
                  <a:gd name="T3" fmla="*/ 0 h 66"/>
                  <a:gd name="T4" fmla="*/ 0 w 155"/>
                  <a:gd name="T5" fmla="*/ 0 h 66"/>
                  <a:gd name="T6" fmla="*/ 6 w 155"/>
                  <a:gd name="T7" fmla="*/ 6 h 66"/>
                  <a:gd name="T8" fmla="*/ 6 w 155"/>
                  <a:gd name="T9" fmla="*/ 18 h 66"/>
                  <a:gd name="T10" fmla="*/ 0 w 155"/>
                  <a:gd name="T11" fmla="*/ 24 h 66"/>
                  <a:gd name="T12" fmla="*/ 78 w 155"/>
                  <a:gd name="T13" fmla="*/ 60 h 66"/>
                  <a:gd name="T14" fmla="*/ 96 w 155"/>
                  <a:gd name="T15" fmla="*/ 42 h 66"/>
                  <a:gd name="T16" fmla="*/ 155 w 155"/>
                  <a:gd name="T17" fmla="*/ 66 h 66"/>
                  <a:gd name="T18" fmla="*/ 126 w 155"/>
                  <a:gd name="T19" fmla="*/ 24 h 66"/>
                  <a:gd name="T20" fmla="*/ 149 w 155"/>
                  <a:gd name="T21" fmla="*/ 0 h 66"/>
                  <a:gd name="T22" fmla="*/ 114 w 155"/>
                  <a:gd name="T23" fmla="*/ 0 h 66"/>
                  <a:gd name="T24" fmla="*/ 114 w 155"/>
                  <a:gd name="T25" fmla="*/ 0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5" h="66">
                    <a:moveTo>
                      <a:pt x="114" y="0"/>
                    </a:moveTo>
                    <a:lnTo>
                      <a:pt x="0" y="0"/>
                    </a:lnTo>
                    <a:lnTo>
                      <a:pt x="6" y="6"/>
                    </a:lnTo>
                    <a:lnTo>
                      <a:pt x="6" y="18"/>
                    </a:lnTo>
                    <a:lnTo>
                      <a:pt x="0" y="24"/>
                    </a:lnTo>
                    <a:lnTo>
                      <a:pt x="78" y="60"/>
                    </a:lnTo>
                    <a:lnTo>
                      <a:pt x="96" y="42"/>
                    </a:lnTo>
                    <a:lnTo>
                      <a:pt x="155" y="66"/>
                    </a:lnTo>
                    <a:lnTo>
                      <a:pt x="126" y="24"/>
                    </a:lnTo>
                    <a:lnTo>
                      <a:pt x="149" y="0"/>
                    </a:lnTo>
                    <a:lnTo>
                      <a:pt x="114" y="0"/>
                    </a:lnTo>
                    <a:close/>
                  </a:path>
                </a:pathLst>
              </a:custGeom>
              <a:solidFill>
                <a:schemeClr val="bg2"/>
              </a:solidFill>
              <a:ln w="9525">
                <a:noFill/>
                <a:round/>
                <a:headEnd/>
                <a:tailEnd/>
              </a:ln>
            </p:spPr>
            <p:txBody>
              <a:bodyPr/>
              <a:lstStyle/>
              <a:p>
                <a:endParaRPr lang="en-US"/>
              </a:p>
            </p:txBody>
          </p:sp>
          <p:sp>
            <p:nvSpPr>
              <p:cNvPr id="16" name="Freeform 13"/>
              <p:cNvSpPr>
                <a:spLocks/>
              </p:cNvSpPr>
              <p:nvPr userDrawn="1"/>
            </p:nvSpPr>
            <p:spPr bwMode="ltGray">
              <a:xfrm>
                <a:off x="2486" y="3859"/>
                <a:ext cx="42" cy="81"/>
              </a:xfrm>
              <a:custGeom>
                <a:avLst/>
                <a:gdLst>
                  <a:gd name="T0" fmla="*/ 6 w 42"/>
                  <a:gd name="T1" fmla="*/ 36 h 72"/>
                  <a:gd name="T2" fmla="*/ 0 w 42"/>
                  <a:gd name="T3" fmla="*/ 18 h 72"/>
                  <a:gd name="T4" fmla="*/ 12 w 42"/>
                  <a:gd name="T5" fmla="*/ 6 h 72"/>
                  <a:gd name="T6" fmla="*/ 0 w 42"/>
                  <a:gd name="T7" fmla="*/ 6 h 72"/>
                  <a:gd name="T8" fmla="*/ 12 w 42"/>
                  <a:gd name="T9" fmla="*/ 6 h 72"/>
                  <a:gd name="T10" fmla="*/ 24 w 42"/>
                  <a:gd name="T11" fmla="*/ 6 h 72"/>
                  <a:gd name="T12" fmla="*/ 36 w 42"/>
                  <a:gd name="T13" fmla="*/ 6 h 72"/>
                  <a:gd name="T14" fmla="*/ 42 w 42"/>
                  <a:gd name="T15" fmla="*/ 0 h 72"/>
                  <a:gd name="T16" fmla="*/ 30 w 42"/>
                  <a:gd name="T17" fmla="*/ 18 h 72"/>
                  <a:gd name="T18" fmla="*/ 42 w 42"/>
                  <a:gd name="T19" fmla="*/ 48 h 72"/>
                  <a:gd name="T20" fmla="*/ 12 w 42"/>
                  <a:gd name="T21" fmla="*/ 72 h 72"/>
                  <a:gd name="T22" fmla="*/ 6 w 42"/>
                  <a:gd name="T23" fmla="*/ 36 h 72"/>
                  <a:gd name="T24" fmla="*/ 6 w 42"/>
                  <a:gd name="T25" fmla="*/ 36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close/>
                  </a:path>
                </a:pathLst>
              </a:custGeom>
              <a:solidFill>
                <a:schemeClr val="bg2"/>
              </a:solidFill>
              <a:ln w="9525">
                <a:noFill/>
                <a:round/>
                <a:headEnd/>
                <a:tailEnd/>
              </a:ln>
            </p:spPr>
            <p:txBody>
              <a:bodyPr/>
              <a:lstStyle/>
              <a:p>
                <a:endParaRPr lang="en-US"/>
              </a:p>
            </p:txBody>
          </p:sp>
        </p:grpSp>
        <p:sp>
          <p:nvSpPr>
            <p:cNvPr id="11" name="Freeform 14"/>
            <p:cNvSpPr>
              <a:spLocks/>
            </p:cNvSpPr>
            <p:nvPr userDrawn="1"/>
          </p:nvSpPr>
          <p:spPr bwMode="ltGray">
            <a:xfrm>
              <a:off x="0" y="3792"/>
              <a:ext cx="3976" cy="535"/>
            </a:xfrm>
            <a:custGeom>
              <a:avLst/>
              <a:gdLst/>
              <a:ahLst/>
              <a:cxnLst>
                <a:cxn ang="0">
                  <a:pos x="3976" y="527"/>
                </a:cxn>
                <a:cxn ang="0">
                  <a:pos x="3970" y="527"/>
                </a:cxn>
                <a:cxn ang="0">
                  <a:pos x="3844" y="509"/>
                </a:cxn>
                <a:cxn ang="0">
                  <a:pos x="2487" y="305"/>
                </a:cxn>
                <a:cxn ang="0">
                  <a:pos x="2039" y="36"/>
                </a:cxn>
                <a:cxn ang="0">
                  <a:pos x="1907" y="24"/>
                </a:cxn>
                <a:cxn ang="0">
                  <a:pos x="1883" y="54"/>
                </a:cxn>
                <a:cxn ang="0">
                  <a:pos x="1859" y="54"/>
                </a:cxn>
                <a:cxn ang="0">
                  <a:pos x="1830" y="30"/>
                </a:cxn>
                <a:cxn ang="0">
                  <a:pos x="1704" y="102"/>
                </a:cxn>
                <a:cxn ang="0">
                  <a:pos x="1608" y="126"/>
                </a:cxn>
                <a:cxn ang="0">
                  <a:pos x="1561" y="132"/>
                </a:cxn>
                <a:cxn ang="0">
                  <a:pos x="1495" y="102"/>
                </a:cxn>
                <a:cxn ang="0">
                  <a:pos x="1357" y="126"/>
                </a:cxn>
                <a:cxn ang="0">
                  <a:pos x="1285" y="24"/>
                </a:cxn>
                <a:cxn ang="0">
                  <a:pos x="1280" y="18"/>
                </a:cxn>
                <a:cxn ang="0">
                  <a:pos x="1262" y="12"/>
                </a:cxn>
                <a:cxn ang="0">
                  <a:pos x="1238" y="6"/>
                </a:cxn>
                <a:cxn ang="0">
                  <a:pos x="1220" y="0"/>
                </a:cxn>
                <a:cxn ang="0">
                  <a:pos x="1196" y="0"/>
                </a:cxn>
                <a:cxn ang="0">
                  <a:pos x="1166" y="0"/>
                </a:cxn>
                <a:cxn ang="0">
                  <a:pos x="1142" y="0"/>
                </a:cxn>
                <a:cxn ang="0">
                  <a:pos x="1136" y="0"/>
                </a:cxn>
                <a:cxn ang="0">
                  <a:pos x="1130" y="0"/>
                </a:cxn>
                <a:cxn ang="0">
                  <a:pos x="1124" y="6"/>
                </a:cxn>
                <a:cxn ang="0">
                  <a:pos x="1118" y="12"/>
                </a:cxn>
                <a:cxn ang="0">
                  <a:pos x="1100" y="18"/>
                </a:cxn>
                <a:cxn ang="0">
                  <a:pos x="1088" y="18"/>
                </a:cxn>
                <a:cxn ang="0">
                  <a:pos x="1070" y="24"/>
                </a:cxn>
                <a:cxn ang="0">
                  <a:pos x="1052" y="30"/>
                </a:cxn>
                <a:cxn ang="0">
                  <a:pos x="1034" y="36"/>
                </a:cxn>
                <a:cxn ang="0">
                  <a:pos x="1028" y="42"/>
                </a:cxn>
                <a:cxn ang="0">
                  <a:pos x="969" y="60"/>
                </a:cxn>
                <a:cxn ang="0">
                  <a:pos x="921" y="72"/>
                </a:cxn>
                <a:cxn ang="0">
                  <a:pos x="855" y="48"/>
                </a:cxn>
                <a:cxn ang="0">
                  <a:pos x="825" y="48"/>
                </a:cxn>
                <a:cxn ang="0">
                  <a:pos x="759" y="72"/>
                </a:cxn>
                <a:cxn ang="0">
                  <a:pos x="735" y="72"/>
                </a:cxn>
                <a:cxn ang="0">
                  <a:pos x="706" y="60"/>
                </a:cxn>
                <a:cxn ang="0">
                  <a:pos x="640" y="60"/>
                </a:cxn>
                <a:cxn ang="0">
                  <a:pos x="544" y="72"/>
                </a:cxn>
                <a:cxn ang="0">
                  <a:pos x="389" y="18"/>
                </a:cxn>
                <a:cxn ang="0">
                  <a:pos x="323" y="60"/>
                </a:cxn>
                <a:cxn ang="0">
                  <a:pos x="317" y="60"/>
                </a:cxn>
                <a:cxn ang="0">
                  <a:pos x="305" y="72"/>
                </a:cxn>
                <a:cxn ang="0">
                  <a:pos x="287" y="78"/>
                </a:cxn>
                <a:cxn ang="0">
                  <a:pos x="263" y="90"/>
                </a:cxn>
                <a:cxn ang="0">
                  <a:pos x="203" y="120"/>
                </a:cxn>
                <a:cxn ang="0">
                  <a:pos x="149" y="150"/>
                </a:cxn>
                <a:cxn ang="0">
                  <a:pos x="78" y="168"/>
                </a:cxn>
                <a:cxn ang="0">
                  <a:pos x="0" y="180"/>
                </a:cxn>
                <a:cxn ang="0">
                  <a:pos x="0" y="527"/>
                </a:cxn>
                <a:cxn ang="0">
                  <a:pos x="1010" y="527"/>
                </a:cxn>
                <a:cxn ang="0">
                  <a:pos x="3725" y="527"/>
                </a:cxn>
                <a:cxn ang="0">
                  <a:pos x="3976" y="527"/>
                </a:cxn>
                <a:cxn ang="0">
                  <a:pos x="3976" y="527"/>
                </a:cxn>
              </a:cxnLst>
              <a:rect l="0" t="0"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chemeClr val="bg2">
                    <a:gamma/>
                    <a:tint val="75686"/>
                    <a:invGamma/>
                  </a:schemeClr>
                </a:gs>
                <a:gs pos="100000">
                  <a:schemeClr val="bg2"/>
                </a:gs>
              </a:gsLst>
              <a:lin ang="5400000" scaled="1"/>
            </a:gradFill>
            <a:ln w="9525">
              <a:noFill/>
              <a:round/>
              <a:headEnd/>
              <a:tailEnd/>
            </a:ln>
          </p:spPr>
          <p:txBody>
            <a:bodyPr/>
            <a:lstStyle/>
            <a:p>
              <a:pPr>
                <a:defRPr/>
              </a:pPr>
              <a:endParaRPr lang="en-US"/>
            </a:p>
          </p:txBody>
        </p:sp>
      </p:grpSp>
      <p:grpSp>
        <p:nvGrpSpPr>
          <p:cNvPr id="17" name="Group 15"/>
          <p:cNvGrpSpPr>
            <a:grpSpLocks/>
          </p:cNvGrpSpPr>
          <p:nvPr/>
        </p:nvGrpSpPr>
        <p:grpSpPr bwMode="auto">
          <a:xfrm>
            <a:off x="627063" y="6021388"/>
            <a:ext cx="5684837" cy="849312"/>
            <a:chOff x="395" y="3793"/>
            <a:chExt cx="3581" cy="535"/>
          </a:xfrm>
        </p:grpSpPr>
        <p:sp>
          <p:nvSpPr>
            <p:cNvPr id="18" name="Freeform 16"/>
            <p:cNvSpPr>
              <a:spLocks/>
            </p:cNvSpPr>
            <p:nvPr userDrawn="1"/>
          </p:nvSpPr>
          <p:spPr bwMode="auto">
            <a:xfrm>
              <a:off x="1196" y="3793"/>
              <a:ext cx="365" cy="291"/>
            </a:xfrm>
            <a:custGeom>
              <a:avLst/>
              <a:gdLst>
                <a:gd name="T0" fmla="*/ 24 w 365"/>
                <a:gd name="T1" fmla="*/ 24 h 287"/>
                <a:gd name="T2" fmla="*/ 0 w 365"/>
                <a:gd name="T3" fmla="*/ 60 h 287"/>
                <a:gd name="T4" fmla="*/ 66 w 365"/>
                <a:gd name="T5" fmla="*/ 108 h 287"/>
                <a:gd name="T6" fmla="*/ 143 w 365"/>
                <a:gd name="T7" fmla="*/ 180 h 287"/>
                <a:gd name="T8" fmla="*/ 191 w 365"/>
                <a:gd name="T9" fmla="*/ 168 h 287"/>
                <a:gd name="T10" fmla="*/ 341 w 365"/>
                <a:gd name="T11" fmla="*/ 287 h 287"/>
                <a:gd name="T12" fmla="*/ 305 w 365"/>
                <a:gd name="T13" fmla="*/ 174 h 287"/>
                <a:gd name="T14" fmla="*/ 365 w 365"/>
                <a:gd name="T15" fmla="*/ 132 h 287"/>
                <a:gd name="T16" fmla="*/ 359 w 365"/>
                <a:gd name="T17" fmla="*/ 126 h 287"/>
                <a:gd name="T18" fmla="*/ 335 w 365"/>
                <a:gd name="T19" fmla="*/ 114 h 287"/>
                <a:gd name="T20" fmla="*/ 299 w 365"/>
                <a:gd name="T21" fmla="*/ 90 h 287"/>
                <a:gd name="T22" fmla="*/ 257 w 365"/>
                <a:gd name="T23" fmla="*/ 72 h 287"/>
                <a:gd name="T24" fmla="*/ 215 w 365"/>
                <a:gd name="T25" fmla="*/ 54 h 287"/>
                <a:gd name="T26" fmla="*/ 173 w 365"/>
                <a:gd name="T27" fmla="*/ 36 h 287"/>
                <a:gd name="T28" fmla="*/ 143 w 365"/>
                <a:gd name="T29" fmla="*/ 24 h 287"/>
                <a:gd name="T30" fmla="*/ 131 w 365"/>
                <a:gd name="T31" fmla="*/ 18 h 287"/>
                <a:gd name="T32" fmla="*/ 107 w 365"/>
                <a:gd name="T33" fmla="*/ 18 h 287"/>
                <a:gd name="T34" fmla="*/ 95 w 365"/>
                <a:gd name="T35" fmla="*/ 18 h 287"/>
                <a:gd name="T36" fmla="*/ 72 w 365"/>
                <a:gd name="T37" fmla="*/ 12 h 287"/>
                <a:gd name="T38" fmla="*/ 66 w 365"/>
                <a:gd name="T39" fmla="*/ 12 h 287"/>
                <a:gd name="T40" fmla="*/ 54 w 365"/>
                <a:gd name="T41" fmla="*/ 6 h 287"/>
                <a:gd name="T42" fmla="*/ 42 w 365"/>
                <a:gd name="T43" fmla="*/ 0 h 287"/>
                <a:gd name="T44" fmla="*/ 30 w 365"/>
                <a:gd name="T45" fmla="*/ 0 h 287"/>
                <a:gd name="T46" fmla="*/ 24 w 365"/>
                <a:gd name="T47" fmla="*/ 24 h 287"/>
                <a:gd name="T48" fmla="*/ 24 w 365"/>
                <a:gd name="T49" fmla="*/ 24 h 2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close/>
                </a:path>
              </a:pathLst>
            </a:custGeom>
            <a:solidFill>
              <a:schemeClr val="bg2"/>
            </a:solidFill>
            <a:ln w="9525">
              <a:noFill/>
              <a:round/>
              <a:headEnd/>
              <a:tailEnd/>
            </a:ln>
          </p:spPr>
          <p:txBody>
            <a:bodyPr/>
            <a:lstStyle/>
            <a:p>
              <a:endParaRPr lang="en-US"/>
            </a:p>
          </p:txBody>
        </p:sp>
        <p:sp>
          <p:nvSpPr>
            <p:cNvPr id="19" name="Freeform 17"/>
            <p:cNvSpPr>
              <a:spLocks/>
            </p:cNvSpPr>
            <p:nvPr userDrawn="1"/>
          </p:nvSpPr>
          <p:spPr bwMode="auto">
            <a:xfrm>
              <a:off x="1943" y="3829"/>
              <a:ext cx="2033" cy="499"/>
            </a:xfrm>
            <a:custGeom>
              <a:avLst/>
              <a:gdLst>
                <a:gd name="T0" fmla="*/ 186 w 2033"/>
                <a:gd name="T1" fmla="*/ 18 h 499"/>
                <a:gd name="T2" fmla="*/ 138 w 2033"/>
                <a:gd name="T3" fmla="*/ 6 h 499"/>
                <a:gd name="T4" fmla="*/ 96 w 2033"/>
                <a:gd name="T5" fmla="*/ 0 h 499"/>
                <a:gd name="T6" fmla="*/ 36 w 2033"/>
                <a:gd name="T7" fmla="*/ 0 h 499"/>
                <a:gd name="T8" fmla="*/ 12 w 2033"/>
                <a:gd name="T9" fmla="*/ 25 h 499"/>
                <a:gd name="T10" fmla="*/ 0 w 2033"/>
                <a:gd name="T11" fmla="*/ 128 h 499"/>
                <a:gd name="T12" fmla="*/ 60 w 2033"/>
                <a:gd name="T13" fmla="*/ 104 h 499"/>
                <a:gd name="T14" fmla="*/ 90 w 2033"/>
                <a:gd name="T15" fmla="*/ 134 h 499"/>
                <a:gd name="T16" fmla="*/ 150 w 2033"/>
                <a:gd name="T17" fmla="*/ 153 h 499"/>
                <a:gd name="T18" fmla="*/ 209 w 2033"/>
                <a:gd name="T19" fmla="*/ 273 h 499"/>
                <a:gd name="T20" fmla="*/ 401 w 2033"/>
                <a:gd name="T21" fmla="*/ 359 h 499"/>
                <a:gd name="T22" fmla="*/ 777 w 2033"/>
                <a:gd name="T23" fmla="*/ 359 h 499"/>
                <a:gd name="T24" fmla="*/ 2033 w 2033"/>
                <a:gd name="T25" fmla="*/ 499 h 499"/>
                <a:gd name="T26" fmla="*/ 2033 w 2033"/>
                <a:gd name="T27" fmla="*/ 499 h 499"/>
                <a:gd name="T28" fmla="*/ 1991 w 2033"/>
                <a:gd name="T29" fmla="*/ 493 h 499"/>
                <a:gd name="T30" fmla="*/ 676 w 2033"/>
                <a:gd name="T31" fmla="*/ 243 h 499"/>
                <a:gd name="T32" fmla="*/ 514 w 2033"/>
                <a:gd name="T33" fmla="*/ 159 h 499"/>
                <a:gd name="T34" fmla="*/ 425 w 2033"/>
                <a:gd name="T35" fmla="*/ 110 h 499"/>
                <a:gd name="T36" fmla="*/ 365 w 2033"/>
                <a:gd name="T37" fmla="*/ 92 h 499"/>
                <a:gd name="T38" fmla="*/ 281 w 2033"/>
                <a:gd name="T39" fmla="*/ 61 h 499"/>
                <a:gd name="T40" fmla="*/ 186 w 2033"/>
                <a:gd name="T41" fmla="*/ 18 h 499"/>
                <a:gd name="T42" fmla="*/ 186 w 2033"/>
                <a:gd name="T43" fmla="*/ 18 h 49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1991" y="493"/>
                  </a:lnTo>
                  <a:lnTo>
                    <a:pt x="676" y="243"/>
                  </a:lnTo>
                  <a:lnTo>
                    <a:pt x="514" y="159"/>
                  </a:lnTo>
                  <a:lnTo>
                    <a:pt x="425" y="110"/>
                  </a:lnTo>
                  <a:lnTo>
                    <a:pt x="365" y="92"/>
                  </a:lnTo>
                  <a:lnTo>
                    <a:pt x="281" y="61"/>
                  </a:lnTo>
                  <a:lnTo>
                    <a:pt x="186" y="18"/>
                  </a:lnTo>
                  <a:close/>
                </a:path>
              </a:pathLst>
            </a:custGeom>
            <a:solidFill>
              <a:schemeClr val="bg2"/>
            </a:solidFill>
            <a:ln w="9525">
              <a:noFill/>
              <a:round/>
              <a:headEnd/>
              <a:tailEnd/>
            </a:ln>
          </p:spPr>
          <p:txBody>
            <a:bodyPr/>
            <a:lstStyle/>
            <a:p>
              <a:endParaRPr lang="en-US"/>
            </a:p>
          </p:txBody>
        </p:sp>
        <p:sp>
          <p:nvSpPr>
            <p:cNvPr id="20" name="Freeform 18"/>
            <p:cNvSpPr>
              <a:spLocks/>
            </p:cNvSpPr>
            <p:nvPr userDrawn="1"/>
          </p:nvSpPr>
          <p:spPr bwMode="auto">
            <a:xfrm>
              <a:off x="1830" y="3823"/>
              <a:ext cx="71" cy="61"/>
            </a:xfrm>
            <a:custGeom>
              <a:avLst/>
              <a:gdLst>
                <a:gd name="T0" fmla="*/ 0 w 71"/>
                <a:gd name="T1" fmla="*/ 18 h 60"/>
                <a:gd name="T2" fmla="*/ 6 w 71"/>
                <a:gd name="T3" fmla="*/ 18 h 60"/>
                <a:gd name="T4" fmla="*/ 12 w 71"/>
                <a:gd name="T5" fmla="*/ 12 h 60"/>
                <a:gd name="T6" fmla="*/ 6 w 71"/>
                <a:gd name="T7" fmla="*/ 6 h 60"/>
                <a:gd name="T8" fmla="*/ 0 w 71"/>
                <a:gd name="T9" fmla="*/ 0 h 60"/>
                <a:gd name="T10" fmla="*/ 29 w 71"/>
                <a:gd name="T11" fmla="*/ 18 h 60"/>
                <a:gd name="T12" fmla="*/ 53 w 71"/>
                <a:gd name="T13" fmla="*/ 18 h 60"/>
                <a:gd name="T14" fmla="*/ 59 w 71"/>
                <a:gd name="T15" fmla="*/ 30 h 60"/>
                <a:gd name="T16" fmla="*/ 65 w 71"/>
                <a:gd name="T17" fmla="*/ 42 h 60"/>
                <a:gd name="T18" fmla="*/ 71 w 71"/>
                <a:gd name="T19" fmla="*/ 54 h 60"/>
                <a:gd name="T20" fmla="*/ 71 w 71"/>
                <a:gd name="T21" fmla="*/ 60 h 60"/>
                <a:gd name="T22" fmla="*/ 59 w 71"/>
                <a:gd name="T23" fmla="*/ 54 h 60"/>
                <a:gd name="T24" fmla="*/ 47 w 71"/>
                <a:gd name="T25" fmla="*/ 42 h 60"/>
                <a:gd name="T26" fmla="*/ 23 w 71"/>
                <a:gd name="T27" fmla="*/ 30 h 60"/>
                <a:gd name="T28" fmla="*/ 23 w 71"/>
                <a:gd name="T29" fmla="*/ 36 h 60"/>
                <a:gd name="T30" fmla="*/ 18 w 71"/>
                <a:gd name="T31" fmla="*/ 42 h 60"/>
                <a:gd name="T32" fmla="*/ 12 w 71"/>
                <a:gd name="T33" fmla="*/ 48 h 60"/>
                <a:gd name="T34" fmla="*/ 6 w 71"/>
                <a:gd name="T35" fmla="*/ 48 h 60"/>
                <a:gd name="T36" fmla="*/ 6 w 71"/>
                <a:gd name="T37" fmla="*/ 48 h 60"/>
                <a:gd name="T38" fmla="*/ 6 w 71"/>
                <a:gd name="T39" fmla="*/ 36 h 60"/>
                <a:gd name="T40" fmla="*/ 0 w 71"/>
                <a:gd name="T41" fmla="*/ 18 h 60"/>
                <a:gd name="T42" fmla="*/ 0 w 71"/>
                <a:gd name="T43" fmla="*/ 18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36"/>
                  </a:lnTo>
                  <a:lnTo>
                    <a:pt x="0" y="18"/>
                  </a:lnTo>
                  <a:close/>
                </a:path>
              </a:pathLst>
            </a:custGeom>
            <a:solidFill>
              <a:schemeClr val="bg2"/>
            </a:solidFill>
            <a:ln w="9525">
              <a:noFill/>
              <a:round/>
              <a:headEnd/>
              <a:tailEnd/>
            </a:ln>
          </p:spPr>
          <p:txBody>
            <a:bodyPr/>
            <a:lstStyle/>
            <a:p>
              <a:endParaRPr lang="en-US"/>
            </a:p>
          </p:txBody>
        </p:sp>
        <p:sp>
          <p:nvSpPr>
            <p:cNvPr id="21" name="Freeform 19"/>
            <p:cNvSpPr>
              <a:spLocks/>
            </p:cNvSpPr>
            <p:nvPr userDrawn="1"/>
          </p:nvSpPr>
          <p:spPr bwMode="auto">
            <a:xfrm>
              <a:off x="855" y="3842"/>
              <a:ext cx="161" cy="164"/>
            </a:xfrm>
            <a:custGeom>
              <a:avLst/>
              <a:gdLst>
                <a:gd name="T0" fmla="*/ 30 w 161"/>
                <a:gd name="T1" fmla="*/ 0 h 162"/>
                <a:gd name="T2" fmla="*/ 48 w 161"/>
                <a:gd name="T3" fmla="*/ 6 h 162"/>
                <a:gd name="T4" fmla="*/ 72 w 161"/>
                <a:gd name="T5" fmla="*/ 6 h 162"/>
                <a:gd name="T6" fmla="*/ 114 w 161"/>
                <a:gd name="T7" fmla="*/ 12 h 162"/>
                <a:gd name="T8" fmla="*/ 96 w 161"/>
                <a:gd name="T9" fmla="*/ 54 h 162"/>
                <a:gd name="T10" fmla="*/ 96 w 161"/>
                <a:gd name="T11" fmla="*/ 60 h 162"/>
                <a:gd name="T12" fmla="*/ 102 w 161"/>
                <a:gd name="T13" fmla="*/ 72 h 162"/>
                <a:gd name="T14" fmla="*/ 108 w 161"/>
                <a:gd name="T15" fmla="*/ 84 h 162"/>
                <a:gd name="T16" fmla="*/ 120 w 161"/>
                <a:gd name="T17" fmla="*/ 96 h 162"/>
                <a:gd name="T18" fmla="*/ 143 w 161"/>
                <a:gd name="T19" fmla="*/ 114 h 162"/>
                <a:gd name="T20" fmla="*/ 155 w 161"/>
                <a:gd name="T21" fmla="*/ 138 h 162"/>
                <a:gd name="T22" fmla="*/ 161 w 161"/>
                <a:gd name="T23" fmla="*/ 156 h 162"/>
                <a:gd name="T24" fmla="*/ 161 w 161"/>
                <a:gd name="T25" fmla="*/ 162 h 162"/>
                <a:gd name="T26" fmla="*/ 96 w 161"/>
                <a:gd name="T27" fmla="*/ 102 h 162"/>
                <a:gd name="T28" fmla="*/ 30 w 161"/>
                <a:gd name="T29" fmla="*/ 54 h 162"/>
                <a:gd name="T30" fmla="*/ 0 w 161"/>
                <a:gd name="T31" fmla="*/ 0 h 162"/>
                <a:gd name="T32" fmla="*/ 30 w 161"/>
                <a:gd name="T33" fmla="*/ 0 h 162"/>
                <a:gd name="T34" fmla="*/ 30 w 161"/>
                <a:gd name="T35" fmla="*/ 0 h 1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close/>
                </a:path>
              </a:pathLst>
            </a:custGeom>
            <a:solidFill>
              <a:schemeClr val="bg2"/>
            </a:solidFill>
            <a:ln w="9525">
              <a:noFill/>
              <a:round/>
              <a:headEnd/>
              <a:tailEnd/>
            </a:ln>
          </p:spPr>
          <p:txBody>
            <a:bodyPr/>
            <a:lstStyle/>
            <a:p>
              <a:endParaRPr lang="en-US"/>
            </a:p>
          </p:txBody>
        </p:sp>
        <p:sp>
          <p:nvSpPr>
            <p:cNvPr id="22" name="Freeform 20"/>
            <p:cNvSpPr>
              <a:spLocks/>
            </p:cNvSpPr>
            <p:nvPr userDrawn="1"/>
          </p:nvSpPr>
          <p:spPr bwMode="auto">
            <a:xfrm>
              <a:off x="706" y="3854"/>
              <a:ext cx="59" cy="61"/>
            </a:xfrm>
            <a:custGeom>
              <a:avLst/>
              <a:gdLst>
                <a:gd name="T0" fmla="*/ 59 w 59"/>
                <a:gd name="T1" fmla="*/ 6 h 60"/>
                <a:gd name="T2" fmla="*/ 41 w 59"/>
                <a:gd name="T3" fmla="*/ 30 h 60"/>
                <a:gd name="T4" fmla="*/ 41 w 59"/>
                <a:gd name="T5" fmla="*/ 36 h 60"/>
                <a:gd name="T6" fmla="*/ 47 w 59"/>
                <a:gd name="T7" fmla="*/ 42 h 60"/>
                <a:gd name="T8" fmla="*/ 53 w 59"/>
                <a:gd name="T9" fmla="*/ 54 h 60"/>
                <a:gd name="T10" fmla="*/ 53 w 59"/>
                <a:gd name="T11" fmla="*/ 60 h 60"/>
                <a:gd name="T12" fmla="*/ 47 w 59"/>
                <a:gd name="T13" fmla="*/ 54 h 60"/>
                <a:gd name="T14" fmla="*/ 35 w 59"/>
                <a:gd name="T15" fmla="*/ 48 h 60"/>
                <a:gd name="T16" fmla="*/ 23 w 59"/>
                <a:gd name="T17" fmla="*/ 36 h 60"/>
                <a:gd name="T18" fmla="*/ 17 w 59"/>
                <a:gd name="T19" fmla="*/ 30 h 60"/>
                <a:gd name="T20" fmla="*/ 0 w 59"/>
                <a:gd name="T21" fmla="*/ 0 h 60"/>
                <a:gd name="T22" fmla="*/ 59 w 59"/>
                <a:gd name="T23" fmla="*/ 6 h 60"/>
                <a:gd name="T24" fmla="*/ 59 w 59"/>
                <a:gd name="T25" fmla="*/ 6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close/>
                </a:path>
              </a:pathLst>
            </a:custGeom>
            <a:solidFill>
              <a:schemeClr val="bg2"/>
            </a:solidFill>
            <a:ln w="9525">
              <a:noFill/>
              <a:round/>
              <a:headEnd/>
              <a:tailEnd/>
            </a:ln>
          </p:spPr>
          <p:txBody>
            <a:bodyPr/>
            <a:lstStyle/>
            <a:p>
              <a:endParaRPr lang="en-US"/>
            </a:p>
          </p:txBody>
        </p:sp>
        <p:sp>
          <p:nvSpPr>
            <p:cNvPr id="23" name="Freeform 21"/>
            <p:cNvSpPr>
              <a:spLocks/>
            </p:cNvSpPr>
            <p:nvPr userDrawn="1"/>
          </p:nvSpPr>
          <p:spPr bwMode="auto">
            <a:xfrm>
              <a:off x="395" y="3811"/>
              <a:ext cx="245" cy="207"/>
            </a:xfrm>
            <a:custGeom>
              <a:avLst/>
              <a:gdLst>
                <a:gd name="T0" fmla="*/ 233 w 245"/>
                <a:gd name="T1" fmla="*/ 36 h 204"/>
                <a:gd name="T2" fmla="*/ 245 w 245"/>
                <a:gd name="T3" fmla="*/ 42 h 204"/>
                <a:gd name="T4" fmla="*/ 209 w 245"/>
                <a:gd name="T5" fmla="*/ 84 h 204"/>
                <a:gd name="T6" fmla="*/ 143 w 245"/>
                <a:gd name="T7" fmla="*/ 132 h 204"/>
                <a:gd name="T8" fmla="*/ 167 w 245"/>
                <a:gd name="T9" fmla="*/ 156 h 204"/>
                <a:gd name="T10" fmla="*/ 179 w 245"/>
                <a:gd name="T11" fmla="*/ 204 h 204"/>
                <a:gd name="T12" fmla="*/ 77 w 245"/>
                <a:gd name="T13" fmla="*/ 132 h 204"/>
                <a:gd name="T14" fmla="*/ 47 w 245"/>
                <a:gd name="T15" fmla="*/ 84 h 204"/>
                <a:gd name="T16" fmla="*/ 89 w 245"/>
                <a:gd name="T17" fmla="*/ 66 h 204"/>
                <a:gd name="T18" fmla="*/ 59 w 245"/>
                <a:gd name="T19" fmla="*/ 36 h 204"/>
                <a:gd name="T20" fmla="*/ 0 w 245"/>
                <a:gd name="T21" fmla="*/ 12 h 204"/>
                <a:gd name="T22" fmla="*/ 0 w 245"/>
                <a:gd name="T23" fmla="*/ 0 h 204"/>
                <a:gd name="T24" fmla="*/ 6 w 245"/>
                <a:gd name="T25" fmla="*/ 0 h 204"/>
                <a:gd name="T26" fmla="*/ 12 w 245"/>
                <a:gd name="T27" fmla="*/ 0 h 204"/>
                <a:gd name="T28" fmla="*/ 47 w 245"/>
                <a:gd name="T29" fmla="*/ 6 h 204"/>
                <a:gd name="T30" fmla="*/ 77 w 245"/>
                <a:gd name="T31" fmla="*/ 6 h 204"/>
                <a:gd name="T32" fmla="*/ 83 w 245"/>
                <a:gd name="T33" fmla="*/ 6 h 204"/>
                <a:gd name="T34" fmla="*/ 89 w 245"/>
                <a:gd name="T35" fmla="*/ 6 h 204"/>
                <a:gd name="T36" fmla="*/ 101 w 245"/>
                <a:gd name="T37" fmla="*/ 12 h 204"/>
                <a:gd name="T38" fmla="*/ 125 w 245"/>
                <a:gd name="T39" fmla="*/ 12 h 204"/>
                <a:gd name="T40" fmla="*/ 143 w 245"/>
                <a:gd name="T41" fmla="*/ 18 h 204"/>
                <a:gd name="T42" fmla="*/ 149 w 245"/>
                <a:gd name="T43" fmla="*/ 18 h 204"/>
                <a:gd name="T44" fmla="*/ 149 w 245"/>
                <a:gd name="T45" fmla="*/ 18 h 204"/>
                <a:gd name="T46" fmla="*/ 203 w 245"/>
                <a:gd name="T47" fmla="*/ 24 h 204"/>
                <a:gd name="T48" fmla="*/ 233 w 245"/>
                <a:gd name="T49" fmla="*/ 36 h 204"/>
                <a:gd name="T50" fmla="*/ 233 w 245"/>
                <a:gd name="T51" fmla="*/ 36 h 20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203" y="24"/>
                  </a:lnTo>
                  <a:lnTo>
                    <a:pt x="233" y="36"/>
                  </a:lnTo>
                  <a:close/>
                </a:path>
              </a:pathLst>
            </a:custGeom>
            <a:solidFill>
              <a:schemeClr val="bg2"/>
            </a:solidFill>
            <a:ln w="9525">
              <a:noFill/>
              <a:round/>
              <a:headEnd/>
              <a:tailEnd/>
            </a:ln>
          </p:spPr>
          <p:txBody>
            <a:bodyPr/>
            <a:lstStyle/>
            <a:p>
              <a:endParaRPr lang="en-US"/>
            </a:p>
          </p:txBody>
        </p:sp>
      </p:grpSp>
      <p:sp>
        <p:nvSpPr>
          <p:cNvPr id="5142" name="Rectangle 22"/>
          <p:cNvSpPr>
            <a:spLocks noGrp="1" noChangeArrowheads="1"/>
          </p:cNvSpPr>
          <p:nvPr>
            <p:ph type="ctrTitle" sz="quarter"/>
          </p:nvPr>
        </p:nvSpPr>
        <p:spPr>
          <a:xfrm>
            <a:off x="457200" y="1447800"/>
            <a:ext cx="8229600" cy="1736725"/>
          </a:xfrm>
        </p:spPr>
        <p:txBody>
          <a:bodyPr/>
          <a:lstStyle>
            <a:lvl1pPr>
              <a:defRPr sz="5400"/>
            </a:lvl1pPr>
          </a:lstStyle>
          <a:p>
            <a:r>
              <a:rPr lang="en-US"/>
              <a:t>Click to edit Master title style</a:t>
            </a:r>
          </a:p>
        </p:txBody>
      </p:sp>
      <p:sp>
        <p:nvSpPr>
          <p:cNvPr id="5143" name="Rectangle 23"/>
          <p:cNvSpPr>
            <a:spLocks noGrp="1" noChangeArrowheads="1"/>
          </p:cNvSpPr>
          <p:nvPr>
            <p:ph type="subTitle" sz="quarter" idx="1"/>
          </p:nvPr>
        </p:nvSpPr>
        <p:spPr>
          <a:xfrm>
            <a:off x="1371600" y="3429000"/>
            <a:ext cx="6400800" cy="1752600"/>
          </a:xfrm>
        </p:spPr>
        <p:txBody>
          <a:bodyPr/>
          <a:lstStyle>
            <a:lvl1pPr marL="0" indent="0" algn="ctr">
              <a:buFontTx/>
              <a:buNone/>
              <a:defRPr>
                <a:effectLst>
                  <a:outerShdw blurRad="38100" dist="38100" dir="2700000" algn="tl">
                    <a:srgbClr val="000000"/>
                  </a:outerShdw>
                </a:effectLst>
              </a:defRPr>
            </a:lvl1pPr>
          </a:lstStyle>
          <a:p>
            <a:r>
              <a:rPr lang="en-US"/>
              <a:t>Click to edit Master subtitle style</a:t>
            </a:r>
          </a:p>
        </p:txBody>
      </p:sp>
      <p:sp>
        <p:nvSpPr>
          <p:cNvPr id="24" name="Rectangle 24"/>
          <p:cNvSpPr>
            <a:spLocks noGrp="1" noChangeArrowheads="1"/>
          </p:cNvSpPr>
          <p:nvPr>
            <p:ph type="dt" sz="quarter" idx="10"/>
          </p:nvPr>
        </p:nvSpPr>
        <p:spPr/>
        <p:txBody>
          <a:bodyPr/>
          <a:lstStyle>
            <a:lvl1pPr>
              <a:defRPr/>
            </a:lvl1pPr>
          </a:lstStyle>
          <a:p>
            <a:pPr>
              <a:defRPr/>
            </a:pPr>
            <a:endParaRPr lang="en-US"/>
          </a:p>
        </p:txBody>
      </p:sp>
      <p:sp>
        <p:nvSpPr>
          <p:cNvPr id="25" name="Rectangle 25"/>
          <p:cNvSpPr>
            <a:spLocks noGrp="1" noChangeArrowheads="1"/>
          </p:cNvSpPr>
          <p:nvPr>
            <p:ph type="sldNum" sz="quarter" idx="11"/>
          </p:nvPr>
        </p:nvSpPr>
        <p:spPr/>
        <p:txBody>
          <a:bodyPr/>
          <a:lstStyle>
            <a:lvl1pPr>
              <a:defRPr/>
            </a:lvl1pPr>
          </a:lstStyle>
          <a:p>
            <a:pPr>
              <a:defRPr/>
            </a:pPr>
            <a:fld id="{4FEEAA64-CD88-4B08-97B3-567CB80B1871}" type="slidenum">
              <a:rPr lang="en-US"/>
              <a:pPr>
                <a:defRPr/>
              </a:pPr>
              <a:t>‹#›</a:t>
            </a:fld>
            <a:endParaRPr lang="en-US"/>
          </a:p>
        </p:txBody>
      </p:sp>
      <p:sp>
        <p:nvSpPr>
          <p:cNvPr id="26" name="Rectangle 26"/>
          <p:cNvSpPr>
            <a:spLocks noGrp="1" noChangeArrowheads="1"/>
          </p:cNvSpPr>
          <p:nvPr>
            <p:ph type="ftr" sz="quarter" idx="12"/>
          </p:nvPr>
        </p:nvSpPr>
        <p:spPr/>
        <p:txBody>
          <a:bodyPr/>
          <a:lstStyle>
            <a:lvl1pPr>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4"/>
          <p:cNvSpPr>
            <a:spLocks noGrp="1" noChangeArrowheads="1"/>
          </p:cNvSpPr>
          <p:nvPr>
            <p:ph type="dt" sz="half" idx="10"/>
          </p:nvPr>
        </p:nvSpPr>
        <p:spPr>
          <a:ln/>
        </p:spPr>
        <p:txBody>
          <a:bodyPr/>
          <a:lstStyle>
            <a:lvl1pPr>
              <a:defRPr/>
            </a:lvl1pPr>
          </a:lstStyle>
          <a:p>
            <a:pPr>
              <a:defRPr/>
            </a:pPr>
            <a:endParaRPr lang="en-US"/>
          </a:p>
        </p:txBody>
      </p:sp>
      <p:sp>
        <p:nvSpPr>
          <p:cNvPr id="5" name="Rectangle 25"/>
          <p:cNvSpPr>
            <a:spLocks noGrp="1" noChangeArrowheads="1"/>
          </p:cNvSpPr>
          <p:nvPr>
            <p:ph type="ftr" sz="quarter" idx="11"/>
          </p:nvPr>
        </p:nvSpPr>
        <p:spPr>
          <a:ln/>
        </p:spPr>
        <p:txBody>
          <a:bodyPr/>
          <a:lstStyle>
            <a:lvl1pPr>
              <a:defRPr/>
            </a:lvl1pPr>
          </a:lstStyle>
          <a:p>
            <a:pPr>
              <a:defRPr/>
            </a:pPr>
            <a:endParaRPr lang="en-US"/>
          </a:p>
        </p:txBody>
      </p:sp>
      <p:sp>
        <p:nvSpPr>
          <p:cNvPr id="6" name="Rectangle 26"/>
          <p:cNvSpPr>
            <a:spLocks noGrp="1" noChangeArrowheads="1"/>
          </p:cNvSpPr>
          <p:nvPr>
            <p:ph type="sldNum" sz="quarter" idx="12"/>
          </p:nvPr>
        </p:nvSpPr>
        <p:spPr>
          <a:ln/>
        </p:spPr>
        <p:txBody>
          <a:bodyPr/>
          <a:lstStyle>
            <a:lvl1pPr>
              <a:defRPr/>
            </a:lvl1pPr>
          </a:lstStyle>
          <a:p>
            <a:pPr>
              <a:defRPr/>
            </a:pPr>
            <a:fld id="{51EBC1CB-B6A9-4269-9B1D-3E25A6108AE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4"/>
          <p:cNvSpPr>
            <a:spLocks noGrp="1" noChangeArrowheads="1"/>
          </p:cNvSpPr>
          <p:nvPr>
            <p:ph type="dt" sz="half" idx="10"/>
          </p:nvPr>
        </p:nvSpPr>
        <p:spPr>
          <a:ln/>
        </p:spPr>
        <p:txBody>
          <a:bodyPr/>
          <a:lstStyle>
            <a:lvl1pPr>
              <a:defRPr/>
            </a:lvl1pPr>
          </a:lstStyle>
          <a:p>
            <a:pPr>
              <a:defRPr/>
            </a:pPr>
            <a:endParaRPr lang="en-US"/>
          </a:p>
        </p:txBody>
      </p:sp>
      <p:sp>
        <p:nvSpPr>
          <p:cNvPr id="5" name="Rectangle 25"/>
          <p:cNvSpPr>
            <a:spLocks noGrp="1" noChangeArrowheads="1"/>
          </p:cNvSpPr>
          <p:nvPr>
            <p:ph type="ftr" sz="quarter" idx="11"/>
          </p:nvPr>
        </p:nvSpPr>
        <p:spPr>
          <a:ln/>
        </p:spPr>
        <p:txBody>
          <a:bodyPr/>
          <a:lstStyle>
            <a:lvl1pPr>
              <a:defRPr/>
            </a:lvl1pPr>
          </a:lstStyle>
          <a:p>
            <a:pPr>
              <a:defRPr/>
            </a:pPr>
            <a:endParaRPr lang="en-US"/>
          </a:p>
        </p:txBody>
      </p:sp>
      <p:sp>
        <p:nvSpPr>
          <p:cNvPr id="6" name="Rectangle 26"/>
          <p:cNvSpPr>
            <a:spLocks noGrp="1" noChangeArrowheads="1"/>
          </p:cNvSpPr>
          <p:nvPr>
            <p:ph type="sldNum" sz="quarter" idx="12"/>
          </p:nvPr>
        </p:nvSpPr>
        <p:spPr>
          <a:ln/>
        </p:spPr>
        <p:txBody>
          <a:bodyPr/>
          <a:lstStyle>
            <a:lvl1pPr>
              <a:defRPr/>
            </a:lvl1pPr>
          </a:lstStyle>
          <a:p>
            <a:pPr>
              <a:defRPr/>
            </a:pPr>
            <a:fld id="{9673DFCF-D9FC-431F-9F9F-036305CCF7A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495800"/>
          </a:xfrm>
        </p:spPr>
        <p:txBody>
          <a:bodyPr/>
          <a:lstStyle/>
          <a:p>
            <a:pPr lvl="0"/>
            <a:endParaRPr lang="en-US" noProof="0"/>
          </a:p>
        </p:txBody>
      </p:sp>
      <p:sp>
        <p:nvSpPr>
          <p:cNvPr id="4" name="Rectangle 24"/>
          <p:cNvSpPr>
            <a:spLocks noGrp="1" noChangeArrowheads="1"/>
          </p:cNvSpPr>
          <p:nvPr>
            <p:ph type="dt" sz="half" idx="10"/>
          </p:nvPr>
        </p:nvSpPr>
        <p:spPr>
          <a:ln/>
        </p:spPr>
        <p:txBody>
          <a:bodyPr/>
          <a:lstStyle>
            <a:lvl1pPr>
              <a:defRPr/>
            </a:lvl1pPr>
          </a:lstStyle>
          <a:p>
            <a:pPr>
              <a:defRPr/>
            </a:pPr>
            <a:endParaRPr lang="en-US"/>
          </a:p>
        </p:txBody>
      </p:sp>
      <p:sp>
        <p:nvSpPr>
          <p:cNvPr id="5" name="Rectangle 25"/>
          <p:cNvSpPr>
            <a:spLocks noGrp="1" noChangeArrowheads="1"/>
          </p:cNvSpPr>
          <p:nvPr>
            <p:ph type="ftr" sz="quarter" idx="11"/>
          </p:nvPr>
        </p:nvSpPr>
        <p:spPr>
          <a:ln/>
        </p:spPr>
        <p:txBody>
          <a:bodyPr/>
          <a:lstStyle>
            <a:lvl1pPr>
              <a:defRPr/>
            </a:lvl1pPr>
          </a:lstStyle>
          <a:p>
            <a:pPr>
              <a:defRPr/>
            </a:pPr>
            <a:endParaRPr lang="en-US"/>
          </a:p>
        </p:txBody>
      </p:sp>
      <p:sp>
        <p:nvSpPr>
          <p:cNvPr id="6" name="Rectangle 26"/>
          <p:cNvSpPr>
            <a:spLocks noGrp="1" noChangeArrowheads="1"/>
          </p:cNvSpPr>
          <p:nvPr>
            <p:ph type="sldNum" sz="quarter" idx="12"/>
          </p:nvPr>
        </p:nvSpPr>
        <p:spPr>
          <a:ln/>
        </p:spPr>
        <p:txBody>
          <a:bodyPr/>
          <a:lstStyle>
            <a:lvl1pPr>
              <a:defRPr/>
            </a:lvl1pPr>
          </a:lstStyle>
          <a:p>
            <a:pPr>
              <a:defRPr/>
            </a:pPr>
            <a:fld id="{A473FB32-3AEE-42B2-8614-32DA87DD52A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4"/>
          <p:cNvSpPr>
            <a:spLocks noGrp="1" noChangeArrowheads="1"/>
          </p:cNvSpPr>
          <p:nvPr>
            <p:ph type="dt" sz="half" idx="10"/>
          </p:nvPr>
        </p:nvSpPr>
        <p:spPr>
          <a:ln/>
        </p:spPr>
        <p:txBody>
          <a:bodyPr/>
          <a:lstStyle>
            <a:lvl1pPr>
              <a:defRPr/>
            </a:lvl1pPr>
          </a:lstStyle>
          <a:p>
            <a:pPr>
              <a:defRPr/>
            </a:pPr>
            <a:endParaRPr lang="en-US"/>
          </a:p>
        </p:txBody>
      </p:sp>
      <p:sp>
        <p:nvSpPr>
          <p:cNvPr id="5" name="Rectangle 25"/>
          <p:cNvSpPr>
            <a:spLocks noGrp="1" noChangeArrowheads="1"/>
          </p:cNvSpPr>
          <p:nvPr>
            <p:ph type="ftr" sz="quarter" idx="11"/>
          </p:nvPr>
        </p:nvSpPr>
        <p:spPr>
          <a:ln/>
        </p:spPr>
        <p:txBody>
          <a:bodyPr/>
          <a:lstStyle>
            <a:lvl1pPr>
              <a:defRPr/>
            </a:lvl1pPr>
          </a:lstStyle>
          <a:p>
            <a:pPr>
              <a:defRPr/>
            </a:pPr>
            <a:endParaRPr lang="en-US"/>
          </a:p>
        </p:txBody>
      </p:sp>
      <p:sp>
        <p:nvSpPr>
          <p:cNvPr id="6" name="Rectangle 26"/>
          <p:cNvSpPr>
            <a:spLocks noGrp="1" noChangeArrowheads="1"/>
          </p:cNvSpPr>
          <p:nvPr>
            <p:ph type="sldNum" sz="quarter" idx="12"/>
          </p:nvPr>
        </p:nvSpPr>
        <p:spPr>
          <a:ln/>
        </p:spPr>
        <p:txBody>
          <a:bodyPr/>
          <a:lstStyle>
            <a:lvl1pPr>
              <a:defRPr/>
            </a:lvl1pPr>
          </a:lstStyle>
          <a:p>
            <a:pPr>
              <a:defRPr/>
            </a:pPr>
            <a:fld id="{EFBDA1DC-A3DA-4B2C-8738-E475A687423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4"/>
          <p:cNvSpPr>
            <a:spLocks noGrp="1" noChangeArrowheads="1"/>
          </p:cNvSpPr>
          <p:nvPr>
            <p:ph type="dt" sz="half" idx="10"/>
          </p:nvPr>
        </p:nvSpPr>
        <p:spPr>
          <a:ln/>
        </p:spPr>
        <p:txBody>
          <a:bodyPr/>
          <a:lstStyle>
            <a:lvl1pPr>
              <a:defRPr/>
            </a:lvl1pPr>
          </a:lstStyle>
          <a:p>
            <a:pPr>
              <a:defRPr/>
            </a:pPr>
            <a:endParaRPr lang="en-US"/>
          </a:p>
        </p:txBody>
      </p:sp>
      <p:sp>
        <p:nvSpPr>
          <p:cNvPr id="5" name="Rectangle 25"/>
          <p:cNvSpPr>
            <a:spLocks noGrp="1" noChangeArrowheads="1"/>
          </p:cNvSpPr>
          <p:nvPr>
            <p:ph type="ftr" sz="quarter" idx="11"/>
          </p:nvPr>
        </p:nvSpPr>
        <p:spPr>
          <a:ln/>
        </p:spPr>
        <p:txBody>
          <a:bodyPr/>
          <a:lstStyle>
            <a:lvl1pPr>
              <a:defRPr/>
            </a:lvl1pPr>
          </a:lstStyle>
          <a:p>
            <a:pPr>
              <a:defRPr/>
            </a:pPr>
            <a:endParaRPr lang="en-US"/>
          </a:p>
        </p:txBody>
      </p:sp>
      <p:sp>
        <p:nvSpPr>
          <p:cNvPr id="6" name="Rectangle 26"/>
          <p:cNvSpPr>
            <a:spLocks noGrp="1" noChangeArrowheads="1"/>
          </p:cNvSpPr>
          <p:nvPr>
            <p:ph type="sldNum" sz="quarter" idx="12"/>
          </p:nvPr>
        </p:nvSpPr>
        <p:spPr>
          <a:ln/>
        </p:spPr>
        <p:txBody>
          <a:bodyPr/>
          <a:lstStyle>
            <a:lvl1pPr>
              <a:defRPr/>
            </a:lvl1pPr>
          </a:lstStyle>
          <a:p>
            <a:pPr>
              <a:defRPr/>
            </a:pPr>
            <a:fld id="{84BEED1A-F145-41D7-B151-735CEA94AA4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4"/>
          <p:cNvSpPr>
            <a:spLocks noGrp="1" noChangeArrowheads="1"/>
          </p:cNvSpPr>
          <p:nvPr>
            <p:ph type="dt" sz="half" idx="10"/>
          </p:nvPr>
        </p:nvSpPr>
        <p:spPr>
          <a:ln/>
        </p:spPr>
        <p:txBody>
          <a:bodyPr/>
          <a:lstStyle>
            <a:lvl1pPr>
              <a:defRPr/>
            </a:lvl1pPr>
          </a:lstStyle>
          <a:p>
            <a:pPr>
              <a:defRPr/>
            </a:pPr>
            <a:endParaRPr lang="en-US"/>
          </a:p>
        </p:txBody>
      </p:sp>
      <p:sp>
        <p:nvSpPr>
          <p:cNvPr id="6" name="Rectangle 25"/>
          <p:cNvSpPr>
            <a:spLocks noGrp="1" noChangeArrowheads="1"/>
          </p:cNvSpPr>
          <p:nvPr>
            <p:ph type="ftr" sz="quarter" idx="11"/>
          </p:nvPr>
        </p:nvSpPr>
        <p:spPr>
          <a:ln/>
        </p:spPr>
        <p:txBody>
          <a:bodyPr/>
          <a:lstStyle>
            <a:lvl1pPr>
              <a:defRPr/>
            </a:lvl1pPr>
          </a:lstStyle>
          <a:p>
            <a:pPr>
              <a:defRPr/>
            </a:pPr>
            <a:endParaRPr lang="en-US"/>
          </a:p>
        </p:txBody>
      </p:sp>
      <p:sp>
        <p:nvSpPr>
          <p:cNvPr id="7" name="Rectangle 26"/>
          <p:cNvSpPr>
            <a:spLocks noGrp="1" noChangeArrowheads="1"/>
          </p:cNvSpPr>
          <p:nvPr>
            <p:ph type="sldNum" sz="quarter" idx="12"/>
          </p:nvPr>
        </p:nvSpPr>
        <p:spPr>
          <a:ln/>
        </p:spPr>
        <p:txBody>
          <a:bodyPr/>
          <a:lstStyle>
            <a:lvl1pPr>
              <a:defRPr/>
            </a:lvl1pPr>
          </a:lstStyle>
          <a:p>
            <a:pPr>
              <a:defRPr/>
            </a:pPr>
            <a:fld id="{48A85015-9F9E-42C9-8E86-48AD9DC8F24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4"/>
          <p:cNvSpPr>
            <a:spLocks noGrp="1" noChangeArrowheads="1"/>
          </p:cNvSpPr>
          <p:nvPr>
            <p:ph type="dt" sz="half" idx="10"/>
          </p:nvPr>
        </p:nvSpPr>
        <p:spPr>
          <a:ln/>
        </p:spPr>
        <p:txBody>
          <a:bodyPr/>
          <a:lstStyle>
            <a:lvl1pPr>
              <a:defRPr/>
            </a:lvl1pPr>
          </a:lstStyle>
          <a:p>
            <a:pPr>
              <a:defRPr/>
            </a:pPr>
            <a:endParaRPr lang="en-US"/>
          </a:p>
        </p:txBody>
      </p:sp>
      <p:sp>
        <p:nvSpPr>
          <p:cNvPr id="8" name="Rectangle 25"/>
          <p:cNvSpPr>
            <a:spLocks noGrp="1" noChangeArrowheads="1"/>
          </p:cNvSpPr>
          <p:nvPr>
            <p:ph type="ftr" sz="quarter" idx="11"/>
          </p:nvPr>
        </p:nvSpPr>
        <p:spPr>
          <a:ln/>
        </p:spPr>
        <p:txBody>
          <a:bodyPr/>
          <a:lstStyle>
            <a:lvl1pPr>
              <a:defRPr/>
            </a:lvl1pPr>
          </a:lstStyle>
          <a:p>
            <a:pPr>
              <a:defRPr/>
            </a:pPr>
            <a:endParaRPr lang="en-US"/>
          </a:p>
        </p:txBody>
      </p:sp>
      <p:sp>
        <p:nvSpPr>
          <p:cNvPr id="9" name="Rectangle 26"/>
          <p:cNvSpPr>
            <a:spLocks noGrp="1" noChangeArrowheads="1"/>
          </p:cNvSpPr>
          <p:nvPr>
            <p:ph type="sldNum" sz="quarter" idx="12"/>
          </p:nvPr>
        </p:nvSpPr>
        <p:spPr>
          <a:ln/>
        </p:spPr>
        <p:txBody>
          <a:bodyPr/>
          <a:lstStyle>
            <a:lvl1pPr>
              <a:defRPr/>
            </a:lvl1pPr>
          </a:lstStyle>
          <a:p>
            <a:pPr>
              <a:defRPr/>
            </a:pPr>
            <a:fld id="{0B2C8D22-4BAF-4584-9E3F-3BC6C7E0842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4"/>
          <p:cNvSpPr>
            <a:spLocks noGrp="1" noChangeArrowheads="1"/>
          </p:cNvSpPr>
          <p:nvPr>
            <p:ph type="dt" sz="half" idx="10"/>
          </p:nvPr>
        </p:nvSpPr>
        <p:spPr>
          <a:ln/>
        </p:spPr>
        <p:txBody>
          <a:bodyPr/>
          <a:lstStyle>
            <a:lvl1pPr>
              <a:defRPr/>
            </a:lvl1pPr>
          </a:lstStyle>
          <a:p>
            <a:pPr>
              <a:defRPr/>
            </a:pPr>
            <a:endParaRPr lang="en-US"/>
          </a:p>
        </p:txBody>
      </p:sp>
      <p:sp>
        <p:nvSpPr>
          <p:cNvPr id="4" name="Rectangle 25"/>
          <p:cNvSpPr>
            <a:spLocks noGrp="1" noChangeArrowheads="1"/>
          </p:cNvSpPr>
          <p:nvPr>
            <p:ph type="ftr" sz="quarter" idx="11"/>
          </p:nvPr>
        </p:nvSpPr>
        <p:spPr>
          <a:ln/>
        </p:spPr>
        <p:txBody>
          <a:bodyPr/>
          <a:lstStyle>
            <a:lvl1pPr>
              <a:defRPr/>
            </a:lvl1pPr>
          </a:lstStyle>
          <a:p>
            <a:pPr>
              <a:defRPr/>
            </a:pPr>
            <a:endParaRPr lang="en-US"/>
          </a:p>
        </p:txBody>
      </p:sp>
      <p:sp>
        <p:nvSpPr>
          <p:cNvPr id="5" name="Rectangle 26"/>
          <p:cNvSpPr>
            <a:spLocks noGrp="1" noChangeArrowheads="1"/>
          </p:cNvSpPr>
          <p:nvPr>
            <p:ph type="sldNum" sz="quarter" idx="12"/>
          </p:nvPr>
        </p:nvSpPr>
        <p:spPr>
          <a:ln/>
        </p:spPr>
        <p:txBody>
          <a:bodyPr/>
          <a:lstStyle>
            <a:lvl1pPr>
              <a:defRPr/>
            </a:lvl1pPr>
          </a:lstStyle>
          <a:p>
            <a:pPr>
              <a:defRPr/>
            </a:pPr>
            <a:fld id="{240B41E0-3050-489D-80F4-D7804B0FA1A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4"/>
          <p:cNvSpPr>
            <a:spLocks noGrp="1" noChangeArrowheads="1"/>
          </p:cNvSpPr>
          <p:nvPr>
            <p:ph type="dt" sz="half" idx="10"/>
          </p:nvPr>
        </p:nvSpPr>
        <p:spPr>
          <a:ln/>
        </p:spPr>
        <p:txBody>
          <a:bodyPr/>
          <a:lstStyle>
            <a:lvl1pPr>
              <a:defRPr/>
            </a:lvl1pPr>
          </a:lstStyle>
          <a:p>
            <a:pPr>
              <a:defRPr/>
            </a:pPr>
            <a:endParaRPr lang="en-US"/>
          </a:p>
        </p:txBody>
      </p:sp>
      <p:sp>
        <p:nvSpPr>
          <p:cNvPr id="3" name="Rectangle 25"/>
          <p:cNvSpPr>
            <a:spLocks noGrp="1" noChangeArrowheads="1"/>
          </p:cNvSpPr>
          <p:nvPr>
            <p:ph type="ftr" sz="quarter" idx="11"/>
          </p:nvPr>
        </p:nvSpPr>
        <p:spPr>
          <a:ln/>
        </p:spPr>
        <p:txBody>
          <a:bodyPr/>
          <a:lstStyle>
            <a:lvl1pPr>
              <a:defRPr/>
            </a:lvl1pPr>
          </a:lstStyle>
          <a:p>
            <a:pPr>
              <a:defRPr/>
            </a:pPr>
            <a:endParaRPr lang="en-US"/>
          </a:p>
        </p:txBody>
      </p:sp>
      <p:sp>
        <p:nvSpPr>
          <p:cNvPr id="4" name="Rectangle 26"/>
          <p:cNvSpPr>
            <a:spLocks noGrp="1" noChangeArrowheads="1"/>
          </p:cNvSpPr>
          <p:nvPr>
            <p:ph type="sldNum" sz="quarter" idx="12"/>
          </p:nvPr>
        </p:nvSpPr>
        <p:spPr>
          <a:ln/>
        </p:spPr>
        <p:txBody>
          <a:bodyPr/>
          <a:lstStyle>
            <a:lvl1pPr>
              <a:defRPr/>
            </a:lvl1pPr>
          </a:lstStyle>
          <a:p>
            <a:pPr>
              <a:defRPr/>
            </a:pPr>
            <a:fld id="{B3C2BE92-441B-4D87-80AE-A012E929AD7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4"/>
          <p:cNvSpPr>
            <a:spLocks noGrp="1" noChangeArrowheads="1"/>
          </p:cNvSpPr>
          <p:nvPr>
            <p:ph type="dt" sz="half" idx="10"/>
          </p:nvPr>
        </p:nvSpPr>
        <p:spPr>
          <a:ln/>
        </p:spPr>
        <p:txBody>
          <a:bodyPr/>
          <a:lstStyle>
            <a:lvl1pPr>
              <a:defRPr/>
            </a:lvl1pPr>
          </a:lstStyle>
          <a:p>
            <a:pPr>
              <a:defRPr/>
            </a:pPr>
            <a:endParaRPr lang="en-US"/>
          </a:p>
        </p:txBody>
      </p:sp>
      <p:sp>
        <p:nvSpPr>
          <p:cNvPr id="6" name="Rectangle 25"/>
          <p:cNvSpPr>
            <a:spLocks noGrp="1" noChangeArrowheads="1"/>
          </p:cNvSpPr>
          <p:nvPr>
            <p:ph type="ftr" sz="quarter" idx="11"/>
          </p:nvPr>
        </p:nvSpPr>
        <p:spPr>
          <a:ln/>
        </p:spPr>
        <p:txBody>
          <a:bodyPr/>
          <a:lstStyle>
            <a:lvl1pPr>
              <a:defRPr/>
            </a:lvl1pPr>
          </a:lstStyle>
          <a:p>
            <a:pPr>
              <a:defRPr/>
            </a:pPr>
            <a:endParaRPr lang="en-US"/>
          </a:p>
        </p:txBody>
      </p:sp>
      <p:sp>
        <p:nvSpPr>
          <p:cNvPr id="7" name="Rectangle 26"/>
          <p:cNvSpPr>
            <a:spLocks noGrp="1" noChangeArrowheads="1"/>
          </p:cNvSpPr>
          <p:nvPr>
            <p:ph type="sldNum" sz="quarter" idx="12"/>
          </p:nvPr>
        </p:nvSpPr>
        <p:spPr>
          <a:ln/>
        </p:spPr>
        <p:txBody>
          <a:bodyPr/>
          <a:lstStyle>
            <a:lvl1pPr>
              <a:defRPr/>
            </a:lvl1pPr>
          </a:lstStyle>
          <a:p>
            <a:pPr>
              <a:defRPr/>
            </a:pPr>
            <a:fld id="{3D8E6684-1B72-4BBA-8605-DF25FAA67BC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4"/>
          <p:cNvSpPr>
            <a:spLocks noGrp="1" noChangeArrowheads="1"/>
          </p:cNvSpPr>
          <p:nvPr>
            <p:ph type="dt" sz="half" idx="10"/>
          </p:nvPr>
        </p:nvSpPr>
        <p:spPr>
          <a:ln/>
        </p:spPr>
        <p:txBody>
          <a:bodyPr/>
          <a:lstStyle>
            <a:lvl1pPr>
              <a:defRPr/>
            </a:lvl1pPr>
          </a:lstStyle>
          <a:p>
            <a:pPr>
              <a:defRPr/>
            </a:pPr>
            <a:endParaRPr lang="en-US"/>
          </a:p>
        </p:txBody>
      </p:sp>
      <p:sp>
        <p:nvSpPr>
          <p:cNvPr id="6" name="Rectangle 25"/>
          <p:cNvSpPr>
            <a:spLocks noGrp="1" noChangeArrowheads="1"/>
          </p:cNvSpPr>
          <p:nvPr>
            <p:ph type="ftr" sz="quarter" idx="11"/>
          </p:nvPr>
        </p:nvSpPr>
        <p:spPr>
          <a:ln/>
        </p:spPr>
        <p:txBody>
          <a:bodyPr/>
          <a:lstStyle>
            <a:lvl1pPr>
              <a:defRPr/>
            </a:lvl1pPr>
          </a:lstStyle>
          <a:p>
            <a:pPr>
              <a:defRPr/>
            </a:pPr>
            <a:endParaRPr lang="en-US"/>
          </a:p>
        </p:txBody>
      </p:sp>
      <p:sp>
        <p:nvSpPr>
          <p:cNvPr id="7" name="Rectangle 26"/>
          <p:cNvSpPr>
            <a:spLocks noGrp="1" noChangeArrowheads="1"/>
          </p:cNvSpPr>
          <p:nvPr>
            <p:ph type="sldNum" sz="quarter" idx="12"/>
          </p:nvPr>
        </p:nvSpPr>
        <p:spPr>
          <a:ln/>
        </p:spPr>
        <p:txBody>
          <a:bodyPr/>
          <a:lstStyle>
            <a:lvl1pPr>
              <a:defRPr/>
            </a:lvl1pPr>
          </a:lstStyle>
          <a:p>
            <a:pPr>
              <a:defRPr/>
            </a:pPr>
            <a:fld id="{21E72D64-B8F1-414D-870E-6FC4CD5E46A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46275"/>
                <a:invGamma/>
              </a:schemeClr>
            </a:gs>
            <a:gs pos="100000">
              <a:schemeClr val="bg1"/>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sp>
          <p:nvSpPr>
            <p:cNvPr id="1049" name="Freeform 3"/>
            <p:cNvSpPr>
              <a:spLocks/>
            </p:cNvSpPr>
            <p:nvPr/>
          </p:nvSpPr>
          <p:spPr bwMode="hidden">
            <a:xfrm>
              <a:off x="0" y="3072"/>
              <a:ext cx="5760" cy="1248"/>
            </a:xfrm>
            <a:custGeom>
              <a:avLst/>
              <a:gdLst>
                <a:gd name="T0" fmla="*/ 6027 w 6027"/>
                <a:gd name="T1" fmla="*/ 2296 h 2296"/>
                <a:gd name="T2" fmla="*/ 0 w 6027"/>
                <a:gd name="T3" fmla="*/ 2296 h 2296"/>
                <a:gd name="T4" fmla="*/ 0 w 6027"/>
                <a:gd name="T5" fmla="*/ 0 h 2296"/>
                <a:gd name="T6" fmla="*/ 6027 w 6027"/>
                <a:gd name="T7" fmla="*/ 0 h 2296"/>
                <a:gd name="T8" fmla="*/ 6027 w 6027"/>
                <a:gd name="T9" fmla="*/ 2296 h 2296"/>
                <a:gd name="T10" fmla="*/ 6027 w 6027"/>
                <a:gd name="T11" fmla="*/ 2296 h 22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27" h="2296">
                  <a:moveTo>
                    <a:pt x="6027" y="2296"/>
                  </a:moveTo>
                  <a:lnTo>
                    <a:pt x="0" y="2296"/>
                  </a:lnTo>
                  <a:lnTo>
                    <a:pt x="0" y="0"/>
                  </a:lnTo>
                  <a:lnTo>
                    <a:pt x="6027" y="0"/>
                  </a:lnTo>
                  <a:lnTo>
                    <a:pt x="6027" y="2296"/>
                  </a:lnTo>
                  <a:close/>
                </a:path>
              </a:pathLst>
            </a:custGeom>
            <a:gradFill rotWithShape="0">
              <a:gsLst>
                <a:gs pos="0">
                  <a:schemeClr val="bg1"/>
                </a:gs>
                <a:gs pos="100000">
                  <a:schemeClr val="accent2"/>
                </a:gs>
              </a:gsLst>
              <a:lin ang="5400000" scaled="1"/>
            </a:gradFill>
            <a:ln w="9525">
              <a:noFill/>
              <a:round/>
              <a:headEnd/>
              <a:tailEnd/>
            </a:ln>
          </p:spPr>
          <p:txBody>
            <a:bodyPr/>
            <a:lstStyle/>
            <a:p>
              <a:endParaRPr lang="en-US"/>
            </a:p>
          </p:txBody>
        </p:sp>
        <p:sp>
          <p:nvSpPr>
            <p:cNvPr id="4100" name="Freeform 4"/>
            <p:cNvSpPr>
              <a:spLocks/>
            </p:cNvSpPr>
            <p:nvPr/>
          </p:nvSpPr>
          <p:spPr bwMode="hidden">
            <a:xfrm>
              <a:off x="0" y="0"/>
              <a:ext cx="5760" cy="3072"/>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amma/>
                    <a:shade val="46275"/>
                    <a:invGamma/>
                  </a:schemeClr>
                </a:gs>
                <a:gs pos="100000">
                  <a:schemeClr val="bg1"/>
                </a:gs>
              </a:gsLst>
              <a:lin ang="5400000" scaled="1"/>
            </a:gradFill>
            <a:ln w="9525">
              <a:noFill/>
              <a:round/>
              <a:headEnd/>
              <a:tailEnd/>
            </a:ln>
          </p:spPr>
          <p:txBody>
            <a:bodyPr/>
            <a:lstStyle/>
            <a:p>
              <a:pPr>
                <a:defRPr/>
              </a:pPr>
              <a:endParaRPr lang="en-US"/>
            </a:p>
          </p:txBody>
        </p:sp>
      </p:grpSp>
      <p:sp>
        <p:nvSpPr>
          <p:cNvPr id="1027" name="Freeform 5"/>
          <p:cNvSpPr>
            <a:spLocks/>
          </p:cNvSpPr>
          <p:nvPr/>
        </p:nvSpPr>
        <p:spPr bwMode="hidden">
          <a:xfrm>
            <a:off x="6248400" y="6262688"/>
            <a:ext cx="2895600" cy="609600"/>
          </a:xfrm>
          <a:custGeom>
            <a:avLst/>
            <a:gdLst>
              <a:gd name="T0" fmla="*/ 5748 w 5748"/>
              <a:gd name="T1" fmla="*/ 246 h 246"/>
              <a:gd name="T2" fmla="*/ 0 w 5748"/>
              <a:gd name="T3" fmla="*/ 246 h 246"/>
              <a:gd name="T4" fmla="*/ 0 w 5748"/>
              <a:gd name="T5" fmla="*/ 0 h 246"/>
              <a:gd name="T6" fmla="*/ 5748 w 5748"/>
              <a:gd name="T7" fmla="*/ 0 h 246"/>
              <a:gd name="T8" fmla="*/ 5748 w 5748"/>
              <a:gd name="T9" fmla="*/ 246 h 246"/>
              <a:gd name="T10" fmla="*/ 5748 w 5748"/>
              <a:gd name="T11" fmla="*/ 246 h 24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8" h="246">
                <a:moveTo>
                  <a:pt x="5748" y="246"/>
                </a:moveTo>
                <a:lnTo>
                  <a:pt x="0" y="246"/>
                </a:lnTo>
                <a:lnTo>
                  <a:pt x="0" y="0"/>
                </a:lnTo>
                <a:lnTo>
                  <a:pt x="5748" y="0"/>
                </a:lnTo>
                <a:lnTo>
                  <a:pt x="5748" y="246"/>
                </a:lnTo>
                <a:close/>
              </a:path>
            </a:pathLst>
          </a:custGeom>
          <a:gradFill rotWithShape="0">
            <a:gsLst>
              <a:gs pos="0">
                <a:schemeClr val="bg1"/>
              </a:gs>
              <a:gs pos="100000">
                <a:schemeClr val="hlink"/>
              </a:gs>
            </a:gsLst>
            <a:lin ang="18900000" scaled="1"/>
          </a:gradFill>
          <a:ln w="9525">
            <a:noFill/>
            <a:round/>
            <a:headEnd/>
            <a:tailEnd/>
          </a:ln>
        </p:spPr>
        <p:txBody>
          <a:bodyPr/>
          <a:lstStyle/>
          <a:p>
            <a:endParaRPr lang="en-US"/>
          </a:p>
        </p:txBody>
      </p:sp>
      <p:grpSp>
        <p:nvGrpSpPr>
          <p:cNvPr id="1028" name="Group 6"/>
          <p:cNvGrpSpPr>
            <a:grpSpLocks/>
          </p:cNvGrpSpPr>
          <p:nvPr/>
        </p:nvGrpSpPr>
        <p:grpSpPr bwMode="auto">
          <a:xfrm>
            <a:off x="0" y="6019800"/>
            <a:ext cx="7848600" cy="857250"/>
            <a:chOff x="0" y="3792"/>
            <a:chExt cx="4944" cy="540"/>
          </a:xfrm>
        </p:grpSpPr>
        <p:sp>
          <p:nvSpPr>
            <p:cNvPr id="4103" name="Freeform 7"/>
            <p:cNvSpPr>
              <a:spLocks/>
            </p:cNvSpPr>
            <p:nvPr userDrawn="1"/>
          </p:nvSpPr>
          <p:spPr bwMode="ltGray">
            <a:xfrm>
              <a:off x="1488" y="3792"/>
              <a:ext cx="3240" cy="536"/>
            </a:xfrm>
            <a:custGeom>
              <a:avLst/>
              <a:gdLst/>
              <a:ahLst/>
              <a:cxnLst>
                <a:cxn ang="0">
                  <a:pos x="3132" y="469"/>
                </a:cxn>
                <a:cxn ang="0">
                  <a:pos x="2995" y="395"/>
                </a:cxn>
                <a:cxn ang="0">
                  <a:pos x="2911" y="375"/>
                </a:cxn>
                <a:cxn ang="0">
                  <a:pos x="2678" y="228"/>
                </a:cxn>
                <a:cxn ang="0">
                  <a:pos x="2553" y="74"/>
                </a:cxn>
                <a:cxn ang="0">
                  <a:pos x="2457" y="7"/>
                </a:cxn>
                <a:cxn ang="0">
                  <a:pos x="2403" y="47"/>
                </a:cxn>
                <a:cxn ang="0">
                  <a:pos x="2289" y="74"/>
                </a:cxn>
                <a:cxn ang="0">
                  <a:pos x="2134" y="74"/>
                </a:cxn>
                <a:cxn ang="0">
                  <a:pos x="2044" y="128"/>
                </a:cxn>
                <a:cxn ang="0">
                  <a:pos x="1775" y="222"/>
                </a:cxn>
                <a:cxn ang="0">
                  <a:pos x="1602" y="181"/>
                </a:cxn>
                <a:cxn ang="0">
                  <a:pos x="1560" y="101"/>
                </a:cxn>
                <a:cxn ang="0">
                  <a:pos x="1542" y="87"/>
                </a:cxn>
                <a:cxn ang="0">
                  <a:pos x="1446" y="60"/>
                </a:cxn>
                <a:cxn ang="0">
                  <a:pos x="1375" y="74"/>
                </a:cxn>
                <a:cxn ang="0">
                  <a:pos x="1309" y="87"/>
                </a:cxn>
                <a:cxn ang="0">
                  <a:pos x="1243" y="13"/>
                </a:cxn>
                <a:cxn ang="0">
                  <a:pos x="1225" y="0"/>
                </a:cxn>
                <a:cxn ang="0">
                  <a:pos x="1189" y="0"/>
                </a:cxn>
                <a:cxn ang="0">
                  <a:pos x="1106" y="34"/>
                </a:cxn>
                <a:cxn ang="0">
                  <a:pos x="1106" y="34"/>
                </a:cxn>
                <a:cxn ang="0">
                  <a:pos x="1094" y="40"/>
                </a:cxn>
                <a:cxn ang="0">
                  <a:pos x="1070" y="54"/>
                </a:cxn>
                <a:cxn ang="0">
                  <a:pos x="1034" y="74"/>
                </a:cxn>
                <a:cxn ang="0">
                  <a:pos x="1004" y="74"/>
                </a:cxn>
                <a:cxn ang="0">
                  <a:pos x="986" y="74"/>
                </a:cxn>
                <a:cxn ang="0">
                  <a:pos x="956" y="81"/>
                </a:cxn>
                <a:cxn ang="0">
                  <a:pos x="920" y="94"/>
                </a:cxn>
                <a:cxn ang="0">
                  <a:pos x="884" y="107"/>
                </a:cxn>
                <a:cxn ang="0">
                  <a:pos x="843" y="128"/>
                </a:cxn>
                <a:cxn ang="0">
                  <a:pos x="813" y="141"/>
                </a:cxn>
                <a:cxn ang="0">
                  <a:pos x="789" y="148"/>
                </a:cxn>
                <a:cxn ang="0">
                  <a:pos x="783" y="154"/>
                </a:cxn>
                <a:cxn ang="0">
                  <a:pos x="556" y="228"/>
                </a:cxn>
                <a:cxn ang="0">
                  <a:pos x="394" y="294"/>
                </a:cxn>
                <a:cxn ang="0">
                  <a:pos x="107" y="462"/>
                </a:cxn>
                <a:cxn ang="0">
                  <a:pos x="0" y="536"/>
                </a:cxn>
                <a:cxn ang="0">
                  <a:pos x="3240" y="536"/>
                </a:cxn>
                <a:cxn ang="0">
                  <a:pos x="3132" y="469"/>
                </a:cxn>
                <a:cxn ang="0">
                  <a:pos x="3132" y="469"/>
                </a:cxn>
              </a:cxnLst>
              <a:rect l="0" t="0"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chemeClr val="bg2">
                    <a:gamma/>
                    <a:tint val="66667"/>
                    <a:invGamma/>
                  </a:schemeClr>
                </a:gs>
                <a:gs pos="100000">
                  <a:schemeClr val="bg2"/>
                </a:gs>
              </a:gsLst>
              <a:lin ang="5400000" scaled="1"/>
            </a:gradFill>
            <a:ln w="9525">
              <a:noFill/>
              <a:round/>
              <a:headEnd/>
              <a:tailEnd/>
            </a:ln>
          </p:spPr>
          <p:txBody>
            <a:bodyPr/>
            <a:lstStyle/>
            <a:p>
              <a:pPr>
                <a:defRPr/>
              </a:pPr>
              <a:endParaRPr lang="en-US"/>
            </a:p>
          </p:txBody>
        </p:sp>
        <p:grpSp>
          <p:nvGrpSpPr>
            <p:cNvPr id="1042" name="Group 8"/>
            <p:cNvGrpSpPr>
              <a:grpSpLocks/>
            </p:cNvGrpSpPr>
            <p:nvPr userDrawn="1"/>
          </p:nvGrpSpPr>
          <p:grpSpPr bwMode="auto">
            <a:xfrm>
              <a:off x="2486" y="3792"/>
              <a:ext cx="2458" cy="540"/>
              <a:chOff x="2486" y="3792"/>
              <a:chExt cx="2458" cy="540"/>
            </a:xfrm>
          </p:grpSpPr>
          <p:sp>
            <p:nvSpPr>
              <p:cNvPr id="1044" name="Freeform 9"/>
              <p:cNvSpPr>
                <a:spLocks/>
              </p:cNvSpPr>
              <p:nvPr userDrawn="1"/>
            </p:nvSpPr>
            <p:spPr bwMode="ltGray">
              <a:xfrm>
                <a:off x="3948" y="3799"/>
                <a:ext cx="996" cy="533"/>
              </a:xfrm>
              <a:custGeom>
                <a:avLst/>
                <a:gdLst>
                  <a:gd name="T0" fmla="*/ 636 w 996"/>
                  <a:gd name="T1" fmla="*/ 373 h 533"/>
                  <a:gd name="T2" fmla="*/ 495 w 996"/>
                  <a:gd name="T3" fmla="*/ 370 h 533"/>
                  <a:gd name="T4" fmla="*/ 280 w 996"/>
                  <a:gd name="T5" fmla="*/ 249 h 533"/>
                  <a:gd name="T6" fmla="*/ 127 w 996"/>
                  <a:gd name="T7" fmla="*/ 66 h 533"/>
                  <a:gd name="T8" fmla="*/ 0 w 996"/>
                  <a:gd name="T9" fmla="*/ 0 h 533"/>
                  <a:gd name="T10" fmla="*/ 22 w 996"/>
                  <a:gd name="T11" fmla="*/ 26 h 533"/>
                  <a:gd name="T12" fmla="*/ 0 w 996"/>
                  <a:gd name="T13" fmla="*/ 65 h 533"/>
                  <a:gd name="T14" fmla="*/ 30 w 996"/>
                  <a:gd name="T15" fmla="*/ 119 h 533"/>
                  <a:gd name="T16" fmla="*/ 75 w 996"/>
                  <a:gd name="T17" fmla="*/ 243 h 533"/>
                  <a:gd name="T18" fmla="*/ 45 w 996"/>
                  <a:gd name="T19" fmla="*/ 422 h 533"/>
                  <a:gd name="T20" fmla="*/ 200 w 996"/>
                  <a:gd name="T21" fmla="*/ 329 h 533"/>
                  <a:gd name="T22" fmla="*/ 612 w 996"/>
                  <a:gd name="T23" fmla="*/ 533 h 533"/>
                  <a:gd name="T24" fmla="*/ 996 w 996"/>
                  <a:gd name="T25" fmla="*/ 529 h 533"/>
                  <a:gd name="T26" fmla="*/ 828 w 996"/>
                  <a:gd name="T27" fmla="*/ 473 h 533"/>
                  <a:gd name="T28" fmla="*/ 636 w 996"/>
                  <a:gd name="T29" fmla="*/ 373 h 5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96" h="533">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612" y="533"/>
                    </a:lnTo>
                    <a:lnTo>
                      <a:pt x="996" y="529"/>
                    </a:lnTo>
                    <a:lnTo>
                      <a:pt x="828" y="473"/>
                    </a:lnTo>
                    <a:lnTo>
                      <a:pt x="636" y="373"/>
                    </a:lnTo>
                    <a:close/>
                  </a:path>
                </a:pathLst>
              </a:custGeom>
              <a:solidFill>
                <a:schemeClr val="bg2"/>
              </a:solidFill>
              <a:ln w="9525">
                <a:noFill/>
                <a:round/>
                <a:headEnd/>
                <a:tailEnd/>
              </a:ln>
            </p:spPr>
            <p:txBody>
              <a:bodyPr/>
              <a:lstStyle/>
              <a:p>
                <a:endParaRPr lang="en-US"/>
              </a:p>
            </p:txBody>
          </p:sp>
          <p:sp>
            <p:nvSpPr>
              <p:cNvPr id="1045" name="Freeform 10"/>
              <p:cNvSpPr>
                <a:spLocks/>
              </p:cNvSpPr>
              <p:nvPr userDrawn="1"/>
            </p:nvSpPr>
            <p:spPr bwMode="ltGray">
              <a:xfrm>
                <a:off x="2677" y="3792"/>
                <a:ext cx="186" cy="395"/>
              </a:xfrm>
              <a:custGeom>
                <a:avLst/>
                <a:gdLst>
                  <a:gd name="T0" fmla="*/ 36 w 186"/>
                  <a:gd name="T1" fmla="*/ 0 h 353"/>
                  <a:gd name="T2" fmla="*/ 54 w 186"/>
                  <a:gd name="T3" fmla="*/ 18 h 353"/>
                  <a:gd name="T4" fmla="*/ 24 w 186"/>
                  <a:gd name="T5" fmla="*/ 30 h 353"/>
                  <a:gd name="T6" fmla="*/ 18 w 186"/>
                  <a:gd name="T7" fmla="*/ 66 h 353"/>
                  <a:gd name="T8" fmla="*/ 42 w 186"/>
                  <a:gd name="T9" fmla="*/ 114 h 353"/>
                  <a:gd name="T10" fmla="*/ 48 w 186"/>
                  <a:gd name="T11" fmla="*/ 162 h 353"/>
                  <a:gd name="T12" fmla="*/ 0 w 186"/>
                  <a:gd name="T13" fmla="*/ 353 h 353"/>
                  <a:gd name="T14" fmla="*/ 54 w 186"/>
                  <a:gd name="T15" fmla="*/ 233 h 353"/>
                  <a:gd name="T16" fmla="*/ 84 w 186"/>
                  <a:gd name="T17" fmla="*/ 216 h 353"/>
                  <a:gd name="T18" fmla="*/ 126 w 186"/>
                  <a:gd name="T19" fmla="*/ 126 h 353"/>
                  <a:gd name="T20" fmla="*/ 144 w 186"/>
                  <a:gd name="T21" fmla="*/ 120 h 353"/>
                  <a:gd name="T22" fmla="*/ 144 w 186"/>
                  <a:gd name="T23" fmla="*/ 90 h 353"/>
                  <a:gd name="T24" fmla="*/ 186 w 186"/>
                  <a:gd name="T25" fmla="*/ 66 h 353"/>
                  <a:gd name="T26" fmla="*/ 162 w 186"/>
                  <a:gd name="T27" fmla="*/ 60 h 353"/>
                  <a:gd name="T28" fmla="*/ 36 w 186"/>
                  <a:gd name="T29" fmla="*/ 0 h 353"/>
                  <a:gd name="T30" fmla="*/ 36 w 186"/>
                  <a:gd name="T31" fmla="*/ 0 h 3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close/>
                  </a:path>
                </a:pathLst>
              </a:custGeom>
              <a:solidFill>
                <a:schemeClr val="bg2"/>
              </a:solidFill>
              <a:ln w="9525">
                <a:noFill/>
                <a:round/>
                <a:headEnd/>
                <a:tailEnd/>
              </a:ln>
            </p:spPr>
            <p:txBody>
              <a:bodyPr/>
              <a:lstStyle/>
              <a:p>
                <a:endParaRPr lang="en-US"/>
              </a:p>
            </p:txBody>
          </p:sp>
          <p:sp>
            <p:nvSpPr>
              <p:cNvPr id="1046" name="Freeform 11"/>
              <p:cNvSpPr>
                <a:spLocks/>
              </p:cNvSpPr>
              <p:nvPr userDrawn="1"/>
            </p:nvSpPr>
            <p:spPr bwMode="ltGray">
              <a:xfrm>
                <a:off x="3030" y="3893"/>
                <a:ext cx="378" cy="271"/>
              </a:xfrm>
              <a:custGeom>
                <a:avLst/>
                <a:gdLst>
                  <a:gd name="T0" fmla="*/ 18 w 378"/>
                  <a:gd name="T1" fmla="*/ 0 h 271"/>
                  <a:gd name="T2" fmla="*/ 12 w 378"/>
                  <a:gd name="T3" fmla="*/ 13 h 271"/>
                  <a:gd name="T4" fmla="*/ 0 w 378"/>
                  <a:gd name="T5" fmla="*/ 40 h 271"/>
                  <a:gd name="T6" fmla="*/ 60 w 378"/>
                  <a:gd name="T7" fmla="*/ 121 h 271"/>
                  <a:gd name="T8" fmla="*/ 310 w 378"/>
                  <a:gd name="T9" fmla="*/ 271 h 271"/>
                  <a:gd name="T10" fmla="*/ 290 w 378"/>
                  <a:gd name="T11" fmla="*/ 139 h 271"/>
                  <a:gd name="T12" fmla="*/ 378 w 378"/>
                  <a:gd name="T13" fmla="*/ 76 h 271"/>
                  <a:gd name="T14" fmla="*/ 251 w 378"/>
                  <a:gd name="T15" fmla="*/ 94 h 271"/>
                  <a:gd name="T16" fmla="*/ 90 w 378"/>
                  <a:gd name="T17" fmla="*/ 54 h 271"/>
                  <a:gd name="T18" fmla="*/ 18 w 378"/>
                  <a:gd name="T19" fmla="*/ 0 h 271"/>
                  <a:gd name="T20" fmla="*/ 18 w 378"/>
                  <a:gd name="T21" fmla="*/ 0 h 2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close/>
                  </a:path>
                </a:pathLst>
              </a:custGeom>
              <a:solidFill>
                <a:schemeClr val="bg2"/>
              </a:solidFill>
              <a:ln w="9525">
                <a:noFill/>
                <a:round/>
                <a:headEnd/>
                <a:tailEnd/>
              </a:ln>
            </p:spPr>
            <p:txBody>
              <a:bodyPr/>
              <a:lstStyle/>
              <a:p>
                <a:endParaRPr lang="en-US"/>
              </a:p>
            </p:txBody>
          </p:sp>
          <p:sp>
            <p:nvSpPr>
              <p:cNvPr id="1047" name="Freeform 12"/>
              <p:cNvSpPr>
                <a:spLocks/>
              </p:cNvSpPr>
              <p:nvPr userDrawn="1"/>
            </p:nvSpPr>
            <p:spPr bwMode="ltGray">
              <a:xfrm>
                <a:off x="3628" y="3866"/>
                <a:ext cx="155" cy="74"/>
              </a:xfrm>
              <a:custGeom>
                <a:avLst/>
                <a:gdLst>
                  <a:gd name="T0" fmla="*/ 114 w 155"/>
                  <a:gd name="T1" fmla="*/ 0 h 66"/>
                  <a:gd name="T2" fmla="*/ 0 w 155"/>
                  <a:gd name="T3" fmla="*/ 0 h 66"/>
                  <a:gd name="T4" fmla="*/ 0 w 155"/>
                  <a:gd name="T5" fmla="*/ 0 h 66"/>
                  <a:gd name="T6" fmla="*/ 6 w 155"/>
                  <a:gd name="T7" fmla="*/ 6 h 66"/>
                  <a:gd name="T8" fmla="*/ 6 w 155"/>
                  <a:gd name="T9" fmla="*/ 18 h 66"/>
                  <a:gd name="T10" fmla="*/ 0 w 155"/>
                  <a:gd name="T11" fmla="*/ 24 h 66"/>
                  <a:gd name="T12" fmla="*/ 78 w 155"/>
                  <a:gd name="T13" fmla="*/ 60 h 66"/>
                  <a:gd name="T14" fmla="*/ 96 w 155"/>
                  <a:gd name="T15" fmla="*/ 42 h 66"/>
                  <a:gd name="T16" fmla="*/ 155 w 155"/>
                  <a:gd name="T17" fmla="*/ 66 h 66"/>
                  <a:gd name="T18" fmla="*/ 126 w 155"/>
                  <a:gd name="T19" fmla="*/ 24 h 66"/>
                  <a:gd name="T20" fmla="*/ 149 w 155"/>
                  <a:gd name="T21" fmla="*/ 0 h 66"/>
                  <a:gd name="T22" fmla="*/ 114 w 155"/>
                  <a:gd name="T23" fmla="*/ 0 h 66"/>
                  <a:gd name="T24" fmla="*/ 114 w 155"/>
                  <a:gd name="T25" fmla="*/ 0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5" h="66">
                    <a:moveTo>
                      <a:pt x="114" y="0"/>
                    </a:moveTo>
                    <a:lnTo>
                      <a:pt x="0" y="0"/>
                    </a:lnTo>
                    <a:lnTo>
                      <a:pt x="6" y="6"/>
                    </a:lnTo>
                    <a:lnTo>
                      <a:pt x="6" y="18"/>
                    </a:lnTo>
                    <a:lnTo>
                      <a:pt x="0" y="24"/>
                    </a:lnTo>
                    <a:lnTo>
                      <a:pt x="78" y="60"/>
                    </a:lnTo>
                    <a:lnTo>
                      <a:pt x="96" y="42"/>
                    </a:lnTo>
                    <a:lnTo>
                      <a:pt x="155" y="66"/>
                    </a:lnTo>
                    <a:lnTo>
                      <a:pt x="126" y="24"/>
                    </a:lnTo>
                    <a:lnTo>
                      <a:pt x="149" y="0"/>
                    </a:lnTo>
                    <a:lnTo>
                      <a:pt x="114" y="0"/>
                    </a:lnTo>
                    <a:close/>
                  </a:path>
                </a:pathLst>
              </a:custGeom>
              <a:solidFill>
                <a:schemeClr val="bg2"/>
              </a:solidFill>
              <a:ln w="9525">
                <a:noFill/>
                <a:round/>
                <a:headEnd/>
                <a:tailEnd/>
              </a:ln>
            </p:spPr>
            <p:txBody>
              <a:bodyPr/>
              <a:lstStyle/>
              <a:p>
                <a:endParaRPr lang="en-US"/>
              </a:p>
            </p:txBody>
          </p:sp>
          <p:sp>
            <p:nvSpPr>
              <p:cNvPr id="1048" name="Freeform 13"/>
              <p:cNvSpPr>
                <a:spLocks/>
              </p:cNvSpPr>
              <p:nvPr userDrawn="1"/>
            </p:nvSpPr>
            <p:spPr bwMode="ltGray">
              <a:xfrm>
                <a:off x="2486" y="3859"/>
                <a:ext cx="42" cy="81"/>
              </a:xfrm>
              <a:custGeom>
                <a:avLst/>
                <a:gdLst>
                  <a:gd name="T0" fmla="*/ 6 w 42"/>
                  <a:gd name="T1" fmla="*/ 36 h 72"/>
                  <a:gd name="T2" fmla="*/ 0 w 42"/>
                  <a:gd name="T3" fmla="*/ 18 h 72"/>
                  <a:gd name="T4" fmla="*/ 12 w 42"/>
                  <a:gd name="T5" fmla="*/ 6 h 72"/>
                  <a:gd name="T6" fmla="*/ 0 w 42"/>
                  <a:gd name="T7" fmla="*/ 6 h 72"/>
                  <a:gd name="T8" fmla="*/ 12 w 42"/>
                  <a:gd name="T9" fmla="*/ 6 h 72"/>
                  <a:gd name="T10" fmla="*/ 24 w 42"/>
                  <a:gd name="T11" fmla="*/ 6 h 72"/>
                  <a:gd name="T12" fmla="*/ 36 w 42"/>
                  <a:gd name="T13" fmla="*/ 6 h 72"/>
                  <a:gd name="T14" fmla="*/ 42 w 42"/>
                  <a:gd name="T15" fmla="*/ 0 h 72"/>
                  <a:gd name="T16" fmla="*/ 30 w 42"/>
                  <a:gd name="T17" fmla="*/ 18 h 72"/>
                  <a:gd name="T18" fmla="*/ 42 w 42"/>
                  <a:gd name="T19" fmla="*/ 48 h 72"/>
                  <a:gd name="T20" fmla="*/ 12 w 42"/>
                  <a:gd name="T21" fmla="*/ 72 h 72"/>
                  <a:gd name="T22" fmla="*/ 6 w 42"/>
                  <a:gd name="T23" fmla="*/ 36 h 72"/>
                  <a:gd name="T24" fmla="*/ 6 w 42"/>
                  <a:gd name="T25" fmla="*/ 36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close/>
                  </a:path>
                </a:pathLst>
              </a:custGeom>
              <a:solidFill>
                <a:schemeClr val="bg2"/>
              </a:solidFill>
              <a:ln w="9525">
                <a:noFill/>
                <a:round/>
                <a:headEnd/>
                <a:tailEnd/>
              </a:ln>
            </p:spPr>
            <p:txBody>
              <a:bodyPr/>
              <a:lstStyle/>
              <a:p>
                <a:endParaRPr lang="en-US"/>
              </a:p>
            </p:txBody>
          </p:sp>
        </p:grpSp>
        <p:sp>
          <p:nvSpPr>
            <p:cNvPr id="4110" name="Freeform 14"/>
            <p:cNvSpPr>
              <a:spLocks/>
            </p:cNvSpPr>
            <p:nvPr userDrawn="1"/>
          </p:nvSpPr>
          <p:spPr bwMode="ltGray">
            <a:xfrm>
              <a:off x="0" y="3792"/>
              <a:ext cx="3976" cy="535"/>
            </a:xfrm>
            <a:custGeom>
              <a:avLst/>
              <a:gdLst/>
              <a:ahLst/>
              <a:cxnLst>
                <a:cxn ang="0">
                  <a:pos x="3976" y="527"/>
                </a:cxn>
                <a:cxn ang="0">
                  <a:pos x="3970" y="527"/>
                </a:cxn>
                <a:cxn ang="0">
                  <a:pos x="3844" y="509"/>
                </a:cxn>
                <a:cxn ang="0">
                  <a:pos x="2487" y="305"/>
                </a:cxn>
                <a:cxn ang="0">
                  <a:pos x="2039" y="36"/>
                </a:cxn>
                <a:cxn ang="0">
                  <a:pos x="1907" y="24"/>
                </a:cxn>
                <a:cxn ang="0">
                  <a:pos x="1883" y="54"/>
                </a:cxn>
                <a:cxn ang="0">
                  <a:pos x="1859" y="54"/>
                </a:cxn>
                <a:cxn ang="0">
                  <a:pos x="1830" y="30"/>
                </a:cxn>
                <a:cxn ang="0">
                  <a:pos x="1704" y="102"/>
                </a:cxn>
                <a:cxn ang="0">
                  <a:pos x="1608" y="126"/>
                </a:cxn>
                <a:cxn ang="0">
                  <a:pos x="1561" y="132"/>
                </a:cxn>
                <a:cxn ang="0">
                  <a:pos x="1495" y="102"/>
                </a:cxn>
                <a:cxn ang="0">
                  <a:pos x="1357" y="126"/>
                </a:cxn>
                <a:cxn ang="0">
                  <a:pos x="1285" y="24"/>
                </a:cxn>
                <a:cxn ang="0">
                  <a:pos x="1280" y="18"/>
                </a:cxn>
                <a:cxn ang="0">
                  <a:pos x="1262" y="12"/>
                </a:cxn>
                <a:cxn ang="0">
                  <a:pos x="1238" y="6"/>
                </a:cxn>
                <a:cxn ang="0">
                  <a:pos x="1220" y="0"/>
                </a:cxn>
                <a:cxn ang="0">
                  <a:pos x="1196" y="0"/>
                </a:cxn>
                <a:cxn ang="0">
                  <a:pos x="1166" y="0"/>
                </a:cxn>
                <a:cxn ang="0">
                  <a:pos x="1142" y="0"/>
                </a:cxn>
                <a:cxn ang="0">
                  <a:pos x="1136" y="0"/>
                </a:cxn>
                <a:cxn ang="0">
                  <a:pos x="1130" y="0"/>
                </a:cxn>
                <a:cxn ang="0">
                  <a:pos x="1124" y="6"/>
                </a:cxn>
                <a:cxn ang="0">
                  <a:pos x="1118" y="12"/>
                </a:cxn>
                <a:cxn ang="0">
                  <a:pos x="1100" y="18"/>
                </a:cxn>
                <a:cxn ang="0">
                  <a:pos x="1088" y="18"/>
                </a:cxn>
                <a:cxn ang="0">
                  <a:pos x="1070" y="24"/>
                </a:cxn>
                <a:cxn ang="0">
                  <a:pos x="1052" y="30"/>
                </a:cxn>
                <a:cxn ang="0">
                  <a:pos x="1034" y="36"/>
                </a:cxn>
                <a:cxn ang="0">
                  <a:pos x="1028" y="42"/>
                </a:cxn>
                <a:cxn ang="0">
                  <a:pos x="969" y="60"/>
                </a:cxn>
                <a:cxn ang="0">
                  <a:pos x="921" y="72"/>
                </a:cxn>
                <a:cxn ang="0">
                  <a:pos x="855" y="48"/>
                </a:cxn>
                <a:cxn ang="0">
                  <a:pos x="825" y="48"/>
                </a:cxn>
                <a:cxn ang="0">
                  <a:pos x="759" y="72"/>
                </a:cxn>
                <a:cxn ang="0">
                  <a:pos x="735" y="72"/>
                </a:cxn>
                <a:cxn ang="0">
                  <a:pos x="706" y="60"/>
                </a:cxn>
                <a:cxn ang="0">
                  <a:pos x="640" y="60"/>
                </a:cxn>
                <a:cxn ang="0">
                  <a:pos x="544" y="72"/>
                </a:cxn>
                <a:cxn ang="0">
                  <a:pos x="389" y="18"/>
                </a:cxn>
                <a:cxn ang="0">
                  <a:pos x="323" y="60"/>
                </a:cxn>
                <a:cxn ang="0">
                  <a:pos x="317" y="60"/>
                </a:cxn>
                <a:cxn ang="0">
                  <a:pos x="305" y="72"/>
                </a:cxn>
                <a:cxn ang="0">
                  <a:pos x="287" y="78"/>
                </a:cxn>
                <a:cxn ang="0">
                  <a:pos x="263" y="90"/>
                </a:cxn>
                <a:cxn ang="0">
                  <a:pos x="203" y="120"/>
                </a:cxn>
                <a:cxn ang="0">
                  <a:pos x="149" y="150"/>
                </a:cxn>
                <a:cxn ang="0">
                  <a:pos x="78" y="168"/>
                </a:cxn>
                <a:cxn ang="0">
                  <a:pos x="0" y="180"/>
                </a:cxn>
                <a:cxn ang="0">
                  <a:pos x="0" y="527"/>
                </a:cxn>
                <a:cxn ang="0">
                  <a:pos x="1010" y="527"/>
                </a:cxn>
                <a:cxn ang="0">
                  <a:pos x="3725" y="527"/>
                </a:cxn>
                <a:cxn ang="0">
                  <a:pos x="3976" y="527"/>
                </a:cxn>
                <a:cxn ang="0">
                  <a:pos x="3976" y="527"/>
                </a:cxn>
              </a:cxnLst>
              <a:rect l="0" t="0"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chemeClr val="bg2">
                    <a:gamma/>
                    <a:tint val="75686"/>
                    <a:invGamma/>
                  </a:schemeClr>
                </a:gs>
                <a:gs pos="100000">
                  <a:schemeClr val="bg2"/>
                </a:gs>
              </a:gsLst>
              <a:lin ang="5400000" scaled="1"/>
            </a:gradFill>
            <a:ln w="9525">
              <a:noFill/>
              <a:round/>
              <a:headEnd/>
              <a:tailEnd/>
            </a:ln>
          </p:spPr>
          <p:txBody>
            <a:bodyPr/>
            <a:lstStyle/>
            <a:p>
              <a:pPr>
                <a:defRPr/>
              </a:pPr>
              <a:endParaRPr lang="en-US"/>
            </a:p>
          </p:txBody>
        </p:sp>
      </p:grpSp>
      <p:grpSp>
        <p:nvGrpSpPr>
          <p:cNvPr id="1029" name="Group 15"/>
          <p:cNvGrpSpPr>
            <a:grpSpLocks/>
          </p:cNvGrpSpPr>
          <p:nvPr/>
        </p:nvGrpSpPr>
        <p:grpSpPr bwMode="auto">
          <a:xfrm>
            <a:off x="627063" y="6021388"/>
            <a:ext cx="5684837" cy="849312"/>
            <a:chOff x="395" y="3793"/>
            <a:chExt cx="3581" cy="535"/>
          </a:xfrm>
        </p:grpSpPr>
        <p:sp>
          <p:nvSpPr>
            <p:cNvPr id="1035" name="Freeform 16"/>
            <p:cNvSpPr>
              <a:spLocks/>
            </p:cNvSpPr>
            <p:nvPr/>
          </p:nvSpPr>
          <p:spPr bwMode="auto">
            <a:xfrm>
              <a:off x="1196" y="3793"/>
              <a:ext cx="365" cy="291"/>
            </a:xfrm>
            <a:custGeom>
              <a:avLst/>
              <a:gdLst>
                <a:gd name="T0" fmla="*/ 24 w 365"/>
                <a:gd name="T1" fmla="*/ 24 h 287"/>
                <a:gd name="T2" fmla="*/ 0 w 365"/>
                <a:gd name="T3" fmla="*/ 60 h 287"/>
                <a:gd name="T4" fmla="*/ 66 w 365"/>
                <a:gd name="T5" fmla="*/ 108 h 287"/>
                <a:gd name="T6" fmla="*/ 143 w 365"/>
                <a:gd name="T7" fmla="*/ 180 h 287"/>
                <a:gd name="T8" fmla="*/ 191 w 365"/>
                <a:gd name="T9" fmla="*/ 168 h 287"/>
                <a:gd name="T10" fmla="*/ 341 w 365"/>
                <a:gd name="T11" fmla="*/ 287 h 287"/>
                <a:gd name="T12" fmla="*/ 305 w 365"/>
                <a:gd name="T13" fmla="*/ 174 h 287"/>
                <a:gd name="T14" fmla="*/ 365 w 365"/>
                <a:gd name="T15" fmla="*/ 132 h 287"/>
                <a:gd name="T16" fmla="*/ 359 w 365"/>
                <a:gd name="T17" fmla="*/ 126 h 287"/>
                <a:gd name="T18" fmla="*/ 335 w 365"/>
                <a:gd name="T19" fmla="*/ 114 h 287"/>
                <a:gd name="T20" fmla="*/ 299 w 365"/>
                <a:gd name="T21" fmla="*/ 90 h 287"/>
                <a:gd name="T22" fmla="*/ 257 w 365"/>
                <a:gd name="T23" fmla="*/ 72 h 287"/>
                <a:gd name="T24" fmla="*/ 215 w 365"/>
                <a:gd name="T25" fmla="*/ 54 h 287"/>
                <a:gd name="T26" fmla="*/ 173 w 365"/>
                <a:gd name="T27" fmla="*/ 36 h 287"/>
                <a:gd name="T28" fmla="*/ 143 w 365"/>
                <a:gd name="T29" fmla="*/ 24 h 287"/>
                <a:gd name="T30" fmla="*/ 131 w 365"/>
                <a:gd name="T31" fmla="*/ 18 h 287"/>
                <a:gd name="T32" fmla="*/ 107 w 365"/>
                <a:gd name="T33" fmla="*/ 18 h 287"/>
                <a:gd name="T34" fmla="*/ 95 w 365"/>
                <a:gd name="T35" fmla="*/ 18 h 287"/>
                <a:gd name="T36" fmla="*/ 72 w 365"/>
                <a:gd name="T37" fmla="*/ 12 h 287"/>
                <a:gd name="T38" fmla="*/ 66 w 365"/>
                <a:gd name="T39" fmla="*/ 12 h 287"/>
                <a:gd name="T40" fmla="*/ 54 w 365"/>
                <a:gd name="T41" fmla="*/ 6 h 287"/>
                <a:gd name="T42" fmla="*/ 42 w 365"/>
                <a:gd name="T43" fmla="*/ 0 h 287"/>
                <a:gd name="T44" fmla="*/ 30 w 365"/>
                <a:gd name="T45" fmla="*/ 0 h 287"/>
                <a:gd name="T46" fmla="*/ 24 w 365"/>
                <a:gd name="T47" fmla="*/ 24 h 287"/>
                <a:gd name="T48" fmla="*/ 24 w 365"/>
                <a:gd name="T49" fmla="*/ 24 h 2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close/>
                </a:path>
              </a:pathLst>
            </a:custGeom>
            <a:solidFill>
              <a:schemeClr val="bg2"/>
            </a:solidFill>
            <a:ln w="9525">
              <a:noFill/>
              <a:round/>
              <a:headEnd/>
              <a:tailEnd/>
            </a:ln>
          </p:spPr>
          <p:txBody>
            <a:bodyPr/>
            <a:lstStyle/>
            <a:p>
              <a:endParaRPr lang="en-US"/>
            </a:p>
          </p:txBody>
        </p:sp>
        <p:sp>
          <p:nvSpPr>
            <p:cNvPr id="1036" name="Freeform 17"/>
            <p:cNvSpPr>
              <a:spLocks/>
            </p:cNvSpPr>
            <p:nvPr/>
          </p:nvSpPr>
          <p:spPr bwMode="auto">
            <a:xfrm>
              <a:off x="1943" y="3829"/>
              <a:ext cx="2033" cy="499"/>
            </a:xfrm>
            <a:custGeom>
              <a:avLst/>
              <a:gdLst>
                <a:gd name="T0" fmla="*/ 186 w 2033"/>
                <a:gd name="T1" fmla="*/ 18 h 499"/>
                <a:gd name="T2" fmla="*/ 138 w 2033"/>
                <a:gd name="T3" fmla="*/ 6 h 499"/>
                <a:gd name="T4" fmla="*/ 96 w 2033"/>
                <a:gd name="T5" fmla="*/ 0 h 499"/>
                <a:gd name="T6" fmla="*/ 36 w 2033"/>
                <a:gd name="T7" fmla="*/ 0 h 499"/>
                <a:gd name="T8" fmla="*/ 12 w 2033"/>
                <a:gd name="T9" fmla="*/ 25 h 499"/>
                <a:gd name="T10" fmla="*/ 0 w 2033"/>
                <a:gd name="T11" fmla="*/ 128 h 499"/>
                <a:gd name="T12" fmla="*/ 60 w 2033"/>
                <a:gd name="T13" fmla="*/ 104 h 499"/>
                <a:gd name="T14" fmla="*/ 90 w 2033"/>
                <a:gd name="T15" fmla="*/ 134 h 499"/>
                <a:gd name="T16" fmla="*/ 150 w 2033"/>
                <a:gd name="T17" fmla="*/ 153 h 499"/>
                <a:gd name="T18" fmla="*/ 209 w 2033"/>
                <a:gd name="T19" fmla="*/ 273 h 499"/>
                <a:gd name="T20" fmla="*/ 401 w 2033"/>
                <a:gd name="T21" fmla="*/ 359 h 499"/>
                <a:gd name="T22" fmla="*/ 777 w 2033"/>
                <a:gd name="T23" fmla="*/ 359 h 499"/>
                <a:gd name="T24" fmla="*/ 2033 w 2033"/>
                <a:gd name="T25" fmla="*/ 499 h 499"/>
                <a:gd name="T26" fmla="*/ 2033 w 2033"/>
                <a:gd name="T27" fmla="*/ 499 h 499"/>
                <a:gd name="T28" fmla="*/ 1991 w 2033"/>
                <a:gd name="T29" fmla="*/ 493 h 499"/>
                <a:gd name="T30" fmla="*/ 676 w 2033"/>
                <a:gd name="T31" fmla="*/ 243 h 499"/>
                <a:gd name="T32" fmla="*/ 514 w 2033"/>
                <a:gd name="T33" fmla="*/ 159 h 499"/>
                <a:gd name="T34" fmla="*/ 425 w 2033"/>
                <a:gd name="T35" fmla="*/ 110 h 499"/>
                <a:gd name="T36" fmla="*/ 365 w 2033"/>
                <a:gd name="T37" fmla="*/ 92 h 499"/>
                <a:gd name="T38" fmla="*/ 281 w 2033"/>
                <a:gd name="T39" fmla="*/ 61 h 499"/>
                <a:gd name="T40" fmla="*/ 186 w 2033"/>
                <a:gd name="T41" fmla="*/ 18 h 499"/>
                <a:gd name="T42" fmla="*/ 186 w 2033"/>
                <a:gd name="T43" fmla="*/ 18 h 49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1991" y="493"/>
                  </a:lnTo>
                  <a:lnTo>
                    <a:pt x="676" y="243"/>
                  </a:lnTo>
                  <a:lnTo>
                    <a:pt x="514" y="159"/>
                  </a:lnTo>
                  <a:lnTo>
                    <a:pt x="425" y="110"/>
                  </a:lnTo>
                  <a:lnTo>
                    <a:pt x="365" y="92"/>
                  </a:lnTo>
                  <a:lnTo>
                    <a:pt x="281" y="61"/>
                  </a:lnTo>
                  <a:lnTo>
                    <a:pt x="186" y="18"/>
                  </a:lnTo>
                  <a:close/>
                </a:path>
              </a:pathLst>
            </a:custGeom>
            <a:solidFill>
              <a:schemeClr val="bg2"/>
            </a:solidFill>
            <a:ln w="9525">
              <a:noFill/>
              <a:round/>
              <a:headEnd/>
              <a:tailEnd/>
            </a:ln>
          </p:spPr>
          <p:txBody>
            <a:bodyPr/>
            <a:lstStyle/>
            <a:p>
              <a:endParaRPr lang="en-US"/>
            </a:p>
          </p:txBody>
        </p:sp>
        <p:sp>
          <p:nvSpPr>
            <p:cNvPr id="1037" name="Freeform 18"/>
            <p:cNvSpPr>
              <a:spLocks/>
            </p:cNvSpPr>
            <p:nvPr/>
          </p:nvSpPr>
          <p:spPr bwMode="auto">
            <a:xfrm>
              <a:off x="1830" y="3823"/>
              <a:ext cx="71" cy="61"/>
            </a:xfrm>
            <a:custGeom>
              <a:avLst/>
              <a:gdLst>
                <a:gd name="T0" fmla="*/ 0 w 71"/>
                <a:gd name="T1" fmla="*/ 18 h 60"/>
                <a:gd name="T2" fmla="*/ 6 w 71"/>
                <a:gd name="T3" fmla="*/ 18 h 60"/>
                <a:gd name="T4" fmla="*/ 12 w 71"/>
                <a:gd name="T5" fmla="*/ 12 h 60"/>
                <a:gd name="T6" fmla="*/ 6 w 71"/>
                <a:gd name="T7" fmla="*/ 6 h 60"/>
                <a:gd name="T8" fmla="*/ 0 w 71"/>
                <a:gd name="T9" fmla="*/ 0 h 60"/>
                <a:gd name="T10" fmla="*/ 29 w 71"/>
                <a:gd name="T11" fmla="*/ 18 h 60"/>
                <a:gd name="T12" fmla="*/ 53 w 71"/>
                <a:gd name="T13" fmla="*/ 18 h 60"/>
                <a:gd name="T14" fmla="*/ 59 w 71"/>
                <a:gd name="T15" fmla="*/ 30 h 60"/>
                <a:gd name="T16" fmla="*/ 65 w 71"/>
                <a:gd name="T17" fmla="*/ 42 h 60"/>
                <a:gd name="T18" fmla="*/ 71 w 71"/>
                <a:gd name="T19" fmla="*/ 54 h 60"/>
                <a:gd name="T20" fmla="*/ 71 w 71"/>
                <a:gd name="T21" fmla="*/ 60 h 60"/>
                <a:gd name="T22" fmla="*/ 59 w 71"/>
                <a:gd name="T23" fmla="*/ 54 h 60"/>
                <a:gd name="T24" fmla="*/ 47 w 71"/>
                <a:gd name="T25" fmla="*/ 42 h 60"/>
                <a:gd name="T26" fmla="*/ 23 w 71"/>
                <a:gd name="T27" fmla="*/ 30 h 60"/>
                <a:gd name="T28" fmla="*/ 23 w 71"/>
                <a:gd name="T29" fmla="*/ 36 h 60"/>
                <a:gd name="T30" fmla="*/ 18 w 71"/>
                <a:gd name="T31" fmla="*/ 42 h 60"/>
                <a:gd name="T32" fmla="*/ 12 w 71"/>
                <a:gd name="T33" fmla="*/ 48 h 60"/>
                <a:gd name="T34" fmla="*/ 6 w 71"/>
                <a:gd name="T35" fmla="*/ 48 h 60"/>
                <a:gd name="T36" fmla="*/ 6 w 71"/>
                <a:gd name="T37" fmla="*/ 48 h 60"/>
                <a:gd name="T38" fmla="*/ 6 w 71"/>
                <a:gd name="T39" fmla="*/ 36 h 60"/>
                <a:gd name="T40" fmla="*/ 0 w 71"/>
                <a:gd name="T41" fmla="*/ 18 h 60"/>
                <a:gd name="T42" fmla="*/ 0 w 71"/>
                <a:gd name="T43" fmla="*/ 18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36"/>
                  </a:lnTo>
                  <a:lnTo>
                    <a:pt x="0" y="18"/>
                  </a:lnTo>
                  <a:close/>
                </a:path>
              </a:pathLst>
            </a:custGeom>
            <a:solidFill>
              <a:schemeClr val="bg2"/>
            </a:solidFill>
            <a:ln w="9525">
              <a:noFill/>
              <a:round/>
              <a:headEnd/>
              <a:tailEnd/>
            </a:ln>
          </p:spPr>
          <p:txBody>
            <a:bodyPr/>
            <a:lstStyle/>
            <a:p>
              <a:endParaRPr lang="en-US"/>
            </a:p>
          </p:txBody>
        </p:sp>
        <p:sp>
          <p:nvSpPr>
            <p:cNvPr id="1038" name="Freeform 19"/>
            <p:cNvSpPr>
              <a:spLocks/>
            </p:cNvSpPr>
            <p:nvPr/>
          </p:nvSpPr>
          <p:spPr bwMode="auto">
            <a:xfrm>
              <a:off x="855" y="3842"/>
              <a:ext cx="161" cy="164"/>
            </a:xfrm>
            <a:custGeom>
              <a:avLst/>
              <a:gdLst>
                <a:gd name="T0" fmla="*/ 30 w 161"/>
                <a:gd name="T1" fmla="*/ 0 h 162"/>
                <a:gd name="T2" fmla="*/ 48 w 161"/>
                <a:gd name="T3" fmla="*/ 6 h 162"/>
                <a:gd name="T4" fmla="*/ 72 w 161"/>
                <a:gd name="T5" fmla="*/ 6 h 162"/>
                <a:gd name="T6" fmla="*/ 114 w 161"/>
                <a:gd name="T7" fmla="*/ 12 h 162"/>
                <a:gd name="T8" fmla="*/ 96 w 161"/>
                <a:gd name="T9" fmla="*/ 54 h 162"/>
                <a:gd name="T10" fmla="*/ 96 w 161"/>
                <a:gd name="T11" fmla="*/ 60 h 162"/>
                <a:gd name="T12" fmla="*/ 102 w 161"/>
                <a:gd name="T13" fmla="*/ 72 h 162"/>
                <a:gd name="T14" fmla="*/ 108 w 161"/>
                <a:gd name="T15" fmla="*/ 84 h 162"/>
                <a:gd name="T16" fmla="*/ 120 w 161"/>
                <a:gd name="T17" fmla="*/ 96 h 162"/>
                <a:gd name="T18" fmla="*/ 143 w 161"/>
                <a:gd name="T19" fmla="*/ 114 h 162"/>
                <a:gd name="T20" fmla="*/ 155 w 161"/>
                <a:gd name="T21" fmla="*/ 138 h 162"/>
                <a:gd name="T22" fmla="*/ 161 w 161"/>
                <a:gd name="T23" fmla="*/ 156 h 162"/>
                <a:gd name="T24" fmla="*/ 161 w 161"/>
                <a:gd name="T25" fmla="*/ 162 h 162"/>
                <a:gd name="T26" fmla="*/ 96 w 161"/>
                <a:gd name="T27" fmla="*/ 102 h 162"/>
                <a:gd name="T28" fmla="*/ 30 w 161"/>
                <a:gd name="T29" fmla="*/ 54 h 162"/>
                <a:gd name="T30" fmla="*/ 0 w 161"/>
                <a:gd name="T31" fmla="*/ 0 h 162"/>
                <a:gd name="T32" fmla="*/ 30 w 161"/>
                <a:gd name="T33" fmla="*/ 0 h 162"/>
                <a:gd name="T34" fmla="*/ 30 w 161"/>
                <a:gd name="T35" fmla="*/ 0 h 1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close/>
                </a:path>
              </a:pathLst>
            </a:custGeom>
            <a:solidFill>
              <a:schemeClr val="bg2"/>
            </a:solidFill>
            <a:ln w="9525">
              <a:noFill/>
              <a:round/>
              <a:headEnd/>
              <a:tailEnd/>
            </a:ln>
          </p:spPr>
          <p:txBody>
            <a:bodyPr/>
            <a:lstStyle/>
            <a:p>
              <a:endParaRPr lang="en-US"/>
            </a:p>
          </p:txBody>
        </p:sp>
        <p:sp>
          <p:nvSpPr>
            <p:cNvPr id="1039" name="Freeform 20"/>
            <p:cNvSpPr>
              <a:spLocks/>
            </p:cNvSpPr>
            <p:nvPr/>
          </p:nvSpPr>
          <p:spPr bwMode="auto">
            <a:xfrm>
              <a:off x="706" y="3854"/>
              <a:ext cx="59" cy="61"/>
            </a:xfrm>
            <a:custGeom>
              <a:avLst/>
              <a:gdLst>
                <a:gd name="T0" fmla="*/ 59 w 59"/>
                <a:gd name="T1" fmla="*/ 6 h 60"/>
                <a:gd name="T2" fmla="*/ 41 w 59"/>
                <a:gd name="T3" fmla="*/ 30 h 60"/>
                <a:gd name="T4" fmla="*/ 41 w 59"/>
                <a:gd name="T5" fmla="*/ 36 h 60"/>
                <a:gd name="T6" fmla="*/ 47 w 59"/>
                <a:gd name="T7" fmla="*/ 42 h 60"/>
                <a:gd name="T8" fmla="*/ 53 w 59"/>
                <a:gd name="T9" fmla="*/ 54 h 60"/>
                <a:gd name="T10" fmla="*/ 53 w 59"/>
                <a:gd name="T11" fmla="*/ 60 h 60"/>
                <a:gd name="T12" fmla="*/ 47 w 59"/>
                <a:gd name="T13" fmla="*/ 54 h 60"/>
                <a:gd name="T14" fmla="*/ 35 w 59"/>
                <a:gd name="T15" fmla="*/ 48 h 60"/>
                <a:gd name="T16" fmla="*/ 23 w 59"/>
                <a:gd name="T17" fmla="*/ 36 h 60"/>
                <a:gd name="T18" fmla="*/ 17 w 59"/>
                <a:gd name="T19" fmla="*/ 30 h 60"/>
                <a:gd name="T20" fmla="*/ 0 w 59"/>
                <a:gd name="T21" fmla="*/ 0 h 60"/>
                <a:gd name="T22" fmla="*/ 59 w 59"/>
                <a:gd name="T23" fmla="*/ 6 h 60"/>
                <a:gd name="T24" fmla="*/ 59 w 59"/>
                <a:gd name="T25" fmla="*/ 6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close/>
                </a:path>
              </a:pathLst>
            </a:custGeom>
            <a:solidFill>
              <a:schemeClr val="bg2"/>
            </a:solidFill>
            <a:ln w="9525">
              <a:noFill/>
              <a:round/>
              <a:headEnd/>
              <a:tailEnd/>
            </a:ln>
          </p:spPr>
          <p:txBody>
            <a:bodyPr/>
            <a:lstStyle/>
            <a:p>
              <a:endParaRPr lang="en-US"/>
            </a:p>
          </p:txBody>
        </p:sp>
        <p:sp>
          <p:nvSpPr>
            <p:cNvPr id="1040" name="Freeform 21"/>
            <p:cNvSpPr>
              <a:spLocks/>
            </p:cNvSpPr>
            <p:nvPr/>
          </p:nvSpPr>
          <p:spPr bwMode="auto">
            <a:xfrm>
              <a:off x="395" y="3811"/>
              <a:ext cx="245" cy="207"/>
            </a:xfrm>
            <a:custGeom>
              <a:avLst/>
              <a:gdLst>
                <a:gd name="T0" fmla="*/ 233 w 245"/>
                <a:gd name="T1" fmla="*/ 36 h 204"/>
                <a:gd name="T2" fmla="*/ 245 w 245"/>
                <a:gd name="T3" fmla="*/ 42 h 204"/>
                <a:gd name="T4" fmla="*/ 209 w 245"/>
                <a:gd name="T5" fmla="*/ 84 h 204"/>
                <a:gd name="T6" fmla="*/ 143 w 245"/>
                <a:gd name="T7" fmla="*/ 132 h 204"/>
                <a:gd name="T8" fmla="*/ 167 w 245"/>
                <a:gd name="T9" fmla="*/ 156 h 204"/>
                <a:gd name="T10" fmla="*/ 179 w 245"/>
                <a:gd name="T11" fmla="*/ 204 h 204"/>
                <a:gd name="T12" fmla="*/ 77 w 245"/>
                <a:gd name="T13" fmla="*/ 132 h 204"/>
                <a:gd name="T14" fmla="*/ 47 w 245"/>
                <a:gd name="T15" fmla="*/ 84 h 204"/>
                <a:gd name="T16" fmla="*/ 89 w 245"/>
                <a:gd name="T17" fmla="*/ 66 h 204"/>
                <a:gd name="T18" fmla="*/ 59 w 245"/>
                <a:gd name="T19" fmla="*/ 36 h 204"/>
                <a:gd name="T20" fmla="*/ 0 w 245"/>
                <a:gd name="T21" fmla="*/ 12 h 204"/>
                <a:gd name="T22" fmla="*/ 0 w 245"/>
                <a:gd name="T23" fmla="*/ 0 h 204"/>
                <a:gd name="T24" fmla="*/ 6 w 245"/>
                <a:gd name="T25" fmla="*/ 0 h 204"/>
                <a:gd name="T26" fmla="*/ 12 w 245"/>
                <a:gd name="T27" fmla="*/ 0 h 204"/>
                <a:gd name="T28" fmla="*/ 47 w 245"/>
                <a:gd name="T29" fmla="*/ 6 h 204"/>
                <a:gd name="T30" fmla="*/ 77 w 245"/>
                <a:gd name="T31" fmla="*/ 6 h 204"/>
                <a:gd name="T32" fmla="*/ 83 w 245"/>
                <a:gd name="T33" fmla="*/ 6 h 204"/>
                <a:gd name="T34" fmla="*/ 89 w 245"/>
                <a:gd name="T35" fmla="*/ 6 h 204"/>
                <a:gd name="T36" fmla="*/ 101 w 245"/>
                <a:gd name="T37" fmla="*/ 12 h 204"/>
                <a:gd name="T38" fmla="*/ 125 w 245"/>
                <a:gd name="T39" fmla="*/ 12 h 204"/>
                <a:gd name="T40" fmla="*/ 143 w 245"/>
                <a:gd name="T41" fmla="*/ 18 h 204"/>
                <a:gd name="T42" fmla="*/ 149 w 245"/>
                <a:gd name="T43" fmla="*/ 18 h 204"/>
                <a:gd name="T44" fmla="*/ 149 w 245"/>
                <a:gd name="T45" fmla="*/ 18 h 204"/>
                <a:gd name="T46" fmla="*/ 203 w 245"/>
                <a:gd name="T47" fmla="*/ 24 h 204"/>
                <a:gd name="T48" fmla="*/ 233 w 245"/>
                <a:gd name="T49" fmla="*/ 36 h 204"/>
                <a:gd name="T50" fmla="*/ 233 w 245"/>
                <a:gd name="T51" fmla="*/ 36 h 20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203" y="24"/>
                  </a:lnTo>
                  <a:lnTo>
                    <a:pt x="233" y="36"/>
                  </a:lnTo>
                  <a:close/>
                </a:path>
              </a:pathLst>
            </a:custGeom>
            <a:solidFill>
              <a:schemeClr val="bg2"/>
            </a:solidFill>
            <a:ln w="9525">
              <a:noFill/>
              <a:round/>
              <a:headEnd/>
              <a:tailEnd/>
            </a:ln>
          </p:spPr>
          <p:txBody>
            <a:bodyPr/>
            <a:lstStyle/>
            <a:p>
              <a:endParaRPr lang="en-US"/>
            </a:p>
          </p:txBody>
        </p:sp>
      </p:grpSp>
      <p:sp>
        <p:nvSpPr>
          <p:cNvPr id="4118" name="Rectangle 22"/>
          <p:cNvSpPr>
            <a:spLocks noGrp="1" noChangeArrowheads="1"/>
          </p:cNvSpPr>
          <p:nvPr>
            <p:ph type="title"/>
          </p:nvPr>
        </p:nvSpPr>
        <p:spPr bwMode="auto">
          <a:xfrm>
            <a:off x="4572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31" name="Rectangle 23"/>
          <p:cNvSpPr>
            <a:spLocks noGrp="1" noChangeArrowheads="1"/>
          </p:cNvSpPr>
          <p:nvPr>
            <p:ph type="body" idx="1"/>
          </p:nvPr>
        </p:nvSpPr>
        <p:spPr bwMode="auto">
          <a:xfrm>
            <a:off x="457200" y="16002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20" name="Rectangle 2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pPr>
              <a:defRPr/>
            </a:pPr>
            <a:endParaRPr lang="en-US"/>
          </a:p>
        </p:txBody>
      </p:sp>
      <p:sp>
        <p:nvSpPr>
          <p:cNvPr id="4121" name="Rectangle 2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pPr>
              <a:defRPr/>
            </a:pPr>
            <a:endParaRPr lang="en-US"/>
          </a:p>
        </p:txBody>
      </p:sp>
      <p:sp>
        <p:nvSpPr>
          <p:cNvPr id="4122" name="Rectangle 2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pPr>
              <a:defRPr/>
            </a:pPr>
            <a:fld id="{8D16B480-4AAF-4810-8F86-4077D0FE41FF}"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700"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fontAlgn="base">
        <a:spcBef>
          <a:spcPct val="20000"/>
        </a:spcBef>
        <a:spcAft>
          <a:spcPct val="0"/>
        </a:spcAft>
        <a:buClr>
          <a:schemeClr val="tx2"/>
        </a:buClr>
        <a:buChar char="•"/>
        <a:defRPr sz="2000">
          <a:solidFill>
            <a:schemeClr val="tx1"/>
          </a:solidFill>
          <a:latin typeface="+mn-lt"/>
        </a:defRPr>
      </a:lvl6pPr>
      <a:lvl7pPr marL="2971800" indent="-228600" algn="l" rtl="0" fontAlgn="base">
        <a:spcBef>
          <a:spcPct val="20000"/>
        </a:spcBef>
        <a:spcAft>
          <a:spcPct val="0"/>
        </a:spcAft>
        <a:buClr>
          <a:schemeClr val="tx2"/>
        </a:buClr>
        <a:buChar char="•"/>
        <a:defRPr sz="2000">
          <a:solidFill>
            <a:schemeClr val="tx1"/>
          </a:solidFill>
          <a:latin typeface="+mn-lt"/>
        </a:defRPr>
      </a:lvl7pPr>
      <a:lvl8pPr marL="3429000" indent="-228600" algn="l" rtl="0" fontAlgn="base">
        <a:spcBef>
          <a:spcPct val="20000"/>
        </a:spcBef>
        <a:spcAft>
          <a:spcPct val="0"/>
        </a:spcAft>
        <a:buClr>
          <a:schemeClr val="tx2"/>
        </a:buClr>
        <a:buChar char="•"/>
        <a:defRPr sz="2000">
          <a:solidFill>
            <a:schemeClr val="tx1"/>
          </a:solidFill>
          <a:latin typeface="+mn-lt"/>
        </a:defRPr>
      </a:lvl8pPr>
      <a:lvl9pPr marL="3886200" indent="-228600" algn="l" rtl="0" fontAlgn="base">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docs.oracle.com/javase/tutorial/uiswing/index.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java.sun.com/docs/books/tutorial/uiswing/components/scrollpane.html" TargetMode="External"/><Relationship Id="rId7" Type="http://schemas.openxmlformats.org/officeDocument/2006/relationships/image" Target="../media/image7.png"/><Relationship Id="rId2" Type="http://schemas.openxmlformats.org/officeDocument/2006/relationships/hyperlink" Target="http://java.sun.com/docs/books/tutorial/uiswing/components/panel.html" TargetMode="External"/><Relationship Id="rId1" Type="http://schemas.openxmlformats.org/officeDocument/2006/relationships/slideLayout" Target="../slideLayouts/slideLayout2.xml"/><Relationship Id="rId6" Type="http://schemas.openxmlformats.org/officeDocument/2006/relationships/hyperlink" Target="http://java.sun.com/docs/books/tutorial/uiswing/components/toolbar.html" TargetMode="External"/><Relationship Id="rId11" Type="http://schemas.openxmlformats.org/officeDocument/2006/relationships/image" Target="../media/image11.png"/><Relationship Id="rId5" Type="http://schemas.openxmlformats.org/officeDocument/2006/relationships/hyperlink" Target="http://java.sun.com/docs/books/tutorial/uiswing/components/tabbedpane.html" TargetMode="External"/><Relationship Id="rId10" Type="http://schemas.openxmlformats.org/officeDocument/2006/relationships/image" Target="../media/image10.png"/><Relationship Id="rId4" Type="http://schemas.openxmlformats.org/officeDocument/2006/relationships/hyperlink" Target="http://java.sun.com/docs/books/tutorial/uiswing/components/splitpane.html" TargetMode="External"/><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hyperlink" Target="http://java.sun.com/docs/books/tutorial/uiswing/components/layeredpane.html" TargetMode="External"/><Relationship Id="rId7" Type="http://schemas.openxmlformats.org/officeDocument/2006/relationships/image" Target="../media/image14.png"/><Relationship Id="rId2" Type="http://schemas.openxmlformats.org/officeDocument/2006/relationships/hyperlink" Target="http://java.sun.com/docs/books/tutorial/uiswing/components/internalframe.html" TargetMode="Externa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java.sun.com/docs/books/tutorial/uiswing/components/rootpane.html"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png"/><Relationship Id="rId7" Type="http://schemas.openxmlformats.org/officeDocument/2006/relationships/hyperlink" Target="http://java.sun.com/docs/books/tutorial/uiswing/components/list.html" TargetMode="External"/><Relationship Id="rId2" Type="http://schemas.openxmlformats.org/officeDocument/2006/relationships/hyperlink" Target="http://java.sun.com/docs/books/tutorial/uiswing/components/button.html" TargetMode="External"/><Relationship Id="rId1" Type="http://schemas.openxmlformats.org/officeDocument/2006/relationships/slideLayout" Target="../slideLayouts/slideLayout6.xml"/><Relationship Id="rId6" Type="http://schemas.openxmlformats.org/officeDocument/2006/relationships/image" Target="../media/image17.png"/><Relationship Id="rId11" Type="http://schemas.openxmlformats.org/officeDocument/2006/relationships/image" Target="../media/image20.png"/><Relationship Id="rId5" Type="http://schemas.openxmlformats.org/officeDocument/2006/relationships/hyperlink" Target="http://java.sun.com/docs/books/tutorial/uiswing/components/combobox.html" TargetMode="External"/><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hyperlink" Target="http://java.sun.com/docs/books/tutorial/uiswing/components/menu.htm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java.sun.com/docs/books/tutorial/uiswing/components/passwordfield.html" TargetMode="External"/><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hyperlink" Target="http://java.sun.com/docs/books/tutorial/uiswing/components/slider.html" TargetMode="External"/><Relationship Id="rId1" Type="http://schemas.openxmlformats.org/officeDocument/2006/relationships/slideLayout" Target="../slideLayouts/slideLayout7.xml"/><Relationship Id="rId6" Type="http://schemas.openxmlformats.org/officeDocument/2006/relationships/hyperlink" Target="http://java.sun.com/docs/books/tutorial/uiswing/components/textfield.html" TargetMode="External"/><Relationship Id="rId5" Type="http://schemas.openxmlformats.org/officeDocument/2006/relationships/image" Target="../media/image22.png"/><Relationship Id="rId4" Type="http://schemas.openxmlformats.org/officeDocument/2006/relationships/hyperlink" Target="http://java.sun.com/docs/books/tutorial/uiswing/components/spinner.html" TargetMode="External"/><Relationship Id="rId9"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hyperlink" Target="http://java.sun.com/docs/books/tutorial/uiswing/components/editorpane.html" TargetMode="External"/><Relationship Id="rId2" Type="http://schemas.openxmlformats.org/officeDocument/2006/relationships/hyperlink" Target="http://java.sun.com/docs/books/tutorial/uiswing/components/colorchooser.html" TargetMode="Externa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hyperlink" Target="http://java.sun.com/docs/books/tutorial/uiswing/components/filechooser.html" TargetMode="External"/><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hyperlink" Target="http://java.sun.com/docs/books/tutorial/uiswing/components/tree.htm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java.sun.com/docs/books/tutorial/uiswing/components/table.html" TargetMode="External"/><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java.sun.com/docs/books/tutorial/uiswing/components/text.html"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hyperlink" Target="http://java.sun.com/docs/books/tutorial/uiswing/components/progress.html" TargetMode="External"/><Relationship Id="rId7" Type="http://schemas.openxmlformats.org/officeDocument/2006/relationships/image" Target="../media/image32.png"/><Relationship Id="rId2" Type="http://schemas.openxmlformats.org/officeDocument/2006/relationships/hyperlink" Target="http://java.sun.com/docs/books/tutorial/uiswing/components/label.html" TargetMode="Externa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hyperlink" Target="http://java.sun.com/docs/books/tutorial/uiswing/components/tooltip.html" TargetMode="External"/><Relationship Id="rId4" Type="http://schemas.openxmlformats.org/officeDocument/2006/relationships/hyperlink" Target="http://java.sun.com/docs/books/tutorial/uiswing/components/separator.html" TargetMode="External"/><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hyperlink" Target="http://java.sun.com/javase/6/docs/api/java/awt/Image.html" TargetMode="Externa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hyperlink" Target="http://java.sun.com/javase/6/docs/api/java/awt/Window.html" TargetMode="Externa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hyperlink" Target="http://java.sun.com/javase/6/docs/api/java/awt/Component.html"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java.sun.com/docs/books/tutorial/uiswing/components/applet.html" TargetMode="External"/><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hyperlink" Target="http://java.sun.com/docs/books/tutorial/uiswing/components/frame.html" TargetMode="External"/><Relationship Id="rId4" Type="http://schemas.openxmlformats.org/officeDocument/2006/relationships/hyperlink" Target="http://java.sun.com/docs/books/tutorial/uiswing/components/dialog.html" TargetMode="External"/></Relationships>
</file>

<file path=ppt/slides/_rels/slide30.xml.rels><?xml version="1.0" encoding="UTF-8" standalone="yes"?>
<Relationships xmlns="http://schemas.openxmlformats.org/package/2006/relationships"><Relationship Id="rId2" Type="http://schemas.openxmlformats.org/officeDocument/2006/relationships/hyperlink" Target="http://java.sun.com/javase/6/docs/api/java/awt/Component.html" TargetMode="Externa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hyperlink" Target="http://java.sun.com/javase/6/docs/api/java/awt/Component.html" TargetMode="Externa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hyperlink" Target="http://java.sun.com/javase/6/docs/api/java/awt/Window.html" TargetMode="Externa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java.sun.com/javase/6/docs/api/java/awt/Component.html" TargetMode="External"/><Relationship Id="rId2" Type="http://schemas.openxmlformats.org/officeDocument/2006/relationships/hyperlink" Target="http://java.sun.com/javase/6/docs/api/java/lang/Object.html" TargetMode="External"/><Relationship Id="rId1" Type="http://schemas.openxmlformats.org/officeDocument/2006/relationships/slideLayout" Target="../slideLayouts/slideLayout2.xml"/><Relationship Id="rId5" Type="http://schemas.openxmlformats.org/officeDocument/2006/relationships/hyperlink" Target="http://java.sun.com/javase/6/docs/api/javax/swing/JComponent.html" TargetMode="External"/><Relationship Id="rId4" Type="http://schemas.openxmlformats.org/officeDocument/2006/relationships/hyperlink" Target="http://java.sun.com/javase/6/docs/api/java/awt/Container.html" TargetMode="External"/></Relationships>
</file>

<file path=ppt/slides/_rels/slide35.xml.rels><?xml version="1.0" encoding="UTF-8" standalone="yes"?>
<Relationships xmlns="http://schemas.openxmlformats.org/package/2006/relationships"><Relationship Id="rId8" Type="http://schemas.openxmlformats.org/officeDocument/2006/relationships/hyperlink" Target="http://java.sun.com/javase/6/docs/api/javax/swing/JToggleButton.html" TargetMode="External"/><Relationship Id="rId3" Type="http://schemas.openxmlformats.org/officeDocument/2006/relationships/hyperlink" Target="http://java.sun.com/javase/6/docs/api/javax/swing/JCheckBox.html" TargetMode="External"/><Relationship Id="rId7" Type="http://schemas.openxmlformats.org/officeDocument/2006/relationships/hyperlink" Target="http://java.sun.com/javase/6/docs/api/javax/swing/JRadioButtonMenuItem.html" TargetMode="External"/><Relationship Id="rId2" Type="http://schemas.openxmlformats.org/officeDocument/2006/relationships/hyperlink" Target="http://java.sun.com/javase/6/docs/api/javax/swing/JButton.html" TargetMode="External"/><Relationship Id="rId1" Type="http://schemas.openxmlformats.org/officeDocument/2006/relationships/slideLayout" Target="../slideLayouts/slideLayout2.xml"/><Relationship Id="rId6" Type="http://schemas.openxmlformats.org/officeDocument/2006/relationships/hyperlink" Target="http://java.sun.com/javase/6/docs/api/javax/swing/JCheckBoxMenuItem.html" TargetMode="External"/><Relationship Id="rId5" Type="http://schemas.openxmlformats.org/officeDocument/2006/relationships/hyperlink" Target="http://java.sun.com/javase/6/docs/api/javax/swing/JMenuItem.html" TargetMode="External"/><Relationship Id="rId4" Type="http://schemas.openxmlformats.org/officeDocument/2006/relationships/hyperlink" Target="http://java.sun.com/javase/6/docs/api/javax/swing/JRadioButton.html" TargetMode="External"/></Relationships>
</file>

<file path=ppt/slides/_rels/slide3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png"/><Relationship Id="rId7" Type="http://schemas.openxmlformats.org/officeDocument/2006/relationships/hyperlink" Target="http://java.sun.com/docs/books/tutorial/uiswing/components/list.html" TargetMode="External"/><Relationship Id="rId2" Type="http://schemas.openxmlformats.org/officeDocument/2006/relationships/hyperlink" Target="http://java.sun.com/docs/books/tutorial/uiswing/components/button.html" TargetMode="External"/><Relationship Id="rId1" Type="http://schemas.openxmlformats.org/officeDocument/2006/relationships/slideLayout" Target="../slideLayouts/slideLayout6.xml"/><Relationship Id="rId6" Type="http://schemas.openxmlformats.org/officeDocument/2006/relationships/image" Target="../media/image17.png"/><Relationship Id="rId11" Type="http://schemas.openxmlformats.org/officeDocument/2006/relationships/image" Target="../media/image20.png"/><Relationship Id="rId5" Type="http://schemas.openxmlformats.org/officeDocument/2006/relationships/hyperlink" Target="http://java.sun.com/docs/books/tutorial/uiswing/components/combobox.html" TargetMode="External"/><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hyperlink" Target="http://java.sun.com/docs/books/tutorial/uiswing/components/menu.html"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java.sun.com/docs/books/tutorial/uiswing/components/menu.html" TargetMode="External"/><Relationship Id="rId2" Type="http://schemas.openxmlformats.org/officeDocument/2006/relationships/hyperlink" Target="http://java.sun.com/docs/books/tutorial/uiswing/components/button.html" TargetMode="External"/><Relationship Id="rId1" Type="http://schemas.openxmlformats.org/officeDocument/2006/relationships/slideLayout" Target="../slideLayouts/slideLayout2.xml"/><Relationship Id="rId4" Type="http://schemas.openxmlformats.org/officeDocument/2006/relationships/hyperlink" Target="http://java.sun.com/docs/books/tutorial/uiswing/components/textfield.html"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java.sun.com/javase/6/docs/api/java/util/EventObject.html" TargetMode="External"/><Relationship Id="rId2" Type="http://schemas.openxmlformats.org/officeDocument/2006/relationships/hyperlink" Target="http://java.sun.com/javase/6/docs/api/java/awt/event/ActionEvent.html"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ctrTitle"/>
          </p:nvPr>
        </p:nvSpPr>
        <p:spPr/>
        <p:txBody>
          <a:bodyPr/>
          <a:lstStyle/>
          <a:p>
            <a:pPr eaLnBrk="1" hangingPunct="1">
              <a:defRPr/>
            </a:pPr>
            <a:r>
              <a:rPr lang="en-US"/>
              <a:t>Java GUI with Swing </a:t>
            </a:r>
            <a:br>
              <a:rPr lang="en-US"/>
            </a:br>
            <a:r>
              <a:rPr lang="en-US"/>
              <a:t>(Part I)</a:t>
            </a:r>
          </a:p>
        </p:txBody>
      </p:sp>
      <p:sp>
        <p:nvSpPr>
          <p:cNvPr id="64517" name="Rectangle 5"/>
          <p:cNvSpPr>
            <a:spLocks noGrp="1" noChangeArrowheads="1"/>
          </p:cNvSpPr>
          <p:nvPr>
            <p:ph type="subTitle" idx="1"/>
          </p:nvPr>
        </p:nvSpPr>
        <p:spPr>
          <a:xfrm>
            <a:off x="609600" y="3429000"/>
            <a:ext cx="7162800" cy="2819400"/>
          </a:xfrm>
        </p:spPr>
        <p:txBody>
          <a:bodyPr/>
          <a:lstStyle/>
          <a:p>
            <a:pPr eaLnBrk="1" hangingPunct="1">
              <a:defRPr/>
            </a:pPr>
            <a:r>
              <a:rPr lang="en-US" dirty="0"/>
              <a:t>Java – How to Program </a:t>
            </a:r>
          </a:p>
          <a:p>
            <a:pPr eaLnBrk="1" hangingPunct="1">
              <a:defRPr/>
            </a:pPr>
            <a:r>
              <a:rPr lang="en-US" dirty="0"/>
              <a:t>By </a:t>
            </a:r>
            <a:r>
              <a:rPr lang="en-US" dirty="0" err="1"/>
              <a:t>Deitel</a:t>
            </a:r>
            <a:r>
              <a:rPr lang="en-US" dirty="0"/>
              <a:t> &amp; </a:t>
            </a:r>
            <a:r>
              <a:rPr lang="en-US" dirty="0" err="1"/>
              <a:t>Deitel</a:t>
            </a:r>
            <a:endParaRPr lang="en-US" dirty="0"/>
          </a:p>
          <a:p>
            <a:pPr eaLnBrk="1" hangingPunct="1">
              <a:defRPr/>
            </a:pPr>
            <a:r>
              <a:rPr lang="en-US" dirty="0"/>
              <a:t>and</a:t>
            </a:r>
          </a:p>
          <a:p>
            <a:pPr eaLnBrk="1" hangingPunct="1">
              <a:defRPr/>
            </a:pPr>
            <a:r>
              <a:rPr lang="en-US" dirty="0">
                <a:hlinkClick r:id="rId2"/>
              </a:rPr>
              <a:t>http://docs.oracle.com/javase/tutorial/uiswing/index.html</a:t>
            </a:r>
            <a:br>
              <a:rPr lang="en-US" dirty="0"/>
            </a:br>
            <a:endParaRPr lang="en-US" dirty="0"/>
          </a:p>
          <a:p>
            <a:pPr eaLnBrk="1" hangingPunct="1">
              <a:defRP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en-US"/>
              <a:t>Swing Component hierarchy</a:t>
            </a:r>
          </a:p>
        </p:txBody>
      </p:sp>
      <p:sp>
        <p:nvSpPr>
          <p:cNvPr id="12291" name="Rectangle 3"/>
          <p:cNvSpPr>
            <a:spLocks noGrp="1" noChangeArrowheads="1"/>
          </p:cNvSpPr>
          <p:nvPr>
            <p:ph type="body" idx="1"/>
          </p:nvPr>
        </p:nvSpPr>
        <p:spPr/>
        <p:txBody>
          <a:bodyPr/>
          <a:lstStyle/>
          <a:p>
            <a:pPr algn="ctr" eaLnBrk="1" hangingPunct="1">
              <a:buFontTx/>
              <a:buNone/>
            </a:pPr>
            <a:r>
              <a:rPr lang="en-US"/>
              <a:t>java.lang.Object </a:t>
            </a:r>
          </a:p>
          <a:p>
            <a:pPr algn="ctr" eaLnBrk="1" hangingPunct="1">
              <a:buFontTx/>
              <a:buNone/>
            </a:pPr>
            <a:r>
              <a:rPr lang="en-US"/>
              <a:t>java.awt.Component  </a:t>
            </a:r>
          </a:p>
          <a:p>
            <a:pPr algn="ctr" eaLnBrk="1" hangingPunct="1">
              <a:buFontTx/>
              <a:buNone/>
            </a:pPr>
            <a:r>
              <a:rPr lang="en-US"/>
              <a:t>java.awt.Container  </a:t>
            </a:r>
          </a:p>
          <a:p>
            <a:pPr algn="ctr" eaLnBrk="1" hangingPunct="1">
              <a:buFontTx/>
              <a:buNone/>
            </a:pPr>
            <a:r>
              <a:rPr lang="en-US" b="1"/>
              <a:t>javax.swing.JComponent</a:t>
            </a:r>
            <a:r>
              <a:rPr lang="en-US"/>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lang="en-US"/>
              <a:t>General purpose container</a:t>
            </a:r>
          </a:p>
        </p:txBody>
      </p:sp>
      <p:graphicFrame>
        <p:nvGraphicFramePr>
          <p:cNvPr id="33795" name="Group 3"/>
          <p:cNvGraphicFramePr>
            <a:graphicFrameLocks noGrp="1"/>
          </p:cNvGraphicFramePr>
          <p:nvPr/>
        </p:nvGraphicFramePr>
        <p:xfrm>
          <a:off x="457200" y="1066800"/>
          <a:ext cx="7924800" cy="5669250"/>
        </p:xfrm>
        <a:graphic>
          <a:graphicData uri="http://schemas.openxmlformats.org/drawingml/2006/table">
            <a:tbl>
              <a:tblPr/>
              <a:tblGrid>
                <a:gridCol w="4059238">
                  <a:extLst>
                    <a:ext uri="{9D8B030D-6E8A-4147-A177-3AD203B41FA5}">
                      <a16:colId xmlns:a16="http://schemas.microsoft.com/office/drawing/2014/main" val="20000"/>
                    </a:ext>
                  </a:extLst>
                </a:gridCol>
                <a:gridCol w="3865562">
                  <a:extLst>
                    <a:ext uri="{9D8B030D-6E8A-4147-A177-3AD203B41FA5}">
                      <a16:colId xmlns:a16="http://schemas.microsoft.com/office/drawing/2014/main" val="20001"/>
                    </a:ext>
                  </a:extLst>
                </a:gridCol>
              </a:tblGrid>
              <a:tr h="257541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  </a:t>
                      </a:r>
                      <a:r>
                        <a:rPr kumimoji="0" lang="en-US" sz="4000" b="0" i="0" u="none" strike="noStrike" cap="none" normalizeH="0" baseline="0">
                          <a:ln>
                            <a:noFill/>
                          </a:ln>
                          <a:solidFill>
                            <a:schemeClr val="tx1"/>
                          </a:solidFill>
                          <a:effectLst/>
                          <a:latin typeface="Arial" charset="0"/>
                        </a:rPr>
                        <a:t> </a:t>
                      </a:r>
                      <a:r>
                        <a:rPr kumimoji="0" lang="en-US" sz="1800" b="0" i="0" u="none" strike="noStrike" cap="none" normalizeH="0" baseline="0">
                          <a:ln>
                            <a:noFill/>
                          </a:ln>
                          <a:solidFill>
                            <a:schemeClr val="tx1"/>
                          </a:solidFill>
                          <a:effectLst/>
                          <a:latin typeface="Arial" charset="0"/>
                        </a:rPr>
                        <a:t>                                                                               </a:t>
                      </a: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rPr>
                      </a:br>
                      <a:r>
                        <a:rPr kumimoji="0" lang="en-US" sz="1800" b="0" i="0" u="none" strike="noStrike" cap="none" normalizeH="0" baseline="0">
                          <a:ln>
                            <a:noFill/>
                          </a:ln>
                          <a:solidFill>
                            <a:schemeClr val="tx1"/>
                          </a:solidFill>
                          <a:effectLst/>
                          <a:latin typeface="Arial" charset="0"/>
                          <a:hlinkClick r:id="rId2"/>
                        </a:rPr>
                        <a:t>JPanel</a:t>
                      </a:r>
                      <a:endParaRPr kumimoji="0" lang="en-US" sz="1800" b="0" i="0" u="none" strike="noStrike" cap="none" normalizeH="0" baseline="0">
                        <a:ln>
                          <a:noFill/>
                        </a:ln>
                        <a:solidFill>
                          <a:schemeClr val="tx1"/>
                        </a:solidFill>
                        <a:effectLst/>
                        <a:latin typeface="Arial" charset="0"/>
                      </a:endParaRPr>
                    </a:p>
                  </a:txBody>
                  <a:tcPr marT="45717" marB="45717"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  </a:t>
                      </a:r>
                      <a:r>
                        <a:rPr kumimoji="0" lang="en-US" sz="12700" b="0" i="0" u="none" strike="noStrike" cap="none" normalizeH="0" baseline="0">
                          <a:ln>
                            <a:noFill/>
                          </a:ln>
                          <a:solidFill>
                            <a:schemeClr val="tx1"/>
                          </a:solidFill>
                          <a:effectLst/>
                          <a:latin typeface="Arial" charset="0"/>
                        </a:rPr>
                        <a:t> </a:t>
                      </a:r>
                      <a:r>
                        <a:rPr kumimoji="0" lang="en-US" sz="1800" b="0" i="0" u="none" strike="noStrike" cap="none" normalizeH="0" baseline="0">
                          <a:ln>
                            <a:noFill/>
                          </a:ln>
                          <a:solidFill>
                            <a:schemeClr val="tx1"/>
                          </a:solidFill>
                          <a:effectLst/>
                          <a:latin typeface="Arial" charset="0"/>
                        </a:rPr>
                        <a:t>                                                                             </a:t>
                      </a:r>
                      <a:br>
                        <a:rPr kumimoji="0" lang="en-US" sz="1800" b="0" i="0" u="none" strike="noStrike" cap="none" normalizeH="0" baseline="0">
                          <a:ln>
                            <a:noFill/>
                          </a:ln>
                          <a:solidFill>
                            <a:schemeClr val="tx1"/>
                          </a:solidFill>
                          <a:effectLst/>
                          <a:latin typeface="Arial" charset="0"/>
                        </a:rPr>
                      </a:br>
                      <a:r>
                        <a:rPr kumimoji="0" lang="en-US" sz="1800" b="0" i="0" u="none" strike="noStrike" cap="none" normalizeH="0" baseline="0">
                          <a:ln>
                            <a:noFill/>
                          </a:ln>
                          <a:solidFill>
                            <a:schemeClr val="tx1"/>
                          </a:solidFill>
                          <a:effectLst/>
                          <a:latin typeface="Arial" charset="0"/>
                          <a:hlinkClick r:id="rId3"/>
                        </a:rPr>
                        <a:t>JScrollPane</a:t>
                      </a:r>
                      <a:endParaRPr kumimoji="0" lang="en-US" sz="1800" b="0" i="0" u="none" strike="noStrike" cap="none" normalizeH="0" baseline="0">
                        <a:ln>
                          <a:noFill/>
                        </a:ln>
                        <a:solidFill>
                          <a:schemeClr val="tx1"/>
                        </a:solidFill>
                        <a:effectLst/>
                        <a:latin typeface="Arial" charset="0"/>
                      </a:endParaRPr>
                    </a:p>
                  </a:txBody>
                  <a:tcPr marT="45717" marB="45717"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18131">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US" sz="2800" b="0" i="0" u="none" strike="noStrike" cap="none" normalizeH="0" baseline="0">
                        <a:ln>
                          <a:noFill/>
                        </a:ln>
                        <a:solidFill>
                          <a:schemeClr val="tx1"/>
                        </a:solidFill>
                        <a:effectLst/>
                        <a:latin typeface="Arial" charset="0"/>
                      </a:endParaRPr>
                    </a:p>
                  </a:txBody>
                  <a:tcPr marT="45717" marB="45717"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US" sz="2800" b="0" i="0" u="none" strike="noStrike" cap="none" normalizeH="0" baseline="0">
                        <a:ln>
                          <a:noFill/>
                        </a:ln>
                        <a:solidFill>
                          <a:schemeClr val="tx1"/>
                        </a:solidFill>
                        <a:effectLst/>
                        <a:latin typeface="Arial" charset="0"/>
                      </a:endParaRPr>
                    </a:p>
                  </a:txBody>
                  <a:tcPr marT="45717" marB="45717"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169154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                                 </a:t>
                      </a:r>
                      <a:br>
                        <a:rPr kumimoji="0" lang="en-US" sz="1800" b="0" i="0" u="none" strike="noStrike" cap="none" normalizeH="0" baseline="0">
                          <a:ln>
                            <a:noFill/>
                          </a:ln>
                          <a:solidFill>
                            <a:schemeClr val="tx1"/>
                          </a:solidFill>
                          <a:effectLst/>
                          <a:latin typeface="Arial" charset="0"/>
                        </a:rPr>
                      </a:br>
                      <a:r>
                        <a:rPr kumimoji="0" lang="en-US" sz="1800" b="0" i="0" u="none" strike="noStrike" cap="none" normalizeH="0" baseline="0">
                          <a:ln>
                            <a:noFill/>
                          </a:ln>
                          <a:solidFill>
                            <a:schemeClr val="tx1"/>
                          </a:solidFill>
                          <a:effectLst/>
                          <a:latin typeface="Arial" charset="0"/>
                          <a:hlinkClick r:id="rId4"/>
                        </a:rPr>
                        <a:t>JSplitPane</a:t>
                      </a:r>
                      <a:endParaRPr kumimoji="0" lang="en-US" sz="1800" b="0" i="0" u="none" strike="noStrike" cap="none" normalizeH="0" baseline="0">
                        <a:ln>
                          <a:noFill/>
                        </a:ln>
                        <a:solidFill>
                          <a:schemeClr val="tx1"/>
                        </a:solidFill>
                        <a:effectLst/>
                        <a:latin typeface="Arial" charset="0"/>
                      </a:endParaRPr>
                    </a:p>
                  </a:txBody>
                  <a:tcPr marT="45717" marB="45717"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  </a:t>
                      </a:r>
                      <a:r>
                        <a:rPr kumimoji="0" lang="en-US" sz="5100" b="0" i="0" u="none" strike="noStrike" cap="none" normalizeH="0" baseline="0">
                          <a:ln>
                            <a:noFill/>
                          </a:ln>
                          <a:solidFill>
                            <a:schemeClr val="tx1"/>
                          </a:solidFill>
                          <a:effectLst/>
                          <a:latin typeface="Arial" charset="0"/>
                        </a:rPr>
                        <a:t> </a:t>
                      </a:r>
                      <a:r>
                        <a:rPr kumimoji="0" lang="en-US" sz="1800" b="0" i="0" u="none" strike="noStrike" cap="none" normalizeH="0" baseline="0">
                          <a:ln>
                            <a:noFill/>
                          </a:ln>
                          <a:solidFill>
                            <a:schemeClr val="tx1"/>
                          </a:solidFill>
                          <a:effectLst/>
                          <a:latin typeface="Arial" charset="0"/>
                        </a:rPr>
                        <a:t>                                                                    </a:t>
                      </a: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rPr>
                      </a:br>
                      <a:r>
                        <a:rPr kumimoji="0" lang="en-US" sz="1800" b="0" i="0" u="none" strike="noStrike" cap="none" normalizeH="0" baseline="0">
                          <a:ln>
                            <a:noFill/>
                          </a:ln>
                          <a:solidFill>
                            <a:schemeClr val="tx1"/>
                          </a:solidFill>
                          <a:effectLst/>
                          <a:latin typeface="Arial" charset="0"/>
                          <a:hlinkClick r:id="rId5"/>
                        </a:rPr>
                        <a:t>JTabbedPane</a:t>
                      </a:r>
                      <a:endParaRPr kumimoji="0" lang="en-US" sz="1800" b="0" i="0" u="none" strike="noStrike" cap="none" normalizeH="0" baseline="0">
                        <a:ln>
                          <a:noFill/>
                        </a:ln>
                        <a:solidFill>
                          <a:schemeClr val="tx1"/>
                        </a:solidFill>
                        <a:effectLst/>
                        <a:latin typeface="Arial" charset="0"/>
                      </a:endParaRPr>
                    </a:p>
                  </a:txBody>
                  <a:tcPr marT="45717" marB="45717"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518131">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a:ln>
                            <a:noFill/>
                          </a:ln>
                          <a:solidFill>
                            <a:schemeClr val="tx1"/>
                          </a:solidFill>
                          <a:effectLst/>
                          <a:latin typeface="Arial" charset="0"/>
                          <a:hlinkClick r:id="rId6"/>
                        </a:rPr>
                        <a:t>JToolBar</a:t>
                      </a:r>
                      <a:endParaRPr kumimoji="0" lang="en-US" sz="2800" b="0" i="0" u="none" strike="noStrike" cap="none" normalizeH="0" baseline="0">
                        <a:ln>
                          <a:noFill/>
                        </a:ln>
                        <a:solidFill>
                          <a:schemeClr val="tx1"/>
                        </a:solidFill>
                        <a:effectLst/>
                        <a:latin typeface="Arial" charset="0"/>
                      </a:endParaRPr>
                    </a:p>
                  </a:txBody>
                  <a:tcPr marT="45717" marB="45717"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US" sz="2800" b="0" i="0" u="none" strike="noStrike" cap="none" normalizeH="0" baseline="0">
                        <a:ln>
                          <a:noFill/>
                        </a:ln>
                        <a:solidFill>
                          <a:schemeClr val="tx1"/>
                        </a:solidFill>
                        <a:effectLst/>
                        <a:latin typeface="Arial" charset="0"/>
                      </a:endParaRPr>
                    </a:p>
                  </a:txBody>
                  <a:tcPr marT="45717" marB="45717"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657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17" marB="45717"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 </a:t>
                      </a:r>
                    </a:p>
                  </a:txBody>
                  <a:tcPr marT="45717" marB="45717" anchor="b"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13326" name="Picture 18" descr="Panel image"/>
          <p:cNvPicPr>
            <a:picLocks noChangeAspect="1" noChangeArrowheads="1"/>
          </p:cNvPicPr>
          <p:nvPr/>
        </p:nvPicPr>
        <p:blipFill>
          <a:blip r:embed="rId7" cstate="print"/>
          <a:srcRect/>
          <a:stretch>
            <a:fillRect/>
          </a:stretch>
        </p:blipFill>
        <p:spPr bwMode="auto">
          <a:xfrm>
            <a:off x="990600" y="1524000"/>
            <a:ext cx="2552700" cy="647700"/>
          </a:xfrm>
          <a:prstGeom prst="rect">
            <a:avLst/>
          </a:prstGeom>
          <a:noFill/>
          <a:ln w="9525">
            <a:noFill/>
            <a:miter lim="800000"/>
            <a:headEnd/>
            <a:tailEnd/>
          </a:ln>
        </p:spPr>
      </p:pic>
      <p:pic>
        <p:nvPicPr>
          <p:cNvPr id="13327" name="Picture 19" descr="Scroll pane image"/>
          <p:cNvPicPr>
            <a:picLocks noChangeAspect="1" noChangeArrowheads="1"/>
          </p:cNvPicPr>
          <p:nvPr/>
        </p:nvPicPr>
        <p:blipFill>
          <a:blip r:embed="rId8" cstate="print"/>
          <a:srcRect/>
          <a:stretch>
            <a:fillRect/>
          </a:stretch>
        </p:blipFill>
        <p:spPr bwMode="auto">
          <a:xfrm>
            <a:off x="4343400" y="1219200"/>
            <a:ext cx="2505075" cy="2028825"/>
          </a:xfrm>
          <a:prstGeom prst="rect">
            <a:avLst/>
          </a:prstGeom>
          <a:noFill/>
          <a:ln w="9525">
            <a:noFill/>
            <a:miter lim="800000"/>
            <a:headEnd/>
            <a:tailEnd/>
          </a:ln>
        </p:spPr>
      </p:pic>
      <p:pic>
        <p:nvPicPr>
          <p:cNvPr id="13328" name="Picture 20" descr="Split pane image"/>
          <p:cNvPicPr>
            <a:picLocks noChangeAspect="1" noChangeArrowheads="1"/>
          </p:cNvPicPr>
          <p:nvPr/>
        </p:nvPicPr>
        <p:blipFill>
          <a:blip r:embed="rId9" cstate="print"/>
          <a:srcRect/>
          <a:stretch>
            <a:fillRect/>
          </a:stretch>
        </p:blipFill>
        <p:spPr bwMode="auto">
          <a:xfrm>
            <a:off x="609600" y="2895600"/>
            <a:ext cx="2781300" cy="1266825"/>
          </a:xfrm>
          <a:prstGeom prst="rect">
            <a:avLst/>
          </a:prstGeom>
          <a:noFill/>
          <a:ln w="9525">
            <a:noFill/>
            <a:miter lim="800000"/>
            <a:headEnd/>
            <a:tailEnd/>
          </a:ln>
        </p:spPr>
      </p:pic>
      <p:pic>
        <p:nvPicPr>
          <p:cNvPr id="13329" name="Picture 21" descr="Tabbed pane image"/>
          <p:cNvPicPr>
            <a:picLocks noChangeAspect="1" noChangeArrowheads="1"/>
          </p:cNvPicPr>
          <p:nvPr/>
        </p:nvPicPr>
        <p:blipFill>
          <a:blip r:embed="rId10" cstate="print"/>
          <a:srcRect/>
          <a:stretch>
            <a:fillRect/>
          </a:stretch>
        </p:blipFill>
        <p:spPr bwMode="auto">
          <a:xfrm>
            <a:off x="5181600" y="4343400"/>
            <a:ext cx="2209800" cy="819150"/>
          </a:xfrm>
          <a:prstGeom prst="rect">
            <a:avLst/>
          </a:prstGeom>
          <a:noFill/>
          <a:ln w="9525">
            <a:noFill/>
            <a:miter lim="800000"/>
            <a:headEnd/>
            <a:tailEnd/>
          </a:ln>
        </p:spPr>
      </p:pic>
      <p:pic>
        <p:nvPicPr>
          <p:cNvPr id="13330" name="Picture 22" descr="ToolBar image"/>
          <p:cNvPicPr>
            <a:picLocks noChangeAspect="1" noChangeArrowheads="1"/>
          </p:cNvPicPr>
          <p:nvPr/>
        </p:nvPicPr>
        <p:blipFill>
          <a:blip r:embed="rId11" cstate="print"/>
          <a:srcRect/>
          <a:stretch>
            <a:fillRect/>
          </a:stretch>
        </p:blipFill>
        <p:spPr bwMode="auto">
          <a:xfrm>
            <a:off x="1752600" y="5334000"/>
            <a:ext cx="1143000" cy="3333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defRPr/>
            </a:pPr>
            <a:r>
              <a:rPr lang="en-US"/>
              <a:t>Special Purpose Container</a:t>
            </a:r>
          </a:p>
        </p:txBody>
      </p:sp>
      <p:graphicFrame>
        <p:nvGraphicFramePr>
          <p:cNvPr id="34819" name="Group 3"/>
          <p:cNvGraphicFramePr>
            <a:graphicFrameLocks noGrp="1"/>
          </p:cNvGraphicFramePr>
          <p:nvPr>
            <p:extLst>
              <p:ext uri="{D42A27DB-BD31-4B8C-83A1-F6EECF244321}">
                <p14:modId xmlns:p14="http://schemas.microsoft.com/office/powerpoint/2010/main" val="1732087665"/>
              </p:ext>
            </p:extLst>
          </p:nvPr>
        </p:nvGraphicFramePr>
        <p:xfrm>
          <a:off x="228600" y="1066800"/>
          <a:ext cx="8686800" cy="5135880"/>
        </p:xfrm>
        <a:graphic>
          <a:graphicData uri="http://schemas.openxmlformats.org/drawingml/2006/table">
            <a:tbl>
              <a:tblPr/>
              <a:tblGrid>
                <a:gridCol w="4005263">
                  <a:extLst>
                    <a:ext uri="{9D8B030D-6E8A-4147-A177-3AD203B41FA5}">
                      <a16:colId xmlns:a16="http://schemas.microsoft.com/office/drawing/2014/main" val="20000"/>
                    </a:ext>
                  </a:extLst>
                </a:gridCol>
                <a:gridCol w="4681537">
                  <a:extLst>
                    <a:ext uri="{9D8B030D-6E8A-4147-A177-3AD203B41FA5}">
                      <a16:colId xmlns:a16="http://schemas.microsoft.com/office/drawing/2014/main" val="20001"/>
                    </a:ext>
                  </a:extLst>
                </a:gridCol>
              </a:tblGrid>
              <a:tr h="20351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  </a:t>
                      </a:r>
                      <a:r>
                        <a:rPr kumimoji="0" lang="en-US" sz="10800" b="0" i="0" u="none" strike="noStrike" cap="none" normalizeH="0" baseline="0" dirty="0">
                          <a:ln>
                            <a:noFill/>
                          </a:ln>
                          <a:solidFill>
                            <a:schemeClr val="tx1"/>
                          </a:solidFill>
                          <a:effectLst/>
                          <a:latin typeface="Arial" charset="0"/>
                        </a:rPr>
                        <a:t> </a:t>
                      </a:r>
                      <a:r>
                        <a:rPr kumimoji="0" lang="en-US" sz="1800" b="0" i="0" u="none" strike="noStrike" cap="none" normalizeH="0" baseline="0" dirty="0">
                          <a:ln>
                            <a:noFill/>
                          </a:ln>
                          <a:solidFill>
                            <a:schemeClr val="tx1"/>
                          </a:solidFill>
                          <a:effectLst/>
                          <a:latin typeface="Arial" charset="0"/>
                        </a:rPr>
                        <a:t>                                                                             </a:t>
                      </a: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dirty="0">
                          <a:ln>
                            <a:noFill/>
                          </a:ln>
                          <a:solidFill>
                            <a:schemeClr val="tx1"/>
                          </a:solidFill>
                          <a:effectLst/>
                          <a:latin typeface="Arial" charset="0"/>
                        </a:rPr>
                      </a:br>
                      <a:r>
                        <a:rPr kumimoji="0" lang="en-US" sz="1800" b="0" i="0" u="none" strike="noStrike" cap="none" normalizeH="0" baseline="0" dirty="0" err="1">
                          <a:ln>
                            <a:noFill/>
                          </a:ln>
                          <a:solidFill>
                            <a:schemeClr val="tx1"/>
                          </a:solidFill>
                          <a:effectLst/>
                          <a:latin typeface="Arial" charset="0"/>
                          <a:hlinkClick r:id="rId2"/>
                        </a:rPr>
                        <a:t>JInternalFrame</a:t>
                      </a:r>
                      <a:endParaRPr kumimoji="0" lang="en-US" sz="1800" b="0" i="0" u="none" strike="noStrike" cap="none" normalizeH="0" baseline="0" dirty="0">
                        <a:ln>
                          <a:noFill/>
                        </a:ln>
                        <a:solidFill>
                          <a:schemeClr val="tx1"/>
                        </a:solidFill>
                        <a:effectLst/>
                        <a:latin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  </a:t>
                      </a:r>
                      <a:r>
                        <a:rPr kumimoji="0" lang="en-US" sz="12000" b="0" i="0" u="none" strike="noStrike" cap="none" normalizeH="0" baseline="0">
                          <a:ln>
                            <a:noFill/>
                          </a:ln>
                          <a:solidFill>
                            <a:schemeClr val="tx1"/>
                          </a:solidFill>
                          <a:effectLst/>
                          <a:latin typeface="Arial" charset="0"/>
                        </a:rPr>
                        <a:t> </a:t>
                      </a:r>
                      <a:r>
                        <a:rPr kumimoji="0" lang="en-US" sz="1800" b="0" i="0" u="none" strike="noStrike" cap="none" normalizeH="0" baseline="0">
                          <a:ln>
                            <a:noFill/>
                          </a:ln>
                          <a:solidFill>
                            <a:schemeClr val="tx1"/>
                          </a:solidFill>
                          <a:effectLst/>
                          <a:latin typeface="Arial" charset="0"/>
                        </a:rPr>
                        <a:t>                                                                                           </a:t>
                      </a: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rPr>
                      </a:br>
                      <a:r>
                        <a:rPr kumimoji="0" lang="en-US" sz="1800" b="0" i="0" u="none" strike="noStrike" cap="none" normalizeH="0" baseline="0">
                          <a:ln>
                            <a:noFill/>
                          </a:ln>
                          <a:solidFill>
                            <a:schemeClr val="tx1"/>
                          </a:solidFill>
                          <a:effectLst/>
                          <a:latin typeface="Arial" charset="0"/>
                          <a:hlinkClick r:id="rId3"/>
                        </a:rPr>
                        <a:t>JLayeredPane</a:t>
                      </a:r>
                      <a:endParaRPr kumimoji="0" lang="en-US" sz="1800" b="0" i="0" u="none" strike="noStrike" cap="none" normalizeH="0" baseline="0">
                        <a:ln>
                          <a:noFill/>
                        </a:ln>
                        <a:solidFill>
                          <a:schemeClr val="tx1"/>
                        </a:solidFill>
                        <a:effectLst/>
                        <a:latin typeface="Arial" charset="0"/>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1797050">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  </a:t>
                      </a:r>
                      <a:r>
                        <a:rPr kumimoji="0" lang="en-US" sz="9900" b="0" i="0" u="none" strike="noStrike" cap="none" normalizeH="0" baseline="0" dirty="0">
                          <a:ln>
                            <a:noFill/>
                          </a:ln>
                          <a:solidFill>
                            <a:schemeClr val="tx1"/>
                          </a:solidFill>
                          <a:effectLst/>
                          <a:latin typeface="Arial" charset="0"/>
                        </a:rPr>
                        <a:t> </a:t>
                      </a:r>
                      <a:r>
                        <a:rPr kumimoji="0" lang="en-US" sz="1800" b="0" i="0" u="none" strike="noStrike" cap="none" normalizeH="0" baseline="0" dirty="0">
                          <a:ln>
                            <a:noFill/>
                          </a:ln>
                          <a:solidFill>
                            <a:schemeClr val="tx1"/>
                          </a:solidFill>
                          <a:effectLst/>
                          <a:latin typeface="Arial" charset="0"/>
                        </a:rPr>
                        <a: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hlinkClick r:id="rId4"/>
                        </a:rPr>
                        <a:t>                                             Root pane</a:t>
                      </a:r>
                      <a:endParaRPr kumimoji="0" lang="en-US" sz="1800" b="0" i="0" u="none" strike="noStrike" cap="none" normalizeH="0" baseline="0" dirty="0">
                        <a:ln>
                          <a:noFill/>
                        </a:ln>
                        <a:solidFill>
                          <a:schemeClr val="tx1"/>
                        </a:solidFill>
                        <a:effectLst/>
                        <a:latin typeface="Arial" charset="0"/>
                      </a:endParaRPr>
                    </a:p>
                  </a:txBody>
                  <a:tcPr horzOverflow="overflow">
                    <a:lnL cap="flat">
                      <a:noFill/>
                    </a:lnL>
                    <a:lnR cap="flat">
                      <a:noFill/>
                    </a:lnR>
                    <a:lnT>
                      <a:noFill/>
                    </a:lnT>
                    <a:lnB cap="flat">
                      <a:noFill/>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2"/>
                  </a:ext>
                </a:extLst>
              </a:tr>
            </a:tbl>
          </a:graphicData>
        </a:graphic>
      </p:graphicFrame>
      <p:pic>
        <p:nvPicPr>
          <p:cNvPr id="14345" name="Picture 13" descr="Internal frame image"/>
          <p:cNvPicPr>
            <a:picLocks noChangeAspect="1" noChangeArrowheads="1"/>
          </p:cNvPicPr>
          <p:nvPr/>
        </p:nvPicPr>
        <p:blipFill>
          <a:blip r:embed="rId5" cstate="print"/>
          <a:srcRect/>
          <a:stretch>
            <a:fillRect/>
          </a:stretch>
        </p:blipFill>
        <p:spPr bwMode="auto">
          <a:xfrm>
            <a:off x="609600" y="1295400"/>
            <a:ext cx="2486025" cy="1724025"/>
          </a:xfrm>
          <a:prstGeom prst="rect">
            <a:avLst/>
          </a:prstGeom>
          <a:noFill/>
          <a:ln w="9525">
            <a:noFill/>
            <a:miter lim="800000"/>
            <a:headEnd/>
            <a:tailEnd/>
          </a:ln>
        </p:spPr>
      </p:pic>
      <p:pic>
        <p:nvPicPr>
          <p:cNvPr id="14346" name="Picture 14" descr="Layered pane image"/>
          <p:cNvPicPr>
            <a:picLocks noChangeAspect="1" noChangeArrowheads="1"/>
          </p:cNvPicPr>
          <p:nvPr/>
        </p:nvPicPr>
        <p:blipFill>
          <a:blip r:embed="rId6" cstate="print"/>
          <a:srcRect/>
          <a:stretch>
            <a:fillRect/>
          </a:stretch>
        </p:blipFill>
        <p:spPr bwMode="auto">
          <a:xfrm>
            <a:off x="5410200" y="1295400"/>
            <a:ext cx="2933700" cy="1905000"/>
          </a:xfrm>
          <a:prstGeom prst="rect">
            <a:avLst/>
          </a:prstGeom>
          <a:noFill/>
          <a:ln w="9525">
            <a:noFill/>
            <a:miter lim="800000"/>
            <a:headEnd/>
            <a:tailEnd/>
          </a:ln>
        </p:spPr>
      </p:pic>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28737" y="3871784"/>
            <a:ext cx="3533775"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defRPr/>
            </a:pPr>
            <a:r>
              <a:rPr lang="en-US"/>
              <a:t>Basic Controls</a:t>
            </a:r>
          </a:p>
        </p:txBody>
      </p:sp>
      <p:sp>
        <p:nvSpPr>
          <p:cNvPr id="15363" name="Rectangle 3"/>
          <p:cNvSpPr>
            <a:spLocks noChangeArrowheads="1"/>
          </p:cNvSpPr>
          <p:nvPr/>
        </p:nvSpPr>
        <p:spPr bwMode="auto">
          <a:xfrm>
            <a:off x="685800" y="3048000"/>
            <a:ext cx="2133600" cy="366713"/>
          </a:xfrm>
          <a:prstGeom prst="rect">
            <a:avLst/>
          </a:prstGeom>
          <a:noFill/>
          <a:ln w="9525">
            <a:noFill/>
            <a:miter lim="800000"/>
            <a:headEnd/>
            <a:tailEnd/>
          </a:ln>
        </p:spPr>
        <p:txBody>
          <a:bodyPr anchor="ctr">
            <a:spAutoFit/>
          </a:bodyPr>
          <a:lstStyle/>
          <a:p>
            <a:pPr algn="ctr" eaLnBrk="1" hangingPunct="1"/>
            <a:r>
              <a:rPr lang="en-US"/>
              <a:t> </a:t>
            </a:r>
            <a:r>
              <a:rPr lang="en-US">
                <a:hlinkClick r:id="rId2"/>
              </a:rPr>
              <a:t>JButton</a:t>
            </a:r>
            <a:r>
              <a:rPr lang="en-US"/>
              <a:t> </a:t>
            </a:r>
          </a:p>
        </p:txBody>
      </p:sp>
      <p:pic>
        <p:nvPicPr>
          <p:cNvPr id="15364" name="Picture 4" descr="Button image"/>
          <p:cNvPicPr>
            <a:picLocks noChangeAspect="1" noChangeArrowheads="1"/>
          </p:cNvPicPr>
          <p:nvPr/>
        </p:nvPicPr>
        <p:blipFill>
          <a:blip r:embed="rId3" cstate="print"/>
          <a:srcRect/>
          <a:stretch>
            <a:fillRect/>
          </a:stretch>
        </p:blipFill>
        <p:spPr bwMode="auto">
          <a:xfrm>
            <a:off x="609600" y="1600200"/>
            <a:ext cx="2286000" cy="1111250"/>
          </a:xfrm>
          <a:prstGeom prst="rect">
            <a:avLst/>
          </a:prstGeom>
          <a:noFill/>
          <a:ln w="9525">
            <a:noFill/>
            <a:miter lim="800000"/>
            <a:headEnd/>
            <a:tailEnd/>
          </a:ln>
        </p:spPr>
      </p:pic>
      <p:sp>
        <p:nvSpPr>
          <p:cNvPr id="15365" name="Rectangle 5"/>
          <p:cNvSpPr>
            <a:spLocks noChangeArrowheads="1"/>
          </p:cNvSpPr>
          <p:nvPr/>
        </p:nvSpPr>
        <p:spPr bwMode="auto">
          <a:xfrm>
            <a:off x="3124200" y="1676400"/>
            <a:ext cx="3425825" cy="1479550"/>
          </a:xfrm>
          <a:prstGeom prst="rect">
            <a:avLst/>
          </a:prstGeom>
          <a:noFill/>
          <a:ln w="9525">
            <a:noFill/>
            <a:miter lim="800000"/>
            <a:headEnd/>
            <a:tailEnd/>
          </a:ln>
        </p:spPr>
        <p:txBody>
          <a:bodyPr wrap="none" anchor="ctr">
            <a:spAutoFit/>
          </a:bodyPr>
          <a:lstStyle/>
          <a:p>
            <a:pPr algn="ctr" eaLnBrk="1" hangingPunct="1"/>
            <a:r>
              <a:rPr lang="en-US"/>
              <a:t>  </a:t>
            </a:r>
            <a:r>
              <a:rPr lang="en-US" sz="5500"/>
              <a:t> </a:t>
            </a:r>
            <a:r>
              <a:rPr lang="en-US"/>
              <a:t>                                              </a:t>
            </a:r>
          </a:p>
          <a:p>
            <a:pPr algn="ctr"/>
            <a:br>
              <a:rPr lang="en-US"/>
            </a:br>
            <a:r>
              <a:rPr lang="en-US">
                <a:hlinkClick r:id="rId2"/>
              </a:rPr>
              <a:t>JCheckBox</a:t>
            </a:r>
            <a:r>
              <a:rPr lang="en-US"/>
              <a:t> </a:t>
            </a:r>
          </a:p>
        </p:txBody>
      </p:sp>
      <p:pic>
        <p:nvPicPr>
          <p:cNvPr id="15366" name="Picture 6" descr="CheckBox image"/>
          <p:cNvPicPr>
            <a:picLocks noChangeAspect="1" noChangeArrowheads="1"/>
          </p:cNvPicPr>
          <p:nvPr/>
        </p:nvPicPr>
        <p:blipFill>
          <a:blip r:embed="rId4" cstate="print"/>
          <a:srcRect/>
          <a:stretch>
            <a:fillRect/>
          </a:stretch>
        </p:blipFill>
        <p:spPr bwMode="auto">
          <a:xfrm>
            <a:off x="3886200" y="1676400"/>
            <a:ext cx="1514475" cy="876300"/>
          </a:xfrm>
          <a:prstGeom prst="rect">
            <a:avLst/>
          </a:prstGeom>
          <a:noFill/>
          <a:ln w="9525">
            <a:noFill/>
            <a:miter lim="800000"/>
            <a:headEnd/>
            <a:tailEnd/>
          </a:ln>
        </p:spPr>
      </p:pic>
      <p:sp>
        <p:nvSpPr>
          <p:cNvPr id="15367" name="Rectangle 7"/>
          <p:cNvSpPr>
            <a:spLocks noChangeArrowheads="1"/>
          </p:cNvSpPr>
          <p:nvPr/>
        </p:nvSpPr>
        <p:spPr bwMode="auto">
          <a:xfrm>
            <a:off x="5562600" y="1371600"/>
            <a:ext cx="3860800" cy="1708150"/>
          </a:xfrm>
          <a:prstGeom prst="rect">
            <a:avLst/>
          </a:prstGeom>
          <a:noFill/>
          <a:ln w="9525">
            <a:noFill/>
            <a:miter lim="800000"/>
            <a:headEnd/>
            <a:tailEnd/>
          </a:ln>
        </p:spPr>
        <p:txBody>
          <a:bodyPr wrap="none" anchor="ctr">
            <a:spAutoFit/>
          </a:bodyPr>
          <a:lstStyle/>
          <a:p>
            <a:pPr algn="ctr" eaLnBrk="1" hangingPunct="1"/>
            <a:r>
              <a:rPr lang="en-US"/>
              <a:t>  </a:t>
            </a:r>
            <a:r>
              <a:rPr lang="en-US" sz="7000"/>
              <a:t> </a:t>
            </a:r>
            <a:r>
              <a:rPr lang="en-US"/>
              <a:t>                                                    </a:t>
            </a:r>
          </a:p>
          <a:p>
            <a:pPr algn="ctr"/>
            <a:br>
              <a:rPr lang="en-US"/>
            </a:br>
            <a:r>
              <a:rPr lang="en-US">
                <a:hlinkClick r:id="rId5"/>
              </a:rPr>
              <a:t>JComboBox</a:t>
            </a:r>
            <a:r>
              <a:rPr lang="en-US"/>
              <a:t> </a:t>
            </a:r>
          </a:p>
        </p:txBody>
      </p:sp>
      <p:pic>
        <p:nvPicPr>
          <p:cNvPr id="15368" name="Picture 8" descr="Combo box image"/>
          <p:cNvPicPr>
            <a:picLocks noChangeAspect="1" noChangeArrowheads="1"/>
          </p:cNvPicPr>
          <p:nvPr/>
        </p:nvPicPr>
        <p:blipFill>
          <a:blip r:embed="rId6" cstate="print"/>
          <a:srcRect/>
          <a:stretch>
            <a:fillRect/>
          </a:stretch>
        </p:blipFill>
        <p:spPr bwMode="auto">
          <a:xfrm>
            <a:off x="6400800" y="1524000"/>
            <a:ext cx="1685925" cy="1114425"/>
          </a:xfrm>
          <a:prstGeom prst="rect">
            <a:avLst/>
          </a:prstGeom>
          <a:noFill/>
          <a:ln w="9525">
            <a:noFill/>
            <a:miter lim="800000"/>
            <a:headEnd/>
            <a:tailEnd/>
          </a:ln>
        </p:spPr>
      </p:pic>
      <p:sp>
        <p:nvSpPr>
          <p:cNvPr id="15369" name="Rectangle 9"/>
          <p:cNvSpPr>
            <a:spLocks noChangeArrowheads="1"/>
          </p:cNvSpPr>
          <p:nvPr/>
        </p:nvSpPr>
        <p:spPr bwMode="auto">
          <a:xfrm>
            <a:off x="0" y="4038600"/>
            <a:ext cx="3457575" cy="1616075"/>
          </a:xfrm>
          <a:prstGeom prst="rect">
            <a:avLst/>
          </a:prstGeom>
          <a:noFill/>
          <a:ln w="9525">
            <a:noFill/>
            <a:miter lim="800000"/>
            <a:headEnd/>
            <a:tailEnd/>
          </a:ln>
        </p:spPr>
        <p:txBody>
          <a:bodyPr wrap="none" anchor="ctr">
            <a:spAutoFit/>
          </a:bodyPr>
          <a:lstStyle/>
          <a:p>
            <a:pPr algn="ctr" eaLnBrk="1" hangingPunct="1"/>
            <a:r>
              <a:rPr lang="en-US"/>
              <a:t>  </a:t>
            </a:r>
            <a:r>
              <a:rPr lang="en-US" sz="6400"/>
              <a:t> </a:t>
            </a:r>
            <a:r>
              <a:rPr lang="en-US"/>
              <a:t>                                              </a:t>
            </a:r>
          </a:p>
          <a:p>
            <a:pPr algn="ctr"/>
            <a:br>
              <a:rPr lang="en-US"/>
            </a:br>
            <a:r>
              <a:rPr lang="en-US">
                <a:hlinkClick r:id="rId7"/>
              </a:rPr>
              <a:t>JList</a:t>
            </a:r>
            <a:r>
              <a:rPr lang="en-US"/>
              <a:t> </a:t>
            </a:r>
          </a:p>
        </p:txBody>
      </p:sp>
      <p:pic>
        <p:nvPicPr>
          <p:cNvPr id="15370" name="Picture 10" descr="List image"/>
          <p:cNvPicPr>
            <a:picLocks noChangeAspect="1" noChangeArrowheads="1"/>
          </p:cNvPicPr>
          <p:nvPr/>
        </p:nvPicPr>
        <p:blipFill>
          <a:blip r:embed="rId8" cstate="print"/>
          <a:srcRect/>
          <a:stretch>
            <a:fillRect/>
          </a:stretch>
        </p:blipFill>
        <p:spPr bwMode="auto">
          <a:xfrm>
            <a:off x="914400" y="3733800"/>
            <a:ext cx="1514475" cy="1028700"/>
          </a:xfrm>
          <a:prstGeom prst="rect">
            <a:avLst/>
          </a:prstGeom>
          <a:noFill/>
          <a:ln w="9525">
            <a:noFill/>
            <a:miter lim="800000"/>
            <a:headEnd/>
            <a:tailEnd/>
          </a:ln>
        </p:spPr>
      </p:pic>
      <p:sp>
        <p:nvSpPr>
          <p:cNvPr id="15371" name="Rectangle 11"/>
          <p:cNvSpPr>
            <a:spLocks noChangeArrowheads="1"/>
          </p:cNvSpPr>
          <p:nvPr/>
        </p:nvSpPr>
        <p:spPr bwMode="auto">
          <a:xfrm>
            <a:off x="2438400" y="3352800"/>
            <a:ext cx="4900613" cy="2638425"/>
          </a:xfrm>
          <a:prstGeom prst="rect">
            <a:avLst/>
          </a:prstGeom>
          <a:noFill/>
          <a:ln w="9525">
            <a:noFill/>
            <a:miter lim="800000"/>
            <a:headEnd/>
            <a:tailEnd/>
          </a:ln>
        </p:spPr>
        <p:txBody>
          <a:bodyPr wrap="none" anchor="ctr">
            <a:spAutoFit/>
          </a:bodyPr>
          <a:lstStyle/>
          <a:p>
            <a:pPr algn="ctr" eaLnBrk="1" hangingPunct="1"/>
            <a:r>
              <a:rPr lang="en-US"/>
              <a:t>  </a:t>
            </a:r>
            <a:r>
              <a:rPr lang="en-US" sz="13100"/>
              <a:t> </a:t>
            </a:r>
            <a:r>
              <a:rPr lang="en-US"/>
              <a:t>                                                                 </a:t>
            </a:r>
          </a:p>
          <a:p>
            <a:pPr algn="ctr"/>
            <a:br>
              <a:rPr lang="en-US"/>
            </a:br>
            <a:r>
              <a:rPr lang="en-US">
                <a:hlinkClick r:id="rId9"/>
              </a:rPr>
              <a:t>JMenu</a:t>
            </a:r>
            <a:r>
              <a:rPr lang="en-US"/>
              <a:t> </a:t>
            </a:r>
          </a:p>
        </p:txBody>
      </p:sp>
      <p:pic>
        <p:nvPicPr>
          <p:cNvPr id="15372" name="Picture 12" descr="Menu image"/>
          <p:cNvPicPr>
            <a:picLocks noChangeAspect="1" noChangeArrowheads="1"/>
          </p:cNvPicPr>
          <p:nvPr/>
        </p:nvPicPr>
        <p:blipFill>
          <a:blip r:embed="rId10" cstate="print"/>
          <a:srcRect/>
          <a:stretch>
            <a:fillRect/>
          </a:stretch>
        </p:blipFill>
        <p:spPr bwMode="auto">
          <a:xfrm>
            <a:off x="3505200" y="3352800"/>
            <a:ext cx="2124075" cy="2085975"/>
          </a:xfrm>
          <a:prstGeom prst="rect">
            <a:avLst/>
          </a:prstGeom>
          <a:noFill/>
          <a:ln w="9525">
            <a:noFill/>
            <a:miter lim="800000"/>
            <a:headEnd/>
            <a:tailEnd/>
          </a:ln>
        </p:spPr>
      </p:pic>
      <p:sp>
        <p:nvSpPr>
          <p:cNvPr id="15373" name="Rectangle 13"/>
          <p:cNvSpPr>
            <a:spLocks noChangeArrowheads="1"/>
          </p:cNvSpPr>
          <p:nvPr/>
        </p:nvSpPr>
        <p:spPr bwMode="auto">
          <a:xfrm>
            <a:off x="5943600" y="3657600"/>
            <a:ext cx="2895600" cy="2012950"/>
          </a:xfrm>
          <a:prstGeom prst="rect">
            <a:avLst/>
          </a:prstGeom>
          <a:noFill/>
          <a:ln w="9525">
            <a:noFill/>
            <a:miter lim="800000"/>
            <a:headEnd/>
            <a:tailEnd/>
          </a:ln>
        </p:spPr>
        <p:txBody>
          <a:bodyPr anchor="ctr">
            <a:spAutoFit/>
          </a:bodyPr>
          <a:lstStyle/>
          <a:p>
            <a:pPr algn="ctr" eaLnBrk="1" hangingPunct="1"/>
            <a:r>
              <a:rPr lang="en-US"/>
              <a:t>  </a:t>
            </a:r>
            <a:r>
              <a:rPr lang="en-US" sz="7200"/>
              <a:t> </a:t>
            </a:r>
            <a:r>
              <a:rPr lang="en-US"/>
              <a:t>                                                              </a:t>
            </a:r>
          </a:p>
          <a:p>
            <a:pPr algn="ctr"/>
            <a:br>
              <a:rPr lang="en-US"/>
            </a:br>
            <a:r>
              <a:rPr lang="en-US">
                <a:hlinkClick r:id="rId2"/>
              </a:rPr>
              <a:t>JRadioButton</a:t>
            </a:r>
            <a:r>
              <a:rPr lang="en-US"/>
              <a:t> </a:t>
            </a:r>
          </a:p>
        </p:txBody>
      </p:sp>
      <p:pic>
        <p:nvPicPr>
          <p:cNvPr id="15374" name="Picture 14" descr="Radio Button image"/>
          <p:cNvPicPr>
            <a:picLocks noChangeAspect="1" noChangeArrowheads="1"/>
          </p:cNvPicPr>
          <p:nvPr/>
        </p:nvPicPr>
        <p:blipFill>
          <a:blip r:embed="rId11" cstate="print"/>
          <a:srcRect/>
          <a:stretch>
            <a:fillRect/>
          </a:stretch>
        </p:blipFill>
        <p:spPr bwMode="auto">
          <a:xfrm>
            <a:off x="6400800" y="3657600"/>
            <a:ext cx="2009775" cy="11525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09600" y="838200"/>
            <a:ext cx="3352800" cy="1449388"/>
          </a:xfrm>
          <a:prstGeom prst="rect">
            <a:avLst/>
          </a:prstGeom>
          <a:noFill/>
          <a:ln w="9525">
            <a:noFill/>
            <a:miter lim="800000"/>
            <a:headEnd/>
            <a:tailEnd/>
          </a:ln>
        </p:spPr>
        <p:txBody>
          <a:bodyPr anchor="ctr">
            <a:spAutoFit/>
          </a:bodyPr>
          <a:lstStyle/>
          <a:p>
            <a:pPr algn="ctr" eaLnBrk="1" hangingPunct="1"/>
            <a:r>
              <a:rPr lang="en-US"/>
              <a:t>  </a:t>
            </a:r>
            <a:r>
              <a:rPr lang="en-US" sz="3500"/>
              <a:t> </a:t>
            </a:r>
            <a:r>
              <a:rPr lang="en-US"/>
              <a:t>                                                                       </a:t>
            </a:r>
          </a:p>
          <a:p>
            <a:pPr algn="ctr"/>
            <a:br>
              <a:rPr lang="en-US"/>
            </a:br>
            <a:r>
              <a:rPr lang="en-US">
                <a:hlinkClick r:id="rId2"/>
              </a:rPr>
              <a:t>JSlider</a:t>
            </a:r>
            <a:r>
              <a:rPr lang="en-US"/>
              <a:t> </a:t>
            </a:r>
          </a:p>
        </p:txBody>
      </p:sp>
      <p:pic>
        <p:nvPicPr>
          <p:cNvPr id="16387" name="Picture 3" descr="Slider image"/>
          <p:cNvPicPr>
            <a:picLocks noChangeAspect="1" noChangeArrowheads="1"/>
          </p:cNvPicPr>
          <p:nvPr/>
        </p:nvPicPr>
        <p:blipFill>
          <a:blip r:embed="rId3" cstate="print"/>
          <a:srcRect/>
          <a:stretch>
            <a:fillRect/>
          </a:stretch>
        </p:blipFill>
        <p:spPr bwMode="auto">
          <a:xfrm>
            <a:off x="609600" y="990600"/>
            <a:ext cx="2990850" cy="728663"/>
          </a:xfrm>
          <a:prstGeom prst="rect">
            <a:avLst/>
          </a:prstGeom>
          <a:noFill/>
          <a:ln w="9525">
            <a:noFill/>
            <a:miter lim="800000"/>
            <a:headEnd/>
            <a:tailEnd/>
          </a:ln>
        </p:spPr>
      </p:pic>
      <p:sp>
        <p:nvSpPr>
          <p:cNvPr id="16388" name="Rectangle 4"/>
          <p:cNvSpPr>
            <a:spLocks noChangeArrowheads="1"/>
          </p:cNvSpPr>
          <p:nvPr/>
        </p:nvSpPr>
        <p:spPr bwMode="auto">
          <a:xfrm>
            <a:off x="5029200" y="1371600"/>
            <a:ext cx="3084513" cy="915988"/>
          </a:xfrm>
          <a:prstGeom prst="rect">
            <a:avLst/>
          </a:prstGeom>
          <a:noFill/>
          <a:ln w="9525">
            <a:noFill/>
            <a:miter lim="800000"/>
            <a:headEnd/>
            <a:tailEnd/>
          </a:ln>
        </p:spPr>
        <p:txBody>
          <a:bodyPr wrap="none" anchor="ctr">
            <a:spAutoFit/>
          </a:bodyPr>
          <a:lstStyle/>
          <a:p>
            <a:pPr algn="ctr" eaLnBrk="1" hangingPunct="1"/>
            <a:r>
              <a:rPr lang="en-US"/>
              <a:t>  </a:t>
            </a:r>
            <a:r>
              <a:rPr lang="en-US" sz="1200"/>
              <a:t> </a:t>
            </a:r>
            <a:r>
              <a:rPr lang="en-US"/>
              <a:t>                                           </a:t>
            </a:r>
          </a:p>
          <a:p>
            <a:pPr algn="ctr"/>
            <a:br>
              <a:rPr lang="en-US"/>
            </a:br>
            <a:r>
              <a:rPr lang="en-US">
                <a:hlinkClick r:id="rId4"/>
              </a:rPr>
              <a:t>JSpinner</a:t>
            </a:r>
            <a:r>
              <a:rPr lang="en-US"/>
              <a:t> </a:t>
            </a:r>
          </a:p>
        </p:txBody>
      </p:sp>
      <p:pic>
        <p:nvPicPr>
          <p:cNvPr id="16389" name="Picture 5" descr="Spinner image"/>
          <p:cNvPicPr>
            <a:picLocks noChangeAspect="1" noChangeArrowheads="1"/>
          </p:cNvPicPr>
          <p:nvPr/>
        </p:nvPicPr>
        <p:blipFill>
          <a:blip r:embed="rId5" cstate="print"/>
          <a:srcRect/>
          <a:stretch>
            <a:fillRect/>
          </a:stretch>
        </p:blipFill>
        <p:spPr bwMode="auto">
          <a:xfrm>
            <a:off x="4267200" y="990600"/>
            <a:ext cx="4572000" cy="617538"/>
          </a:xfrm>
          <a:prstGeom prst="rect">
            <a:avLst/>
          </a:prstGeom>
          <a:noFill/>
          <a:ln w="9525">
            <a:noFill/>
            <a:miter lim="800000"/>
            <a:headEnd/>
            <a:tailEnd/>
          </a:ln>
        </p:spPr>
      </p:pic>
      <p:sp>
        <p:nvSpPr>
          <p:cNvPr id="16390" name="Rectangle 6"/>
          <p:cNvSpPr>
            <a:spLocks noChangeArrowheads="1"/>
          </p:cNvSpPr>
          <p:nvPr/>
        </p:nvSpPr>
        <p:spPr bwMode="auto">
          <a:xfrm>
            <a:off x="533400" y="3581400"/>
            <a:ext cx="3270250" cy="915988"/>
          </a:xfrm>
          <a:prstGeom prst="rect">
            <a:avLst/>
          </a:prstGeom>
          <a:noFill/>
          <a:ln w="9525">
            <a:noFill/>
            <a:miter lim="800000"/>
            <a:headEnd/>
            <a:tailEnd/>
          </a:ln>
        </p:spPr>
        <p:txBody>
          <a:bodyPr wrap="none" anchor="ctr">
            <a:spAutoFit/>
          </a:bodyPr>
          <a:lstStyle/>
          <a:p>
            <a:pPr algn="ctr" eaLnBrk="1" hangingPunct="1"/>
            <a:r>
              <a:rPr lang="en-US"/>
              <a:t>  </a:t>
            </a:r>
            <a:r>
              <a:rPr lang="en-US" sz="1100"/>
              <a:t> </a:t>
            </a:r>
            <a:r>
              <a:rPr lang="en-US"/>
              <a:t>                                              </a:t>
            </a:r>
          </a:p>
          <a:p>
            <a:pPr algn="ctr"/>
            <a:br>
              <a:rPr lang="en-US"/>
            </a:br>
            <a:r>
              <a:rPr lang="en-US">
                <a:hlinkClick r:id="rId6"/>
              </a:rPr>
              <a:t>JTextField</a:t>
            </a:r>
            <a:r>
              <a:rPr lang="en-US"/>
              <a:t> </a:t>
            </a:r>
          </a:p>
        </p:txBody>
      </p:sp>
      <p:pic>
        <p:nvPicPr>
          <p:cNvPr id="16391" name="Picture 7" descr="Text field image"/>
          <p:cNvPicPr>
            <a:picLocks noChangeAspect="1" noChangeArrowheads="1"/>
          </p:cNvPicPr>
          <p:nvPr/>
        </p:nvPicPr>
        <p:blipFill>
          <a:blip r:embed="rId7" cstate="print"/>
          <a:srcRect/>
          <a:stretch>
            <a:fillRect/>
          </a:stretch>
        </p:blipFill>
        <p:spPr bwMode="auto">
          <a:xfrm>
            <a:off x="533400" y="3048000"/>
            <a:ext cx="4191000" cy="503238"/>
          </a:xfrm>
          <a:prstGeom prst="rect">
            <a:avLst/>
          </a:prstGeom>
          <a:noFill/>
          <a:ln w="9525">
            <a:noFill/>
            <a:miter lim="800000"/>
            <a:headEnd/>
            <a:tailEnd/>
          </a:ln>
        </p:spPr>
      </p:pic>
      <p:sp>
        <p:nvSpPr>
          <p:cNvPr id="16392" name="Rectangle 8"/>
          <p:cNvSpPr>
            <a:spLocks noChangeArrowheads="1"/>
          </p:cNvSpPr>
          <p:nvPr/>
        </p:nvSpPr>
        <p:spPr bwMode="auto">
          <a:xfrm>
            <a:off x="4114800" y="4114800"/>
            <a:ext cx="4730750" cy="915988"/>
          </a:xfrm>
          <a:prstGeom prst="rect">
            <a:avLst/>
          </a:prstGeom>
          <a:noFill/>
          <a:ln w="9525">
            <a:noFill/>
            <a:miter lim="800000"/>
            <a:headEnd/>
            <a:tailEnd/>
          </a:ln>
        </p:spPr>
        <p:txBody>
          <a:bodyPr wrap="none" anchor="ctr">
            <a:spAutoFit/>
          </a:bodyPr>
          <a:lstStyle/>
          <a:p>
            <a:pPr algn="ctr" eaLnBrk="1" hangingPunct="1"/>
            <a:r>
              <a:rPr lang="en-US"/>
              <a:t>  </a:t>
            </a:r>
            <a:r>
              <a:rPr lang="en-US" sz="1100"/>
              <a:t> </a:t>
            </a:r>
            <a:r>
              <a:rPr lang="en-US"/>
              <a:t>                                                                     </a:t>
            </a:r>
          </a:p>
          <a:p>
            <a:pPr algn="ctr"/>
            <a:br>
              <a:rPr lang="en-US"/>
            </a:br>
            <a:r>
              <a:rPr lang="en-US">
                <a:hlinkClick r:id="rId8"/>
              </a:rPr>
              <a:t>JPasswordField</a:t>
            </a:r>
            <a:r>
              <a:rPr lang="en-US"/>
              <a:t> </a:t>
            </a:r>
          </a:p>
        </p:txBody>
      </p:sp>
      <p:pic>
        <p:nvPicPr>
          <p:cNvPr id="16393" name="Picture 9" descr="Password field image"/>
          <p:cNvPicPr>
            <a:picLocks noChangeAspect="1" noChangeArrowheads="1"/>
          </p:cNvPicPr>
          <p:nvPr/>
        </p:nvPicPr>
        <p:blipFill>
          <a:blip r:embed="rId9" cstate="print"/>
          <a:srcRect/>
          <a:stretch>
            <a:fillRect/>
          </a:stretch>
        </p:blipFill>
        <p:spPr bwMode="auto">
          <a:xfrm>
            <a:off x="3962400" y="3886200"/>
            <a:ext cx="5181600" cy="60007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Group 2"/>
          <p:cNvGraphicFramePr>
            <a:graphicFrameLocks noGrp="1"/>
          </p:cNvGraphicFramePr>
          <p:nvPr/>
        </p:nvGraphicFramePr>
        <p:xfrm>
          <a:off x="381000" y="533400"/>
          <a:ext cx="8382000" cy="4876800"/>
        </p:xfrm>
        <a:graphic>
          <a:graphicData uri="http://schemas.openxmlformats.org/drawingml/2006/table">
            <a:tbl>
              <a:tblPr/>
              <a:tblGrid>
                <a:gridCol w="4902200">
                  <a:extLst>
                    <a:ext uri="{9D8B030D-6E8A-4147-A177-3AD203B41FA5}">
                      <a16:colId xmlns:a16="http://schemas.microsoft.com/office/drawing/2014/main" val="20000"/>
                    </a:ext>
                  </a:extLst>
                </a:gridCol>
                <a:gridCol w="3132138">
                  <a:extLst>
                    <a:ext uri="{9D8B030D-6E8A-4147-A177-3AD203B41FA5}">
                      <a16:colId xmlns:a16="http://schemas.microsoft.com/office/drawing/2014/main" val="20001"/>
                    </a:ext>
                  </a:extLst>
                </a:gridCol>
                <a:gridCol w="347662">
                  <a:extLst>
                    <a:ext uri="{9D8B030D-6E8A-4147-A177-3AD203B41FA5}">
                      <a16:colId xmlns:a16="http://schemas.microsoft.com/office/drawing/2014/main" val="20002"/>
                    </a:ext>
                  </a:extLst>
                </a:gridCol>
              </a:tblGrid>
              <a:tr h="40862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  </a:t>
                      </a:r>
                      <a:r>
                        <a:rPr kumimoji="0" lang="en-US" sz="20800" b="0" i="0" u="none" strike="noStrike" cap="none" normalizeH="0" baseline="0">
                          <a:ln>
                            <a:noFill/>
                          </a:ln>
                          <a:solidFill>
                            <a:schemeClr val="tx1"/>
                          </a:solidFill>
                          <a:effectLst/>
                          <a:latin typeface="Arial" charset="0"/>
                        </a:rPr>
                        <a:t> </a:t>
                      </a:r>
                      <a:r>
                        <a:rPr kumimoji="0" lang="en-US" sz="1800" b="0" i="0" u="none" strike="noStrike" cap="none" normalizeH="0" baseline="0">
                          <a:ln>
                            <a:noFill/>
                          </a:ln>
                          <a:solidFill>
                            <a:schemeClr val="tx1"/>
                          </a:solidFill>
                          <a:effectLst/>
                          <a:latin typeface="Arial" charset="0"/>
                        </a:rPr>
                        <a: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hlinkClick r:id="rId2"/>
                        </a:rPr>
                        <a:t>JColorChooser</a:t>
                      </a:r>
                      <a:endParaRPr kumimoji="0" lang="en-US" sz="1800" b="0" i="0" u="none" strike="noStrike" cap="none" normalizeH="0" baseline="0">
                        <a:ln>
                          <a:noFill/>
                        </a:ln>
                        <a:solidFill>
                          <a:schemeClr val="tx1"/>
                        </a:solidFill>
                        <a:effectLst/>
                        <a:latin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  </a:t>
                      </a:r>
                      <a:r>
                        <a:rPr kumimoji="0" lang="en-US" sz="17200" b="0" i="0" u="none" strike="noStrike" cap="none" normalizeH="0" baseline="0">
                          <a:ln>
                            <a:noFill/>
                          </a:ln>
                          <a:solidFill>
                            <a:schemeClr val="tx1"/>
                          </a:solidFill>
                          <a:effectLst/>
                          <a:latin typeface="Arial" charset="0"/>
                        </a:rPr>
                        <a:t> </a:t>
                      </a:r>
                      <a:r>
                        <a:rPr kumimoji="0" lang="en-US" sz="1800" b="0" i="0" u="none" strike="noStrike" cap="none" normalizeH="0" baseline="0">
                          <a:ln>
                            <a:noFill/>
                          </a:ln>
                          <a:solidFill>
                            <a:schemeClr val="tx1"/>
                          </a:solidFill>
                          <a:effectLst/>
                          <a:latin typeface="Arial" charset="0"/>
                        </a:rPr>
                        <a:t>                                </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                                               </a:t>
                      </a: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rPr>
                      </a:br>
                      <a:r>
                        <a:rPr kumimoji="0" lang="en-US" sz="1800" b="0" i="0" u="none" strike="noStrike" cap="none" normalizeH="0" baseline="0">
                          <a:ln>
                            <a:noFill/>
                          </a:ln>
                          <a:solidFill>
                            <a:schemeClr val="tx1"/>
                          </a:solidFill>
                          <a:effectLst/>
                          <a:latin typeface="Arial" charset="0"/>
                          <a:hlinkClick r:id="rId3"/>
                        </a:rPr>
                        <a:t>JEditorPane</a:t>
                      </a:r>
                      <a:r>
                        <a:rPr kumimoji="0" lang="en-US" sz="1800" b="0" i="0" u="none" strike="noStrike" cap="none" normalizeH="0" baseline="0">
                          <a:ln>
                            <a:noFill/>
                          </a:ln>
                          <a:solidFill>
                            <a:schemeClr val="tx1"/>
                          </a:solidFill>
                          <a:effectLst/>
                          <a:latin typeface="Arial" charset="0"/>
                        </a:rPr>
                        <a:t> and </a:t>
                      </a:r>
                      <a:r>
                        <a:rPr kumimoji="0" lang="en-US" sz="1800" b="0" i="0" u="none" strike="noStrike" cap="none" normalizeH="0" baseline="0">
                          <a:ln>
                            <a:noFill/>
                          </a:ln>
                          <a:solidFill>
                            <a:schemeClr val="tx1"/>
                          </a:solidFill>
                          <a:effectLst/>
                          <a:latin typeface="Arial" charset="0"/>
                          <a:hlinkClick r:id="rId3"/>
                        </a:rPr>
                        <a:t>JTextPane</a:t>
                      </a:r>
                      <a:endParaRPr kumimoji="0" lang="en-US" sz="1800" b="0" i="0" u="none" strike="noStrike" cap="none" normalizeH="0" baseline="0">
                        <a:ln>
                          <a:noFill/>
                        </a:ln>
                        <a:solidFill>
                          <a:schemeClr val="tx1"/>
                        </a:solidFill>
                        <a:effectLst/>
                        <a:latin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US" sz="2800" b="0" i="0" u="none" strike="noStrike" cap="none" normalizeH="0" baseline="0">
                        <a:ln>
                          <a:noFill/>
                        </a:ln>
                        <a:solidFill>
                          <a:schemeClr val="tx1"/>
                        </a:solidFill>
                        <a:effectLst/>
                        <a:latin typeface="Arial" charset="0"/>
                      </a:endParaRPr>
                    </a:p>
                  </a:txBody>
                  <a:tcPr anchor="b" horzOverflow="overflow">
                    <a:lnL cap="flat">
                      <a:noFill/>
                    </a:lnL>
                    <a:lnR>
                      <a:noFill/>
                    </a:lnR>
                    <a:lnT>
                      <a:noFill/>
                    </a:lnT>
                    <a:lnB cap="flat">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US" sz="2800" b="0" i="0" u="none" strike="noStrike" cap="none" normalizeH="0" baseline="0">
                        <a:ln>
                          <a:noFill/>
                        </a:ln>
                        <a:solidFill>
                          <a:schemeClr val="tx1"/>
                        </a:solidFill>
                        <a:effectLst/>
                        <a:latin typeface="Arial" charset="0"/>
                      </a:endParaRPr>
                    </a:p>
                  </a:txBody>
                  <a:tcPr anchor="b" horzOverflow="overflow">
                    <a:lnL>
                      <a:noFill/>
                    </a:lnL>
                    <a:lnR cap="flat">
                      <a:noFill/>
                    </a:lnR>
                    <a:lnT>
                      <a:noFill/>
                    </a:lnT>
                    <a:lnB cap="flat">
                      <a:noFill/>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bl>
          </a:graphicData>
        </a:graphic>
      </p:graphicFrame>
      <p:pic>
        <p:nvPicPr>
          <p:cNvPr id="17416" name="Picture 12" descr="Color Chooser Image"/>
          <p:cNvPicPr>
            <a:picLocks noChangeAspect="1" noChangeArrowheads="1"/>
          </p:cNvPicPr>
          <p:nvPr/>
        </p:nvPicPr>
        <p:blipFill>
          <a:blip r:embed="rId4" cstate="print"/>
          <a:srcRect/>
          <a:stretch>
            <a:fillRect/>
          </a:stretch>
        </p:blipFill>
        <p:spPr bwMode="auto">
          <a:xfrm>
            <a:off x="533400" y="838200"/>
            <a:ext cx="4086225" cy="3314700"/>
          </a:xfrm>
          <a:prstGeom prst="rect">
            <a:avLst/>
          </a:prstGeom>
          <a:noFill/>
          <a:ln w="9525">
            <a:noFill/>
            <a:miter lim="800000"/>
            <a:headEnd/>
            <a:tailEnd/>
          </a:ln>
        </p:spPr>
      </p:pic>
      <p:pic>
        <p:nvPicPr>
          <p:cNvPr id="17417" name="Picture 13" descr="Text pane Image"/>
          <p:cNvPicPr>
            <a:picLocks noChangeAspect="1" noChangeArrowheads="1"/>
          </p:cNvPicPr>
          <p:nvPr/>
        </p:nvPicPr>
        <p:blipFill>
          <a:blip r:embed="rId5" cstate="print"/>
          <a:srcRect/>
          <a:stretch>
            <a:fillRect/>
          </a:stretch>
        </p:blipFill>
        <p:spPr bwMode="auto">
          <a:xfrm>
            <a:off x="5791200" y="1295400"/>
            <a:ext cx="2552700" cy="27432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1" descr="File Chooser Image"/>
          <p:cNvPicPr>
            <a:picLocks noChangeAspect="1" noChangeArrowheads="1"/>
          </p:cNvPicPr>
          <p:nvPr/>
        </p:nvPicPr>
        <p:blipFill>
          <a:blip r:embed="rId2" cstate="print"/>
          <a:srcRect/>
          <a:stretch>
            <a:fillRect/>
          </a:stretch>
        </p:blipFill>
        <p:spPr bwMode="auto">
          <a:xfrm>
            <a:off x="2876550" y="-7591425"/>
            <a:ext cx="3638550" cy="2409825"/>
          </a:xfrm>
          <a:prstGeom prst="rect">
            <a:avLst/>
          </a:prstGeom>
          <a:noFill/>
          <a:ln w="9525">
            <a:noFill/>
            <a:miter lim="800000"/>
            <a:headEnd/>
            <a:tailEnd/>
          </a:ln>
        </p:spPr>
      </p:pic>
      <p:pic>
        <p:nvPicPr>
          <p:cNvPr id="18435" name="Picture 21" descr="File Chooser Image"/>
          <p:cNvPicPr>
            <a:picLocks noChangeAspect="1" noChangeArrowheads="1"/>
          </p:cNvPicPr>
          <p:nvPr/>
        </p:nvPicPr>
        <p:blipFill>
          <a:blip r:embed="rId2" cstate="print"/>
          <a:srcRect/>
          <a:stretch>
            <a:fillRect/>
          </a:stretch>
        </p:blipFill>
        <p:spPr bwMode="auto">
          <a:xfrm>
            <a:off x="2876550" y="-7591425"/>
            <a:ext cx="3638550" cy="2409825"/>
          </a:xfrm>
          <a:prstGeom prst="rect">
            <a:avLst/>
          </a:prstGeom>
          <a:noFill/>
          <a:ln w="9525">
            <a:noFill/>
            <a:miter lim="800000"/>
            <a:headEnd/>
            <a:tailEnd/>
          </a:ln>
        </p:spPr>
      </p:pic>
      <p:sp>
        <p:nvSpPr>
          <p:cNvPr id="18436" name="Rectangle 22"/>
          <p:cNvSpPr>
            <a:spLocks noChangeArrowheads="1"/>
          </p:cNvSpPr>
          <p:nvPr/>
        </p:nvSpPr>
        <p:spPr bwMode="auto">
          <a:xfrm>
            <a:off x="609600" y="3276600"/>
            <a:ext cx="3857625" cy="1190625"/>
          </a:xfrm>
          <a:prstGeom prst="rect">
            <a:avLst/>
          </a:prstGeom>
          <a:noFill/>
          <a:ln w="9525">
            <a:noFill/>
            <a:miter lim="800000"/>
            <a:headEnd/>
            <a:tailEnd/>
          </a:ln>
        </p:spPr>
        <p:txBody>
          <a:bodyPr anchor="ctr">
            <a:spAutoFit/>
          </a:bodyPr>
          <a:lstStyle/>
          <a:p>
            <a:pPr algn="ctr" eaLnBrk="1" hangingPunct="1"/>
            <a:r>
              <a:rPr lang="en-US"/>
              <a:t>                                                                                                 </a:t>
            </a:r>
          </a:p>
          <a:p>
            <a:pPr algn="ctr"/>
            <a:br>
              <a:rPr lang="en-US"/>
            </a:br>
            <a:r>
              <a:rPr lang="en-US">
                <a:hlinkClick r:id="rId3"/>
              </a:rPr>
              <a:t>JFileChooser</a:t>
            </a:r>
            <a:r>
              <a:rPr lang="en-US"/>
              <a:t> </a:t>
            </a:r>
          </a:p>
        </p:txBody>
      </p:sp>
      <p:pic>
        <p:nvPicPr>
          <p:cNvPr id="18437" name="Picture 23" descr="File Chooser Image"/>
          <p:cNvPicPr>
            <a:picLocks noChangeAspect="1" noChangeArrowheads="1"/>
          </p:cNvPicPr>
          <p:nvPr/>
        </p:nvPicPr>
        <p:blipFill>
          <a:blip r:embed="rId2" cstate="print"/>
          <a:srcRect/>
          <a:stretch>
            <a:fillRect/>
          </a:stretch>
        </p:blipFill>
        <p:spPr bwMode="auto">
          <a:xfrm>
            <a:off x="685800" y="533400"/>
            <a:ext cx="3638550" cy="2409825"/>
          </a:xfrm>
          <a:prstGeom prst="rect">
            <a:avLst/>
          </a:prstGeom>
          <a:noFill/>
          <a:ln w="9525">
            <a:noFill/>
            <a:miter lim="800000"/>
            <a:headEnd/>
            <a:tailEnd/>
          </a:ln>
        </p:spPr>
      </p:pic>
      <p:sp>
        <p:nvSpPr>
          <p:cNvPr id="18438" name="Rectangle 24"/>
          <p:cNvSpPr>
            <a:spLocks noChangeArrowheads="1"/>
          </p:cNvSpPr>
          <p:nvPr/>
        </p:nvSpPr>
        <p:spPr bwMode="auto">
          <a:xfrm>
            <a:off x="5334000" y="2819400"/>
            <a:ext cx="3517900" cy="1876425"/>
          </a:xfrm>
          <a:prstGeom prst="rect">
            <a:avLst/>
          </a:prstGeom>
          <a:noFill/>
          <a:ln w="9525">
            <a:noFill/>
            <a:miter lim="800000"/>
            <a:headEnd/>
            <a:tailEnd/>
          </a:ln>
        </p:spPr>
        <p:txBody>
          <a:bodyPr wrap="none" anchor="ctr">
            <a:spAutoFit/>
          </a:bodyPr>
          <a:lstStyle/>
          <a:p>
            <a:pPr algn="ctr" eaLnBrk="1" hangingPunct="1"/>
            <a:r>
              <a:rPr lang="en-US"/>
              <a:t>  </a:t>
            </a:r>
            <a:r>
              <a:rPr lang="en-US" sz="8100"/>
              <a:t> </a:t>
            </a:r>
            <a:r>
              <a:rPr lang="en-US"/>
              <a:t>                                              </a:t>
            </a:r>
          </a:p>
          <a:p>
            <a:pPr algn="ctr"/>
            <a:br>
              <a:rPr lang="en-US"/>
            </a:br>
            <a:r>
              <a:rPr lang="en-US">
                <a:hlinkClick r:id="rId4"/>
              </a:rPr>
              <a:t>JTree</a:t>
            </a:r>
            <a:r>
              <a:rPr lang="en-US"/>
              <a:t> </a:t>
            </a:r>
          </a:p>
        </p:txBody>
      </p:sp>
      <p:pic>
        <p:nvPicPr>
          <p:cNvPr id="18439" name="Picture 25" descr="Tree Image"/>
          <p:cNvPicPr>
            <a:picLocks noChangeAspect="1" noChangeArrowheads="1"/>
          </p:cNvPicPr>
          <p:nvPr/>
        </p:nvPicPr>
        <p:blipFill>
          <a:blip r:embed="rId5" cstate="print"/>
          <a:srcRect/>
          <a:stretch>
            <a:fillRect/>
          </a:stretch>
        </p:blipFill>
        <p:spPr bwMode="auto">
          <a:xfrm>
            <a:off x="5715000" y="838200"/>
            <a:ext cx="3048000" cy="260667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1" descr="File Chooser Image"/>
          <p:cNvPicPr>
            <a:picLocks noChangeAspect="1" noChangeArrowheads="1"/>
          </p:cNvPicPr>
          <p:nvPr/>
        </p:nvPicPr>
        <p:blipFill>
          <a:blip r:embed="rId2" cstate="print"/>
          <a:srcRect/>
          <a:stretch>
            <a:fillRect/>
          </a:stretch>
        </p:blipFill>
        <p:spPr bwMode="auto">
          <a:xfrm>
            <a:off x="2876550" y="-7591425"/>
            <a:ext cx="3638550" cy="2409825"/>
          </a:xfrm>
          <a:prstGeom prst="rect">
            <a:avLst/>
          </a:prstGeom>
          <a:noFill/>
          <a:ln w="9525">
            <a:noFill/>
            <a:miter lim="800000"/>
            <a:headEnd/>
            <a:tailEnd/>
          </a:ln>
        </p:spPr>
      </p:pic>
      <p:sp>
        <p:nvSpPr>
          <p:cNvPr id="19459" name="Rectangle 12"/>
          <p:cNvSpPr>
            <a:spLocks noChangeArrowheads="1"/>
          </p:cNvSpPr>
          <p:nvPr/>
        </p:nvSpPr>
        <p:spPr bwMode="auto">
          <a:xfrm>
            <a:off x="4073525" y="3244850"/>
            <a:ext cx="996950" cy="366713"/>
          </a:xfrm>
          <a:prstGeom prst="rect">
            <a:avLst/>
          </a:prstGeom>
          <a:noFill/>
          <a:ln w="9525">
            <a:noFill/>
            <a:miter lim="800000"/>
            <a:headEnd/>
            <a:tailEnd/>
          </a:ln>
        </p:spPr>
        <p:txBody>
          <a:bodyPr wrap="none" anchor="ctr">
            <a:spAutoFit/>
          </a:bodyPr>
          <a:lstStyle/>
          <a:p>
            <a:pPr algn="ctr" eaLnBrk="1" hangingPunct="1"/>
            <a:r>
              <a:rPr lang="en-US"/>
              <a:t> </a:t>
            </a:r>
            <a:r>
              <a:rPr lang="en-US">
                <a:hlinkClick r:id="rId3"/>
              </a:rPr>
              <a:t>JTable</a:t>
            </a:r>
            <a:r>
              <a:rPr lang="en-US"/>
              <a:t> </a:t>
            </a:r>
          </a:p>
        </p:txBody>
      </p:sp>
      <p:pic>
        <p:nvPicPr>
          <p:cNvPr id="19460" name="Picture 13" descr="Table Image"/>
          <p:cNvPicPr>
            <a:picLocks noChangeAspect="1" noChangeArrowheads="1"/>
          </p:cNvPicPr>
          <p:nvPr/>
        </p:nvPicPr>
        <p:blipFill>
          <a:blip r:embed="rId4" cstate="print"/>
          <a:srcRect/>
          <a:stretch>
            <a:fillRect/>
          </a:stretch>
        </p:blipFill>
        <p:spPr bwMode="auto">
          <a:xfrm>
            <a:off x="381000" y="914400"/>
            <a:ext cx="8458200" cy="2046288"/>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2116138" y="2498725"/>
            <a:ext cx="4911725" cy="1860550"/>
          </a:xfrm>
          <a:prstGeom prst="rect">
            <a:avLst/>
          </a:prstGeom>
          <a:noFill/>
          <a:ln w="9525">
            <a:noFill/>
            <a:miter lim="800000"/>
            <a:headEnd/>
            <a:tailEnd/>
          </a:ln>
        </p:spPr>
        <p:txBody>
          <a:bodyPr wrap="none" anchor="ctr">
            <a:spAutoFit/>
          </a:bodyPr>
          <a:lstStyle/>
          <a:p>
            <a:pPr algn="ctr" eaLnBrk="1" hangingPunct="1"/>
            <a:r>
              <a:rPr lang="en-US"/>
              <a:t>  </a:t>
            </a:r>
            <a:r>
              <a:rPr lang="en-US" sz="8000"/>
              <a:t> </a:t>
            </a:r>
            <a:r>
              <a:rPr lang="en-US"/>
              <a:t>                                                                    </a:t>
            </a:r>
          </a:p>
          <a:p>
            <a:pPr algn="ctr"/>
            <a:br>
              <a:rPr lang="en-US"/>
            </a:br>
            <a:r>
              <a:rPr lang="en-US">
                <a:hlinkClick r:id="rId2"/>
              </a:rPr>
              <a:t>JTextArea</a:t>
            </a:r>
            <a:r>
              <a:rPr lang="en-US"/>
              <a:t> </a:t>
            </a:r>
          </a:p>
        </p:txBody>
      </p:sp>
      <p:pic>
        <p:nvPicPr>
          <p:cNvPr id="20483" name="Picture 3" descr="Text Image"/>
          <p:cNvPicPr>
            <a:picLocks noChangeAspect="1" noChangeArrowheads="1"/>
          </p:cNvPicPr>
          <p:nvPr/>
        </p:nvPicPr>
        <p:blipFill>
          <a:blip r:embed="rId3" cstate="print"/>
          <a:srcRect/>
          <a:stretch>
            <a:fillRect/>
          </a:stretch>
        </p:blipFill>
        <p:spPr bwMode="auto">
          <a:xfrm>
            <a:off x="2438400" y="990600"/>
            <a:ext cx="5029200" cy="2928938"/>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003" name="Group 19"/>
          <p:cNvGraphicFramePr>
            <a:graphicFrameLocks noGrp="1"/>
          </p:cNvGraphicFramePr>
          <p:nvPr/>
        </p:nvGraphicFramePr>
        <p:xfrm>
          <a:off x="762000" y="1524000"/>
          <a:ext cx="8153400" cy="4267200"/>
        </p:xfrm>
        <a:graphic>
          <a:graphicData uri="http://schemas.openxmlformats.org/drawingml/2006/table">
            <a:tbl>
              <a:tblPr/>
              <a:tblGrid>
                <a:gridCol w="1908175">
                  <a:extLst>
                    <a:ext uri="{9D8B030D-6E8A-4147-A177-3AD203B41FA5}">
                      <a16:colId xmlns:a16="http://schemas.microsoft.com/office/drawing/2014/main" val="20000"/>
                    </a:ext>
                  </a:extLst>
                </a:gridCol>
                <a:gridCol w="1801813">
                  <a:extLst>
                    <a:ext uri="{9D8B030D-6E8A-4147-A177-3AD203B41FA5}">
                      <a16:colId xmlns:a16="http://schemas.microsoft.com/office/drawing/2014/main" val="20001"/>
                    </a:ext>
                  </a:extLst>
                </a:gridCol>
                <a:gridCol w="2608262">
                  <a:extLst>
                    <a:ext uri="{9D8B030D-6E8A-4147-A177-3AD203B41FA5}">
                      <a16:colId xmlns:a16="http://schemas.microsoft.com/office/drawing/2014/main" val="20002"/>
                    </a:ext>
                  </a:extLst>
                </a:gridCol>
                <a:gridCol w="1835150">
                  <a:extLst>
                    <a:ext uri="{9D8B030D-6E8A-4147-A177-3AD203B41FA5}">
                      <a16:colId xmlns:a16="http://schemas.microsoft.com/office/drawing/2014/main" val="20003"/>
                    </a:ext>
                  </a:extLst>
                </a:gridCol>
              </a:tblGrid>
              <a:tr h="2379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  </a:t>
                      </a:r>
                      <a:r>
                        <a:rPr kumimoji="0" lang="en-US" sz="8100" b="0" i="0" u="none" strike="noStrike" cap="none" normalizeH="0" baseline="0">
                          <a:ln>
                            <a:noFill/>
                          </a:ln>
                          <a:solidFill>
                            <a:schemeClr val="tx1"/>
                          </a:solidFill>
                          <a:effectLst/>
                          <a:latin typeface="Arial" charset="0"/>
                        </a:rPr>
                        <a:t> </a:t>
                      </a:r>
                      <a:r>
                        <a:rPr kumimoji="0" lang="en-US" sz="1800" b="0" i="0" u="none" strike="noStrike" cap="none" normalizeH="0" baseline="0">
                          <a:ln>
                            <a:noFill/>
                          </a:ln>
                          <a:solidFill>
                            <a:schemeClr val="tx1"/>
                          </a:solidFill>
                          <a:effectLst/>
                          <a:latin typeface="Arial" charset="0"/>
                        </a:rPr>
                        <a:t>                                              </a:t>
                      </a: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rPr>
                      </a:br>
                      <a:endParaRPr kumimoji="0" lang="en-US" sz="18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hlinkClick r:id="rId2"/>
                        </a:rPr>
                        <a:t>JLabel</a:t>
                      </a:r>
                      <a:endParaRPr kumimoji="0" lang="en-US" sz="1800" b="0" i="0" u="none" strike="noStrike" cap="none" normalizeH="0" baseline="0">
                        <a:ln>
                          <a:noFill/>
                        </a:ln>
                        <a:solidFill>
                          <a:schemeClr val="tx1"/>
                        </a:solidFill>
                        <a:effectLst/>
                        <a:latin typeface="Arial" charset="0"/>
                      </a:endParaRPr>
                    </a:p>
                  </a:txBody>
                  <a:tcP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 </a:t>
                      </a:r>
                      <a:r>
                        <a:rPr kumimoji="0" lang="en-US" sz="1800" b="0" i="0" u="none" strike="noStrike" cap="none" normalizeH="0" baseline="0">
                          <a:ln>
                            <a:noFill/>
                          </a:ln>
                          <a:solidFill>
                            <a:schemeClr val="tx1"/>
                          </a:solidFill>
                          <a:effectLst/>
                          <a:latin typeface="Arial" charset="0"/>
                          <a:hlinkClick r:id="rId3"/>
                        </a:rPr>
                        <a:t>JProgressBar</a:t>
                      </a:r>
                      <a:endParaRPr kumimoji="0" lang="en-US" sz="1800" b="0" i="0" u="none" strike="noStrike" cap="none" normalizeH="0" baseline="0">
                        <a:ln>
                          <a:noFill/>
                        </a:ln>
                        <a:solidFill>
                          <a:schemeClr val="tx1"/>
                        </a:solidFill>
                        <a:effectLst/>
                        <a:latin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  </a:t>
                      </a:r>
                      <a:r>
                        <a:rPr kumimoji="0" lang="en-US" sz="1300" b="0" i="0" u="none" strike="noStrike" cap="none" normalizeH="0" baseline="0">
                          <a:ln>
                            <a:noFill/>
                          </a:ln>
                          <a:solidFill>
                            <a:schemeClr val="tx1"/>
                          </a:solidFill>
                          <a:effectLst/>
                          <a:latin typeface="Arial" charset="0"/>
                        </a:rPr>
                        <a:t> </a:t>
                      </a:r>
                      <a:r>
                        <a:rPr kumimoji="0" lang="en-US" sz="1800" b="0" i="0" u="none" strike="noStrike" cap="none" normalizeH="0" baseline="0">
                          <a:ln>
                            <a:noFill/>
                          </a:ln>
                          <a:solidFill>
                            <a:schemeClr val="tx1"/>
                          </a:solidFill>
                          <a:effectLst/>
                          <a:latin typeface="Arial" charset="0"/>
                        </a:rPr>
                        <a:t>                      </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                                           </a:t>
                      </a: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rPr>
                      </a:br>
                      <a:r>
                        <a:rPr kumimoji="0" lang="en-US" sz="1800" b="0" i="0" u="none" strike="noStrike" cap="none" normalizeH="0" baseline="0">
                          <a:ln>
                            <a:noFill/>
                          </a:ln>
                          <a:solidFill>
                            <a:schemeClr val="tx1"/>
                          </a:solidFill>
                          <a:effectLst/>
                          <a:latin typeface="Arial" charset="0"/>
                          <a:hlinkClick r:id="rId4"/>
                        </a:rPr>
                        <a:t>JSeparator</a:t>
                      </a:r>
                      <a:endParaRPr kumimoji="0" lang="en-US" sz="1800" b="0" i="0" u="none" strike="noStrike" cap="none" normalizeH="0" baseline="0">
                        <a:ln>
                          <a:noFill/>
                        </a:ln>
                        <a:solidFill>
                          <a:schemeClr val="tx1"/>
                        </a:solidFill>
                        <a:effectLst/>
                        <a:latin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  </a:t>
                      </a:r>
                      <a:r>
                        <a:rPr kumimoji="0" lang="en-US" sz="7600" b="0" i="0" u="none" strike="noStrike" cap="none" normalizeH="0" baseline="0">
                          <a:ln>
                            <a:noFill/>
                          </a:ln>
                          <a:solidFill>
                            <a:schemeClr val="tx1"/>
                          </a:solidFill>
                          <a:effectLst/>
                          <a:latin typeface="Arial" charset="0"/>
                        </a:rPr>
                        <a:t> </a:t>
                      </a:r>
                      <a:r>
                        <a:rPr kumimoji="0" lang="en-US" sz="1800" b="0" i="0" u="none" strike="noStrike" cap="none" normalizeH="0" baseline="0">
                          <a:ln>
                            <a:noFill/>
                          </a:ln>
                          <a:solidFill>
                            <a:schemeClr val="tx1"/>
                          </a:solidFill>
                          <a:effectLst/>
                          <a:latin typeface="Arial" charset="0"/>
                        </a:rPr>
                        <a:t>                                            </a:t>
                      </a: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rPr>
                      </a:br>
                      <a:endParaRPr kumimoji="0" lang="en-US" sz="18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hlinkClick r:id="rId5"/>
                        </a:rPr>
                        <a:t>JToolTip</a:t>
                      </a:r>
                      <a:endParaRPr kumimoji="0" lang="en-US" sz="1800" b="0" i="0" u="none" strike="noStrike" cap="none" normalizeH="0" baseline="0">
                        <a:ln>
                          <a:noFill/>
                        </a:ln>
                        <a:solidFill>
                          <a:schemeClr val="tx1"/>
                        </a:solidFill>
                        <a:effectLst/>
                        <a:latin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21511" name="Picture 11" descr="Label image"/>
          <p:cNvPicPr>
            <a:picLocks noChangeAspect="1" noChangeArrowheads="1"/>
          </p:cNvPicPr>
          <p:nvPr/>
        </p:nvPicPr>
        <p:blipFill>
          <a:blip r:embed="rId6" cstate="print"/>
          <a:srcRect/>
          <a:stretch>
            <a:fillRect/>
          </a:stretch>
        </p:blipFill>
        <p:spPr bwMode="auto">
          <a:xfrm>
            <a:off x="914400" y="2286000"/>
            <a:ext cx="1514475" cy="1285875"/>
          </a:xfrm>
          <a:prstGeom prst="rect">
            <a:avLst/>
          </a:prstGeom>
          <a:noFill/>
          <a:ln w="9525">
            <a:noFill/>
            <a:miter lim="800000"/>
            <a:headEnd/>
            <a:tailEnd/>
          </a:ln>
        </p:spPr>
      </p:pic>
      <p:pic>
        <p:nvPicPr>
          <p:cNvPr id="21512" name="Picture 12" descr="Progress bar image"/>
          <p:cNvPicPr>
            <a:picLocks noChangeAspect="1" noChangeArrowheads="1"/>
          </p:cNvPicPr>
          <p:nvPr/>
        </p:nvPicPr>
        <p:blipFill>
          <a:blip r:embed="rId7" cstate="print"/>
          <a:srcRect/>
          <a:stretch>
            <a:fillRect/>
          </a:stretch>
        </p:blipFill>
        <p:spPr bwMode="auto">
          <a:xfrm>
            <a:off x="381000" y="762000"/>
            <a:ext cx="5302250" cy="752475"/>
          </a:xfrm>
          <a:prstGeom prst="rect">
            <a:avLst/>
          </a:prstGeom>
          <a:noFill/>
          <a:ln w="9525">
            <a:noFill/>
            <a:miter lim="800000"/>
            <a:headEnd/>
            <a:tailEnd/>
          </a:ln>
        </p:spPr>
      </p:pic>
      <p:pic>
        <p:nvPicPr>
          <p:cNvPr id="21513" name="Picture 13" descr="Separator image"/>
          <p:cNvPicPr>
            <a:picLocks noChangeAspect="1" noChangeArrowheads="1"/>
          </p:cNvPicPr>
          <p:nvPr/>
        </p:nvPicPr>
        <p:blipFill>
          <a:blip r:embed="rId8" cstate="print"/>
          <a:srcRect/>
          <a:stretch>
            <a:fillRect/>
          </a:stretch>
        </p:blipFill>
        <p:spPr bwMode="auto">
          <a:xfrm>
            <a:off x="2743200" y="2209800"/>
            <a:ext cx="5729288" cy="609600"/>
          </a:xfrm>
          <a:prstGeom prst="rect">
            <a:avLst/>
          </a:prstGeom>
          <a:noFill/>
          <a:ln w="9525">
            <a:noFill/>
            <a:miter lim="800000"/>
            <a:headEnd/>
            <a:tailEnd/>
          </a:ln>
        </p:spPr>
      </p:pic>
      <p:pic>
        <p:nvPicPr>
          <p:cNvPr id="21514" name="Picture 14" descr="Tool tip image"/>
          <p:cNvPicPr>
            <a:picLocks noChangeAspect="1" noChangeArrowheads="1"/>
          </p:cNvPicPr>
          <p:nvPr/>
        </p:nvPicPr>
        <p:blipFill>
          <a:blip r:embed="rId9" cstate="print"/>
          <a:srcRect/>
          <a:stretch>
            <a:fillRect/>
          </a:stretch>
        </p:blipFill>
        <p:spPr bwMode="auto">
          <a:xfrm>
            <a:off x="6629400" y="3429000"/>
            <a:ext cx="2362200" cy="20161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en-US"/>
              <a:t>Swing and AWT</a:t>
            </a:r>
          </a:p>
        </p:txBody>
      </p:sp>
      <p:sp>
        <p:nvSpPr>
          <p:cNvPr id="4099" name="Rectangle 3"/>
          <p:cNvSpPr>
            <a:spLocks noGrp="1" noChangeArrowheads="1"/>
          </p:cNvSpPr>
          <p:nvPr>
            <p:ph type="body" idx="1"/>
          </p:nvPr>
        </p:nvSpPr>
        <p:spPr/>
        <p:txBody>
          <a:bodyPr/>
          <a:lstStyle/>
          <a:p>
            <a:pPr eaLnBrk="1" hangingPunct="1"/>
            <a:r>
              <a:rPr lang="en-US" dirty="0"/>
              <a:t>AWT (java.awt) and Swing (</a:t>
            </a:r>
            <a:r>
              <a:rPr lang="en-US" dirty="0" err="1"/>
              <a:t>javax.swing</a:t>
            </a:r>
            <a:r>
              <a:rPr lang="en-US" dirty="0"/>
              <a:t>)</a:t>
            </a:r>
          </a:p>
          <a:p>
            <a:pPr eaLnBrk="1" hangingPunct="1"/>
            <a:r>
              <a:rPr lang="en-US" dirty="0"/>
              <a:t>AWT gives same look and Swing allows for different look</a:t>
            </a:r>
          </a:p>
          <a:p>
            <a:pPr eaLnBrk="1" hangingPunct="1"/>
            <a:r>
              <a:rPr lang="en-US" dirty="0"/>
              <a:t>AWT is heavyweight and Swing is mostly lightweight</a:t>
            </a:r>
          </a:p>
          <a:p>
            <a:pPr eaLnBrk="1" hangingPunct="1"/>
            <a:endParaRPr lang="en-US" dirty="0"/>
          </a:p>
          <a:p>
            <a:pPr eaLnBrk="1" hangingPunct="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ctrTitle"/>
          </p:nvPr>
        </p:nvSpPr>
        <p:spPr/>
        <p:txBody>
          <a:bodyPr/>
          <a:lstStyle/>
          <a:p>
            <a:pPr eaLnBrk="1" hangingPunct="1">
              <a:defRPr/>
            </a:pPr>
            <a:r>
              <a:rPr lang="en-US"/>
              <a:t>How to Make Frames </a:t>
            </a:r>
            <a:br>
              <a:rPr lang="en-US" altLang="zh-CN">
                <a:ea typeface="宋体" charset="-122"/>
              </a:rPr>
            </a:br>
            <a:r>
              <a:rPr lang="en-US"/>
              <a:t>(Main Windows) </a:t>
            </a:r>
          </a:p>
        </p:txBody>
      </p:sp>
      <p:sp>
        <p:nvSpPr>
          <p:cNvPr id="66563" name="Rectangle 3"/>
          <p:cNvSpPr>
            <a:spLocks noGrp="1" noChangeArrowheads="1"/>
          </p:cNvSpPr>
          <p:nvPr>
            <p:ph type="subTitle" idx="1"/>
          </p:nvPr>
        </p:nvSpPr>
        <p:spPr/>
        <p:txBody>
          <a:bodyPr/>
          <a:lstStyle/>
          <a:p>
            <a:pPr eaLnBrk="1" hangingPunct="1">
              <a:defRPr/>
            </a:pP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en-US" altLang="zh-CN">
                <a:ea typeface="宋体" charset="-122"/>
              </a:rPr>
              <a:t>What is </a:t>
            </a:r>
            <a:r>
              <a:rPr lang="en-US"/>
              <a:t>Frame</a:t>
            </a:r>
            <a:r>
              <a:rPr lang="en-US" altLang="zh-CN">
                <a:ea typeface="宋体" charset="-122"/>
              </a:rPr>
              <a:t>?</a:t>
            </a:r>
            <a:endParaRPr lang="zh-CN" altLang="en-US">
              <a:ea typeface="宋体" charset="-122"/>
            </a:endParaRPr>
          </a:p>
        </p:txBody>
      </p:sp>
      <p:sp>
        <p:nvSpPr>
          <p:cNvPr id="23555" name="Rectangle 3"/>
          <p:cNvSpPr>
            <a:spLocks noGrp="1" noChangeArrowheads="1"/>
          </p:cNvSpPr>
          <p:nvPr>
            <p:ph type="body" idx="1"/>
          </p:nvPr>
        </p:nvSpPr>
        <p:spPr/>
        <p:txBody>
          <a:bodyPr/>
          <a:lstStyle/>
          <a:p>
            <a:pPr eaLnBrk="1" hangingPunct="1"/>
            <a:r>
              <a:rPr lang="en-US"/>
              <a:t>is a top-level window with a title and a border. </a:t>
            </a:r>
            <a:endParaRPr lang="en-US" altLang="zh-CN">
              <a:ea typeface="宋体" charset="-122"/>
            </a:endParaRPr>
          </a:p>
          <a:p>
            <a:pPr eaLnBrk="1" hangingPunct="1"/>
            <a:endParaRPr lang="en-US"/>
          </a:p>
          <a:p>
            <a:pPr eaLnBrk="1" hangingPunct="1"/>
            <a:r>
              <a:rPr lang="en-US"/>
              <a:t>The size of the frame includes any area designated for the border. </a:t>
            </a:r>
            <a:endParaRPr lang="en-US" altLang="zh-CN">
              <a:ea typeface="宋体" charset="-122"/>
            </a:endParaRPr>
          </a:p>
          <a:p>
            <a:pPr eaLnBrk="1" hangingPunct="1"/>
            <a:endParaRPr lang="en-US" altLang="zh-CN">
              <a:ea typeface="宋体" charset="-122"/>
            </a:endParaRPr>
          </a:p>
          <a:p>
            <a:pPr eaLnBrk="1" hangingPunct="1"/>
            <a:r>
              <a:rPr lang="en-US"/>
              <a:t>Applications with a GUI typically use at least one frame. </a:t>
            </a:r>
            <a:endParaRPr lang="en-US" altLang="zh-CN">
              <a:ea typeface="宋体"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defRPr/>
            </a:pPr>
            <a:r>
              <a:rPr lang="en-US"/>
              <a:t>Creating and Showing Frames </a:t>
            </a:r>
          </a:p>
        </p:txBody>
      </p:sp>
      <p:sp>
        <p:nvSpPr>
          <p:cNvPr id="24579" name="Rectangle 3"/>
          <p:cNvSpPr>
            <a:spLocks noGrp="1" noChangeArrowheads="1"/>
          </p:cNvSpPr>
          <p:nvPr>
            <p:ph type="body" idx="1"/>
          </p:nvPr>
        </p:nvSpPr>
        <p:spPr>
          <a:xfrm>
            <a:off x="381000" y="1295400"/>
            <a:ext cx="6553200" cy="5257800"/>
          </a:xfrm>
        </p:spPr>
        <p:txBody>
          <a:bodyPr/>
          <a:lstStyle/>
          <a:p>
            <a:pPr eaLnBrk="1" hangingPunct="1">
              <a:lnSpc>
                <a:spcPct val="80000"/>
              </a:lnSpc>
              <a:buFontTx/>
              <a:buNone/>
            </a:pPr>
            <a:r>
              <a:rPr lang="en-US" sz="1400" noProof="1"/>
              <a:t>import java.awt.*;</a:t>
            </a:r>
          </a:p>
          <a:p>
            <a:pPr eaLnBrk="1" hangingPunct="1">
              <a:lnSpc>
                <a:spcPct val="80000"/>
              </a:lnSpc>
              <a:buFontTx/>
              <a:buNone/>
            </a:pPr>
            <a:r>
              <a:rPr lang="en-US" sz="1400" noProof="1"/>
              <a:t>import java.awt.event.*;</a:t>
            </a:r>
          </a:p>
          <a:p>
            <a:pPr eaLnBrk="1" hangingPunct="1">
              <a:lnSpc>
                <a:spcPct val="80000"/>
              </a:lnSpc>
              <a:buFontTx/>
              <a:buNone/>
            </a:pPr>
            <a:r>
              <a:rPr lang="en-US" sz="1400" noProof="1"/>
              <a:t>import javax.swing.*;</a:t>
            </a:r>
          </a:p>
          <a:p>
            <a:pPr eaLnBrk="1" hangingPunct="1">
              <a:lnSpc>
                <a:spcPct val="80000"/>
              </a:lnSpc>
              <a:buFontTx/>
              <a:buNone/>
            </a:pPr>
            <a:endParaRPr lang="en-US" sz="1400" noProof="1"/>
          </a:p>
          <a:p>
            <a:pPr eaLnBrk="1" hangingPunct="1">
              <a:lnSpc>
                <a:spcPct val="80000"/>
              </a:lnSpc>
              <a:buFontTx/>
              <a:buNone/>
            </a:pPr>
            <a:r>
              <a:rPr lang="en-US" sz="1400" noProof="1"/>
              <a:t>/* FrameDemo.java requires no other files. */</a:t>
            </a:r>
          </a:p>
          <a:p>
            <a:pPr eaLnBrk="1" hangingPunct="1">
              <a:lnSpc>
                <a:spcPct val="80000"/>
              </a:lnSpc>
              <a:buFontTx/>
              <a:buNone/>
            </a:pPr>
            <a:r>
              <a:rPr lang="en-US" sz="1400" noProof="1"/>
              <a:t>public class FrameDemo {</a:t>
            </a:r>
          </a:p>
          <a:p>
            <a:pPr eaLnBrk="1" hangingPunct="1">
              <a:lnSpc>
                <a:spcPct val="80000"/>
              </a:lnSpc>
              <a:buFontTx/>
              <a:buNone/>
            </a:pPr>
            <a:r>
              <a:rPr lang="en-US" sz="1400" noProof="1"/>
              <a:t>    </a:t>
            </a:r>
            <a:r>
              <a:rPr lang="en-US" sz="1400"/>
              <a:t>… ..</a:t>
            </a:r>
            <a:endParaRPr lang="en-US" sz="1400" noProof="1"/>
          </a:p>
          <a:p>
            <a:pPr eaLnBrk="1" hangingPunct="1">
              <a:lnSpc>
                <a:spcPct val="80000"/>
              </a:lnSpc>
              <a:buFontTx/>
              <a:buNone/>
            </a:pPr>
            <a:r>
              <a:rPr lang="en-US" sz="1400" noProof="1"/>
              <a:t>    </a:t>
            </a:r>
            <a:r>
              <a:rPr lang="en-US" sz="1400"/>
              <a:t>public</a:t>
            </a:r>
            <a:r>
              <a:rPr lang="en-US" sz="1400" noProof="1"/>
              <a:t> static void </a:t>
            </a:r>
            <a:r>
              <a:rPr lang="en-US" sz="1400"/>
              <a:t>main</a:t>
            </a:r>
            <a:r>
              <a:rPr lang="en-US" sz="1400" noProof="1"/>
              <a:t>(</a:t>
            </a:r>
            <a:r>
              <a:rPr lang="en-US" sz="1400"/>
              <a:t>String[] args</a:t>
            </a:r>
            <a:r>
              <a:rPr lang="en-US" sz="1400" noProof="1"/>
              <a:t>) {</a:t>
            </a:r>
          </a:p>
          <a:p>
            <a:pPr eaLnBrk="1" hangingPunct="1">
              <a:lnSpc>
                <a:spcPct val="80000"/>
              </a:lnSpc>
              <a:buFontTx/>
              <a:buNone/>
            </a:pPr>
            <a:r>
              <a:rPr lang="en-US" sz="1400" noProof="1"/>
              <a:t>        //Create and set up the window.</a:t>
            </a:r>
          </a:p>
          <a:p>
            <a:pPr eaLnBrk="1" hangingPunct="1">
              <a:lnSpc>
                <a:spcPct val="80000"/>
              </a:lnSpc>
              <a:buFontTx/>
              <a:buNone/>
            </a:pPr>
            <a:r>
              <a:rPr lang="en-US" sz="1400" noProof="1"/>
              <a:t>        JFrame frame = new JFrame("FrameDemo");</a:t>
            </a:r>
          </a:p>
          <a:p>
            <a:pPr eaLnBrk="1" hangingPunct="1">
              <a:lnSpc>
                <a:spcPct val="80000"/>
              </a:lnSpc>
              <a:buFontTx/>
              <a:buNone/>
            </a:pPr>
            <a:r>
              <a:rPr lang="en-US" sz="1400" noProof="1"/>
              <a:t>        frame.setDefaultCloseOperation(JFrame.EXIT_ON_CLOSE);</a:t>
            </a:r>
          </a:p>
          <a:p>
            <a:pPr eaLnBrk="1" hangingPunct="1">
              <a:lnSpc>
                <a:spcPct val="80000"/>
              </a:lnSpc>
              <a:buFontTx/>
              <a:buNone/>
            </a:pPr>
            <a:endParaRPr lang="en-US" sz="1400" noProof="1"/>
          </a:p>
          <a:p>
            <a:pPr eaLnBrk="1" hangingPunct="1">
              <a:lnSpc>
                <a:spcPct val="80000"/>
              </a:lnSpc>
              <a:buFontTx/>
              <a:buNone/>
            </a:pPr>
            <a:r>
              <a:rPr lang="en-US" sz="1400" noProof="1"/>
              <a:t>        </a:t>
            </a:r>
            <a:r>
              <a:rPr lang="en-US" sz="1400"/>
              <a:t> … …</a:t>
            </a:r>
            <a:endParaRPr lang="en-US" sz="1400" noProof="1"/>
          </a:p>
          <a:p>
            <a:pPr eaLnBrk="1" hangingPunct="1">
              <a:lnSpc>
                <a:spcPct val="80000"/>
              </a:lnSpc>
              <a:buFontTx/>
              <a:buNone/>
            </a:pPr>
            <a:endParaRPr lang="en-US" sz="1400" noProof="1"/>
          </a:p>
          <a:p>
            <a:pPr eaLnBrk="1" hangingPunct="1">
              <a:lnSpc>
                <a:spcPct val="80000"/>
              </a:lnSpc>
              <a:buFontTx/>
              <a:buNone/>
            </a:pPr>
            <a:r>
              <a:rPr lang="en-US" sz="1400" noProof="1"/>
              <a:t>        //Display the window.</a:t>
            </a:r>
          </a:p>
          <a:p>
            <a:pPr eaLnBrk="1" hangingPunct="1">
              <a:lnSpc>
                <a:spcPct val="80000"/>
              </a:lnSpc>
              <a:buFontTx/>
              <a:buNone/>
            </a:pPr>
            <a:r>
              <a:rPr lang="en-US" sz="1400" noProof="1"/>
              <a:t>        frame.pack();</a:t>
            </a:r>
          </a:p>
          <a:p>
            <a:pPr eaLnBrk="1" hangingPunct="1">
              <a:lnSpc>
                <a:spcPct val="80000"/>
              </a:lnSpc>
              <a:buFontTx/>
              <a:buNone/>
            </a:pPr>
            <a:r>
              <a:rPr lang="en-US" sz="1400" noProof="1"/>
              <a:t>        frame.setVisible(true);</a:t>
            </a:r>
          </a:p>
          <a:p>
            <a:pPr eaLnBrk="1" hangingPunct="1">
              <a:lnSpc>
                <a:spcPct val="80000"/>
              </a:lnSpc>
              <a:buFontTx/>
              <a:buNone/>
            </a:pPr>
            <a:r>
              <a:rPr lang="en-US" sz="1400" noProof="1"/>
              <a:t>    }</a:t>
            </a:r>
            <a:endParaRPr lang="en-US" sz="1400"/>
          </a:p>
          <a:p>
            <a:pPr eaLnBrk="1" hangingPunct="1">
              <a:lnSpc>
                <a:spcPct val="80000"/>
              </a:lnSpc>
              <a:buFontTx/>
              <a:buNone/>
            </a:pPr>
            <a:r>
              <a:rPr lang="en-US" sz="1400"/>
              <a:t>   … …</a:t>
            </a:r>
            <a:endParaRPr lang="en-US" sz="1400" noProof="1"/>
          </a:p>
          <a:p>
            <a:pPr eaLnBrk="1" hangingPunct="1">
              <a:lnSpc>
                <a:spcPct val="80000"/>
              </a:lnSpc>
              <a:buFontTx/>
              <a:buNone/>
            </a:pPr>
            <a:r>
              <a:rPr lang="en-US" sz="1400" noProof="1"/>
              <a:t>}</a:t>
            </a:r>
            <a:endParaRPr lang="en-US" sz="1400"/>
          </a:p>
        </p:txBody>
      </p:sp>
      <p:pic>
        <p:nvPicPr>
          <p:cNvPr id="24580" name="Picture 4" descr="A very boring frame"/>
          <p:cNvPicPr>
            <a:picLocks noChangeAspect="1" noChangeArrowheads="1"/>
          </p:cNvPicPr>
          <p:nvPr/>
        </p:nvPicPr>
        <p:blipFill>
          <a:blip r:embed="rId2" cstate="print"/>
          <a:srcRect/>
          <a:stretch>
            <a:fillRect/>
          </a:stretch>
        </p:blipFill>
        <p:spPr bwMode="auto">
          <a:xfrm>
            <a:off x="6477000" y="1828800"/>
            <a:ext cx="2209800" cy="1617663"/>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US" b="1"/>
              <a:t>The Frame API </a:t>
            </a:r>
          </a:p>
        </p:txBody>
      </p:sp>
      <p:sp>
        <p:nvSpPr>
          <p:cNvPr id="25603" name="Rectangle 3"/>
          <p:cNvSpPr>
            <a:spLocks noGrp="1" noChangeArrowheads="1"/>
          </p:cNvSpPr>
          <p:nvPr>
            <p:ph type="body" idx="1"/>
          </p:nvPr>
        </p:nvSpPr>
        <p:spPr/>
        <p:txBody>
          <a:bodyPr/>
          <a:lstStyle/>
          <a:p>
            <a:pPr eaLnBrk="1" hangingPunct="1">
              <a:buFontTx/>
              <a:buNone/>
            </a:pPr>
            <a:r>
              <a:rPr lang="en-US" altLang="zh-CN">
                <a:ea typeface="宋体" charset="-122"/>
              </a:rPr>
              <a:t>	</a:t>
            </a:r>
            <a:endParaRPr lang="en-US"/>
          </a:p>
          <a:p>
            <a:pPr eaLnBrk="1" hangingPunct="1"/>
            <a:r>
              <a:rPr lang="en-US"/>
              <a:t>Creating and Setting Up a Frame </a:t>
            </a:r>
          </a:p>
          <a:p>
            <a:pPr eaLnBrk="1" hangingPunct="1"/>
            <a:r>
              <a:rPr lang="en-US"/>
              <a:t>Setting the Window Size and Location </a:t>
            </a:r>
          </a:p>
          <a:p>
            <a:pPr eaLnBrk="1" hangingPunct="1"/>
            <a:r>
              <a:rPr lang="en-US"/>
              <a:t>Methods Related to the Root Pane </a:t>
            </a:r>
          </a:p>
          <a:p>
            <a:pPr eaLnBrk="1" hangingPunct="1"/>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57200" y="228600"/>
            <a:ext cx="8229600" cy="685800"/>
          </a:xfrm>
        </p:spPr>
        <p:txBody>
          <a:bodyPr/>
          <a:lstStyle/>
          <a:p>
            <a:pPr eaLnBrk="1" hangingPunct="1">
              <a:defRPr/>
            </a:pPr>
            <a:r>
              <a:rPr lang="en-US" sz="4000"/>
              <a:t>Creating and Setting Up a Frame</a:t>
            </a:r>
          </a:p>
        </p:txBody>
      </p:sp>
      <p:graphicFrame>
        <p:nvGraphicFramePr>
          <p:cNvPr id="71693" name="Group 13"/>
          <p:cNvGraphicFramePr>
            <a:graphicFrameLocks noGrp="1"/>
          </p:cNvGraphicFramePr>
          <p:nvPr>
            <p:ph idx="1"/>
            <p:extLst>
              <p:ext uri="{D42A27DB-BD31-4B8C-83A1-F6EECF244321}">
                <p14:modId xmlns:p14="http://schemas.microsoft.com/office/powerpoint/2010/main" val="2863688678"/>
              </p:ext>
            </p:extLst>
          </p:nvPr>
        </p:nvGraphicFramePr>
        <p:xfrm>
          <a:off x="457200" y="1143000"/>
          <a:ext cx="8534400" cy="2054352"/>
        </p:xfrm>
        <a:graphic>
          <a:graphicData uri="http://schemas.openxmlformats.org/drawingml/2006/table">
            <a:tbl>
              <a:tblPr/>
              <a:tblGrid>
                <a:gridCol w="3505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14478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800" b="0" i="0" u="none" strike="noStrike" cap="none" normalizeH="0" baseline="0" dirty="0" err="1">
                          <a:ln>
                            <a:noFill/>
                          </a:ln>
                          <a:solidFill>
                            <a:schemeClr val="tx1"/>
                          </a:solidFill>
                          <a:effectLst/>
                          <a:latin typeface="Arial" charset="0"/>
                          <a:ea typeface="宋体" charset="-122"/>
                        </a:rPr>
                        <a:t>JFrame</a:t>
                      </a:r>
                      <a:r>
                        <a:rPr kumimoji="0" lang="en-US" altLang="zh-CN" sz="2800" b="0" i="0" u="none" strike="noStrike" cap="none" normalizeH="0" baseline="0" dirty="0">
                          <a:ln>
                            <a:noFill/>
                          </a:ln>
                          <a:solidFill>
                            <a:schemeClr val="tx1"/>
                          </a:solidFill>
                          <a:effectLst/>
                          <a:latin typeface="Arial" charset="0"/>
                          <a:ea typeface="宋体" charset="-122"/>
                        </a:rPr>
                        <a:t>()</a:t>
                      </a:r>
                    </a:p>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800" b="0" i="0" u="none" strike="noStrike" cap="none" normalizeH="0" baseline="0" dirty="0" err="1">
                          <a:ln>
                            <a:noFill/>
                          </a:ln>
                          <a:solidFill>
                            <a:schemeClr val="tx1"/>
                          </a:solidFill>
                          <a:effectLst/>
                          <a:latin typeface="Arial" charset="0"/>
                          <a:ea typeface="宋体" charset="-122"/>
                        </a:rPr>
                        <a:t>JFrame</a:t>
                      </a:r>
                      <a:r>
                        <a:rPr kumimoji="0" lang="en-US" altLang="zh-CN" sz="2800" b="0" i="0" u="none" strike="noStrike" cap="none" normalizeH="0" baseline="0" dirty="0">
                          <a:ln>
                            <a:noFill/>
                          </a:ln>
                          <a:solidFill>
                            <a:schemeClr val="tx1"/>
                          </a:solidFill>
                          <a:effectLst/>
                          <a:latin typeface="Arial" charset="0"/>
                          <a:ea typeface="宋体" charset="-122"/>
                        </a:rPr>
                        <a:t>(String)</a:t>
                      </a:r>
                    </a:p>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US" sz="2800" b="0" i="0" u="none" strike="noStrike" cap="none" normalizeH="0" baseline="0" dirty="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dirty="0" err="1">
                          <a:ln>
                            <a:noFill/>
                          </a:ln>
                          <a:solidFill>
                            <a:schemeClr val="tx1"/>
                          </a:solidFill>
                          <a:effectLst/>
                          <a:latin typeface="Arial" charset="0"/>
                          <a:ea typeface="宋体" charset="-122"/>
                        </a:rPr>
                        <a:t>setVisible</a:t>
                      </a:r>
                      <a:r>
                        <a:rPr kumimoji="0" lang="en-US" sz="2800" b="0" i="0" u="none" strike="noStrike" cap="none" normalizeH="0" baseline="0" dirty="0">
                          <a:ln>
                            <a:noFill/>
                          </a:ln>
                          <a:solidFill>
                            <a:schemeClr val="tx1"/>
                          </a:solidFill>
                          <a:effectLst/>
                          <a:latin typeface="Arial" charset="0"/>
                          <a:ea typeface="宋体" charset="-122"/>
                        </a:rPr>
                        <a:t>(</a:t>
                      </a:r>
                      <a:r>
                        <a:rPr kumimoji="0" lang="en-US" sz="2800" b="0" i="0" u="none" strike="noStrike" cap="none" normalizeH="0" baseline="0" dirty="0" err="1">
                          <a:ln>
                            <a:noFill/>
                          </a:ln>
                          <a:solidFill>
                            <a:schemeClr val="tx1"/>
                          </a:solidFill>
                          <a:effectLst/>
                          <a:latin typeface="Arial" charset="0"/>
                          <a:ea typeface="宋体" charset="-122"/>
                        </a:rPr>
                        <a:t>bool</a:t>
                      </a:r>
                      <a:r>
                        <a:rPr kumimoji="0" lang="en-US" sz="2800" b="0" i="0" u="none" strike="noStrike" cap="none" normalizeH="0" baseline="0" dirty="0">
                          <a:ln>
                            <a:noFill/>
                          </a:ln>
                          <a:solidFill>
                            <a:schemeClr val="tx1"/>
                          </a:solidFill>
                          <a:effectLst/>
                          <a:latin typeface="Arial" charset="0"/>
                          <a:ea typeface="宋体" charset="-122"/>
                        </a:rPr>
                        <a:t>)</a:t>
                      </a:r>
                      <a:endParaRPr kumimoji="0" lang="en-US" sz="2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400" b="0" i="0" u="none" strike="noStrike" cap="none" normalizeH="0" baseline="0" dirty="0">
                          <a:ln>
                            <a:noFill/>
                          </a:ln>
                          <a:solidFill>
                            <a:schemeClr val="tx1"/>
                          </a:solidFill>
                          <a:effectLst/>
                          <a:latin typeface="Arial" charset="0"/>
                        </a:rPr>
                        <a:t>Create a frame that is initially invisible. </a:t>
                      </a:r>
                    </a:p>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400" b="0" i="0" u="none" strike="noStrike" cap="none" normalizeH="0" baseline="0" dirty="0">
                          <a:ln>
                            <a:noFill/>
                          </a:ln>
                          <a:solidFill>
                            <a:schemeClr val="tx1"/>
                          </a:solidFill>
                          <a:effectLst/>
                          <a:latin typeface="Arial" charset="0"/>
                        </a:rPr>
                        <a:t>The String argument provides a title for the frame. </a:t>
                      </a:r>
                    </a:p>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US" sz="14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US" sz="14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US" sz="14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400" b="0" i="0" u="none" strike="noStrike" cap="none" normalizeH="0" baseline="0" dirty="0">
                          <a:ln>
                            <a:noFill/>
                          </a:ln>
                          <a:solidFill>
                            <a:schemeClr val="tx1"/>
                          </a:solidFill>
                          <a:effectLst/>
                          <a:latin typeface="Arial" charset="0"/>
                        </a:rPr>
                        <a:t>To make the frame visible, invoke </a:t>
                      </a:r>
                      <a:r>
                        <a:rPr kumimoji="0" lang="en-US" sz="1400" b="0" i="0" u="none" strike="noStrike" cap="none" normalizeH="0" baseline="0" dirty="0" err="1">
                          <a:ln>
                            <a:noFill/>
                          </a:ln>
                          <a:solidFill>
                            <a:schemeClr val="tx1"/>
                          </a:solidFill>
                          <a:effectLst/>
                          <a:latin typeface="Arial" charset="0"/>
                        </a:rPr>
                        <a:t>setVisible</a:t>
                      </a:r>
                      <a:r>
                        <a:rPr kumimoji="0" lang="en-US" sz="1400" b="0" i="0" u="none" strike="noStrike" cap="none" normalizeH="0" baseline="0" dirty="0">
                          <a:ln>
                            <a:noFill/>
                          </a:ln>
                          <a:solidFill>
                            <a:schemeClr val="tx1"/>
                          </a:solidFill>
                          <a:effectLst/>
                          <a:latin typeface="Arial" charset="0"/>
                        </a:rPr>
                        <a:t>(true) on it.</a:t>
                      </a:r>
                      <a:r>
                        <a:rPr kumimoji="0" lang="en-US" sz="2800" b="0" i="0" u="none" strike="noStrike" cap="none" normalizeH="0" baseline="0" dirty="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15" name="Group 11"/>
          <p:cNvGraphicFramePr>
            <a:graphicFrameLocks noGrp="1"/>
          </p:cNvGraphicFramePr>
          <p:nvPr>
            <p:ph idx="1"/>
          </p:nvPr>
        </p:nvGraphicFramePr>
        <p:xfrm>
          <a:off x="304800" y="304800"/>
          <a:ext cx="8382000" cy="1905000"/>
        </p:xfrm>
        <a:graphic>
          <a:graphicData uri="http://schemas.openxmlformats.org/drawingml/2006/table">
            <a:tbl>
              <a:tblPr/>
              <a:tblGrid>
                <a:gridCol w="42672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19050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800" b="0" i="0" u="none" strike="noStrike" cap="none" normalizeH="0" baseline="0">
                          <a:ln>
                            <a:noFill/>
                          </a:ln>
                          <a:solidFill>
                            <a:schemeClr val="tx1"/>
                          </a:solidFill>
                          <a:effectLst/>
                          <a:latin typeface="Arial" charset="0"/>
                        </a:rPr>
                        <a:t>void setDefaultCloseOperation(int) </a:t>
                      </a:r>
                      <a:br>
                        <a:rPr kumimoji="0" lang="en-US" sz="1800" b="0" i="0" u="none" strike="noStrike" cap="none" normalizeH="0" baseline="0">
                          <a:ln>
                            <a:noFill/>
                          </a:ln>
                          <a:solidFill>
                            <a:schemeClr val="tx1"/>
                          </a:solidFill>
                          <a:effectLst/>
                          <a:latin typeface="Arial" charset="0"/>
                        </a:rPr>
                      </a:br>
                      <a:r>
                        <a:rPr kumimoji="0" lang="en-US" sz="1800" b="0" i="0" u="none" strike="noStrike" cap="none" normalizeH="0" baseline="0">
                          <a:ln>
                            <a:noFill/>
                          </a:ln>
                          <a:solidFill>
                            <a:schemeClr val="tx1"/>
                          </a:solidFill>
                          <a:effectLst/>
                          <a:latin typeface="Arial" charset="0"/>
                        </a:rPr>
                        <a:t>int getDefaultCloseOperation()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400" b="0" i="0" u="none" strike="noStrike" cap="none" normalizeH="0" baseline="0">
                          <a:ln>
                            <a:noFill/>
                          </a:ln>
                          <a:solidFill>
                            <a:schemeClr val="tx1"/>
                          </a:solidFill>
                          <a:effectLst/>
                          <a:latin typeface="Arial" charset="0"/>
                        </a:rPr>
                        <a:t>Set or get operation that occurs when the user pushes the close button on this frame. Possible choices are: </a:t>
                      </a:r>
                    </a:p>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400" b="0" i="0" u="none" strike="noStrike" cap="none" normalizeH="0" baseline="0">
                          <a:ln>
                            <a:noFill/>
                          </a:ln>
                          <a:solidFill>
                            <a:schemeClr val="tx1"/>
                          </a:solidFill>
                          <a:effectLst/>
                          <a:latin typeface="Arial" charset="0"/>
                        </a:rPr>
                        <a:t>DO_NOTHING_ON_CLOSE </a:t>
                      </a:r>
                    </a:p>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400" b="0" i="0" u="none" strike="noStrike" cap="none" normalizeH="0" baseline="0">
                          <a:ln>
                            <a:noFill/>
                          </a:ln>
                          <a:solidFill>
                            <a:schemeClr val="tx1"/>
                          </a:solidFill>
                          <a:effectLst/>
                          <a:latin typeface="Arial" charset="0"/>
                        </a:rPr>
                        <a:t>HIDE_ON_CLOSE </a:t>
                      </a:r>
                    </a:p>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400" b="0" i="0" u="none" strike="noStrike" cap="none" normalizeH="0" baseline="0">
                          <a:ln>
                            <a:noFill/>
                          </a:ln>
                          <a:solidFill>
                            <a:schemeClr val="tx1"/>
                          </a:solidFill>
                          <a:effectLst/>
                          <a:latin typeface="Arial" charset="0"/>
                        </a:rPr>
                        <a:t>DISPOSE_ON_CLOSE </a:t>
                      </a:r>
                    </a:p>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400" b="0" i="0" u="none" strike="noStrike" cap="none" normalizeH="0" baseline="0">
                          <a:ln>
                            <a:noFill/>
                          </a:ln>
                          <a:solidFill>
                            <a:schemeClr val="tx1"/>
                          </a:solidFill>
                          <a:effectLst/>
                          <a:latin typeface="Arial" charset="0"/>
                        </a:rPr>
                        <a:t>EXIT_ON_CLOSE </a:t>
                      </a:r>
                      <a:r>
                        <a:rPr kumimoji="0" lang="en-US" sz="10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730" name="Group 2"/>
          <p:cNvGraphicFramePr>
            <a:graphicFrameLocks noGrp="1"/>
          </p:cNvGraphicFramePr>
          <p:nvPr>
            <p:ph idx="1"/>
          </p:nvPr>
        </p:nvGraphicFramePr>
        <p:xfrm>
          <a:off x="457200" y="381000"/>
          <a:ext cx="8229600" cy="229870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22987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a:ln>
                            <a:noFill/>
                          </a:ln>
                          <a:solidFill>
                            <a:schemeClr val="tx1"/>
                          </a:solidFill>
                          <a:effectLst/>
                          <a:latin typeface="Arial" charset="0"/>
                        </a:rPr>
                        <a:t>void setIconImage(Image) </a:t>
                      </a:r>
                      <a:br>
                        <a:rPr kumimoji="0" lang="en-US" sz="1600" b="0" i="0" u="none" strike="noStrike" cap="none" normalizeH="0" baseline="0">
                          <a:ln>
                            <a:noFill/>
                          </a:ln>
                          <a:solidFill>
                            <a:schemeClr val="tx1"/>
                          </a:solidFill>
                          <a:effectLst/>
                          <a:latin typeface="Arial" charset="0"/>
                        </a:rPr>
                      </a:br>
                      <a:r>
                        <a:rPr kumimoji="0" lang="en-US" sz="1600" b="0" i="0" u="none" strike="noStrike" cap="none" normalizeH="0" baseline="0">
                          <a:ln>
                            <a:noFill/>
                          </a:ln>
                          <a:solidFill>
                            <a:schemeClr val="tx1"/>
                          </a:solidFill>
                          <a:effectLst/>
                          <a:latin typeface="Arial" charset="0"/>
                        </a:rPr>
                        <a:t>Image getIconImage()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a:ln>
                            <a:noFill/>
                          </a:ln>
                          <a:solidFill>
                            <a:schemeClr val="tx1"/>
                          </a:solidFill>
                          <a:effectLst/>
                          <a:latin typeface="Arial" charset="0"/>
                        </a:rPr>
                        <a:t>Set or get the icon that represents the frame. Note that the argument is a </a:t>
                      </a:r>
                      <a:r>
                        <a:rPr kumimoji="0" lang="en-US" sz="1600" b="0" i="0" u="none" strike="noStrike" cap="none" normalizeH="0" baseline="0">
                          <a:ln>
                            <a:noFill/>
                          </a:ln>
                          <a:solidFill>
                            <a:schemeClr val="tx1"/>
                          </a:solidFill>
                          <a:effectLst/>
                          <a:latin typeface="Arial" charset="0"/>
                          <a:hlinkClick r:id="rId2"/>
                        </a:rPr>
                        <a:t>java.awt.Image</a:t>
                      </a:r>
                      <a:r>
                        <a:rPr kumimoji="0" lang="en-US" sz="1600" b="0" i="0" u="none" strike="noStrike" cap="none" normalizeH="0" baseline="0">
                          <a:ln>
                            <a:noFill/>
                          </a:ln>
                          <a:solidFill>
                            <a:schemeClr val="tx1"/>
                          </a:solidFill>
                          <a:effectLst/>
                          <a:latin typeface="Arial" charset="0"/>
                        </a:rPr>
                        <a:t> object, not a javax.swing.ImageIcon (or any other javax.swing.Icon implementation).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754" name="Group 2"/>
          <p:cNvGraphicFramePr>
            <a:graphicFrameLocks noGrp="1"/>
          </p:cNvGraphicFramePr>
          <p:nvPr>
            <p:ph idx="1"/>
          </p:nvPr>
        </p:nvGraphicFramePr>
        <p:xfrm>
          <a:off x="457200" y="457200"/>
          <a:ext cx="8229600" cy="137160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11557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a:ln>
                            <a:noFill/>
                          </a:ln>
                          <a:solidFill>
                            <a:schemeClr val="tx1"/>
                          </a:solidFill>
                          <a:effectLst/>
                          <a:latin typeface="Arial" charset="0"/>
                        </a:rPr>
                        <a:t>void setTitle(String) </a:t>
                      </a:r>
                      <a:br>
                        <a:rPr kumimoji="0" lang="en-US" sz="2800" b="0" i="0" u="none" strike="noStrike" cap="none" normalizeH="0" baseline="0">
                          <a:ln>
                            <a:noFill/>
                          </a:ln>
                          <a:solidFill>
                            <a:schemeClr val="tx1"/>
                          </a:solidFill>
                          <a:effectLst/>
                          <a:latin typeface="Arial" charset="0"/>
                        </a:rPr>
                      </a:br>
                      <a:r>
                        <a:rPr kumimoji="0" lang="en-US" sz="2800" b="0" i="0" u="none" strike="noStrike" cap="none" normalizeH="0" baseline="0">
                          <a:ln>
                            <a:noFill/>
                          </a:ln>
                          <a:solidFill>
                            <a:schemeClr val="tx1"/>
                          </a:solidFill>
                          <a:effectLst/>
                          <a:latin typeface="Arial" charset="0"/>
                        </a:rPr>
                        <a:t>String getTitle()</a:t>
                      </a:r>
                      <a:br>
                        <a:rPr kumimoji="0" lang="en-US" sz="2800" b="0" i="0" u="none" strike="noStrike" cap="none" normalizeH="0" baseline="0">
                          <a:ln>
                            <a:noFill/>
                          </a:ln>
                          <a:solidFill>
                            <a:schemeClr val="tx1"/>
                          </a:solidFill>
                          <a:effectLst/>
                          <a:latin typeface="Arial" charset="0"/>
                        </a:rPr>
                      </a:br>
                      <a:r>
                        <a:rPr kumimoji="0" lang="en-US" sz="2800" b="0" i="1" u="none" strike="noStrike" cap="none" normalizeH="0" baseline="0">
                          <a:ln>
                            <a:noFill/>
                          </a:ln>
                          <a:solidFill>
                            <a:schemeClr val="tx1"/>
                          </a:solidFill>
                          <a:effectLst/>
                          <a:latin typeface="Arial" charset="0"/>
                        </a:rPr>
                        <a:t>(in Frame)</a:t>
                      </a:r>
                      <a:r>
                        <a:rPr kumimoji="0" lang="en-US" sz="2800" b="0" i="0" u="none" strike="noStrike" cap="none" normalizeH="0" baseline="0">
                          <a:ln>
                            <a:noFill/>
                          </a:ln>
                          <a:solidFill>
                            <a:schemeClr val="tx1"/>
                          </a:solidFill>
                          <a:effectLst/>
                          <a:latin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a:ln>
                            <a:noFill/>
                          </a:ln>
                          <a:solidFill>
                            <a:schemeClr val="tx1"/>
                          </a:solidFill>
                          <a:effectLst/>
                          <a:latin typeface="Arial" charset="0"/>
                        </a:rPr>
                        <a:t>Set or get the frame's title.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57200" y="228600"/>
            <a:ext cx="8229600" cy="685800"/>
          </a:xfrm>
        </p:spPr>
        <p:txBody>
          <a:bodyPr/>
          <a:lstStyle/>
          <a:p>
            <a:pPr eaLnBrk="1" hangingPunct="1">
              <a:defRPr/>
            </a:pPr>
            <a:r>
              <a:rPr lang="en-US"/>
              <a:t>Setting Window Size </a:t>
            </a:r>
            <a:r>
              <a:rPr lang="en-US" altLang="zh-CN">
                <a:ea typeface="宋体" charset="-122"/>
              </a:rPr>
              <a:t>&amp;</a:t>
            </a:r>
            <a:r>
              <a:rPr lang="en-US"/>
              <a:t> Location </a:t>
            </a:r>
          </a:p>
        </p:txBody>
      </p:sp>
      <p:graphicFrame>
        <p:nvGraphicFramePr>
          <p:cNvPr id="77827" name="Group 3"/>
          <p:cNvGraphicFramePr>
            <a:graphicFrameLocks noGrp="1"/>
          </p:cNvGraphicFramePr>
          <p:nvPr>
            <p:ph idx="1"/>
          </p:nvPr>
        </p:nvGraphicFramePr>
        <p:xfrm>
          <a:off x="457200" y="1143000"/>
          <a:ext cx="8229600" cy="1798638"/>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179863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800" b="0" i="0" u="none" strike="noStrike" cap="none" normalizeH="0" baseline="0">
                          <a:ln>
                            <a:noFill/>
                          </a:ln>
                          <a:solidFill>
                            <a:schemeClr val="tx1"/>
                          </a:solidFill>
                          <a:effectLst/>
                          <a:latin typeface="Arial" charset="0"/>
                          <a:ea typeface="宋体" charset="-122"/>
                          <a:hlinkClick r:id="rId2"/>
                        </a:rPr>
                        <a:t>void pack()</a:t>
                      </a:r>
                      <a:br>
                        <a:rPr kumimoji="0" lang="en-US" altLang="zh-CN" sz="2800" b="0" i="0" u="none" strike="noStrike" cap="none" normalizeH="0" baseline="0">
                          <a:ln>
                            <a:noFill/>
                          </a:ln>
                          <a:solidFill>
                            <a:schemeClr val="tx1"/>
                          </a:solidFill>
                          <a:effectLst/>
                          <a:latin typeface="Arial" charset="0"/>
                          <a:ea typeface="宋体" charset="-122"/>
                        </a:rPr>
                      </a:br>
                      <a:r>
                        <a:rPr kumimoji="0" lang="en-US" altLang="zh-CN" sz="2800" b="0" i="1" u="none" strike="noStrike" cap="none" normalizeH="0" baseline="0">
                          <a:ln>
                            <a:noFill/>
                          </a:ln>
                          <a:solidFill>
                            <a:schemeClr val="tx1"/>
                          </a:solidFill>
                          <a:effectLst/>
                          <a:latin typeface="Arial" charset="0"/>
                          <a:ea typeface="宋体" charset="-122"/>
                        </a:rPr>
                        <a:t>(in Window)</a:t>
                      </a:r>
                      <a:r>
                        <a:rPr kumimoji="0" lang="en-US" altLang="zh-CN" sz="2800" b="0" i="0" u="none" strike="noStrike" cap="none" normalizeH="0" baseline="0">
                          <a:ln>
                            <a:noFill/>
                          </a:ln>
                          <a:solidFill>
                            <a:schemeClr val="tx1"/>
                          </a:solidFill>
                          <a:effectLst/>
                          <a:latin typeface="Arial" charset="0"/>
                          <a:ea typeface="宋体" charset="-122"/>
                        </a:rPr>
                        <a:t> </a:t>
                      </a:r>
                      <a:endParaRPr kumimoji="0" lang="en-US" sz="2800" b="0" i="0" u="none" strike="noStrike" cap="none" normalizeH="0" baseline="0">
                        <a:ln>
                          <a:noFill/>
                        </a:ln>
                        <a:solidFill>
                          <a:schemeClr val="tx1"/>
                        </a:solidFill>
                        <a:effectLst/>
                        <a:latin typeface="Arial"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a:ln>
                            <a:noFill/>
                          </a:ln>
                          <a:solidFill>
                            <a:schemeClr val="tx1"/>
                          </a:solidFill>
                          <a:effectLst/>
                          <a:latin typeface="Arial" charset="0"/>
                        </a:rPr>
                        <a:t>Size the window so that all its contents are at or above their preferred sizes. </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850" name="Group 2"/>
          <p:cNvGraphicFramePr>
            <a:graphicFrameLocks noGrp="1"/>
          </p:cNvGraphicFramePr>
          <p:nvPr>
            <p:ph idx="1"/>
          </p:nvPr>
        </p:nvGraphicFramePr>
        <p:xfrm>
          <a:off x="457200" y="457200"/>
          <a:ext cx="8229600" cy="2225675"/>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222567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a:ln>
                            <a:noFill/>
                          </a:ln>
                          <a:solidFill>
                            <a:schemeClr val="tx1"/>
                          </a:solidFill>
                          <a:effectLst/>
                          <a:latin typeface="Arial" charset="0"/>
                          <a:hlinkClick r:id="rId2"/>
                        </a:rPr>
                        <a:t>void setSize(int, int)</a:t>
                      </a:r>
                      <a:br>
                        <a:rPr kumimoji="0" lang="en-US" sz="2800" b="0" i="0" u="none" strike="noStrike" cap="none" normalizeH="0" baseline="0">
                          <a:ln>
                            <a:noFill/>
                          </a:ln>
                          <a:solidFill>
                            <a:schemeClr val="tx1"/>
                          </a:solidFill>
                          <a:effectLst/>
                          <a:latin typeface="Arial" charset="0"/>
                        </a:rPr>
                      </a:br>
                      <a:r>
                        <a:rPr kumimoji="0" lang="en-US" sz="2800" b="0" i="0" u="none" strike="noStrike" cap="none" normalizeH="0" baseline="0">
                          <a:ln>
                            <a:noFill/>
                          </a:ln>
                          <a:solidFill>
                            <a:schemeClr val="tx1"/>
                          </a:solidFill>
                          <a:effectLst/>
                          <a:latin typeface="Arial" charset="0"/>
                          <a:hlinkClick r:id="rId2"/>
                        </a:rPr>
                        <a:t>void setSize(Dimension)</a:t>
                      </a:r>
                      <a:br>
                        <a:rPr kumimoji="0" lang="en-US" sz="2800" b="0" i="0" u="none" strike="noStrike" cap="none" normalizeH="0" baseline="0">
                          <a:ln>
                            <a:noFill/>
                          </a:ln>
                          <a:solidFill>
                            <a:schemeClr val="tx1"/>
                          </a:solidFill>
                          <a:effectLst/>
                          <a:latin typeface="Arial" charset="0"/>
                        </a:rPr>
                      </a:br>
                      <a:r>
                        <a:rPr kumimoji="0" lang="en-US" sz="2800" b="0" i="0" u="none" strike="noStrike" cap="none" normalizeH="0" baseline="0">
                          <a:ln>
                            <a:noFill/>
                          </a:ln>
                          <a:solidFill>
                            <a:schemeClr val="tx1"/>
                          </a:solidFill>
                          <a:effectLst/>
                          <a:latin typeface="Arial" charset="0"/>
                          <a:hlinkClick r:id="rId2"/>
                        </a:rPr>
                        <a:t>Dimension getSize()</a:t>
                      </a:r>
                      <a:br>
                        <a:rPr kumimoji="0" lang="en-US" sz="2800" b="0" i="0" u="none" strike="noStrike" cap="none" normalizeH="0" baseline="0">
                          <a:ln>
                            <a:noFill/>
                          </a:ln>
                          <a:solidFill>
                            <a:schemeClr val="tx1"/>
                          </a:solidFill>
                          <a:effectLst/>
                          <a:latin typeface="Arial" charset="0"/>
                        </a:rPr>
                      </a:br>
                      <a:r>
                        <a:rPr kumimoji="0" lang="en-US" sz="2800" b="0" i="1" u="none" strike="noStrike" cap="none" normalizeH="0" baseline="0">
                          <a:ln>
                            <a:noFill/>
                          </a:ln>
                          <a:solidFill>
                            <a:schemeClr val="tx1"/>
                          </a:solidFill>
                          <a:effectLst/>
                          <a:latin typeface="Arial" charset="0"/>
                        </a:rPr>
                        <a:t>(in Component)</a:t>
                      </a:r>
                      <a:r>
                        <a:rPr kumimoji="0" lang="en-US" sz="2800" b="0" i="0" u="none" strike="noStrike" cap="none" normalizeH="0" baseline="0">
                          <a:ln>
                            <a:noFill/>
                          </a:ln>
                          <a:solidFill>
                            <a:schemeClr val="tx1"/>
                          </a:solidFill>
                          <a:effectLst/>
                          <a:latin typeface="Arial" charset="0"/>
                        </a:rPr>
                        <a:t> </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a:ln>
                            <a:noFill/>
                          </a:ln>
                          <a:solidFill>
                            <a:schemeClr val="tx1"/>
                          </a:solidFill>
                          <a:effectLst/>
                          <a:latin typeface="Arial" charset="0"/>
                        </a:rPr>
                        <a:t>Set or get the total size of the window. The integer arguments to setSize specify the width and height, respectively. </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en-US"/>
              <a:t>Top level container</a:t>
            </a:r>
          </a:p>
        </p:txBody>
      </p:sp>
      <p:graphicFrame>
        <p:nvGraphicFramePr>
          <p:cNvPr id="28675" name="Group 3"/>
          <p:cNvGraphicFramePr>
            <a:graphicFrameLocks noGrp="1"/>
          </p:cNvGraphicFramePr>
          <p:nvPr/>
        </p:nvGraphicFramePr>
        <p:xfrm>
          <a:off x="533400" y="2414588"/>
          <a:ext cx="8610600" cy="2164066"/>
        </p:xfrm>
        <a:graphic>
          <a:graphicData uri="http://schemas.openxmlformats.org/drawingml/2006/table">
            <a:tbl>
              <a:tblPr/>
              <a:tblGrid>
                <a:gridCol w="1441450">
                  <a:extLst>
                    <a:ext uri="{9D8B030D-6E8A-4147-A177-3AD203B41FA5}">
                      <a16:colId xmlns:a16="http://schemas.microsoft.com/office/drawing/2014/main" val="20000"/>
                    </a:ext>
                  </a:extLst>
                </a:gridCol>
                <a:gridCol w="4235450">
                  <a:extLst>
                    <a:ext uri="{9D8B030D-6E8A-4147-A177-3AD203B41FA5}">
                      <a16:colId xmlns:a16="http://schemas.microsoft.com/office/drawing/2014/main" val="20001"/>
                    </a:ext>
                  </a:extLst>
                </a:gridCol>
                <a:gridCol w="2933700">
                  <a:extLst>
                    <a:ext uri="{9D8B030D-6E8A-4147-A177-3AD203B41FA5}">
                      <a16:colId xmlns:a16="http://schemas.microsoft.com/office/drawing/2014/main" val="20002"/>
                    </a:ext>
                  </a:extLst>
                </a:gridCol>
              </a:tblGrid>
              <a:tr h="216376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  </a:t>
                      </a:r>
                      <a:r>
                        <a:rPr kumimoji="0" lang="en-US" sz="4600" b="0" i="0" u="none" strike="noStrike" cap="none" normalizeH="0" baseline="0">
                          <a:ln>
                            <a:noFill/>
                          </a:ln>
                          <a:solidFill>
                            <a:schemeClr val="tx1"/>
                          </a:solidFill>
                          <a:effectLst/>
                          <a:latin typeface="Arial" charset="0"/>
                        </a:rPr>
                        <a:t> </a:t>
                      </a:r>
                      <a:r>
                        <a:rPr kumimoji="0" lang="en-US" sz="1800" b="0" i="0" u="none" strike="noStrike" cap="none" normalizeH="0" baseline="0">
                          <a:ln>
                            <a:noFill/>
                          </a:ln>
                          <a:solidFill>
                            <a:schemeClr val="tx1"/>
                          </a:solidFill>
                          <a:effectLst/>
                          <a:latin typeface="Arial" charset="0"/>
                        </a:rPr>
                        <a:t>                        </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rPr>
                      </a:br>
                      <a:r>
                        <a:rPr kumimoji="0" lang="en-US" sz="1800" b="0" i="0" u="none" strike="noStrike" cap="none" normalizeH="0" baseline="0">
                          <a:ln>
                            <a:noFill/>
                          </a:ln>
                          <a:solidFill>
                            <a:schemeClr val="tx1"/>
                          </a:solidFill>
                          <a:effectLst/>
                          <a:latin typeface="Arial" charset="0"/>
                          <a:hlinkClick r:id="rId3"/>
                        </a:rPr>
                        <a:t>JApplet</a:t>
                      </a:r>
                      <a:endParaRPr kumimoji="0" lang="en-US" sz="1800" b="0" i="0" u="none" strike="noStrike" cap="none" normalizeH="0" baseline="0">
                        <a:ln>
                          <a:noFill/>
                        </a:ln>
                        <a:solidFill>
                          <a:schemeClr val="tx1"/>
                        </a:solidFill>
                        <a:effectLst/>
                        <a:latin typeface="Arial" charset="0"/>
                      </a:endParaRPr>
                    </a:p>
                  </a:txBody>
                  <a:tcPr marT="45713" marB="45713"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  </a:t>
                      </a:r>
                      <a:r>
                        <a:rPr kumimoji="0" lang="en-US" sz="7300" b="0" i="0" u="none" strike="noStrike" cap="none" normalizeH="0" baseline="0">
                          <a:ln>
                            <a:noFill/>
                          </a:ln>
                          <a:solidFill>
                            <a:schemeClr val="tx1"/>
                          </a:solidFill>
                          <a:effectLst/>
                          <a:latin typeface="Arial" charset="0"/>
                        </a:rPr>
                        <a:t> </a:t>
                      </a:r>
                      <a:r>
                        <a:rPr kumimoji="0" lang="en-US" sz="1800" b="0" i="0" u="none" strike="noStrike" cap="none" normalizeH="0" baseline="0">
                          <a:ln>
                            <a:noFill/>
                          </a:ln>
                          <a:solidFill>
                            <a:schemeClr val="tx1"/>
                          </a:solidFill>
                          <a:effectLst/>
                          <a:latin typeface="Arial" charset="0"/>
                        </a:rPr>
                        <a:t>                                                                                  </a:t>
                      </a: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rPr>
                      </a:br>
                      <a:r>
                        <a:rPr kumimoji="0" lang="en-US" sz="1800" b="0" i="0" u="none" strike="noStrike" cap="none" normalizeH="0" baseline="0">
                          <a:ln>
                            <a:noFill/>
                          </a:ln>
                          <a:solidFill>
                            <a:schemeClr val="tx1"/>
                          </a:solidFill>
                          <a:effectLst/>
                          <a:latin typeface="Arial" charset="0"/>
                          <a:hlinkClick r:id="rId4"/>
                        </a:rPr>
                        <a:t>JDialog</a:t>
                      </a:r>
                      <a:endParaRPr kumimoji="0" lang="en-US" sz="1800" b="0" i="0" u="none" strike="noStrike" cap="none" normalizeH="0" baseline="0">
                        <a:ln>
                          <a:noFill/>
                        </a:ln>
                        <a:solidFill>
                          <a:schemeClr val="tx1"/>
                        </a:solidFill>
                        <a:effectLst/>
                        <a:latin typeface="Arial" charset="0"/>
                      </a:endParaRPr>
                    </a:p>
                  </a:txBody>
                  <a:tcPr marT="45713" marB="45713"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  </a:t>
                      </a:r>
                      <a:r>
                        <a:rPr kumimoji="0" lang="en-US" sz="5500" b="0" i="0" u="none" strike="noStrike" cap="none" normalizeH="0" baseline="0">
                          <a:ln>
                            <a:noFill/>
                          </a:ln>
                          <a:solidFill>
                            <a:schemeClr val="tx1"/>
                          </a:solidFill>
                          <a:effectLst/>
                          <a:latin typeface="Arial" charset="0"/>
                        </a:rPr>
                        <a:t> </a:t>
                      </a:r>
                      <a:r>
                        <a:rPr kumimoji="0" lang="en-US" sz="1800" b="0" i="0" u="none" strike="noStrike" cap="none" normalizeH="0" baseline="0">
                          <a:ln>
                            <a:noFill/>
                          </a:ln>
                          <a:solidFill>
                            <a:schemeClr val="tx1"/>
                          </a:solidFill>
                          <a:effectLst/>
                          <a:latin typeface="Arial" charset="0"/>
                        </a:rPr>
                        <a:t>                                                       </a:t>
                      </a: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rPr>
                      </a:br>
                      <a:endParaRPr kumimoji="0" lang="en-US" sz="18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hlinkClick r:id="rId5"/>
                        </a:rPr>
                        <a:t>JFrame</a:t>
                      </a:r>
                      <a:endParaRPr kumimoji="0" lang="en-US" sz="1800" b="0" i="0" u="none" strike="noStrike" cap="none" normalizeH="0" baseline="0">
                        <a:ln>
                          <a:noFill/>
                        </a:ln>
                        <a:solidFill>
                          <a:schemeClr val="tx1"/>
                        </a:solidFill>
                        <a:effectLst/>
                        <a:latin typeface="Arial" charset="0"/>
                      </a:endParaRPr>
                    </a:p>
                  </a:txBody>
                  <a:tcPr marT="45713" marB="45713"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5127" name="Picture 11" descr="Applet image"/>
          <p:cNvPicPr>
            <a:picLocks noChangeAspect="1" noChangeArrowheads="1"/>
          </p:cNvPicPr>
          <p:nvPr/>
        </p:nvPicPr>
        <p:blipFill>
          <a:blip r:embed="rId6" cstate="print"/>
          <a:srcRect/>
          <a:stretch>
            <a:fillRect/>
          </a:stretch>
        </p:blipFill>
        <p:spPr bwMode="auto">
          <a:xfrm>
            <a:off x="762000" y="2438400"/>
            <a:ext cx="1371600" cy="1243013"/>
          </a:xfrm>
          <a:prstGeom prst="rect">
            <a:avLst/>
          </a:prstGeom>
          <a:noFill/>
          <a:ln w="9525">
            <a:noFill/>
            <a:miter lim="800000"/>
            <a:headEnd/>
            <a:tailEnd/>
          </a:ln>
        </p:spPr>
      </p:pic>
      <p:pic>
        <p:nvPicPr>
          <p:cNvPr id="5128" name="Picture 12" descr="Dialog image"/>
          <p:cNvPicPr>
            <a:picLocks noChangeAspect="1" noChangeArrowheads="1"/>
          </p:cNvPicPr>
          <p:nvPr/>
        </p:nvPicPr>
        <p:blipFill>
          <a:blip r:embed="rId7" cstate="print"/>
          <a:srcRect/>
          <a:stretch>
            <a:fillRect/>
          </a:stretch>
        </p:blipFill>
        <p:spPr bwMode="auto">
          <a:xfrm>
            <a:off x="2895600" y="2438400"/>
            <a:ext cx="2638425" cy="1162050"/>
          </a:xfrm>
          <a:prstGeom prst="rect">
            <a:avLst/>
          </a:prstGeom>
          <a:noFill/>
          <a:ln w="9525">
            <a:noFill/>
            <a:miter lim="800000"/>
            <a:headEnd/>
            <a:tailEnd/>
          </a:ln>
        </p:spPr>
      </p:pic>
      <p:pic>
        <p:nvPicPr>
          <p:cNvPr id="5129" name="Picture 13" descr="Frame image"/>
          <p:cNvPicPr>
            <a:picLocks noChangeAspect="1" noChangeArrowheads="1"/>
          </p:cNvPicPr>
          <p:nvPr/>
        </p:nvPicPr>
        <p:blipFill>
          <a:blip r:embed="rId8" cstate="print"/>
          <a:srcRect/>
          <a:stretch>
            <a:fillRect/>
          </a:stretch>
        </p:blipFill>
        <p:spPr bwMode="auto">
          <a:xfrm>
            <a:off x="6564313" y="2460625"/>
            <a:ext cx="2046287" cy="100647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874" name="Group 2"/>
          <p:cNvGraphicFramePr>
            <a:graphicFrameLocks noGrp="1"/>
          </p:cNvGraphicFramePr>
          <p:nvPr>
            <p:ph idx="1"/>
            <p:extLst>
              <p:ext uri="{D42A27DB-BD31-4B8C-83A1-F6EECF244321}">
                <p14:modId xmlns:p14="http://schemas.microsoft.com/office/powerpoint/2010/main" val="3233845112"/>
              </p:ext>
            </p:extLst>
          </p:nvPr>
        </p:nvGraphicFramePr>
        <p:xfrm>
          <a:off x="457200" y="457200"/>
          <a:ext cx="8229600" cy="4785348"/>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78472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dirty="0">
                          <a:ln>
                            <a:noFill/>
                          </a:ln>
                          <a:solidFill>
                            <a:schemeClr val="tx1"/>
                          </a:solidFill>
                          <a:effectLst/>
                          <a:latin typeface="Arial" charset="0"/>
                          <a:hlinkClick r:id="rId2"/>
                        </a:rPr>
                        <a:t>void </a:t>
                      </a:r>
                      <a:r>
                        <a:rPr kumimoji="0" lang="en-US" sz="2800" b="0" i="0" u="none" strike="noStrike" cap="none" normalizeH="0" baseline="0" dirty="0" err="1">
                          <a:ln>
                            <a:noFill/>
                          </a:ln>
                          <a:solidFill>
                            <a:schemeClr val="tx1"/>
                          </a:solidFill>
                          <a:effectLst/>
                          <a:latin typeface="Arial" charset="0"/>
                          <a:hlinkClick r:id="rId2"/>
                        </a:rPr>
                        <a:t>setBounds</a:t>
                      </a:r>
                      <a:r>
                        <a:rPr kumimoji="0" lang="en-US" sz="2800" b="0" i="0" u="none" strike="noStrike" cap="none" normalizeH="0" baseline="0" dirty="0">
                          <a:ln>
                            <a:noFill/>
                          </a:ln>
                          <a:solidFill>
                            <a:schemeClr val="tx1"/>
                          </a:solidFill>
                          <a:effectLst/>
                          <a:latin typeface="Arial" charset="0"/>
                          <a:hlinkClick r:id="rId2"/>
                        </a:rPr>
                        <a:t>(int, int, int, int)</a:t>
                      </a:r>
                      <a:br>
                        <a:rPr kumimoji="0" lang="en-US" sz="2800" b="0" i="0" u="none" strike="noStrike" cap="none" normalizeH="0" baseline="0" dirty="0">
                          <a:ln>
                            <a:noFill/>
                          </a:ln>
                          <a:solidFill>
                            <a:schemeClr val="tx1"/>
                          </a:solidFill>
                          <a:effectLst/>
                          <a:latin typeface="Arial" charset="0"/>
                        </a:rPr>
                      </a:br>
                      <a:r>
                        <a:rPr kumimoji="0" lang="en-US" sz="2800" b="0" i="0" u="none" strike="noStrike" cap="none" normalizeH="0" baseline="0" dirty="0">
                          <a:ln>
                            <a:noFill/>
                          </a:ln>
                          <a:solidFill>
                            <a:schemeClr val="tx1"/>
                          </a:solidFill>
                          <a:effectLst/>
                          <a:latin typeface="Arial" charset="0"/>
                          <a:hlinkClick r:id="rId2"/>
                        </a:rPr>
                        <a:t>void </a:t>
                      </a:r>
                      <a:r>
                        <a:rPr kumimoji="0" lang="en-US" sz="2800" b="0" i="0" u="none" strike="noStrike" cap="none" normalizeH="0" baseline="0" dirty="0" err="1">
                          <a:ln>
                            <a:noFill/>
                          </a:ln>
                          <a:solidFill>
                            <a:schemeClr val="tx1"/>
                          </a:solidFill>
                          <a:effectLst/>
                          <a:latin typeface="Arial" charset="0"/>
                          <a:hlinkClick r:id="rId2"/>
                        </a:rPr>
                        <a:t>setBounds</a:t>
                      </a:r>
                      <a:r>
                        <a:rPr kumimoji="0" lang="en-US" sz="2800" b="0" i="0" u="none" strike="noStrike" cap="none" normalizeH="0" baseline="0" dirty="0">
                          <a:ln>
                            <a:noFill/>
                          </a:ln>
                          <a:solidFill>
                            <a:schemeClr val="tx1"/>
                          </a:solidFill>
                          <a:effectLst/>
                          <a:latin typeface="Arial" charset="0"/>
                          <a:hlinkClick r:id="rId2"/>
                        </a:rPr>
                        <a:t>(Rectangle)</a:t>
                      </a:r>
                      <a:br>
                        <a:rPr kumimoji="0" lang="en-US" sz="2800" b="0" i="0" u="none" strike="noStrike" cap="none" normalizeH="0" baseline="0" dirty="0">
                          <a:ln>
                            <a:noFill/>
                          </a:ln>
                          <a:solidFill>
                            <a:schemeClr val="tx1"/>
                          </a:solidFill>
                          <a:effectLst/>
                          <a:latin typeface="Arial" charset="0"/>
                        </a:rPr>
                      </a:br>
                      <a:r>
                        <a:rPr kumimoji="0" lang="en-US" sz="2800" b="0" i="0" u="none" strike="noStrike" cap="none" normalizeH="0" baseline="0" dirty="0">
                          <a:ln>
                            <a:noFill/>
                          </a:ln>
                          <a:solidFill>
                            <a:schemeClr val="tx1"/>
                          </a:solidFill>
                          <a:effectLst/>
                          <a:latin typeface="Arial" charset="0"/>
                          <a:hlinkClick r:id="rId2"/>
                        </a:rPr>
                        <a:t>Rectangle </a:t>
                      </a:r>
                      <a:r>
                        <a:rPr kumimoji="0" lang="en-US" sz="2800" b="0" i="0" u="none" strike="noStrike" cap="none" normalizeH="0" baseline="0" dirty="0" err="1">
                          <a:ln>
                            <a:noFill/>
                          </a:ln>
                          <a:solidFill>
                            <a:schemeClr val="tx1"/>
                          </a:solidFill>
                          <a:effectLst/>
                          <a:latin typeface="Arial" charset="0"/>
                          <a:hlinkClick r:id="rId2"/>
                        </a:rPr>
                        <a:t>getBounds</a:t>
                      </a:r>
                      <a:r>
                        <a:rPr kumimoji="0" lang="en-US" sz="2800" b="0" i="0" u="none" strike="noStrike" cap="none" normalizeH="0" baseline="0" dirty="0">
                          <a:ln>
                            <a:noFill/>
                          </a:ln>
                          <a:solidFill>
                            <a:schemeClr val="tx1"/>
                          </a:solidFill>
                          <a:effectLst/>
                          <a:latin typeface="Arial" charset="0"/>
                          <a:hlinkClick r:id="rId2"/>
                        </a:rPr>
                        <a:t>()</a:t>
                      </a:r>
                      <a:br>
                        <a:rPr kumimoji="0" lang="en-US" sz="2800" b="0" i="0" u="none" strike="noStrike" cap="none" normalizeH="0" baseline="0" dirty="0">
                          <a:ln>
                            <a:noFill/>
                          </a:ln>
                          <a:solidFill>
                            <a:schemeClr val="tx1"/>
                          </a:solidFill>
                          <a:effectLst/>
                          <a:latin typeface="Arial" charset="0"/>
                        </a:rPr>
                      </a:br>
                      <a:r>
                        <a:rPr kumimoji="0" lang="en-US" sz="2800" b="0" i="1" u="none" strike="noStrike" cap="none" normalizeH="0" baseline="0" dirty="0">
                          <a:ln>
                            <a:noFill/>
                          </a:ln>
                          <a:solidFill>
                            <a:schemeClr val="tx1"/>
                          </a:solidFill>
                          <a:effectLst/>
                          <a:latin typeface="Arial" charset="0"/>
                        </a:rPr>
                        <a:t>(in Component)</a:t>
                      </a:r>
                      <a:r>
                        <a:rPr kumimoji="0" lang="en-US" sz="2800" b="0" i="0" u="none" strike="noStrike" cap="none" normalizeH="0" baseline="0" dirty="0">
                          <a:ln>
                            <a:noFill/>
                          </a:ln>
                          <a:solidFill>
                            <a:schemeClr val="tx1"/>
                          </a:solidFill>
                          <a:effectLst/>
                          <a:latin typeface="Arial" charset="0"/>
                        </a:rPr>
                        <a:t> </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dirty="0">
                          <a:ln>
                            <a:noFill/>
                          </a:ln>
                          <a:solidFill>
                            <a:schemeClr val="tx1"/>
                          </a:solidFill>
                          <a:effectLst/>
                          <a:latin typeface="Arial" charset="0"/>
                        </a:rPr>
                        <a:t>Set or get the size and position of the window. For the integer version of </a:t>
                      </a:r>
                      <a:r>
                        <a:rPr kumimoji="0" lang="en-US" sz="2800" b="0" i="0" u="none" strike="noStrike" cap="none" normalizeH="0" baseline="0" dirty="0" err="1">
                          <a:ln>
                            <a:noFill/>
                          </a:ln>
                          <a:solidFill>
                            <a:schemeClr val="tx1"/>
                          </a:solidFill>
                          <a:effectLst/>
                          <a:latin typeface="Arial" charset="0"/>
                        </a:rPr>
                        <a:t>setBounds</a:t>
                      </a:r>
                      <a:r>
                        <a:rPr kumimoji="0" lang="en-US" sz="2800" b="0" i="0" u="none" strike="noStrike" cap="none" normalizeH="0" baseline="0" dirty="0">
                          <a:ln>
                            <a:noFill/>
                          </a:ln>
                          <a:solidFill>
                            <a:schemeClr val="tx1"/>
                          </a:solidFill>
                          <a:effectLst/>
                          <a:latin typeface="Arial" charset="0"/>
                        </a:rPr>
                        <a:t>, the window's upper left corner is at the </a:t>
                      </a:r>
                      <a:r>
                        <a:rPr kumimoji="0" lang="en-US" sz="2800" b="0" i="1" u="none" strike="noStrike" cap="none" normalizeH="0" baseline="0" dirty="0">
                          <a:ln>
                            <a:noFill/>
                          </a:ln>
                          <a:solidFill>
                            <a:schemeClr val="tx1"/>
                          </a:solidFill>
                          <a:effectLst/>
                          <a:latin typeface="Arial" charset="0"/>
                        </a:rPr>
                        <a:t>x, y</a:t>
                      </a:r>
                      <a:r>
                        <a:rPr kumimoji="0" lang="en-US" sz="2800" b="0" i="0" u="none" strike="noStrike" cap="none" normalizeH="0" baseline="0" dirty="0">
                          <a:ln>
                            <a:noFill/>
                          </a:ln>
                          <a:solidFill>
                            <a:schemeClr val="tx1"/>
                          </a:solidFill>
                          <a:effectLst/>
                          <a:latin typeface="Arial" charset="0"/>
                        </a:rPr>
                        <a:t> location specified by the first two arguments, and has the width and height specified by the last two arguments. </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898" name="Group 2"/>
          <p:cNvGraphicFramePr>
            <a:graphicFrameLocks noGrp="1"/>
          </p:cNvGraphicFramePr>
          <p:nvPr>
            <p:ph idx="1"/>
          </p:nvPr>
        </p:nvGraphicFramePr>
        <p:xfrm>
          <a:off x="457200" y="457200"/>
          <a:ext cx="8229600" cy="2651738"/>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265112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a:ln>
                            <a:noFill/>
                          </a:ln>
                          <a:solidFill>
                            <a:schemeClr val="tx1"/>
                          </a:solidFill>
                          <a:effectLst/>
                          <a:latin typeface="Arial" charset="0"/>
                          <a:hlinkClick r:id="rId2"/>
                        </a:rPr>
                        <a:t>void setLocation(int, int)</a:t>
                      </a:r>
                      <a:br>
                        <a:rPr kumimoji="0" lang="en-US" sz="2800" b="0" i="0" u="none" strike="noStrike" cap="none" normalizeH="0" baseline="0">
                          <a:ln>
                            <a:noFill/>
                          </a:ln>
                          <a:solidFill>
                            <a:schemeClr val="tx1"/>
                          </a:solidFill>
                          <a:effectLst/>
                          <a:latin typeface="Arial" charset="0"/>
                        </a:rPr>
                      </a:br>
                      <a:r>
                        <a:rPr kumimoji="0" lang="en-US" sz="2800" b="0" i="0" u="none" strike="noStrike" cap="none" normalizeH="0" baseline="0">
                          <a:ln>
                            <a:noFill/>
                          </a:ln>
                          <a:solidFill>
                            <a:schemeClr val="tx1"/>
                          </a:solidFill>
                          <a:effectLst/>
                          <a:latin typeface="Arial" charset="0"/>
                          <a:hlinkClick r:id="rId2"/>
                        </a:rPr>
                        <a:t>Point getLocation()</a:t>
                      </a:r>
                      <a:br>
                        <a:rPr kumimoji="0" lang="en-US" sz="2800" b="0" i="0" u="none" strike="noStrike" cap="none" normalizeH="0" baseline="0">
                          <a:ln>
                            <a:noFill/>
                          </a:ln>
                          <a:solidFill>
                            <a:schemeClr val="tx1"/>
                          </a:solidFill>
                          <a:effectLst/>
                          <a:latin typeface="Arial" charset="0"/>
                        </a:rPr>
                      </a:br>
                      <a:r>
                        <a:rPr kumimoji="0" lang="en-US" sz="2800" b="0" i="1" u="none" strike="noStrike" cap="none" normalizeH="0" baseline="0">
                          <a:ln>
                            <a:noFill/>
                          </a:ln>
                          <a:solidFill>
                            <a:schemeClr val="tx1"/>
                          </a:solidFill>
                          <a:effectLst/>
                          <a:latin typeface="Arial" charset="0"/>
                        </a:rPr>
                        <a:t>(in Component)</a:t>
                      </a:r>
                      <a:r>
                        <a:rPr kumimoji="0" lang="en-US" sz="2800" b="0" i="0" u="none" strike="noStrike" cap="none" normalizeH="0" baseline="0">
                          <a:ln>
                            <a:noFill/>
                          </a:ln>
                          <a:solidFill>
                            <a:schemeClr val="tx1"/>
                          </a:solidFill>
                          <a:effectLst/>
                          <a:latin typeface="Arial" charset="0"/>
                        </a:rPr>
                        <a:t> </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a:ln>
                            <a:noFill/>
                          </a:ln>
                          <a:solidFill>
                            <a:schemeClr val="tx1"/>
                          </a:solidFill>
                          <a:effectLst/>
                          <a:latin typeface="Arial" charset="0"/>
                        </a:rPr>
                        <a:t>Set or get the location of the upper left corner of the window. The parameters are the </a:t>
                      </a:r>
                      <a:r>
                        <a:rPr kumimoji="0" lang="en-US" sz="2800" b="0" i="1" u="none" strike="noStrike" cap="none" normalizeH="0" baseline="0">
                          <a:ln>
                            <a:noFill/>
                          </a:ln>
                          <a:solidFill>
                            <a:schemeClr val="tx1"/>
                          </a:solidFill>
                          <a:effectLst/>
                          <a:latin typeface="Arial" charset="0"/>
                        </a:rPr>
                        <a:t>x</a:t>
                      </a:r>
                      <a:r>
                        <a:rPr kumimoji="0" lang="en-US" sz="2800" b="0" i="0" u="none" strike="noStrike" cap="none" normalizeH="0" baseline="0">
                          <a:ln>
                            <a:noFill/>
                          </a:ln>
                          <a:solidFill>
                            <a:schemeClr val="tx1"/>
                          </a:solidFill>
                          <a:effectLst/>
                          <a:latin typeface="Arial" charset="0"/>
                        </a:rPr>
                        <a:t> and </a:t>
                      </a:r>
                      <a:r>
                        <a:rPr kumimoji="0" lang="en-US" sz="2800" b="0" i="1" u="none" strike="noStrike" cap="none" normalizeH="0" baseline="0">
                          <a:ln>
                            <a:noFill/>
                          </a:ln>
                          <a:solidFill>
                            <a:schemeClr val="tx1"/>
                          </a:solidFill>
                          <a:effectLst/>
                          <a:latin typeface="Arial" charset="0"/>
                        </a:rPr>
                        <a:t>y</a:t>
                      </a:r>
                      <a:r>
                        <a:rPr kumimoji="0" lang="en-US" sz="2800" b="0" i="0" u="none" strike="noStrike" cap="none" normalizeH="0" baseline="0">
                          <a:ln>
                            <a:noFill/>
                          </a:ln>
                          <a:solidFill>
                            <a:schemeClr val="tx1"/>
                          </a:solidFill>
                          <a:effectLst/>
                          <a:latin typeface="Arial" charset="0"/>
                        </a:rPr>
                        <a:t> values, respectively. </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22" name="Group 2"/>
          <p:cNvGraphicFramePr>
            <a:graphicFrameLocks noGrp="1"/>
          </p:cNvGraphicFramePr>
          <p:nvPr>
            <p:ph idx="1"/>
            <p:extLst>
              <p:ext uri="{D42A27DB-BD31-4B8C-83A1-F6EECF244321}">
                <p14:modId xmlns:p14="http://schemas.microsoft.com/office/powerpoint/2010/main" val="2036700954"/>
              </p:ext>
            </p:extLst>
          </p:nvPr>
        </p:nvGraphicFramePr>
        <p:xfrm>
          <a:off x="457200" y="457200"/>
          <a:ext cx="8229600" cy="5212074"/>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521176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a:ln>
                            <a:noFill/>
                          </a:ln>
                          <a:solidFill>
                            <a:schemeClr val="tx1"/>
                          </a:solidFill>
                          <a:effectLst/>
                          <a:latin typeface="Arial" charset="0"/>
                          <a:hlinkClick r:id="rId2"/>
                        </a:rPr>
                        <a:t>void setLocationRelativeTo(Component)</a:t>
                      </a:r>
                      <a:br>
                        <a:rPr kumimoji="0" lang="en-US" sz="2800" b="0" i="0" u="none" strike="noStrike" cap="none" normalizeH="0" baseline="0">
                          <a:ln>
                            <a:noFill/>
                          </a:ln>
                          <a:solidFill>
                            <a:schemeClr val="tx1"/>
                          </a:solidFill>
                          <a:effectLst/>
                          <a:latin typeface="Arial" charset="0"/>
                        </a:rPr>
                      </a:br>
                      <a:r>
                        <a:rPr kumimoji="0" lang="en-US" sz="2800" b="0" i="1" u="none" strike="noStrike" cap="none" normalizeH="0" baseline="0">
                          <a:ln>
                            <a:noFill/>
                          </a:ln>
                          <a:solidFill>
                            <a:schemeClr val="tx1"/>
                          </a:solidFill>
                          <a:effectLst/>
                          <a:latin typeface="Arial" charset="0"/>
                        </a:rPr>
                        <a:t>(in Window)</a:t>
                      </a:r>
                      <a:r>
                        <a:rPr kumimoji="0" lang="en-US" sz="2800" b="0" i="0" u="none" strike="noStrike" cap="none" normalizeH="0" baseline="0">
                          <a:ln>
                            <a:noFill/>
                          </a:ln>
                          <a:solidFill>
                            <a:schemeClr val="tx1"/>
                          </a:solidFill>
                          <a:effectLst/>
                          <a:latin typeface="Arial" charset="0"/>
                        </a:rPr>
                        <a:t> </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dirty="0">
                          <a:ln>
                            <a:noFill/>
                          </a:ln>
                          <a:solidFill>
                            <a:schemeClr val="tx1"/>
                          </a:solidFill>
                          <a:effectLst/>
                          <a:latin typeface="Arial" charset="0"/>
                        </a:rPr>
                        <a:t>Position the window so that it's centered over the specified component. If the argument is null, the window is centered on screen. To properly center the window, you should invoke this method after the window's size has been set. </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defRPr/>
            </a:pPr>
            <a:r>
              <a:rPr lang="en-US" sz="4800"/>
              <a:t>How to Use Buttons, Check Boxes, and Radio Buttons </a:t>
            </a:r>
          </a:p>
        </p:txBody>
      </p:sp>
      <p:sp>
        <p:nvSpPr>
          <p:cNvPr id="2051" name="Rectangle 3"/>
          <p:cNvSpPr>
            <a:spLocks noGrp="1" noChangeArrowheads="1"/>
          </p:cNvSpPr>
          <p:nvPr>
            <p:ph type="subTitle" idx="1"/>
          </p:nvPr>
        </p:nvSpPr>
        <p:spPr/>
        <p:txBody>
          <a:bodyPr/>
          <a:lstStyle/>
          <a:p>
            <a:pPr eaLnBrk="1" hangingPunct="1">
              <a:defRPr/>
            </a:pP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endParaRPr lang="en-US"/>
          </a:p>
        </p:txBody>
      </p:sp>
      <p:sp>
        <p:nvSpPr>
          <p:cNvPr id="37891" name="Rectangle 3"/>
          <p:cNvSpPr>
            <a:spLocks noGrp="1" noChangeArrowheads="1"/>
          </p:cNvSpPr>
          <p:nvPr>
            <p:ph type="body" idx="1"/>
          </p:nvPr>
        </p:nvSpPr>
        <p:spPr/>
        <p:txBody>
          <a:bodyPr/>
          <a:lstStyle/>
          <a:p>
            <a:pPr algn="ctr" eaLnBrk="1" hangingPunct="1">
              <a:buFontTx/>
              <a:buNone/>
            </a:pPr>
            <a:r>
              <a:rPr lang="en-US">
                <a:hlinkClick r:id="rId2" tooltip="class in java.lang"/>
              </a:rPr>
              <a:t>java.lang.Object</a:t>
            </a:r>
            <a:r>
              <a:rPr lang="en-US"/>
              <a:t>  </a:t>
            </a:r>
          </a:p>
          <a:p>
            <a:pPr algn="ctr" eaLnBrk="1" hangingPunct="1">
              <a:buFontTx/>
              <a:buNone/>
            </a:pPr>
            <a:r>
              <a:rPr lang="en-US">
                <a:hlinkClick r:id="rId3" tooltip="class in java.awt"/>
              </a:rPr>
              <a:t>java.awt.Component</a:t>
            </a:r>
            <a:r>
              <a:rPr lang="en-US"/>
              <a:t>  </a:t>
            </a:r>
          </a:p>
          <a:p>
            <a:pPr algn="ctr" eaLnBrk="1" hangingPunct="1">
              <a:buFontTx/>
              <a:buNone/>
            </a:pPr>
            <a:r>
              <a:rPr lang="en-US">
                <a:hlinkClick r:id="rId4" tooltip="class in java.awt"/>
              </a:rPr>
              <a:t>java.awt.Container</a:t>
            </a:r>
            <a:r>
              <a:rPr lang="en-US"/>
              <a:t>  </a:t>
            </a:r>
            <a:r>
              <a:rPr lang="en-US">
                <a:hlinkClick r:id="rId5" tooltip="class in javax.swing"/>
              </a:rPr>
              <a:t>javax.swing.JComponent</a:t>
            </a:r>
            <a:r>
              <a:rPr lang="en-US"/>
              <a:t>  </a:t>
            </a:r>
            <a:r>
              <a:rPr lang="en-US" b="1"/>
              <a:t>javax.swing.AbstractButton</a:t>
            </a:r>
            <a:r>
              <a:rPr lang="en-US"/>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defRPr/>
            </a:pPr>
            <a:endParaRPr lang="en-US"/>
          </a:p>
        </p:txBody>
      </p:sp>
      <p:sp>
        <p:nvSpPr>
          <p:cNvPr id="38915" name="Rectangle 3"/>
          <p:cNvSpPr>
            <a:spLocks noGrp="1" noChangeArrowheads="1"/>
          </p:cNvSpPr>
          <p:nvPr>
            <p:ph type="body" idx="1"/>
          </p:nvPr>
        </p:nvSpPr>
        <p:spPr>
          <a:xfrm>
            <a:off x="457200" y="1600200"/>
            <a:ext cx="8686800" cy="4495800"/>
          </a:xfrm>
        </p:spPr>
        <p:txBody>
          <a:bodyPr/>
          <a:lstStyle/>
          <a:p>
            <a:pPr eaLnBrk="1" hangingPunct="1">
              <a:lnSpc>
                <a:spcPct val="90000"/>
              </a:lnSpc>
              <a:buFontTx/>
              <a:buNone/>
            </a:pPr>
            <a:r>
              <a:rPr lang="en-US" sz="2400" b="1"/>
              <a:t>Class 				Summary</a:t>
            </a:r>
          </a:p>
          <a:p>
            <a:pPr eaLnBrk="1" hangingPunct="1">
              <a:lnSpc>
                <a:spcPct val="90000"/>
              </a:lnSpc>
              <a:buFontTx/>
              <a:buNone/>
            </a:pPr>
            <a:r>
              <a:rPr lang="en-US" sz="2400">
                <a:hlinkClick r:id="rId2"/>
              </a:rPr>
              <a:t>JButton</a:t>
            </a:r>
            <a:r>
              <a:rPr lang="en-US" sz="2400"/>
              <a:t>			A common button. </a:t>
            </a:r>
          </a:p>
          <a:p>
            <a:pPr eaLnBrk="1" hangingPunct="1">
              <a:lnSpc>
                <a:spcPct val="90000"/>
              </a:lnSpc>
              <a:buFontTx/>
              <a:buNone/>
            </a:pPr>
            <a:r>
              <a:rPr lang="en-US" sz="2400">
                <a:hlinkClick r:id="rId3"/>
              </a:rPr>
              <a:t>JCheckBox</a:t>
            </a:r>
            <a:r>
              <a:rPr lang="en-US" sz="2400"/>
              <a:t>			A check box button. </a:t>
            </a:r>
          </a:p>
          <a:p>
            <a:pPr eaLnBrk="1" hangingPunct="1">
              <a:lnSpc>
                <a:spcPct val="90000"/>
              </a:lnSpc>
              <a:buFontTx/>
              <a:buNone/>
            </a:pPr>
            <a:r>
              <a:rPr lang="en-US" sz="2400">
                <a:hlinkClick r:id="rId4"/>
              </a:rPr>
              <a:t>JRadioButton</a:t>
            </a:r>
            <a:r>
              <a:rPr lang="en-US" sz="2400"/>
              <a:t>		One of a group of radio buttons.</a:t>
            </a:r>
          </a:p>
          <a:p>
            <a:pPr eaLnBrk="1" hangingPunct="1">
              <a:lnSpc>
                <a:spcPct val="90000"/>
              </a:lnSpc>
              <a:buFontTx/>
              <a:buNone/>
            </a:pPr>
            <a:r>
              <a:rPr lang="en-US" sz="2400">
                <a:hlinkClick r:id="rId5"/>
              </a:rPr>
              <a:t>JMenuItem</a:t>
            </a:r>
            <a:r>
              <a:rPr lang="en-US" sz="2400"/>
              <a:t>			An item in a menu.</a:t>
            </a:r>
          </a:p>
          <a:p>
            <a:pPr eaLnBrk="1" hangingPunct="1">
              <a:lnSpc>
                <a:spcPct val="90000"/>
              </a:lnSpc>
              <a:buFontTx/>
              <a:buNone/>
            </a:pPr>
            <a:r>
              <a:rPr lang="en-US" sz="2400">
                <a:hlinkClick r:id="rId6"/>
              </a:rPr>
              <a:t>JCheckBoxMenuItem</a:t>
            </a:r>
            <a:r>
              <a:rPr lang="en-US" sz="2400"/>
              <a:t>	A menu item that has a check box. </a:t>
            </a:r>
          </a:p>
          <a:p>
            <a:pPr eaLnBrk="1" hangingPunct="1">
              <a:lnSpc>
                <a:spcPct val="90000"/>
              </a:lnSpc>
              <a:buFontTx/>
              <a:buNone/>
            </a:pPr>
            <a:r>
              <a:rPr lang="en-US" sz="2400">
                <a:hlinkClick r:id="rId7"/>
              </a:rPr>
              <a:t>JRadioButtonMenuItem</a:t>
            </a:r>
            <a:r>
              <a:rPr lang="en-US" sz="2400"/>
              <a:t>	A menu item that has a radio 					button. </a:t>
            </a:r>
          </a:p>
          <a:p>
            <a:pPr eaLnBrk="1" hangingPunct="1">
              <a:lnSpc>
                <a:spcPct val="90000"/>
              </a:lnSpc>
              <a:buFontTx/>
              <a:buNone/>
            </a:pPr>
            <a:r>
              <a:rPr lang="en-US" sz="2400">
                <a:hlinkClick r:id="rId8"/>
              </a:rPr>
              <a:t>JToggleButton</a:t>
            </a:r>
            <a:r>
              <a:rPr lang="en-US" sz="2400"/>
              <a:t>		Implements toggle functionality 					inherited by JCheckBox and 					JRadioButton.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defRPr/>
            </a:pPr>
            <a:r>
              <a:rPr lang="en-US"/>
              <a:t>Basic Controls</a:t>
            </a:r>
          </a:p>
        </p:txBody>
      </p:sp>
      <p:sp>
        <p:nvSpPr>
          <p:cNvPr id="39939" name="Rectangle 3"/>
          <p:cNvSpPr>
            <a:spLocks noChangeArrowheads="1"/>
          </p:cNvSpPr>
          <p:nvPr/>
        </p:nvSpPr>
        <p:spPr bwMode="auto">
          <a:xfrm>
            <a:off x="685800" y="3048000"/>
            <a:ext cx="2133600" cy="366713"/>
          </a:xfrm>
          <a:prstGeom prst="rect">
            <a:avLst/>
          </a:prstGeom>
          <a:noFill/>
          <a:ln w="9525">
            <a:noFill/>
            <a:miter lim="800000"/>
            <a:headEnd/>
            <a:tailEnd/>
          </a:ln>
        </p:spPr>
        <p:txBody>
          <a:bodyPr anchor="ctr">
            <a:spAutoFit/>
          </a:bodyPr>
          <a:lstStyle/>
          <a:p>
            <a:pPr algn="ctr" eaLnBrk="1" hangingPunct="1"/>
            <a:r>
              <a:rPr lang="en-US"/>
              <a:t> </a:t>
            </a:r>
            <a:r>
              <a:rPr lang="en-US">
                <a:hlinkClick r:id="rId2"/>
              </a:rPr>
              <a:t>JButton</a:t>
            </a:r>
            <a:r>
              <a:rPr lang="en-US"/>
              <a:t> </a:t>
            </a:r>
          </a:p>
        </p:txBody>
      </p:sp>
      <p:pic>
        <p:nvPicPr>
          <p:cNvPr id="39940" name="Picture 4" descr="Button image"/>
          <p:cNvPicPr>
            <a:picLocks noChangeAspect="1" noChangeArrowheads="1"/>
          </p:cNvPicPr>
          <p:nvPr/>
        </p:nvPicPr>
        <p:blipFill>
          <a:blip r:embed="rId3" cstate="print"/>
          <a:srcRect/>
          <a:stretch>
            <a:fillRect/>
          </a:stretch>
        </p:blipFill>
        <p:spPr bwMode="auto">
          <a:xfrm>
            <a:off x="609600" y="1600200"/>
            <a:ext cx="2286000" cy="1111250"/>
          </a:xfrm>
          <a:prstGeom prst="rect">
            <a:avLst/>
          </a:prstGeom>
          <a:noFill/>
          <a:ln w="9525">
            <a:noFill/>
            <a:miter lim="800000"/>
            <a:headEnd/>
            <a:tailEnd/>
          </a:ln>
        </p:spPr>
      </p:pic>
      <p:sp>
        <p:nvSpPr>
          <p:cNvPr id="39941" name="Rectangle 5"/>
          <p:cNvSpPr>
            <a:spLocks noChangeArrowheads="1"/>
          </p:cNvSpPr>
          <p:nvPr/>
        </p:nvSpPr>
        <p:spPr bwMode="auto">
          <a:xfrm>
            <a:off x="3124200" y="1676400"/>
            <a:ext cx="3425825" cy="1479550"/>
          </a:xfrm>
          <a:prstGeom prst="rect">
            <a:avLst/>
          </a:prstGeom>
          <a:noFill/>
          <a:ln w="9525">
            <a:noFill/>
            <a:miter lim="800000"/>
            <a:headEnd/>
            <a:tailEnd/>
          </a:ln>
        </p:spPr>
        <p:txBody>
          <a:bodyPr wrap="none" anchor="ctr">
            <a:spAutoFit/>
          </a:bodyPr>
          <a:lstStyle/>
          <a:p>
            <a:pPr algn="ctr" eaLnBrk="1" hangingPunct="1"/>
            <a:r>
              <a:rPr lang="en-US"/>
              <a:t>  </a:t>
            </a:r>
            <a:r>
              <a:rPr lang="en-US" sz="5500"/>
              <a:t> </a:t>
            </a:r>
            <a:r>
              <a:rPr lang="en-US"/>
              <a:t>                                              </a:t>
            </a:r>
          </a:p>
          <a:p>
            <a:pPr algn="ctr"/>
            <a:br>
              <a:rPr lang="en-US"/>
            </a:br>
            <a:r>
              <a:rPr lang="en-US">
                <a:hlinkClick r:id="rId2"/>
              </a:rPr>
              <a:t>JCheckBox</a:t>
            </a:r>
            <a:r>
              <a:rPr lang="en-US"/>
              <a:t> </a:t>
            </a:r>
          </a:p>
        </p:txBody>
      </p:sp>
      <p:pic>
        <p:nvPicPr>
          <p:cNvPr id="39942" name="Picture 6" descr="CheckBox image"/>
          <p:cNvPicPr>
            <a:picLocks noChangeAspect="1" noChangeArrowheads="1"/>
          </p:cNvPicPr>
          <p:nvPr/>
        </p:nvPicPr>
        <p:blipFill>
          <a:blip r:embed="rId4" cstate="print"/>
          <a:srcRect/>
          <a:stretch>
            <a:fillRect/>
          </a:stretch>
        </p:blipFill>
        <p:spPr bwMode="auto">
          <a:xfrm>
            <a:off x="3886200" y="1676400"/>
            <a:ext cx="1514475" cy="876300"/>
          </a:xfrm>
          <a:prstGeom prst="rect">
            <a:avLst/>
          </a:prstGeom>
          <a:noFill/>
          <a:ln w="9525">
            <a:noFill/>
            <a:miter lim="800000"/>
            <a:headEnd/>
            <a:tailEnd/>
          </a:ln>
        </p:spPr>
      </p:pic>
      <p:sp>
        <p:nvSpPr>
          <p:cNvPr id="39943" name="Rectangle 7"/>
          <p:cNvSpPr>
            <a:spLocks noChangeArrowheads="1"/>
          </p:cNvSpPr>
          <p:nvPr/>
        </p:nvSpPr>
        <p:spPr bwMode="auto">
          <a:xfrm>
            <a:off x="5562600" y="1371600"/>
            <a:ext cx="3860800" cy="1708150"/>
          </a:xfrm>
          <a:prstGeom prst="rect">
            <a:avLst/>
          </a:prstGeom>
          <a:noFill/>
          <a:ln w="9525">
            <a:noFill/>
            <a:miter lim="800000"/>
            <a:headEnd/>
            <a:tailEnd/>
          </a:ln>
        </p:spPr>
        <p:txBody>
          <a:bodyPr wrap="none" anchor="ctr">
            <a:spAutoFit/>
          </a:bodyPr>
          <a:lstStyle/>
          <a:p>
            <a:pPr algn="ctr" eaLnBrk="1" hangingPunct="1"/>
            <a:r>
              <a:rPr lang="en-US"/>
              <a:t>  </a:t>
            </a:r>
            <a:r>
              <a:rPr lang="en-US" sz="7000"/>
              <a:t> </a:t>
            </a:r>
            <a:r>
              <a:rPr lang="en-US"/>
              <a:t>                                                    </a:t>
            </a:r>
          </a:p>
          <a:p>
            <a:pPr algn="ctr"/>
            <a:br>
              <a:rPr lang="en-US"/>
            </a:br>
            <a:r>
              <a:rPr lang="en-US">
                <a:hlinkClick r:id="rId5"/>
              </a:rPr>
              <a:t>JComboBox</a:t>
            </a:r>
            <a:r>
              <a:rPr lang="en-US"/>
              <a:t> </a:t>
            </a:r>
          </a:p>
        </p:txBody>
      </p:sp>
      <p:pic>
        <p:nvPicPr>
          <p:cNvPr id="39944" name="Picture 8" descr="Combo box image"/>
          <p:cNvPicPr>
            <a:picLocks noChangeAspect="1" noChangeArrowheads="1"/>
          </p:cNvPicPr>
          <p:nvPr/>
        </p:nvPicPr>
        <p:blipFill>
          <a:blip r:embed="rId6" cstate="print"/>
          <a:srcRect/>
          <a:stretch>
            <a:fillRect/>
          </a:stretch>
        </p:blipFill>
        <p:spPr bwMode="auto">
          <a:xfrm>
            <a:off x="6400800" y="1524000"/>
            <a:ext cx="1685925" cy="1114425"/>
          </a:xfrm>
          <a:prstGeom prst="rect">
            <a:avLst/>
          </a:prstGeom>
          <a:noFill/>
          <a:ln w="9525">
            <a:noFill/>
            <a:miter lim="800000"/>
            <a:headEnd/>
            <a:tailEnd/>
          </a:ln>
        </p:spPr>
      </p:pic>
      <p:sp>
        <p:nvSpPr>
          <p:cNvPr id="39945" name="Rectangle 9"/>
          <p:cNvSpPr>
            <a:spLocks noChangeArrowheads="1"/>
          </p:cNvSpPr>
          <p:nvPr/>
        </p:nvSpPr>
        <p:spPr bwMode="auto">
          <a:xfrm>
            <a:off x="0" y="4038600"/>
            <a:ext cx="3457575" cy="1616075"/>
          </a:xfrm>
          <a:prstGeom prst="rect">
            <a:avLst/>
          </a:prstGeom>
          <a:noFill/>
          <a:ln w="9525">
            <a:noFill/>
            <a:miter lim="800000"/>
            <a:headEnd/>
            <a:tailEnd/>
          </a:ln>
        </p:spPr>
        <p:txBody>
          <a:bodyPr wrap="none" anchor="ctr">
            <a:spAutoFit/>
          </a:bodyPr>
          <a:lstStyle/>
          <a:p>
            <a:pPr algn="ctr" eaLnBrk="1" hangingPunct="1"/>
            <a:r>
              <a:rPr lang="en-US"/>
              <a:t>  </a:t>
            </a:r>
            <a:r>
              <a:rPr lang="en-US" sz="6400"/>
              <a:t> </a:t>
            </a:r>
            <a:r>
              <a:rPr lang="en-US"/>
              <a:t>                                              </a:t>
            </a:r>
          </a:p>
          <a:p>
            <a:pPr algn="ctr"/>
            <a:br>
              <a:rPr lang="en-US"/>
            </a:br>
            <a:r>
              <a:rPr lang="en-US">
                <a:hlinkClick r:id="rId7"/>
              </a:rPr>
              <a:t>JList</a:t>
            </a:r>
            <a:r>
              <a:rPr lang="en-US"/>
              <a:t> </a:t>
            </a:r>
          </a:p>
        </p:txBody>
      </p:sp>
      <p:pic>
        <p:nvPicPr>
          <p:cNvPr id="39946" name="Picture 10" descr="List image"/>
          <p:cNvPicPr>
            <a:picLocks noChangeAspect="1" noChangeArrowheads="1"/>
          </p:cNvPicPr>
          <p:nvPr/>
        </p:nvPicPr>
        <p:blipFill>
          <a:blip r:embed="rId8" cstate="print"/>
          <a:srcRect/>
          <a:stretch>
            <a:fillRect/>
          </a:stretch>
        </p:blipFill>
        <p:spPr bwMode="auto">
          <a:xfrm>
            <a:off x="914400" y="3733800"/>
            <a:ext cx="1514475" cy="1028700"/>
          </a:xfrm>
          <a:prstGeom prst="rect">
            <a:avLst/>
          </a:prstGeom>
          <a:noFill/>
          <a:ln w="9525">
            <a:noFill/>
            <a:miter lim="800000"/>
            <a:headEnd/>
            <a:tailEnd/>
          </a:ln>
        </p:spPr>
      </p:pic>
      <p:sp>
        <p:nvSpPr>
          <p:cNvPr id="39947" name="Rectangle 11"/>
          <p:cNvSpPr>
            <a:spLocks noChangeArrowheads="1"/>
          </p:cNvSpPr>
          <p:nvPr/>
        </p:nvSpPr>
        <p:spPr bwMode="auto">
          <a:xfrm>
            <a:off x="2438400" y="3352800"/>
            <a:ext cx="4900613" cy="2638425"/>
          </a:xfrm>
          <a:prstGeom prst="rect">
            <a:avLst/>
          </a:prstGeom>
          <a:noFill/>
          <a:ln w="9525">
            <a:noFill/>
            <a:miter lim="800000"/>
            <a:headEnd/>
            <a:tailEnd/>
          </a:ln>
        </p:spPr>
        <p:txBody>
          <a:bodyPr wrap="none" anchor="ctr">
            <a:spAutoFit/>
          </a:bodyPr>
          <a:lstStyle/>
          <a:p>
            <a:pPr algn="ctr" eaLnBrk="1" hangingPunct="1"/>
            <a:r>
              <a:rPr lang="en-US"/>
              <a:t>  </a:t>
            </a:r>
            <a:r>
              <a:rPr lang="en-US" sz="13100"/>
              <a:t> </a:t>
            </a:r>
            <a:r>
              <a:rPr lang="en-US"/>
              <a:t>                                                                 </a:t>
            </a:r>
          </a:p>
          <a:p>
            <a:pPr algn="ctr"/>
            <a:br>
              <a:rPr lang="en-US"/>
            </a:br>
            <a:r>
              <a:rPr lang="en-US">
                <a:hlinkClick r:id="rId9"/>
              </a:rPr>
              <a:t>JMenu</a:t>
            </a:r>
            <a:r>
              <a:rPr lang="en-US"/>
              <a:t> </a:t>
            </a:r>
          </a:p>
        </p:txBody>
      </p:sp>
      <p:pic>
        <p:nvPicPr>
          <p:cNvPr id="39948" name="Picture 12" descr="Menu image"/>
          <p:cNvPicPr>
            <a:picLocks noChangeAspect="1" noChangeArrowheads="1"/>
          </p:cNvPicPr>
          <p:nvPr/>
        </p:nvPicPr>
        <p:blipFill>
          <a:blip r:embed="rId10" cstate="print"/>
          <a:srcRect/>
          <a:stretch>
            <a:fillRect/>
          </a:stretch>
        </p:blipFill>
        <p:spPr bwMode="auto">
          <a:xfrm>
            <a:off x="3505200" y="3352800"/>
            <a:ext cx="2124075" cy="2085975"/>
          </a:xfrm>
          <a:prstGeom prst="rect">
            <a:avLst/>
          </a:prstGeom>
          <a:noFill/>
          <a:ln w="9525">
            <a:noFill/>
            <a:miter lim="800000"/>
            <a:headEnd/>
            <a:tailEnd/>
          </a:ln>
        </p:spPr>
      </p:pic>
      <p:sp>
        <p:nvSpPr>
          <p:cNvPr id="39949" name="Rectangle 13"/>
          <p:cNvSpPr>
            <a:spLocks noChangeArrowheads="1"/>
          </p:cNvSpPr>
          <p:nvPr/>
        </p:nvSpPr>
        <p:spPr bwMode="auto">
          <a:xfrm>
            <a:off x="5943600" y="3657600"/>
            <a:ext cx="2895600" cy="2012950"/>
          </a:xfrm>
          <a:prstGeom prst="rect">
            <a:avLst/>
          </a:prstGeom>
          <a:noFill/>
          <a:ln w="9525">
            <a:noFill/>
            <a:miter lim="800000"/>
            <a:headEnd/>
            <a:tailEnd/>
          </a:ln>
        </p:spPr>
        <p:txBody>
          <a:bodyPr anchor="ctr">
            <a:spAutoFit/>
          </a:bodyPr>
          <a:lstStyle/>
          <a:p>
            <a:pPr algn="ctr" eaLnBrk="1" hangingPunct="1"/>
            <a:r>
              <a:rPr lang="en-US"/>
              <a:t>  </a:t>
            </a:r>
            <a:r>
              <a:rPr lang="en-US" sz="7200"/>
              <a:t> </a:t>
            </a:r>
            <a:r>
              <a:rPr lang="en-US"/>
              <a:t>                                                              </a:t>
            </a:r>
          </a:p>
          <a:p>
            <a:pPr algn="ctr"/>
            <a:br>
              <a:rPr lang="en-US"/>
            </a:br>
            <a:r>
              <a:rPr lang="en-US">
                <a:hlinkClick r:id="rId2"/>
              </a:rPr>
              <a:t>JRadioButton</a:t>
            </a:r>
            <a:r>
              <a:rPr lang="en-US"/>
              <a:t> </a:t>
            </a:r>
          </a:p>
        </p:txBody>
      </p:sp>
      <p:pic>
        <p:nvPicPr>
          <p:cNvPr id="39950" name="Picture 14" descr="Radio Button image"/>
          <p:cNvPicPr>
            <a:picLocks noChangeAspect="1" noChangeArrowheads="1"/>
          </p:cNvPicPr>
          <p:nvPr/>
        </p:nvPicPr>
        <p:blipFill>
          <a:blip r:embed="rId11" cstate="print"/>
          <a:srcRect/>
          <a:stretch>
            <a:fillRect/>
          </a:stretch>
        </p:blipFill>
        <p:spPr bwMode="auto">
          <a:xfrm>
            <a:off x="6400800" y="3657600"/>
            <a:ext cx="2009775" cy="1152525"/>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defRPr/>
            </a:pPr>
            <a:r>
              <a:rPr lang="en-US"/>
              <a:t>How to use common button</a:t>
            </a:r>
          </a:p>
        </p:txBody>
      </p:sp>
      <p:pic>
        <p:nvPicPr>
          <p:cNvPr id="40963" name="Picture 5" descr="A snapshot of ButtonDemo"/>
          <p:cNvPicPr>
            <a:picLocks noChangeAspect="1" noChangeArrowheads="1"/>
          </p:cNvPicPr>
          <p:nvPr/>
        </p:nvPicPr>
        <p:blipFill>
          <a:blip r:embed="rId2" cstate="print"/>
          <a:srcRect/>
          <a:stretch>
            <a:fillRect/>
          </a:stretch>
        </p:blipFill>
        <p:spPr bwMode="auto">
          <a:xfrm>
            <a:off x="762000" y="2667000"/>
            <a:ext cx="7848600" cy="1541463"/>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ChangeArrowheads="1"/>
          </p:cNvSpPr>
          <p:nvPr/>
        </p:nvSpPr>
        <p:spPr bwMode="auto">
          <a:xfrm>
            <a:off x="533400" y="914400"/>
            <a:ext cx="8305800" cy="4211638"/>
          </a:xfrm>
          <a:prstGeom prst="rect">
            <a:avLst/>
          </a:prstGeom>
          <a:noFill/>
          <a:ln w="9525">
            <a:noFill/>
            <a:miter lim="800000"/>
            <a:headEnd/>
            <a:tailEnd/>
          </a:ln>
        </p:spPr>
        <p:txBody>
          <a:bodyPr>
            <a:spAutoFit/>
          </a:bodyPr>
          <a:lstStyle/>
          <a:p>
            <a:r>
              <a:rPr lang="en-US"/>
              <a:t>import javax.swing.AbstractButton;</a:t>
            </a:r>
          </a:p>
          <a:p>
            <a:r>
              <a:rPr lang="en-US"/>
              <a:t>import javax.swing.JButton;</a:t>
            </a:r>
          </a:p>
          <a:p>
            <a:r>
              <a:rPr lang="en-US"/>
              <a:t>import javax.swing.JPanel;</a:t>
            </a:r>
          </a:p>
          <a:p>
            <a:r>
              <a:rPr lang="en-US"/>
              <a:t>import javax.swing.ImageIcon;</a:t>
            </a:r>
          </a:p>
          <a:p>
            <a:endParaRPr lang="en-US"/>
          </a:p>
          <a:p>
            <a:r>
              <a:rPr lang="en-US"/>
              <a:t>/* </a:t>
            </a:r>
          </a:p>
          <a:p>
            <a:r>
              <a:rPr lang="en-US"/>
              <a:t> * ButtonDemo.java requires the following files:</a:t>
            </a:r>
          </a:p>
          <a:p>
            <a:r>
              <a:rPr lang="en-US"/>
              <a:t> *   images/right.gif</a:t>
            </a:r>
          </a:p>
          <a:p>
            <a:r>
              <a:rPr lang="en-US"/>
              <a:t> *   images/middle.gif</a:t>
            </a:r>
          </a:p>
          <a:p>
            <a:r>
              <a:rPr lang="en-US"/>
              <a:t> *   images/left.gif</a:t>
            </a:r>
          </a:p>
          <a:p>
            <a:r>
              <a:rPr lang="en-US"/>
              <a:t> */</a:t>
            </a:r>
          </a:p>
          <a:p>
            <a:r>
              <a:rPr lang="en-US"/>
              <a:t>public class ButtonDemo extends JPanel {</a:t>
            </a:r>
          </a:p>
          <a:p>
            <a:r>
              <a:rPr lang="en-US"/>
              <a:t>    protected JButton b1, b2, b3;</a:t>
            </a:r>
          </a:p>
          <a:p>
            <a:endParaRPr lang="en-US"/>
          </a:p>
          <a:p>
            <a:r>
              <a:rPr lang="en-US"/>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0"/>
            <a:ext cx="9144000" cy="7232650"/>
          </a:xfrm>
          <a:prstGeom prst="rect">
            <a:avLst/>
          </a:prstGeom>
          <a:noFill/>
          <a:ln w="9525">
            <a:noFill/>
            <a:miter lim="800000"/>
            <a:headEnd/>
            <a:tailEnd/>
          </a:ln>
        </p:spPr>
        <p:txBody>
          <a:bodyPr>
            <a:spAutoFit/>
          </a:bodyPr>
          <a:lstStyle/>
          <a:p>
            <a:endParaRPr lang="en-US" sz="1600"/>
          </a:p>
          <a:p>
            <a:r>
              <a:rPr lang="en-US" sz="1600"/>
              <a:t>    public ButtonDemo() {</a:t>
            </a:r>
          </a:p>
          <a:p>
            <a:r>
              <a:rPr lang="en-US" sz="1600"/>
              <a:t>        ImageIcon leftButtonIcon = createImageIcon("images/right.gif");</a:t>
            </a:r>
          </a:p>
          <a:p>
            <a:r>
              <a:rPr lang="en-US" sz="1600"/>
              <a:t>        ImageIcon middleButtonIcon = createImageIcon("images/middle.gif");</a:t>
            </a:r>
          </a:p>
          <a:p>
            <a:r>
              <a:rPr lang="en-US" sz="1600"/>
              <a:t>        ImageIcon rightButtonIcon = createImageIcon("images/left.gif");</a:t>
            </a:r>
          </a:p>
          <a:p>
            <a:endParaRPr lang="en-US" sz="1600"/>
          </a:p>
          <a:p>
            <a:r>
              <a:rPr lang="en-US" sz="1600"/>
              <a:t>        b1 = new JButton("Disable middle button", leftButtonIcon);</a:t>
            </a:r>
          </a:p>
          <a:p>
            <a:r>
              <a:rPr lang="en-US" sz="1600"/>
              <a:t>        b1.setVerticalTextPosition(AbstractButton.CENTER);</a:t>
            </a:r>
          </a:p>
          <a:p>
            <a:r>
              <a:rPr lang="en-US" sz="1600"/>
              <a:t>        b1.setHorizontalTextPosition(AbstractButton.LEADING); //aka LEFT, for left-to-right locales</a:t>
            </a:r>
          </a:p>
          <a:p>
            <a:endParaRPr lang="en-US" sz="1600"/>
          </a:p>
          <a:p>
            <a:r>
              <a:rPr lang="en-US" sz="1600"/>
              <a:t>        b2 = new JButton("Middle button", middleButtonIcon);</a:t>
            </a:r>
          </a:p>
          <a:p>
            <a:r>
              <a:rPr lang="en-US" sz="1600"/>
              <a:t>        b2.setVerticalTextPosition(AbstractButton.BOTTOM);</a:t>
            </a:r>
          </a:p>
          <a:p>
            <a:r>
              <a:rPr lang="en-US" sz="1600"/>
              <a:t>        b2.setHorizontalTextPosition(AbstractButton.CENTER);</a:t>
            </a:r>
          </a:p>
          <a:p>
            <a:r>
              <a:rPr lang="en-US" sz="1600"/>
              <a:t>        </a:t>
            </a:r>
          </a:p>
          <a:p>
            <a:r>
              <a:rPr lang="en-US" sz="1600"/>
              <a:t>        b3 = new JButton("Enable middle button", rightButtonIcon);</a:t>
            </a:r>
          </a:p>
          <a:p>
            <a:r>
              <a:rPr lang="en-US" sz="1600"/>
              <a:t>        b3.setVerticalTextPosition(AbstractButton.CENTER);</a:t>
            </a:r>
          </a:p>
          <a:p>
            <a:r>
              <a:rPr lang="en-US" sz="1600"/>
              <a:t>        b3.setHorizontalTextPosition(AbstractButton.TRAILING);</a:t>
            </a:r>
          </a:p>
          <a:p>
            <a:r>
              <a:rPr lang="en-US" sz="1600"/>
              <a:t>        b3.setEnabled(false); // disable button</a:t>
            </a:r>
          </a:p>
          <a:p>
            <a:endParaRPr lang="en-US" sz="1600"/>
          </a:p>
          <a:p>
            <a:r>
              <a:rPr lang="en-US" sz="1600"/>
              <a:t>        b1.setToolTipText("Click this button to disable the middle button.");</a:t>
            </a:r>
          </a:p>
          <a:p>
            <a:r>
              <a:rPr lang="en-US" sz="1600"/>
              <a:t>        b2.setToolTipText("This middle button does nothing when you click it.");</a:t>
            </a:r>
          </a:p>
          <a:p>
            <a:r>
              <a:rPr lang="en-US" sz="1600"/>
              <a:t>        b3.setToolTipText("Click this button to enable the middle button.");</a:t>
            </a:r>
          </a:p>
          <a:p>
            <a:endParaRPr lang="en-US" sz="1600"/>
          </a:p>
          <a:p>
            <a:r>
              <a:rPr lang="en-US" sz="1600"/>
              <a:t>        //Add Components to this container, using the default FlowLayout.</a:t>
            </a:r>
          </a:p>
          <a:p>
            <a:r>
              <a:rPr lang="en-US" sz="1600"/>
              <a:t>        add(b1);</a:t>
            </a:r>
          </a:p>
          <a:p>
            <a:r>
              <a:rPr lang="en-US" sz="1600"/>
              <a:t>        add(b2);</a:t>
            </a:r>
          </a:p>
          <a:p>
            <a:r>
              <a:rPr lang="en-US" sz="1600"/>
              <a:t>        add(b3);</a:t>
            </a:r>
          </a:p>
          <a:p>
            <a:r>
              <a:rPr lang="en-US" sz="160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defRPr/>
            </a:pPr>
            <a:endParaRPr lang="en-US"/>
          </a:p>
        </p:txBody>
      </p:sp>
      <p:sp>
        <p:nvSpPr>
          <p:cNvPr id="6147" name="Rectangle 3"/>
          <p:cNvSpPr>
            <a:spLocks noGrp="1" noChangeArrowheads="1"/>
          </p:cNvSpPr>
          <p:nvPr>
            <p:ph type="body" idx="1"/>
          </p:nvPr>
        </p:nvSpPr>
        <p:spPr/>
        <p:txBody>
          <a:bodyPr/>
          <a:lstStyle/>
          <a:p>
            <a:pPr eaLnBrk="1" hangingPunct="1">
              <a:lnSpc>
                <a:spcPct val="80000"/>
              </a:lnSpc>
            </a:pPr>
            <a:r>
              <a:rPr lang="en-US" sz="2400" dirty="0"/>
              <a:t>To appear on screen, every GUI component must be part of a </a:t>
            </a:r>
            <a:r>
              <a:rPr lang="en-US" sz="2400" i="1" dirty="0"/>
              <a:t>containment hierarchy</a:t>
            </a:r>
            <a:r>
              <a:rPr lang="en-US" sz="2400" dirty="0"/>
              <a:t>. </a:t>
            </a:r>
          </a:p>
          <a:p>
            <a:pPr eaLnBrk="1" hangingPunct="1">
              <a:lnSpc>
                <a:spcPct val="80000"/>
              </a:lnSpc>
            </a:pPr>
            <a:endParaRPr lang="en-US" sz="2400" dirty="0"/>
          </a:p>
          <a:p>
            <a:pPr eaLnBrk="1" hangingPunct="1">
              <a:lnSpc>
                <a:spcPct val="80000"/>
              </a:lnSpc>
            </a:pPr>
            <a:r>
              <a:rPr lang="en-US" sz="2400" dirty="0"/>
              <a:t>Each GUI component can be contained only once. </a:t>
            </a:r>
          </a:p>
          <a:p>
            <a:pPr eaLnBrk="1" hangingPunct="1">
              <a:lnSpc>
                <a:spcPct val="80000"/>
              </a:lnSpc>
            </a:pPr>
            <a:endParaRPr lang="en-US" sz="2400" dirty="0"/>
          </a:p>
          <a:p>
            <a:pPr eaLnBrk="1" hangingPunct="1">
              <a:lnSpc>
                <a:spcPct val="80000"/>
              </a:lnSpc>
            </a:pPr>
            <a:r>
              <a:rPr lang="en-US" sz="2400" dirty="0"/>
              <a:t>Each top-level container has a content pane that contains (directly or indirectly) the visible components in that top-level container's GUI. </a:t>
            </a:r>
          </a:p>
          <a:p>
            <a:pPr eaLnBrk="1" hangingPunct="1">
              <a:lnSpc>
                <a:spcPct val="80000"/>
              </a:lnSpc>
            </a:pPr>
            <a:endParaRPr lang="en-US" sz="2400" dirty="0"/>
          </a:p>
          <a:p>
            <a:pPr eaLnBrk="1" hangingPunct="1">
              <a:lnSpc>
                <a:spcPct val="80000"/>
              </a:lnSpc>
            </a:pPr>
            <a:r>
              <a:rPr lang="en-US" sz="2400" dirty="0"/>
              <a:t>You can optionally add a menu bar to a top-level container. The menu bar is by convention positioned within the top-level container, but outside the content pane.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609600" y="1676400"/>
            <a:ext cx="8305800" cy="3113088"/>
          </a:xfrm>
          <a:prstGeom prst="rect">
            <a:avLst/>
          </a:prstGeom>
          <a:noFill/>
          <a:ln w="9525">
            <a:noFill/>
            <a:miter lim="800000"/>
            <a:headEnd/>
            <a:tailEnd/>
          </a:ln>
        </p:spPr>
        <p:txBody>
          <a:bodyPr>
            <a:spAutoFit/>
          </a:bodyPr>
          <a:lstStyle/>
          <a:p>
            <a:r>
              <a:rPr lang="en-US"/>
              <a:t>/** Returns an ImageIcon, or null if the path was invalid. */</a:t>
            </a:r>
          </a:p>
          <a:p>
            <a:r>
              <a:rPr lang="en-US"/>
              <a:t>    protected static ImageIcon createImageIcon(String path) {</a:t>
            </a:r>
          </a:p>
          <a:p>
            <a:r>
              <a:rPr lang="en-US"/>
              <a:t>        java.net.URL imgURL = ButtonDemo.class.getResource(path);</a:t>
            </a:r>
          </a:p>
          <a:p>
            <a:r>
              <a:rPr lang="en-US"/>
              <a:t>        if (imgURL != null) {</a:t>
            </a:r>
          </a:p>
          <a:p>
            <a:r>
              <a:rPr lang="en-US"/>
              <a:t>            return new ImageIcon(imgURL);</a:t>
            </a:r>
          </a:p>
          <a:p>
            <a:r>
              <a:rPr lang="en-US"/>
              <a:t>        } else {</a:t>
            </a:r>
          </a:p>
          <a:p>
            <a:r>
              <a:rPr lang="en-US"/>
              <a:t>            System.err.println("Couldn't find file: " + path);</a:t>
            </a:r>
          </a:p>
          <a:p>
            <a:r>
              <a:rPr lang="en-US"/>
              <a:t>            return null;</a:t>
            </a:r>
          </a:p>
          <a:p>
            <a:r>
              <a:rPr lang="en-US"/>
              <a:t>        }</a:t>
            </a:r>
          </a:p>
          <a:p>
            <a:r>
              <a:rPr lang="en-US"/>
              <a:t>    }</a:t>
            </a:r>
          </a:p>
          <a:p>
            <a:r>
              <a:rPr lang="en-US"/>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ChangeArrowheads="1"/>
          </p:cNvSpPr>
          <p:nvPr/>
        </p:nvSpPr>
        <p:spPr bwMode="auto">
          <a:xfrm>
            <a:off x="304800" y="449263"/>
            <a:ext cx="8534400" cy="5908675"/>
          </a:xfrm>
          <a:prstGeom prst="rect">
            <a:avLst/>
          </a:prstGeom>
          <a:noFill/>
          <a:ln w="9525">
            <a:noFill/>
            <a:miter lim="800000"/>
            <a:headEnd/>
            <a:tailEnd/>
          </a:ln>
        </p:spPr>
        <p:txBody>
          <a:bodyPr>
            <a:spAutoFit/>
          </a:bodyPr>
          <a:lstStyle/>
          <a:p>
            <a:r>
              <a:rPr lang="en-US"/>
              <a:t>import javax.swing.JFrame;</a:t>
            </a:r>
          </a:p>
          <a:p>
            <a:endParaRPr lang="en-US"/>
          </a:p>
          <a:p>
            <a:r>
              <a:rPr lang="en-US"/>
              <a:t>public class ButtonDemoTest{</a:t>
            </a:r>
          </a:p>
          <a:p>
            <a:r>
              <a:rPr lang="en-US"/>
              <a:t>         public static void main(String args[]){</a:t>
            </a:r>
          </a:p>
          <a:p>
            <a:r>
              <a:rPr lang="en-US"/>
              <a:t>		</a:t>
            </a:r>
          </a:p>
          <a:p>
            <a:r>
              <a:rPr lang="en-US"/>
              <a:t>         //Create and set up the window.</a:t>
            </a:r>
          </a:p>
          <a:p>
            <a:r>
              <a:rPr lang="en-US"/>
              <a:t>        JFrame frame = new JFrame("TopLevelDemo");</a:t>
            </a:r>
          </a:p>
          <a:p>
            <a:r>
              <a:rPr lang="en-US"/>
              <a:t>        frame.setDefaultCloseOperation(JFrame.EXIT_ON_CLOSE);</a:t>
            </a:r>
          </a:p>
          <a:p>
            <a:endParaRPr lang="en-US"/>
          </a:p>
          <a:p>
            <a:r>
              <a:rPr lang="en-US"/>
              <a:t>        //Create and set up the content pane.</a:t>
            </a:r>
          </a:p>
          <a:p>
            <a:r>
              <a:rPr lang="en-US"/>
              <a:t>        ButtonDemo newContentPane = new ButtonDemo();</a:t>
            </a:r>
          </a:p>
          <a:p>
            <a:r>
              <a:rPr lang="en-US"/>
              <a:t>        newContentPane.setOpaque(true); //content panes must be opaque</a:t>
            </a:r>
          </a:p>
          <a:p>
            <a:r>
              <a:rPr lang="en-US"/>
              <a:t>        frame.setContentPane(newContentPane);</a:t>
            </a:r>
          </a:p>
          <a:p>
            <a:endParaRPr lang="en-US"/>
          </a:p>
          <a:p>
            <a:r>
              <a:rPr lang="en-US"/>
              <a:t>        //Display the window.</a:t>
            </a:r>
          </a:p>
          <a:p>
            <a:r>
              <a:rPr lang="en-US"/>
              <a:t>        frame.pack();</a:t>
            </a:r>
          </a:p>
          <a:p>
            <a:r>
              <a:rPr lang="en-US"/>
              <a:t>        frame.setVisible(true);</a:t>
            </a:r>
          </a:p>
          <a:p>
            <a:endParaRPr lang="en-US"/>
          </a:p>
          <a:p>
            <a:endParaRPr lang="en-US"/>
          </a:p>
          <a:p>
            <a:r>
              <a:rPr lang="en-US"/>
              <a:t>      }</a:t>
            </a:r>
          </a:p>
          <a:p>
            <a:r>
              <a:rPr lang="en-US"/>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r>
              <a:rPr lang="en-US" dirty="0"/>
              <a:t>Introduction to </a:t>
            </a:r>
            <a:br>
              <a:rPr lang="en-US" dirty="0"/>
            </a:br>
            <a:r>
              <a:rPr lang="en-US" dirty="0"/>
              <a:t>Event Handling</a:t>
            </a:r>
          </a:p>
        </p:txBody>
      </p:sp>
      <p:sp>
        <p:nvSpPr>
          <p:cNvPr id="2051" name="Rectangle 3"/>
          <p:cNvSpPr>
            <a:spLocks noGrp="1" noChangeArrowheads="1"/>
          </p:cNvSpPr>
          <p:nvPr>
            <p:ph type="subTitle" idx="1"/>
          </p:nvPr>
        </p:nvSpPr>
        <p:spPr/>
        <p:txBody>
          <a:bodyPr/>
          <a:lstStyle/>
          <a:p>
            <a:pPr eaLnBrk="1" hangingPunct="1">
              <a:defRPr/>
            </a:pP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685800"/>
            <a:ext cx="2438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altLang="zh-CN" dirty="0"/>
              <a:t>《interface》</a:t>
            </a:r>
          </a:p>
          <a:p>
            <a:pPr algn="ctr"/>
            <a:r>
              <a:rPr lang="en-US" dirty="0"/>
              <a:t>Subject</a:t>
            </a:r>
          </a:p>
          <a:p>
            <a:pPr algn="ctr"/>
            <a:endParaRPr lang="en-US" dirty="0"/>
          </a:p>
          <a:p>
            <a:pPr algn="ctr"/>
            <a:r>
              <a:rPr lang="en-US" dirty="0" err="1">
                <a:solidFill>
                  <a:schemeClr val="bg1"/>
                </a:solidFill>
              </a:rPr>
              <a:t>registerObserver</a:t>
            </a:r>
            <a:r>
              <a:rPr lang="en-US" dirty="0">
                <a:solidFill>
                  <a:schemeClr val="bg1"/>
                </a:solidFill>
              </a:rPr>
              <a:t>()</a:t>
            </a:r>
          </a:p>
          <a:p>
            <a:pPr algn="ctr"/>
            <a:r>
              <a:rPr lang="en-US" dirty="0" err="1">
                <a:solidFill>
                  <a:schemeClr val="bg1"/>
                </a:solidFill>
              </a:rPr>
              <a:t>removeObserver</a:t>
            </a:r>
            <a:r>
              <a:rPr lang="en-US" dirty="0">
                <a:solidFill>
                  <a:schemeClr val="bg1"/>
                </a:solidFill>
              </a:rPr>
              <a:t>()</a:t>
            </a:r>
          </a:p>
          <a:p>
            <a:pPr algn="ctr"/>
            <a:r>
              <a:rPr lang="en-US" dirty="0" err="1">
                <a:solidFill>
                  <a:schemeClr val="bg1"/>
                </a:solidFill>
              </a:rPr>
              <a:t>notifyObserver</a:t>
            </a:r>
            <a:r>
              <a:rPr lang="en-US" dirty="0">
                <a:solidFill>
                  <a:schemeClr val="bg1"/>
                </a:solidFill>
              </a:rPr>
              <a:t>()</a:t>
            </a:r>
          </a:p>
          <a:p>
            <a:pPr algn="ctr"/>
            <a:endParaRPr lang="en-US" dirty="0"/>
          </a:p>
        </p:txBody>
      </p:sp>
      <p:cxnSp>
        <p:nvCxnSpPr>
          <p:cNvPr id="5" name="Straight Connector 4"/>
          <p:cNvCxnSpPr/>
          <p:nvPr/>
        </p:nvCxnSpPr>
        <p:spPr>
          <a:xfrm>
            <a:off x="1447800" y="1447800"/>
            <a:ext cx="2438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410200" y="762000"/>
            <a:ext cx="1676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altLang="zh-CN" dirty="0"/>
              <a:t>《interface》</a:t>
            </a:r>
          </a:p>
          <a:p>
            <a:pPr algn="ctr"/>
            <a:r>
              <a:rPr lang="en-US" dirty="0"/>
              <a:t>Observer</a:t>
            </a:r>
          </a:p>
          <a:p>
            <a:pPr algn="ctr"/>
            <a:endParaRPr lang="en-US" dirty="0"/>
          </a:p>
          <a:p>
            <a:pPr algn="ctr"/>
            <a:r>
              <a:rPr lang="en-US" dirty="0">
                <a:solidFill>
                  <a:schemeClr val="bg1"/>
                </a:solidFill>
              </a:rPr>
              <a:t>update()</a:t>
            </a:r>
          </a:p>
          <a:p>
            <a:pPr algn="ctr"/>
            <a:endParaRPr lang="en-US" dirty="0"/>
          </a:p>
        </p:txBody>
      </p:sp>
      <p:cxnSp>
        <p:nvCxnSpPr>
          <p:cNvPr id="7" name="Straight Connector 6"/>
          <p:cNvCxnSpPr/>
          <p:nvPr/>
        </p:nvCxnSpPr>
        <p:spPr>
          <a:xfrm>
            <a:off x="5410200" y="1524000"/>
            <a:ext cx="1676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24000" y="3657600"/>
            <a:ext cx="24384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err="1"/>
              <a:t>ConcreteSubject</a:t>
            </a:r>
            <a:endParaRPr lang="en-US" dirty="0"/>
          </a:p>
          <a:p>
            <a:pPr algn="ctr"/>
            <a:endParaRPr lang="en-US" dirty="0"/>
          </a:p>
          <a:p>
            <a:pPr algn="ctr"/>
            <a:r>
              <a:rPr lang="en-US" dirty="0" err="1">
                <a:solidFill>
                  <a:schemeClr val="bg1"/>
                </a:solidFill>
              </a:rPr>
              <a:t>registerObserver</a:t>
            </a:r>
            <a:r>
              <a:rPr lang="en-US" dirty="0">
                <a:solidFill>
                  <a:schemeClr val="bg1"/>
                </a:solidFill>
              </a:rPr>
              <a:t>(){…}</a:t>
            </a:r>
          </a:p>
          <a:p>
            <a:pPr algn="ctr"/>
            <a:r>
              <a:rPr lang="en-US" dirty="0" err="1">
                <a:solidFill>
                  <a:schemeClr val="bg1"/>
                </a:solidFill>
              </a:rPr>
              <a:t>removeObserver</a:t>
            </a:r>
            <a:r>
              <a:rPr lang="en-US" dirty="0">
                <a:solidFill>
                  <a:schemeClr val="bg1"/>
                </a:solidFill>
              </a:rPr>
              <a:t>(){…}</a:t>
            </a:r>
          </a:p>
          <a:p>
            <a:pPr algn="ctr"/>
            <a:r>
              <a:rPr lang="en-US" dirty="0" err="1">
                <a:solidFill>
                  <a:schemeClr val="bg1"/>
                </a:solidFill>
              </a:rPr>
              <a:t>notifyObserver</a:t>
            </a:r>
            <a:r>
              <a:rPr lang="en-US" dirty="0">
                <a:solidFill>
                  <a:schemeClr val="bg1"/>
                </a:solidFill>
              </a:rPr>
              <a:t>(){…}</a:t>
            </a:r>
          </a:p>
          <a:p>
            <a:pPr algn="ctr"/>
            <a:endParaRPr lang="en-US" dirty="0">
              <a:solidFill>
                <a:schemeClr val="bg1"/>
              </a:solidFill>
            </a:endParaRPr>
          </a:p>
          <a:p>
            <a:pPr algn="ctr"/>
            <a:r>
              <a:rPr lang="en-US" dirty="0" err="1">
                <a:solidFill>
                  <a:schemeClr val="bg1"/>
                </a:solidFill>
              </a:rPr>
              <a:t>getState</a:t>
            </a:r>
            <a:r>
              <a:rPr lang="en-US" dirty="0">
                <a:solidFill>
                  <a:schemeClr val="bg1"/>
                </a:solidFill>
              </a:rPr>
              <a:t>()</a:t>
            </a:r>
          </a:p>
          <a:p>
            <a:pPr algn="ctr"/>
            <a:r>
              <a:rPr lang="en-US" dirty="0" err="1">
                <a:solidFill>
                  <a:schemeClr val="bg1"/>
                </a:solidFill>
              </a:rPr>
              <a:t>setState</a:t>
            </a:r>
            <a:r>
              <a:rPr lang="en-US" dirty="0">
                <a:solidFill>
                  <a:schemeClr val="bg1"/>
                </a:solidFill>
              </a:rPr>
              <a:t>()</a:t>
            </a:r>
          </a:p>
          <a:p>
            <a:pPr algn="ctr"/>
            <a:endParaRPr lang="en-US" dirty="0"/>
          </a:p>
        </p:txBody>
      </p:sp>
      <p:cxnSp>
        <p:nvCxnSpPr>
          <p:cNvPr id="11" name="Straight Connector 10"/>
          <p:cNvCxnSpPr/>
          <p:nvPr/>
        </p:nvCxnSpPr>
        <p:spPr>
          <a:xfrm>
            <a:off x="1524000" y="4267200"/>
            <a:ext cx="2438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410200" y="3657600"/>
            <a:ext cx="2057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err="1"/>
              <a:t>ConcreteObserver</a:t>
            </a:r>
            <a:endParaRPr lang="en-US" dirty="0"/>
          </a:p>
          <a:p>
            <a:pPr algn="ctr"/>
            <a:endParaRPr lang="en-US" dirty="0"/>
          </a:p>
          <a:p>
            <a:pPr algn="ctr"/>
            <a:r>
              <a:rPr lang="en-US" dirty="0">
                <a:solidFill>
                  <a:schemeClr val="bg1"/>
                </a:solidFill>
              </a:rPr>
              <a:t>update(){…}</a:t>
            </a:r>
          </a:p>
          <a:p>
            <a:pPr algn="ctr"/>
            <a:r>
              <a:rPr lang="en-US" dirty="0">
                <a:solidFill>
                  <a:schemeClr val="bg1"/>
                </a:solidFill>
              </a:rPr>
              <a:t>// other methods</a:t>
            </a:r>
          </a:p>
          <a:p>
            <a:pPr algn="ctr"/>
            <a:endParaRPr lang="en-US" dirty="0"/>
          </a:p>
        </p:txBody>
      </p:sp>
      <p:cxnSp>
        <p:nvCxnSpPr>
          <p:cNvPr id="13" name="Straight Connector 12"/>
          <p:cNvCxnSpPr/>
          <p:nvPr/>
        </p:nvCxnSpPr>
        <p:spPr>
          <a:xfrm>
            <a:off x="5410200" y="4191000"/>
            <a:ext cx="2209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Isosceles Triangle 15"/>
          <p:cNvSpPr/>
          <p:nvPr/>
        </p:nvSpPr>
        <p:spPr>
          <a:xfrm>
            <a:off x="2590800" y="25908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a:off x="6172200" y="21336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10" idx="0"/>
            <a:endCxn id="16" idx="3"/>
          </p:cNvCxnSpPr>
          <p:nvPr/>
        </p:nvCxnSpPr>
        <p:spPr>
          <a:xfrm rot="16200000" flipV="1">
            <a:off x="2266950" y="3181350"/>
            <a:ext cx="914400" cy="3810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2" idx="0"/>
          </p:cNvCxnSpPr>
          <p:nvPr/>
        </p:nvCxnSpPr>
        <p:spPr>
          <a:xfrm rot="16200000" flipV="1">
            <a:off x="5695950" y="2914650"/>
            <a:ext cx="1371600" cy="11430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
        <p:nvSpPr>
          <p:cNvPr id="24" name="Isosceles Triangle 23"/>
          <p:cNvSpPr/>
          <p:nvPr/>
        </p:nvSpPr>
        <p:spPr>
          <a:xfrm rot="16200000" flipH="1" flipV="1">
            <a:off x="5181600" y="990600"/>
            <a:ext cx="304800" cy="152400"/>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3886200" y="1066800"/>
            <a:ext cx="137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38600" y="3962400"/>
            <a:ext cx="1371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8" name="Isosceles Triangle 27"/>
          <p:cNvSpPr/>
          <p:nvPr/>
        </p:nvSpPr>
        <p:spPr>
          <a:xfrm rot="16200000" flipH="1">
            <a:off x="3939542" y="3863340"/>
            <a:ext cx="304800" cy="198120"/>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dirty="0"/>
              <a:t>Java Event Handling Example</a:t>
            </a:r>
          </a:p>
        </p:txBody>
      </p:sp>
      <p:graphicFrame>
        <p:nvGraphicFramePr>
          <p:cNvPr id="158758" name="Group 38"/>
          <p:cNvGraphicFramePr>
            <a:graphicFrameLocks noGrp="1"/>
          </p:cNvGraphicFramePr>
          <p:nvPr>
            <p:ph idx="1"/>
          </p:nvPr>
        </p:nvGraphicFramePr>
        <p:xfrm>
          <a:off x="457200" y="1600200"/>
          <a:ext cx="8229600" cy="3972878"/>
        </p:xfrm>
        <a:graphic>
          <a:graphicData uri="http://schemas.openxmlformats.org/drawingml/2006/table">
            <a:tbl>
              <a:tblPr/>
              <a:tblGrid>
                <a:gridCol w="3467100">
                  <a:extLst>
                    <a:ext uri="{9D8B030D-6E8A-4147-A177-3AD203B41FA5}">
                      <a16:colId xmlns:a16="http://schemas.microsoft.com/office/drawing/2014/main" val="20000"/>
                    </a:ext>
                  </a:extLst>
                </a:gridCol>
                <a:gridCol w="4762500">
                  <a:extLst>
                    <a:ext uri="{9D8B030D-6E8A-4147-A177-3AD203B41FA5}">
                      <a16:colId xmlns:a16="http://schemas.microsoft.com/office/drawing/2014/main" val="20001"/>
                    </a:ext>
                  </a:extLst>
                </a:gridCol>
              </a:tblGrid>
              <a:tr h="7493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800" b="1" i="0" u="none" strike="noStrike" cap="none" normalizeH="0" baseline="0">
                          <a:ln>
                            <a:noFill/>
                          </a:ln>
                          <a:solidFill>
                            <a:schemeClr val="tx1"/>
                          </a:solidFill>
                          <a:effectLst/>
                          <a:latin typeface="Arial" charset="0"/>
                          <a:ea typeface="宋体" pitchFamily="2" charset="-122"/>
                        </a:rPr>
                        <a:t>Name in Design Pattern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800" b="1" i="0" u="none" strike="noStrike" cap="none" normalizeH="0" baseline="0">
                          <a:ln>
                            <a:noFill/>
                          </a:ln>
                          <a:solidFill>
                            <a:schemeClr val="tx1"/>
                          </a:solidFill>
                          <a:effectLst/>
                          <a:latin typeface="Arial" charset="0"/>
                          <a:ea typeface="宋体" pitchFamily="2" charset="-122"/>
                        </a:rPr>
                        <a:t>Actual Name in JButton Event Handling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5243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a:ln>
                            <a:noFill/>
                          </a:ln>
                          <a:solidFill>
                            <a:schemeClr val="tx1"/>
                          </a:solidFill>
                          <a:effectLst/>
                          <a:latin typeface="Arial" charset="0"/>
                          <a:ea typeface="宋体" pitchFamily="2" charset="-122"/>
                        </a:rPr>
                        <a:t>Subject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a:ln>
                            <a:noFill/>
                          </a:ln>
                          <a:solidFill>
                            <a:schemeClr val="tx1"/>
                          </a:solidFill>
                          <a:effectLst/>
                          <a:latin typeface="Arial" charset="0"/>
                          <a:ea typeface="宋体" pitchFamily="2" charset="-122"/>
                        </a:rPr>
                        <a:t>JButton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227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a:ln>
                            <a:noFill/>
                          </a:ln>
                          <a:solidFill>
                            <a:schemeClr val="tx1"/>
                          </a:solidFill>
                          <a:effectLst/>
                          <a:latin typeface="Arial" charset="0"/>
                          <a:ea typeface="宋体" pitchFamily="2" charset="-122"/>
                        </a:rPr>
                        <a:t>Observer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a:ln>
                            <a:noFill/>
                          </a:ln>
                          <a:solidFill>
                            <a:schemeClr val="tx1"/>
                          </a:solidFill>
                          <a:effectLst/>
                          <a:latin typeface="Arial" charset="0"/>
                          <a:ea typeface="宋体" pitchFamily="2" charset="-122"/>
                        </a:rPr>
                        <a:t>ActionListener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493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a:ln>
                            <a:noFill/>
                          </a:ln>
                          <a:solidFill>
                            <a:schemeClr val="tx1"/>
                          </a:solidFill>
                          <a:effectLst/>
                          <a:latin typeface="Arial" charset="0"/>
                          <a:ea typeface="宋体" pitchFamily="2" charset="-122"/>
                        </a:rPr>
                        <a:t>ConcreteObserver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a:ln>
                            <a:noFill/>
                          </a:ln>
                          <a:solidFill>
                            <a:schemeClr val="tx1"/>
                          </a:solidFill>
                          <a:effectLst/>
                          <a:latin typeface="Arial" charset="0"/>
                          <a:ea typeface="宋体" pitchFamily="2" charset="-122"/>
                        </a:rPr>
                        <a:t>The class that implements ActionListener interface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863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a:ln>
                            <a:noFill/>
                          </a:ln>
                          <a:solidFill>
                            <a:schemeClr val="tx1"/>
                          </a:solidFill>
                          <a:effectLst/>
                          <a:latin typeface="Arial" charset="0"/>
                          <a:ea typeface="宋体" pitchFamily="2" charset="-122"/>
                        </a:rPr>
                        <a:t>Attach()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a:ln>
                            <a:noFill/>
                          </a:ln>
                          <a:solidFill>
                            <a:schemeClr val="tx1"/>
                          </a:solidFill>
                          <a:effectLst/>
                          <a:latin typeface="Arial" charset="0"/>
                          <a:ea typeface="宋体" pitchFamily="2" charset="-122"/>
                        </a:rPr>
                        <a:t>addActionListener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862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a:ln>
                            <a:noFill/>
                          </a:ln>
                          <a:solidFill>
                            <a:schemeClr val="tx1"/>
                          </a:solidFill>
                          <a:effectLst/>
                          <a:latin typeface="Arial" charset="0"/>
                          <a:ea typeface="宋体" pitchFamily="2" charset="-122"/>
                        </a:rPr>
                        <a:t>Notify()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a:ln>
                            <a:noFill/>
                          </a:ln>
                          <a:solidFill>
                            <a:schemeClr val="tx1"/>
                          </a:solidFill>
                          <a:effectLst/>
                          <a:latin typeface="Arial" charset="0"/>
                          <a:ea typeface="宋体" pitchFamily="2" charset="-122"/>
                        </a:rPr>
                        <a:t>actionPerformed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28600"/>
            <a:ext cx="8229600" cy="609600"/>
          </a:xfrm>
        </p:spPr>
        <p:txBody>
          <a:bodyPr/>
          <a:lstStyle/>
          <a:p>
            <a:pPr eaLnBrk="1" hangingPunct="1">
              <a:defRPr/>
            </a:pPr>
            <a:r>
              <a:rPr lang="en-US" sz="4000"/>
              <a:t>Basic concepts</a:t>
            </a:r>
          </a:p>
        </p:txBody>
      </p:sp>
      <p:sp>
        <p:nvSpPr>
          <p:cNvPr id="5123" name="Rectangle 3"/>
          <p:cNvSpPr>
            <a:spLocks noGrp="1" noChangeArrowheads="1"/>
          </p:cNvSpPr>
          <p:nvPr>
            <p:ph type="body" idx="1"/>
          </p:nvPr>
        </p:nvSpPr>
        <p:spPr>
          <a:xfrm>
            <a:off x="228600" y="1066800"/>
            <a:ext cx="8686800" cy="5257800"/>
          </a:xfrm>
        </p:spPr>
        <p:txBody>
          <a:bodyPr/>
          <a:lstStyle/>
          <a:p>
            <a:pPr eaLnBrk="1" hangingPunct="1">
              <a:lnSpc>
                <a:spcPct val="80000"/>
              </a:lnSpc>
            </a:pPr>
            <a:r>
              <a:rPr lang="en-US" sz="2800"/>
              <a:t>Event</a:t>
            </a:r>
          </a:p>
          <a:p>
            <a:pPr lvl="1" eaLnBrk="1" hangingPunct="1">
              <a:lnSpc>
                <a:spcPct val="80000"/>
              </a:lnSpc>
            </a:pPr>
            <a:r>
              <a:rPr lang="en-US" sz="2400"/>
              <a:t>When users interact with a GUI component, the interaction is called event</a:t>
            </a:r>
          </a:p>
          <a:p>
            <a:pPr lvl="1" eaLnBrk="1" hangingPunct="1">
              <a:lnSpc>
                <a:spcPct val="80000"/>
              </a:lnSpc>
            </a:pPr>
            <a:r>
              <a:rPr lang="en-US" sz="2400"/>
              <a:t>Events drive the program to perform a task</a:t>
            </a:r>
          </a:p>
          <a:p>
            <a:pPr eaLnBrk="1" hangingPunct="1">
              <a:lnSpc>
                <a:spcPct val="80000"/>
              </a:lnSpc>
            </a:pPr>
            <a:r>
              <a:rPr lang="en-US" sz="2800"/>
              <a:t>Event source</a:t>
            </a:r>
          </a:p>
          <a:p>
            <a:pPr lvl="1" eaLnBrk="1" hangingPunct="1">
              <a:lnSpc>
                <a:spcPct val="80000"/>
              </a:lnSpc>
            </a:pPr>
            <a:r>
              <a:rPr lang="en-US" sz="2400"/>
              <a:t>the GUI component on which the event occurs</a:t>
            </a:r>
          </a:p>
          <a:p>
            <a:pPr eaLnBrk="1" hangingPunct="1">
              <a:lnSpc>
                <a:spcPct val="80000"/>
              </a:lnSpc>
            </a:pPr>
            <a:r>
              <a:rPr lang="en-US" sz="2800"/>
              <a:t>Event handler (listener)</a:t>
            </a:r>
          </a:p>
          <a:p>
            <a:pPr lvl="1" eaLnBrk="1" hangingPunct="1">
              <a:lnSpc>
                <a:spcPct val="80000"/>
              </a:lnSpc>
            </a:pPr>
            <a:r>
              <a:rPr lang="en-US" sz="2400"/>
              <a:t>The code that performs a task in response to an event </a:t>
            </a:r>
          </a:p>
          <a:p>
            <a:pPr eaLnBrk="1" hangingPunct="1">
              <a:lnSpc>
                <a:spcPct val="80000"/>
              </a:lnSpc>
            </a:pPr>
            <a:r>
              <a:rPr lang="en-US" sz="2800"/>
              <a:t>Event set up</a:t>
            </a:r>
          </a:p>
          <a:p>
            <a:pPr lvl="1" eaLnBrk="1" hangingPunct="1">
              <a:lnSpc>
                <a:spcPct val="80000"/>
              </a:lnSpc>
            </a:pPr>
            <a:r>
              <a:rPr lang="en-US" sz="2400"/>
              <a:t>The process of creating event handler class/object and registering the handler with event source</a:t>
            </a:r>
          </a:p>
          <a:p>
            <a:pPr eaLnBrk="1" hangingPunct="1">
              <a:lnSpc>
                <a:spcPct val="80000"/>
              </a:lnSpc>
            </a:pPr>
            <a:r>
              <a:rPr lang="en-US" sz="2800"/>
              <a:t>Event handling</a:t>
            </a:r>
          </a:p>
          <a:p>
            <a:pPr lvl="1" eaLnBrk="1" hangingPunct="1">
              <a:lnSpc>
                <a:spcPct val="80000"/>
              </a:lnSpc>
            </a:pPr>
            <a:r>
              <a:rPr lang="en-US" sz="2400"/>
              <a:t>The overall process of setting up event handling and responding to events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228600"/>
            <a:ext cx="8229600" cy="609600"/>
          </a:xfrm>
        </p:spPr>
        <p:txBody>
          <a:bodyPr/>
          <a:lstStyle/>
          <a:p>
            <a:pPr eaLnBrk="1" hangingPunct="1">
              <a:defRPr/>
            </a:pPr>
            <a:r>
              <a:rPr lang="en-US" sz="4000"/>
              <a:t>Event handling process</a:t>
            </a:r>
          </a:p>
        </p:txBody>
      </p:sp>
      <p:sp>
        <p:nvSpPr>
          <p:cNvPr id="6147" name="Rectangle 3"/>
          <p:cNvSpPr>
            <a:spLocks noGrp="1" noChangeArrowheads="1"/>
          </p:cNvSpPr>
          <p:nvPr>
            <p:ph type="body" idx="1"/>
          </p:nvPr>
        </p:nvSpPr>
        <p:spPr>
          <a:xfrm>
            <a:off x="228600" y="1066800"/>
            <a:ext cx="8686800" cy="5257800"/>
          </a:xfrm>
        </p:spPr>
        <p:txBody>
          <a:bodyPr/>
          <a:lstStyle/>
          <a:p>
            <a:pPr eaLnBrk="1" hangingPunct="1"/>
            <a:r>
              <a:rPr lang="en-US"/>
              <a:t>Event set up</a:t>
            </a:r>
          </a:p>
          <a:p>
            <a:pPr lvl="1" eaLnBrk="1" hangingPunct="1"/>
            <a:r>
              <a:rPr lang="en-US"/>
              <a:t>Programmer write code to implement the event handler and register the event handler with a GUI component</a:t>
            </a:r>
          </a:p>
          <a:p>
            <a:pPr lvl="1" eaLnBrk="1" hangingPunct="1"/>
            <a:endParaRPr lang="en-US"/>
          </a:p>
          <a:p>
            <a:pPr eaLnBrk="1" hangingPunct="1"/>
            <a:r>
              <a:rPr lang="en-US"/>
              <a:t>Event handling</a:t>
            </a:r>
          </a:p>
          <a:p>
            <a:pPr lvl="1" eaLnBrk="1" hangingPunct="1"/>
            <a:r>
              <a:rPr lang="en-US"/>
              <a:t>Java VM and GUI component works together responding to events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lang="en-US">
                <a:solidFill>
                  <a:srgbClr val="FF0529"/>
                </a:solidFill>
              </a:rPr>
              <a:t>Set up Event Handling</a:t>
            </a:r>
          </a:p>
        </p:txBody>
      </p:sp>
      <p:sp>
        <p:nvSpPr>
          <p:cNvPr id="7171" name="Rectangle 3"/>
          <p:cNvSpPr>
            <a:spLocks noGrp="1" noChangeArrowheads="1"/>
          </p:cNvSpPr>
          <p:nvPr>
            <p:ph type="body" idx="1"/>
          </p:nvPr>
        </p:nvSpPr>
        <p:spPr>
          <a:xfrm>
            <a:off x="457200" y="1600200"/>
            <a:ext cx="8458200" cy="4800600"/>
          </a:xfrm>
        </p:spPr>
        <p:txBody>
          <a:bodyPr/>
          <a:lstStyle/>
          <a:p>
            <a:pPr marL="609600" indent="-609600" eaLnBrk="1" hangingPunct="1">
              <a:buFontTx/>
              <a:buAutoNum type="arabicPeriod"/>
            </a:pPr>
            <a:r>
              <a:rPr lang="en-US"/>
              <a:t>Create an event handler (listener) class</a:t>
            </a:r>
          </a:p>
          <a:p>
            <a:pPr marL="990600" lvl="1" indent="-533400" eaLnBrk="1" hangingPunct="1">
              <a:buFontTx/>
              <a:buChar char="-"/>
            </a:pPr>
            <a:r>
              <a:rPr lang="en-US"/>
              <a:t>The event handler class implements an appropriate event-listener interface.</a:t>
            </a:r>
          </a:p>
          <a:p>
            <a:pPr marL="609600" indent="-609600" eaLnBrk="1" hangingPunct="1">
              <a:buFontTx/>
              <a:buNone/>
            </a:pPr>
            <a:r>
              <a:rPr lang="en-US"/>
              <a:t>2.  Create an object of the above event handler class</a:t>
            </a:r>
          </a:p>
          <a:p>
            <a:pPr marL="609600" indent="-609600" eaLnBrk="1" hangingPunct="1">
              <a:buFontTx/>
              <a:buNone/>
            </a:pPr>
            <a:r>
              <a:rPr lang="en-US"/>
              <a:t>3. Registering the event handler object with the event source (GUI component) </a:t>
            </a:r>
          </a:p>
          <a:p>
            <a:pPr marL="990600" lvl="1" indent="-533400" eaLnBrk="1" hangingPunct="1"/>
            <a:r>
              <a:rPr lang="en-US"/>
              <a:t>i.e., when event occurs, a registered object of the event handler class will be notified.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ChangeArrowheads="1"/>
          </p:cNvSpPr>
          <p:nvPr/>
        </p:nvSpPr>
        <p:spPr bwMode="auto">
          <a:xfrm>
            <a:off x="304800" y="596900"/>
            <a:ext cx="17526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baseline="0"/>
              <a:t>GUI  object</a:t>
            </a:r>
          </a:p>
          <a:p>
            <a:pPr algn="ctr"/>
            <a:r>
              <a:rPr lang="en-US" sz="1000" baseline="0"/>
              <a:t>(plainJButton=new JButton();)</a:t>
            </a:r>
          </a:p>
        </p:txBody>
      </p:sp>
      <p:sp>
        <p:nvSpPr>
          <p:cNvPr id="8195" name="AutoShape 17"/>
          <p:cNvSpPr>
            <a:spLocks noChangeArrowheads="1"/>
          </p:cNvSpPr>
          <p:nvPr/>
        </p:nvSpPr>
        <p:spPr bwMode="auto">
          <a:xfrm>
            <a:off x="1066800" y="1219200"/>
            <a:ext cx="152400" cy="914400"/>
          </a:xfrm>
          <a:prstGeom prst="downArrow">
            <a:avLst>
              <a:gd name="adj1" fmla="val 50000"/>
              <a:gd name="adj2" fmla="val 150000"/>
            </a:avLst>
          </a:prstGeom>
          <a:solidFill>
            <a:schemeClr val="accent1"/>
          </a:solidFill>
          <a:ln w="9525">
            <a:solidFill>
              <a:schemeClr val="tx1"/>
            </a:solidFill>
            <a:miter lim="800000"/>
            <a:headEnd/>
            <a:tailEnd/>
          </a:ln>
          <a:effectLst/>
        </p:spPr>
        <p:txBody>
          <a:bodyPr vert="eaVert" wrap="none" anchor="ctr"/>
          <a:lstStyle/>
          <a:p>
            <a:endParaRPr lang="en-US"/>
          </a:p>
        </p:txBody>
      </p:sp>
      <p:sp>
        <p:nvSpPr>
          <p:cNvPr id="8196" name="Rectangle 9"/>
          <p:cNvSpPr>
            <a:spLocks noChangeArrowheads="1"/>
          </p:cNvSpPr>
          <p:nvPr/>
        </p:nvSpPr>
        <p:spPr bwMode="auto">
          <a:xfrm>
            <a:off x="3962400" y="596900"/>
            <a:ext cx="1776413"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baseline="0"/>
              <a:t>Event Type</a:t>
            </a:r>
          </a:p>
          <a:p>
            <a:pPr algn="ctr"/>
            <a:r>
              <a:rPr lang="en-US" sz="1000" baseline="0"/>
              <a:t>(ActionEvent)</a:t>
            </a:r>
            <a:r>
              <a:rPr lang="en-US" baseline="0"/>
              <a:t> </a:t>
            </a:r>
          </a:p>
        </p:txBody>
      </p:sp>
      <p:sp>
        <p:nvSpPr>
          <p:cNvPr id="8197" name="Rectangle 22"/>
          <p:cNvSpPr>
            <a:spLocks noChangeArrowheads="1"/>
          </p:cNvSpPr>
          <p:nvPr/>
        </p:nvSpPr>
        <p:spPr bwMode="auto">
          <a:xfrm>
            <a:off x="6553200" y="520700"/>
            <a:ext cx="2438400" cy="838200"/>
          </a:xfrm>
          <a:prstGeom prst="rect">
            <a:avLst/>
          </a:prstGeom>
          <a:solidFill>
            <a:schemeClr val="accent1"/>
          </a:solidFill>
          <a:ln w="9525">
            <a:solidFill>
              <a:schemeClr val="tx1"/>
            </a:solidFill>
            <a:miter lim="800000"/>
            <a:headEnd/>
            <a:tailEnd/>
          </a:ln>
          <a:effectLst/>
        </p:spPr>
        <p:txBody>
          <a:bodyPr wrap="none" anchor="ctr"/>
          <a:lstStyle/>
          <a:p>
            <a:pPr algn="ctr"/>
            <a:r>
              <a:rPr lang="en-US" baseline="0"/>
              <a:t>Event handler</a:t>
            </a:r>
          </a:p>
          <a:p>
            <a:pPr algn="ctr"/>
            <a:r>
              <a:rPr lang="en-US" baseline="0"/>
              <a:t>Interface</a:t>
            </a:r>
          </a:p>
          <a:p>
            <a:pPr algn="ctr"/>
            <a:r>
              <a:rPr lang="en-US" baseline="0"/>
              <a:t>(</a:t>
            </a:r>
            <a:r>
              <a:rPr lang="en-US" sz="1000" baseline="0"/>
              <a:t>ActionListener</a:t>
            </a:r>
            <a:r>
              <a:rPr lang="en-US" baseline="0"/>
              <a:t>)</a:t>
            </a:r>
          </a:p>
        </p:txBody>
      </p:sp>
      <p:sp>
        <p:nvSpPr>
          <p:cNvPr id="8198" name="Line 23"/>
          <p:cNvSpPr>
            <a:spLocks noChangeShapeType="1"/>
          </p:cNvSpPr>
          <p:nvPr/>
        </p:nvSpPr>
        <p:spPr bwMode="auto">
          <a:xfrm>
            <a:off x="5738813" y="901700"/>
            <a:ext cx="814387" cy="0"/>
          </a:xfrm>
          <a:prstGeom prst="line">
            <a:avLst/>
          </a:prstGeom>
          <a:noFill/>
          <a:ln w="25400">
            <a:solidFill>
              <a:schemeClr val="tx1"/>
            </a:solidFill>
            <a:round/>
            <a:headEnd type="triangle" w="med" len="med"/>
            <a:tailEnd type="triangle" w="med" len="med"/>
          </a:ln>
          <a:effectLst/>
        </p:spPr>
        <p:txBody>
          <a:bodyPr/>
          <a:lstStyle/>
          <a:p>
            <a:endParaRPr lang="en-US"/>
          </a:p>
        </p:txBody>
      </p:sp>
      <p:grpSp>
        <p:nvGrpSpPr>
          <p:cNvPr id="2" name="Group 46"/>
          <p:cNvGrpSpPr>
            <a:grpSpLocks/>
          </p:cNvGrpSpPr>
          <p:nvPr/>
        </p:nvGrpSpPr>
        <p:grpSpPr bwMode="auto">
          <a:xfrm>
            <a:off x="6934200" y="1511300"/>
            <a:ext cx="1600200" cy="1219200"/>
            <a:chOff x="4368" y="528"/>
            <a:chExt cx="1008" cy="864"/>
          </a:xfrm>
        </p:grpSpPr>
        <p:sp>
          <p:nvSpPr>
            <p:cNvPr id="8216" name="Rectangle 24"/>
            <p:cNvSpPr>
              <a:spLocks noChangeArrowheads="1"/>
            </p:cNvSpPr>
            <p:nvPr/>
          </p:nvSpPr>
          <p:spPr bwMode="auto">
            <a:xfrm>
              <a:off x="4368" y="1008"/>
              <a:ext cx="1008" cy="384"/>
            </a:xfrm>
            <a:prstGeom prst="rect">
              <a:avLst/>
            </a:prstGeom>
            <a:solidFill>
              <a:schemeClr val="accent1"/>
            </a:solidFill>
            <a:ln w="9525">
              <a:solidFill>
                <a:schemeClr val="tx1"/>
              </a:solidFill>
              <a:miter lim="800000"/>
              <a:headEnd/>
              <a:tailEnd/>
            </a:ln>
            <a:effectLst/>
          </p:spPr>
          <p:txBody>
            <a:bodyPr wrap="none" anchor="ctr"/>
            <a:lstStyle/>
            <a:p>
              <a:pPr algn="ctr"/>
              <a:r>
                <a:rPr lang="en-US" baseline="0"/>
                <a:t>Event handler</a:t>
              </a:r>
            </a:p>
            <a:p>
              <a:pPr algn="ctr"/>
              <a:r>
                <a:rPr lang="en-US" baseline="0"/>
                <a:t>class</a:t>
              </a:r>
            </a:p>
          </p:txBody>
        </p:sp>
        <p:sp>
          <p:nvSpPr>
            <p:cNvPr id="8217" name="Line 26"/>
            <p:cNvSpPr>
              <a:spLocks noChangeShapeType="1"/>
            </p:cNvSpPr>
            <p:nvPr/>
          </p:nvSpPr>
          <p:spPr bwMode="auto">
            <a:xfrm flipV="1">
              <a:off x="4848" y="672"/>
              <a:ext cx="0" cy="336"/>
            </a:xfrm>
            <a:prstGeom prst="line">
              <a:avLst/>
            </a:prstGeom>
            <a:noFill/>
            <a:ln w="25400">
              <a:solidFill>
                <a:schemeClr val="tx1"/>
              </a:solidFill>
              <a:prstDash val="dash"/>
              <a:round/>
              <a:headEnd/>
              <a:tailEnd/>
            </a:ln>
            <a:effectLst/>
          </p:spPr>
          <p:txBody>
            <a:bodyPr/>
            <a:lstStyle/>
            <a:p>
              <a:endParaRPr lang="en-US"/>
            </a:p>
          </p:txBody>
        </p:sp>
        <p:sp>
          <p:nvSpPr>
            <p:cNvPr id="8218" name="AutoShape 27"/>
            <p:cNvSpPr>
              <a:spLocks noChangeArrowheads="1"/>
            </p:cNvSpPr>
            <p:nvPr/>
          </p:nvSpPr>
          <p:spPr bwMode="auto">
            <a:xfrm>
              <a:off x="4800" y="528"/>
              <a:ext cx="96" cy="144"/>
            </a:xfrm>
            <a:prstGeom prst="triangle">
              <a:avLst>
                <a:gd name="adj" fmla="val 50000"/>
              </a:avLst>
            </a:prstGeom>
            <a:noFill/>
            <a:ln w="25400">
              <a:solidFill>
                <a:schemeClr val="tx1"/>
              </a:solidFill>
              <a:miter lim="800000"/>
              <a:headEnd/>
              <a:tailEnd/>
            </a:ln>
            <a:effectLst/>
          </p:spPr>
          <p:txBody>
            <a:bodyPr wrap="none" anchor="ctr"/>
            <a:lstStyle/>
            <a:p>
              <a:endParaRPr lang="en-US"/>
            </a:p>
          </p:txBody>
        </p:sp>
      </p:grpSp>
      <p:grpSp>
        <p:nvGrpSpPr>
          <p:cNvPr id="3" name="Group 54"/>
          <p:cNvGrpSpPr>
            <a:grpSpLocks/>
          </p:cNvGrpSpPr>
          <p:nvPr/>
        </p:nvGrpSpPr>
        <p:grpSpPr bwMode="auto">
          <a:xfrm>
            <a:off x="7010400" y="2743200"/>
            <a:ext cx="1447800" cy="1447800"/>
            <a:chOff x="4416" y="1728"/>
            <a:chExt cx="912" cy="912"/>
          </a:xfrm>
        </p:grpSpPr>
        <p:sp>
          <p:nvSpPr>
            <p:cNvPr id="8214" name="Rectangle 30"/>
            <p:cNvSpPr>
              <a:spLocks noChangeArrowheads="1"/>
            </p:cNvSpPr>
            <p:nvPr/>
          </p:nvSpPr>
          <p:spPr bwMode="auto">
            <a:xfrm>
              <a:off x="4416" y="2256"/>
              <a:ext cx="912" cy="384"/>
            </a:xfrm>
            <a:prstGeom prst="rect">
              <a:avLst/>
            </a:prstGeom>
            <a:solidFill>
              <a:schemeClr val="accent1"/>
            </a:solidFill>
            <a:ln w="9525">
              <a:solidFill>
                <a:schemeClr val="tx1"/>
              </a:solidFill>
              <a:miter lim="800000"/>
              <a:headEnd/>
              <a:tailEnd/>
            </a:ln>
            <a:effectLst/>
          </p:spPr>
          <p:txBody>
            <a:bodyPr wrap="none" anchor="ctr"/>
            <a:lstStyle/>
            <a:p>
              <a:pPr algn="ctr"/>
              <a:r>
                <a:rPr lang="en-US" baseline="0"/>
                <a:t>Event handler</a:t>
              </a:r>
            </a:p>
            <a:p>
              <a:pPr algn="ctr"/>
              <a:r>
                <a:rPr lang="en-US" baseline="0"/>
                <a:t>object</a:t>
              </a:r>
            </a:p>
          </p:txBody>
        </p:sp>
        <p:sp>
          <p:nvSpPr>
            <p:cNvPr id="8215" name="Line 36"/>
            <p:cNvSpPr>
              <a:spLocks noChangeShapeType="1"/>
            </p:cNvSpPr>
            <p:nvPr/>
          </p:nvSpPr>
          <p:spPr bwMode="auto">
            <a:xfrm>
              <a:off x="4848" y="1728"/>
              <a:ext cx="0" cy="499"/>
            </a:xfrm>
            <a:prstGeom prst="line">
              <a:avLst/>
            </a:prstGeom>
            <a:noFill/>
            <a:ln w="25400">
              <a:solidFill>
                <a:schemeClr val="tx1"/>
              </a:solidFill>
              <a:round/>
              <a:headEnd/>
              <a:tailEnd type="triangle" w="med" len="med"/>
            </a:ln>
            <a:effectLst/>
          </p:spPr>
          <p:txBody>
            <a:bodyPr/>
            <a:lstStyle/>
            <a:p>
              <a:endParaRPr lang="en-US"/>
            </a:p>
          </p:txBody>
        </p:sp>
      </p:grpSp>
      <p:grpSp>
        <p:nvGrpSpPr>
          <p:cNvPr id="4" name="Group 47"/>
          <p:cNvGrpSpPr>
            <a:grpSpLocks/>
          </p:cNvGrpSpPr>
          <p:nvPr/>
        </p:nvGrpSpPr>
        <p:grpSpPr bwMode="auto">
          <a:xfrm>
            <a:off x="4038600" y="1739900"/>
            <a:ext cx="2895600" cy="1143000"/>
            <a:chOff x="2784" y="864"/>
            <a:chExt cx="1584" cy="720"/>
          </a:xfrm>
        </p:grpSpPr>
        <p:sp>
          <p:nvSpPr>
            <p:cNvPr id="8212" name="AutoShape 38"/>
            <p:cNvSpPr>
              <a:spLocks noChangeArrowheads="1"/>
            </p:cNvSpPr>
            <p:nvPr/>
          </p:nvSpPr>
          <p:spPr bwMode="auto">
            <a:xfrm>
              <a:off x="2784" y="864"/>
              <a:ext cx="1200" cy="720"/>
            </a:xfrm>
            <a:prstGeom prst="foldedCorner">
              <a:avLst>
                <a:gd name="adj" fmla="val 12500"/>
              </a:avLst>
            </a:prstGeom>
            <a:solidFill>
              <a:schemeClr val="accent1"/>
            </a:solidFill>
            <a:ln w="9525">
              <a:solidFill>
                <a:schemeClr val="tx1"/>
              </a:solidFill>
              <a:round/>
              <a:headEnd/>
              <a:tailEnd/>
            </a:ln>
            <a:effectLst/>
          </p:spPr>
          <p:txBody>
            <a:bodyPr wrap="none" anchor="ctr"/>
            <a:lstStyle/>
            <a:p>
              <a:r>
                <a:rPr lang="en-US" sz="1000" baseline="0"/>
                <a:t>Class ButtonHandler implements </a:t>
              </a:r>
            </a:p>
            <a:p>
              <a:r>
                <a:rPr lang="en-US" sz="1000" baseline="0"/>
                <a:t>	ActionListener{</a:t>
              </a:r>
            </a:p>
            <a:p>
              <a:r>
                <a:rPr lang="en-US" sz="1000" baseline="0"/>
                <a:t>      ….</a:t>
              </a:r>
            </a:p>
            <a:p>
              <a:r>
                <a:rPr lang="en-US" sz="1000" baseline="0"/>
                <a:t>       Public void actionPerformed(…){</a:t>
              </a:r>
            </a:p>
            <a:p>
              <a:r>
                <a:rPr lang="en-US" sz="1000" baseline="0"/>
                <a:t>       }</a:t>
              </a:r>
            </a:p>
            <a:p>
              <a:r>
                <a:rPr lang="en-US" sz="1000" baseline="0"/>
                <a:t>      ….</a:t>
              </a:r>
            </a:p>
            <a:p>
              <a:r>
                <a:rPr lang="en-US" sz="1000" baseline="0"/>
                <a:t>}</a:t>
              </a:r>
            </a:p>
          </p:txBody>
        </p:sp>
        <p:sp>
          <p:nvSpPr>
            <p:cNvPr id="8213" name="Line 39"/>
            <p:cNvSpPr>
              <a:spLocks noChangeShapeType="1"/>
            </p:cNvSpPr>
            <p:nvPr/>
          </p:nvSpPr>
          <p:spPr bwMode="auto">
            <a:xfrm flipH="1">
              <a:off x="3984" y="1200"/>
              <a:ext cx="384" cy="0"/>
            </a:xfrm>
            <a:prstGeom prst="line">
              <a:avLst/>
            </a:prstGeom>
            <a:noFill/>
            <a:ln w="9525">
              <a:solidFill>
                <a:schemeClr val="tx1"/>
              </a:solidFill>
              <a:round/>
              <a:headEnd/>
              <a:tailEnd type="triangle" w="med" len="med"/>
            </a:ln>
            <a:effectLst/>
          </p:spPr>
          <p:txBody>
            <a:bodyPr/>
            <a:lstStyle/>
            <a:p>
              <a:endParaRPr lang="en-US"/>
            </a:p>
          </p:txBody>
        </p:sp>
      </p:grpSp>
      <p:grpSp>
        <p:nvGrpSpPr>
          <p:cNvPr id="5" name="Group 49"/>
          <p:cNvGrpSpPr>
            <a:grpSpLocks/>
          </p:cNvGrpSpPr>
          <p:nvPr/>
        </p:nvGrpSpPr>
        <p:grpSpPr bwMode="auto">
          <a:xfrm>
            <a:off x="4800600" y="3568700"/>
            <a:ext cx="2209800" cy="533400"/>
            <a:chOff x="3024" y="2016"/>
            <a:chExt cx="1392" cy="336"/>
          </a:xfrm>
        </p:grpSpPr>
        <p:sp>
          <p:nvSpPr>
            <p:cNvPr id="8210" name="AutoShape 40"/>
            <p:cNvSpPr>
              <a:spLocks noChangeArrowheads="1"/>
            </p:cNvSpPr>
            <p:nvPr/>
          </p:nvSpPr>
          <p:spPr bwMode="auto">
            <a:xfrm>
              <a:off x="3024" y="2016"/>
              <a:ext cx="1008" cy="336"/>
            </a:xfrm>
            <a:prstGeom prst="foldedCorner">
              <a:avLst>
                <a:gd name="adj" fmla="val 12500"/>
              </a:avLst>
            </a:prstGeom>
            <a:solidFill>
              <a:schemeClr val="accent1"/>
            </a:solidFill>
            <a:ln w="9525">
              <a:solidFill>
                <a:schemeClr val="tx1"/>
              </a:solidFill>
              <a:round/>
              <a:headEnd/>
              <a:tailEnd/>
            </a:ln>
            <a:effectLst/>
          </p:spPr>
          <p:txBody>
            <a:bodyPr wrap="none" anchor="ctr"/>
            <a:lstStyle/>
            <a:p>
              <a:r>
                <a:rPr lang="en-US" sz="1000" baseline="0"/>
                <a:t>handler = new </a:t>
              </a:r>
            </a:p>
            <a:p>
              <a:r>
                <a:rPr lang="en-US" sz="1000" baseline="0"/>
                <a:t>ButtonHandler();</a:t>
              </a:r>
            </a:p>
          </p:txBody>
        </p:sp>
        <p:sp>
          <p:nvSpPr>
            <p:cNvPr id="8211" name="Line 41"/>
            <p:cNvSpPr>
              <a:spLocks noChangeShapeType="1"/>
            </p:cNvSpPr>
            <p:nvPr/>
          </p:nvSpPr>
          <p:spPr bwMode="auto">
            <a:xfrm flipH="1">
              <a:off x="4032" y="2160"/>
              <a:ext cx="384" cy="0"/>
            </a:xfrm>
            <a:prstGeom prst="line">
              <a:avLst/>
            </a:prstGeom>
            <a:noFill/>
            <a:ln w="9525">
              <a:solidFill>
                <a:schemeClr val="tx1"/>
              </a:solidFill>
              <a:round/>
              <a:headEnd/>
              <a:tailEnd type="triangle" w="med" len="med"/>
            </a:ln>
            <a:effectLst/>
          </p:spPr>
          <p:txBody>
            <a:bodyPr/>
            <a:lstStyle/>
            <a:p>
              <a:endParaRPr lang="en-US"/>
            </a:p>
          </p:txBody>
        </p:sp>
      </p:grpSp>
      <p:grpSp>
        <p:nvGrpSpPr>
          <p:cNvPr id="6" name="Group 50"/>
          <p:cNvGrpSpPr>
            <a:grpSpLocks/>
          </p:cNvGrpSpPr>
          <p:nvPr/>
        </p:nvGrpSpPr>
        <p:grpSpPr bwMode="auto">
          <a:xfrm>
            <a:off x="3124200" y="4635500"/>
            <a:ext cx="2514600" cy="1143000"/>
            <a:chOff x="1968" y="2688"/>
            <a:chExt cx="1440" cy="720"/>
          </a:xfrm>
        </p:grpSpPr>
        <p:sp>
          <p:nvSpPr>
            <p:cNvPr id="8208" name="AutoShape 42"/>
            <p:cNvSpPr>
              <a:spLocks noChangeArrowheads="1"/>
            </p:cNvSpPr>
            <p:nvPr/>
          </p:nvSpPr>
          <p:spPr bwMode="auto">
            <a:xfrm>
              <a:off x="1968" y="2688"/>
              <a:ext cx="1440" cy="384"/>
            </a:xfrm>
            <a:prstGeom prst="foldedCorner">
              <a:avLst>
                <a:gd name="adj" fmla="val 12500"/>
              </a:avLst>
            </a:prstGeom>
            <a:solidFill>
              <a:schemeClr val="accent1"/>
            </a:solidFill>
            <a:ln w="9525">
              <a:solidFill>
                <a:schemeClr val="tx1"/>
              </a:solidFill>
              <a:round/>
              <a:headEnd/>
              <a:tailEnd/>
            </a:ln>
            <a:effectLst/>
          </p:spPr>
          <p:txBody>
            <a:bodyPr wrap="none" anchor="ctr"/>
            <a:lstStyle/>
            <a:p>
              <a:r>
                <a:rPr lang="en-US" sz="1000" baseline="0"/>
                <a:t>plainJButton.addActionListener (handler);</a:t>
              </a:r>
            </a:p>
          </p:txBody>
        </p:sp>
        <p:sp>
          <p:nvSpPr>
            <p:cNvPr id="8209" name="Line 43"/>
            <p:cNvSpPr>
              <a:spLocks noChangeShapeType="1"/>
            </p:cNvSpPr>
            <p:nvPr/>
          </p:nvSpPr>
          <p:spPr bwMode="auto">
            <a:xfrm flipH="1" flipV="1">
              <a:off x="2640" y="3072"/>
              <a:ext cx="144" cy="336"/>
            </a:xfrm>
            <a:prstGeom prst="line">
              <a:avLst/>
            </a:prstGeom>
            <a:noFill/>
            <a:ln w="9525">
              <a:solidFill>
                <a:schemeClr val="tx1"/>
              </a:solidFill>
              <a:round/>
              <a:headEnd/>
              <a:tailEnd type="triangle" w="med" len="med"/>
            </a:ln>
            <a:effectLst/>
          </p:spPr>
          <p:txBody>
            <a:bodyPr/>
            <a:lstStyle/>
            <a:p>
              <a:endParaRPr lang="en-US"/>
            </a:p>
          </p:txBody>
        </p:sp>
      </p:grpSp>
      <p:grpSp>
        <p:nvGrpSpPr>
          <p:cNvPr id="7" name="Group 56"/>
          <p:cNvGrpSpPr>
            <a:grpSpLocks/>
          </p:cNvGrpSpPr>
          <p:nvPr/>
        </p:nvGrpSpPr>
        <p:grpSpPr bwMode="auto">
          <a:xfrm>
            <a:off x="990600" y="3494088"/>
            <a:ext cx="6629400" cy="3363912"/>
            <a:chOff x="816" y="2296"/>
            <a:chExt cx="4080" cy="1620"/>
          </a:xfrm>
        </p:grpSpPr>
        <p:sp>
          <p:nvSpPr>
            <p:cNvPr id="8206" name="Freeform 34"/>
            <p:cNvSpPr>
              <a:spLocks/>
            </p:cNvSpPr>
            <p:nvPr/>
          </p:nvSpPr>
          <p:spPr bwMode="auto">
            <a:xfrm>
              <a:off x="816" y="2296"/>
              <a:ext cx="4080" cy="1448"/>
            </a:xfrm>
            <a:custGeom>
              <a:avLst/>
              <a:gdLst>
                <a:gd name="T0" fmla="*/ 4080 w 4080"/>
                <a:gd name="T1" fmla="*/ 384 h 1448"/>
                <a:gd name="T2" fmla="*/ 3360 w 4080"/>
                <a:gd name="T3" fmla="*/ 1200 h 1448"/>
                <a:gd name="T4" fmla="*/ 1104 w 4080"/>
                <a:gd name="T5" fmla="*/ 1248 h 1448"/>
                <a:gd name="T6" fmla="*/ 0 w 4080"/>
                <a:gd name="T7" fmla="*/ 0 h 14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80" h="1448">
                  <a:moveTo>
                    <a:pt x="4080" y="384"/>
                  </a:moveTo>
                  <a:cubicBezTo>
                    <a:pt x="3968" y="720"/>
                    <a:pt x="3856" y="1056"/>
                    <a:pt x="3360" y="1200"/>
                  </a:cubicBezTo>
                  <a:cubicBezTo>
                    <a:pt x="2864" y="1344"/>
                    <a:pt x="1664" y="1448"/>
                    <a:pt x="1104" y="1248"/>
                  </a:cubicBezTo>
                  <a:cubicBezTo>
                    <a:pt x="544" y="1048"/>
                    <a:pt x="272" y="524"/>
                    <a:pt x="0" y="0"/>
                  </a:cubicBezTo>
                </a:path>
              </a:pathLst>
            </a:custGeom>
            <a:noFill/>
            <a:ln w="25400">
              <a:solidFill>
                <a:schemeClr val="tx1"/>
              </a:solidFill>
              <a:round/>
              <a:headEnd type="none" w="med" len="med"/>
              <a:tailEnd type="triangle" w="med" len="med"/>
            </a:ln>
            <a:effectLst/>
          </p:spPr>
          <p:txBody>
            <a:bodyPr/>
            <a:lstStyle/>
            <a:p>
              <a:endParaRPr lang="en-US"/>
            </a:p>
          </p:txBody>
        </p:sp>
        <p:sp>
          <p:nvSpPr>
            <p:cNvPr id="8207" name="Text Box 55"/>
            <p:cNvSpPr txBox="1">
              <a:spLocks noChangeArrowheads="1"/>
            </p:cNvSpPr>
            <p:nvPr/>
          </p:nvSpPr>
          <p:spPr bwMode="auto">
            <a:xfrm>
              <a:off x="1519" y="3471"/>
              <a:ext cx="3236" cy="445"/>
            </a:xfrm>
            <a:prstGeom prst="rect">
              <a:avLst/>
            </a:prstGeom>
            <a:solidFill>
              <a:schemeClr val="accent1"/>
            </a:solidFill>
            <a:ln w="9525">
              <a:noFill/>
              <a:miter lim="800000"/>
              <a:headEnd/>
              <a:tailEnd/>
            </a:ln>
            <a:effectLst/>
          </p:spPr>
          <p:txBody>
            <a:bodyPr wrap="square">
              <a:spAutoFit/>
            </a:bodyPr>
            <a:lstStyle/>
            <a:p>
              <a:r>
                <a:rPr lang="en-US" b="1" dirty="0"/>
                <a:t>Add handler object to the event listener list of GUI object</a:t>
              </a:r>
            </a:p>
            <a:p>
              <a:endParaRPr lang="en-US" b="1" dirty="0"/>
            </a:p>
          </p:txBody>
        </p:sp>
      </p:grpSp>
      <p:sp>
        <p:nvSpPr>
          <p:cNvPr id="8205" name="AutoShape 57"/>
          <p:cNvSpPr>
            <a:spLocks noChangeArrowheads="1"/>
          </p:cNvSpPr>
          <p:nvPr/>
        </p:nvSpPr>
        <p:spPr bwMode="auto">
          <a:xfrm>
            <a:off x="381000" y="2209800"/>
            <a:ext cx="1447800" cy="838200"/>
          </a:xfrm>
          <a:prstGeom prst="flowChartMultidocument">
            <a:avLst/>
          </a:prstGeom>
          <a:solidFill>
            <a:schemeClr val="accent1"/>
          </a:solidFill>
          <a:ln w="9525">
            <a:solidFill>
              <a:schemeClr val="tx1"/>
            </a:solidFill>
            <a:miter lim="800000"/>
            <a:headEnd/>
            <a:tailEnd/>
          </a:ln>
          <a:effectLst/>
        </p:spPr>
        <p:txBody>
          <a:bodyPr wrap="none" anchor="ctr"/>
          <a:lstStyle/>
          <a:p>
            <a:pPr algn="ctr"/>
            <a:r>
              <a:rPr lang="en-US"/>
              <a:t>listenerList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1+#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defRPr/>
            </a:pPr>
            <a:r>
              <a:rPr lang="en-US" sz="4000">
                <a:solidFill>
                  <a:srgbClr val="73EDAD"/>
                </a:solidFill>
              </a:rPr>
              <a:t>Event Handling </a:t>
            </a:r>
            <a:br>
              <a:rPr lang="en-US" sz="4000">
                <a:solidFill>
                  <a:srgbClr val="73EDAD"/>
                </a:solidFill>
              </a:rPr>
            </a:br>
            <a:r>
              <a:rPr lang="en-US" sz="4000">
                <a:solidFill>
                  <a:srgbClr val="73EDAD"/>
                </a:solidFill>
              </a:rPr>
              <a:t>(delegation event model)</a:t>
            </a:r>
          </a:p>
        </p:txBody>
      </p:sp>
      <p:sp>
        <p:nvSpPr>
          <p:cNvPr id="9219" name="Rectangle 3"/>
          <p:cNvSpPr>
            <a:spLocks noGrp="1" noChangeArrowheads="1"/>
          </p:cNvSpPr>
          <p:nvPr>
            <p:ph type="body" idx="1"/>
          </p:nvPr>
        </p:nvSpPr>
        <p:spPr>
          <a:xfrm>
            <a:off x="457200" y="1600200"/>
            <a:ext cx="8458200" cy="4800600"/>
          </a:xfrm>
        </p:spPr>
        <p:txBody>
          <a:bodyPr/>
          <a:lstStyle/>
          <a:p>
            <a:pPr marL="609600" indent="-609600" eaLnBrk="1" hangingPunct="1">
              <a:buFontTx/>
              <a:buAutoNum type="arabicPeriod"/>
            </a:pPr>
            <a:r>
              <a:rPr lang="en-US" sz="2800" dirty="0"/>
              <a:t>When an event occurs, Java VM sent event object to GUI component</a:t>
            </a:r>
          </a:p>
          <a:p>
            <a:pPr marL="609600" indent="-609600" eaLnBrk="1" hangingPunct="1">
              <a:buFontTx/>
              <a:buAutoNum type="arabicPeriod" startAt="2"/>
            </a:pPr>
            <a:r>
              <a:rPr lang="en-US" sz="2800" dirty="0"/>
              <a:t>The event object contains </a:t>
            </a:r>
          </a:p>
          <a:p>
            <a:pPr marL="990600" lvl="1" indent="-533400" eaLnBrk="1" hangingPunct="1">
              <a:buFontTx/>
              <a:buNone/>
            </a:pPr>
            <a:r>
              <a:rPr lang="en-US" sz="2400" dirty="0"/>
              <a:t>- event source, event type, and event id, etc</a:t>
            </a:r>
          </a:p>
          <a:p>
            <a:pPr marL="609600" indent="-609600" eaLnBrk="1" hangingPunct="1">
              <a:buFontTx/>
              <a:buNone/>
            </a:pPr>
            <a:r>
              <a:rPr lang="en-US" sz="2800" dirty="0"/>
              <a:t>3. When GUI component receives event object</a:t>
            </a:r>
          </a:p>
          <a:p>
            <a:pPr marL="990600" lvl="1" indent="-533400" eaLnBrk="1" hangingPunct="1"/>
            <a:r>
              <a:rPr lang="en-US" sz="2400" dirty="0"/>
              <a:t>Identify the registered handler based on event type</a:t>
            </a:r>
          </a:p>
          <a:p>
            <a:pPr marL="990600" lvl="1" indent="-533400" eaLnBrk="1" hangingPunct="1"/>
            <a:r>
              <a:rPr lang="en-US" sz="2400" dirty="0"/>
              <a:t>Identify the specific method for the registered handler based on event id</a:t>
            </a:r>
          </a:p>
          <a:p>
            <a:pPr marL="990600" lvl="1" indent="-533400" eaLnBrk="1" hangingPunct="1"/>
            <a:r>
              <a:rPr lang="en-US" sz="2400" dirty="0"/>
              <a:t>Call the specific method to handle the event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5" descr="A simple application with a frame that contains a menu bar and a content pane."/>
          <p:cNvPicPr>
            <a:picLocks noChangeAspect="1" noChangeArrowheads="1"/>
          </p:cNvPicPr>
          <p:nvPr/>
        </p:nvPicPr>
        <p:blipFill>
          <a:blip r:embed="rId2" cstate="print"/>
          <a:srcRect/>
          <a:stretch>
            <a:fillRect/>
          </a:stretch>
        </p:blipFill>
        <p:spPr bwMode="auto">
          <a:xfrm>
            <a:off x="304800" y="152400"/>
            <a:ext cx="1981200" cy="2228850"/>
          </a:xfrm>
          <a:prstGeom prst="rect">
            <a:avLst/>
          </a:prstGeom>
          <a:noFill/>
          <a:ln w="9525">
            <a:noFill/>
            <a:miter lim="800000"/>
            <a:headEnd/>
            <a:tailEnd/>
          </a:ln>
        </p:spPr>
      </p:pic>
      <p:pic>
        <p:nvPicPr>
          <p:cNvPr id="7171" name="Picture 8" descr="ConceptualPane"/>
          <p:cNvPicPr>
            <a:picLocks noChangeAspect="1" noChangeArrowheads="1"/>
          </p:cNvPicPr>
          <p:nvPr/>
        </p:nvPicPr>
        <p:blipFill>
          <a:blip r:embed="rId3" cstate="print"/>
          <a:srcRect/>
          <a:stretch>
            <a:fillRect/>
          </a:stretch>
        </p:blipFill>
        <p:spPr bwMode="auto">
          <a:xfrm>
            <a:off x="1676400" y="1828800"/>
            <a:ext cx="7010400" cy="4541838"/>
          </a:xfrm>
          <a:prstGeom prst="rect">
            <a:avLst/>
          </a:prstGeom>
          <a:noFill/>
          <a:ln w="9525">
            <a:noFill/>
            <a:miter lim="800000"/>
            <a:headEnd/>
            <a:tailEnd/>
          </a:ln>
        </p:spPr>
      </p:pic>
      <p:sp>
        <p:nvSpPr>
          <p:cNvPr id="7172" name="Text Box 10"/>
          <p:cNvSpPr txBox="1">
            <a:spLocks noChangeArrowheads="1"/>
          </p:cNvSpPr>
          <p:nvPr/>
        </p:nvSpPr>
        <p:spPr bwMode="auto">
          <a:xfrm>
            <a:off x="6705600" y="2057400"/>
            <a:ext cx="990600" cy="366713"/>
          </a:xfrm>
          <a:prstGeom prst="rect">
            <a:avLst/>
          </a:prstGeom>
          <a:solidFill>
            <a:schemeClr val="accent1"/>
          </a:solidFill>
          <a:ln w="9525">
            <a:noFill/>
            <a:miter lim="800000"/>
            <a:headEnd/>
            <a:tailEnd/>
          </a:ln>
        </p:spPr>
        <p:txBody>
          <a:bodyPr>
            <a:spAutoFit/>
          </a:bodyPr>
          <a:lstStyle/>
          <a:p>
            <a:pPr>
              <a:spcBef>
                <a:spcPct val="50000"/>
              </a:spcBef>
            </a:pPr>
            <a:r>
              <a:rPr lang="en-US" b="1"/>
              <a:t>Frame</a:t>
            </a:r>
          </a:p>
        </p:txBody>
      </p:sp>
      <p:sp>
        <p:nvSpPr>
          <p:cNvPr id="7173" name="Text Box 11"/>
          <p:cNvSpPr txBox="1">
            <a:spLocks noChangeArrowheads="1"/>
          </p:cNvSpPr>
          <p:nvPr/>
        </p:nvSpPr>
        <p:spPr bwMode="auto">
          <a:xfrm>
            <a:off x="6629400" y="2667000"/>
            <a:ext cx="1295400" cy="366713"/>
          </a:xfrm>
          <a:prstGeom prst="rect">
            <a:avLst/>
          </a:prstGeom>
          <a:solidFill>
            <a:schemeClr val="accent1"/>
          </a:solidFill>
          <a:ln w="9525">
            <a:noFill/>
            <a:miter lim="800000"/>
            <a:headEnd/>
            <a:tailEnd/>
          </a:ln>
        </p:spPr>
        <p:txBody>
          <a:bodyPr>
            <a:spAutoFit/>
          </a:bodyPr>
          <a:lstStyle/>
          <a:p>
            <a:pPr>
              <a:spcBef>
                <a:spcPct val="50000"/>
              </a:spcBef>
            </a:pPr>
            <a:r>
              <a:rPr lang="en-US" b="1"/>
              <a:t>Menu Bar</a:t>
            </a:r>
          </a:p>
        </p:txBody>
      </p:sp>
      <p:sp>
        <p:nvSpPr>
          <p:cNvPr id="7174" name="Text Box 12"/>
          <p:cNvSpPr txBox="1">
            <a:spLocks noChangeArrowheads="1"/>
          </p:cNvSpPr>
          <p:nvPr/>
        </p:nvSpPr>
        <p:spPr bwMode="auto">
          <a:xfrm>
            <a:off x="6705600" y="3962400"/>
            <a:ext cx="2133600" cy="915988"/>
          </a:xfrm>
          <a:prstGeom prst="rect">
            <a:avLst/>
          </a:prstGeom>
          <a:solidFill>
            <a:schemeClr val="accent1"/>
          </a:solidFill>
          <a:ln w="9525">
            <a:noFill/>
            <a:miter lim="800000"/>
            <a:headEnd/>
            <a:tailEnd/>
          </a:ln>
        </p:spPr>
        <p:txBody>
          <a:bodyPr>
            <a:spAutoFit/>
          </a:bodyPr>
          <a:lstStyle/>
          <a:p>
            <a:pPr>
              <a:spcBef>
                <a:spcPct val="50000"/>
              </a:spcBef>
            </a:pPr>
            <a:r>
              <a:rPr lang="en-US" b="1"/>
              <a:t>Content Pane with a yellow label</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en-US" sz="4000"/>
              <a:t>Event Types &amp; Listener Interfaces</a:t>
            </a:r>
          </a:p>
        </p:txBody>
      </p:sp>
      <p:sp>
        <p:nvSpPr>
          <p:cNvPr id="10243" name="Rectangle 3"/>
          <p:cNvSpPr>
            <a:spLocks noGrp="1" noChangeArrowheads="1"/>
          </p:cNvSpPr>
          <p:nvPr>
            <p:ph type="body" idx="1"/>
          </p:nvPr>
        </p:nvSpPr>
        <p:spPr/>
        <p:txBody>
          <a:bodyPr/>
          <a:lstStyle/>
          <a:p>
            <a:pPr eaLnBrk="1" hangingPunct="1"/>
            <a:r>
              <a:rPr lang="en-US" dirty="0"/>
              <a:t>Many different types of events</a:t>
            </a:r>
          </a:p>
          <a:p>
            <a:pPr eaLnBrk="1" hangingPunct="1"/>
            <a:r>
              <a:rPr lang="en-US" dirty="0"/>
              <a:t>They are specified in </a:t>
            </a:r>
            <a:r>
              <a:rPr lang="en-US" dirty="0" err="1"/>
              <a:t>java.awt.event</a:t>
            </a:r>
            <a:endParaRPr lang="en-US" dirty="0"/>
          </a:p>
          <a:p>
            <a:pPr eaLnBrk="1" hangingPunct="1"/>
            <a:r>
              <a:rPr lang="en-US" dirty="0"/>
              <a:t>Event types specific to Swing are specified in </a:t>
            </a:r>
            <a:r>
              <a:rPr lang="en-US" dirty="0" err="1"/>
              <a:t>javax.swing.event</a:t>
            </a:r>
            <a:endParaRPr lang="en-US" dirty="0"/>
          </a:p>
          <a:p>
            <a:pPr eaLnBrk="1" hangingPunct="1"/>
            <a:r>
              <a:rPr lang="en-US" dirty="0"/>
              <a:t>For each event type, there is one or more corresponding event-listener interface </a:t>
            </a:r>
          </a:p>
          <a:p>
            <a:pPr eaLnBrk="1" hangingPunct="1"/>
            <a:r>
              <a:rPr lang="en-US" dirty="0"/>
              <a:t>For each listener interface, there is one or more event handling methods.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en-US" sz="4000"/>
              <a:t>Action Event and Action Listener </a:t>
            </a:r>
          </a:p>
        </p:txBody>
      </p:sp>
      <p:sp>
        <p:nvSpPr>
          <p:cNvPr id="11267" name="Rectangle 3"/>
          <p:cNvSpPr>
            <a:spLocks noGrp="1" noChangeArrowheads="1"/>
          </p:cNvSpPr>
          <p:nvPr>
            <p:ph type="body" idx="1"/>
          </p:nvPr>
        </p:nvSpPr>
        <p:spPr/>
        <p:txBody>
          <a:bodyPr/>
          <a:lstStyle/>
          <a:p>
            <a:pPr eaLnBrk="1" hangingPunct="1">
              <a:lnSpc>
                <a:spcPct val="90000"/>
              </a:lnSpc>
            </a:pPr>
            <a:r>
              <a:rPr lang="en-US" sz="2800"/>
              <a:t>You implement an action listener to define what should be done when an user performs certain operation. </a:t>
            </a:r>
          </a:p>
          <a:p>
            <a:pPr eaLnBrk="1" hangingPunct="1">
              <a:lnSpc>
                <a:spcPct val="90000"/>
              </a:lnSpc>
            </a:pPr>
            <a:r>
              <a:rPr lang="en-US" sz="2800"/>
              <a:t>An action event occurs, whenever an action is performed by the user. </a:t>
            </a:r>
          </a:p>
          <a:p>
            <a:pPr eaLnBrk="1" hangingPunct="1">
              <a:lnSpc>
                <a:spcPct val="90000"/>
              </a:lnSpc>
              <a:buFontTx/>
              <a:buNone/>
            </a:pPr>
            <a:r>
              <a:rPr lang="en-US" sz="2800"/>
              <a:t>		- clicks a </a:t>
            </a:r>
            <a:r>
              <a:rPr lang="en-US" sz="2800">
                <a:hlinkClick r:id="rId2"/>
              </a:rPr>
              <a:t>button</a:t>
            </a:r>
            <a:r>
              <a:rPr lang="en-US" sz="2800"/>
              <a:t>, </a:t>
            </a:r>
          </a:p>
          <a:p>
            <a:pPr eaLnBrk="1" hangingPunct="1">
              <a:lnSpc>
                <a:spcPct val="90000"/>
              </a:lnSpc>
              <a:buFontTx/>
              <a:buNone/>
            </a:pPr>
            <a:r>
              <a:rPr lang="en-US" sz="2800"/>
              <a:t>		- chooses a </a:t>
            </a:r>
            <a:r>
              <a:rPr lang="en-US" sz="2800">
                <a:hlinkClick r:id="rId3"/>
              </a:rPr>
              <a:t>menu item</a:t>
            </a:r>
            <a:r>
              <a:rPr lang="en-US" sz="2800"/>
              <a:t>, </a:t>
            </a:r>
          </a:p>
          <a:p>
            <a:pPr eaLnBrk="1" hangingPunct="1">
              <a:lnSpc>
                <a:spcPct val="90000"/>
              </a:lnSpc>
              <a:buFontTx/>
              <a:buNone/>
            </a:pPr>
            <a:r>
              <a:rPr lang="en-US" sz="2800"/>
              <a:t>		- presses Enter in a </a:t>
            </a:r>
            <a:r>
              <a:rPr lang="en-US" sz="2800">
                <a:hlinkClick r:id="rId4"/>
              </a:rPr>
              <a:t>text field</a:t>
            </a:r>
            <a:r>
              <a:rPr lang="en-US" sz="2800"/>
              <a:t>. </a:t>
            </a:r>
          </a:p>
          <a:p>
            <a:pPr eaLnBrk="1" hangingPunct="1">
              <a:lnSpc>
                <a:spcPct val="90000"/>
              </a:lnSpc>
            </a:pPr>
            <a:r>
              <a:rPr lang="en-US" sz="2800"/>
              <a:t>When an action event occurs, JMV sends an ActionEvent class object to event source.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228600"/>
            <a:ext cx="8229600" cy="762000"/>
          </a:xfrm>
        </p:spPr>
        <p:txBody>
          <a:bodyPr/>
          <a:lstStyle/>
          <a:p>
            <a:pPr eaLnBrk="1" hangingPunct="1">
              <a:defRPr/>
            </a:pPr>
            <a:r>
              <a:rPr lang="en-US"/>
              <a:t>ActionEvent Class </a:t>
            </a:r>
          </a:p>
        </p:txBody>
      </p:sp>
      <p:sp>
        <p:nvSpPr>
          <p:cNvPr id="12291" name="Rectangle 3"/>
          <p:cNvSpPr>
            <a:spLocks noGrp="1" noChangeArrowheads="1"/>
          </p:cNvSpPr>
          <p:nvPr>
            <p:ph type="body" idx="1"/>
          </p:nvPr>
        </p:nvSpPr>
        <p:spPr>
          <a:xfrm>
            <a:off x="228600" y="1143000"/>
            <a:ext cx="8458200" cy="4953000"/>
          </a:xfrm>
        </p:spPr>
        <p:txBody>
          <a:bodyPr/>
          <a:lstStyle/>
          <a:p>
            <a:pPr eaLnBrk="1" hangingPunct="1">
              <a:lnSpc>
                <a:spcPct val="80000"/>
              </a:lnSpc>
              <a:buFontTx/>
              <a:buNone/>
            </a:pPr>
            <a:r>
              <a:rPr lang="en-US" sz="1800" dirty="0"/>
              <a:t>	</a:t>
            </a:r>
            <a:r>
              <a:rPr lang="en-US" sz="1800" dirty="0">
                <a:hlinkClick r:id="rId2"/>
              </a:rPr>
              <a:t>String </a:t>
            </a:r>
            <a:r>
              <a:rPr lang="en-US" sz="1800" dirty="0" err="1">
                <a:hlinkClick r:id="rId2"/>
              </a:rPr>
              <a:t>getActionCommand</a:t>
            </a:r>
            <a:r>
              <a:rPr lang="en-US" sz="1800" dirty="0">
                <a:hlinkClick r:id="rId2"/>
              </a:rPr>
              <a:t>()</a:t>
            </a:r>
            <a:endParaRPr lang="en-US" sz="1800" dirty="0"/>
          </a:p>
          <a:p>
            <a:pPr eaLnBrk="1" hangingPunct="1">
              <a:lnSpc>
                <a:spcPct val="80000"/>
              </a:lnSpc>
              <a:buFontTx/>
              <a:buNone/>
            </a:pPr>
            <a:r>
              <a:rPr lang="en-US" sz="1800" dirty="0"/>
              <a:t>	Returns the string associated with this action. Most objects that can fire action events support a method called </a:t>
            </a:r>
            <a:r>
              <a:rPr lang="en-US" sz="1800" dirty="0" err="1"/>
              <a:t>setActionCommand</a:t>
            </a:r>
            <a:r>
              <a:rPr lang="en-US" sz="1800" dirty="0"/>
              <a:t> that lets you set this string. </a:t>
            </a:r>
          </a:p>
          <a:p>
            <a:pPr eaLnBrk="1" hangingPunct="1">
              <a:lnSpc>
                <a:spcPct val="80000"/>
              </a:lnSpc>
              <a:buFontTx/>
              <a:buNone/>
            </a:pPr>
            <a:endParaRPr lang="en-US" sz="1800" dirty="0"/>
          </a:p>
          <a:p>
            <a:pPr eaLnBrk="1" hangingPunct="1">
              <a:lnSpc>
                <a:spcPct val="80000"/>
              </a:lnSpc>
              <a:buFontTx/>
              <a:buNone/>
            </a:pPr>
            <a:r>
              <a:rPr lang="en-US" sz="1800" dirty="0"/>
              <a:t>	</a:t>
            </a:r>
            <a:r>
              <a:rPr lang="en-US" sz="1800" dirty="0" err="1">
                <a:hlinkClick r:id="rId2"/>
              </a:rPr>
              <a:t>int</a:t>
            </a:r>
            <a:r>
              <a:rPr lang="en-US" sz="1800" dirty="0">
                <a:hlinkClick r:id="rId2"/>
              </a:rPr>
              <a:t> </a:t>
            </a:r>
            <a:r>
              <a:rPr lang="en-US" sz="1800" dirty="0" err="1">
                <a:hlinkClick r:id="rId2"/>
              </a:rPr>
              <a:t>getModifiers</a:t>
            </a:r>
            <a:r>
              <a:rPr lang="en-US" sz="1800" dirty="0">
                <a:hlinkClick r:id="rId2"/>
              </a:rPr>
              <a:t>()</a:t>
            </a:r>
            <a:endParaRPr lang="en-US" sz="1800" dirty="0"/>
          </a:p>
          <a:p>
            <a:pPr eaLnBrk="1" hangingPunct="1">
              <a:lnSpc>
                <a:spcPct val="80000"/>
              </a:lnSpc>
              <a:buFontTx/>
              <a:buNone/>
            </a:pPr>
            <a:r>
              <a:rPr lang="en-US" sz="1800" dirty="0"/>
              <a:t>	Returns an integer representing the modifier keys the user was pressing when the action event occurred. </a:t>
            </a:r>
          </a:p>
          <a:p>
            <a:pPr eaLnBrk="1" hangingPunct="1">
              <a:lnSpc>
                <a:spcPct val="80000"/>
              </a:lnSpc>
              <a:buFontTx/>
              <a:buNone/>
            </a:pPr>
            <a:endParaRPr lang="en-US" sz="1800" dirty="0"/>
          </a:p>
          <a:p>
            <a:pPr eaLnBrk="1" hangingPunct="1">
              <a:lnSpc>
                <a:spcPct val="80000"/>
              </a:lnSpc>
              <a:buFontTx/>
              <a:buNone/>
            </a:pPr>
            <a:r>
              <a:rPr lang="en-US" sz="1800" dirty="0"/>
              <a:t>	You can use the </a:t>
            </a:r>
            <a:r>
              <a:rPr lang="en-US" sz="1800" dirty="0" err="1"/>
              <a:t>ActionEvent</a:t>
            </a:r>
            <a:r>
              <a:rPr lang="en-US" sz="1800" dirty="0"/>
              <a:t>-defined constants SHIFT_MASK, CTRL_MASK, META_MASK, and ALT_MASK to determine which keys were pressed. </a:t>
            </a:r>
          </a:p>
          <a:p>
            <a:pPr eaLnBrk="1" hangingPunct="1">
              <a:lnSpc>
                <a:spcPct val="80000"/>
              </a:lnSpc>
              <a:buFontTx/>
              <a:buNone/>
            </a:pPr>
            <a:endParaRPr lang="en-US" sz="1800" dirty="0"/>
          </a:p>
          <a:p>
            <a:pPr eaLnBrk="1" hangingPunct="1">
              <a:lnSpc>
                <a:spcPct val="80000"/>
              </a:lnSpc>
              <a:buFontTx/>
              <a:buNone/>
            </a:pPr>
            <a:r>
              <a:rPr lang="en-US" sz="1800" dirty="0"/>
              <a:t>	For example, if the user Shift-selects a menu item, then the following expression is nonzero: </a:t>
            </a:r>
          </a:p>
          <a:p>
            <a:pPr eaLnBrk="1" hangingPunct="1">
              <a:lnSpc>
                <a:spcPct val="80000"/>
              </a:lnSpc>
              <a:buFontTx/>
              <a:buNone/>
            </a:pPr>
            <a:r>
              <a:rPr lang="en-US" sz="1800" dirty="0"/>
              <a:t>	</a:t>
            </a:r>
            <a:r>
              <a:rPr lang="en-US" sz="1800" dirty="0" err="1"/>
              <a:t>actionEvent.getModifiers</a:t>
            </a:r>
            <a:r>
              <a:rPr lang="en-US" sz="1800" dirty="0"/>
              <a:t>() &amp; </a:t>
            </a:r>
            <a:r>
              <a:rPr lang="en-US" sz="1800" dirty="0" err="1"/>
              <a:t>ActionEvent.SHIFT_MASK</a:t>
            </a:r>
            <a:r>
              <a:rPr lang="en-US" sz="1800" dirty="0"/>
              <a:t> </a:t>
            </a:r>
          </a:p>
          <a:p>
            <a:pPr eaLnBrk="1" hangingPunct="1">
              <a:lnSpc>
                <a:spcPct val="80000"/>
              </a:lnSpc>
              <a:buFontTx/>
              <a:buNone/>
            </a:pPr>
            <a:r>
              <a:rPr lang="en-US" sz="1800" dirty="0"/>
              <a:t>	</a:t>
            </a:r>
          </a:p>
          <a:p>
            <a:pPr eaLnBrk="1" hangingPunct="1">
              <a:lnSpc>
                <a:spcPct val="80000"/>
              </a:lnSpc>
              <a:buFontTx/>
              <a:buNone/>
            </a:pPr>
            <a:r>
              <a:rPr lang="en-US" sz="1800" dirty="0"/>
              <a:t>	</a:t>
            </a:r>
            <a:r>
              <a:rPr lang="en-US" sz="1800" dirty="0">
                <a:hlinkClick r:id="rId3"/>
              </a:rPr>
              <a:t>Object </a:t>
            </a:r>
            <a:r>
              <a:rPr lang="en-US" sz="1800" dirty="0" err="1">
                <a:hlinkClick r:id="rId3"/>
              </a:rPr>
              <a:t>getSource</a:t>
            </a:r>
            <a:r>
              <a:rPr lang="en-US" sz="1800" dirty="0">
                <a:hlinkClick r:id="rId3"/>
              </a:rPr>
              <a:t>()</a:t>
            </a:r>
            <a:br>
              <a:rPr lang="en-US" sz="1800" dirty="0"/>
            </a:br>
            <a:r>
              <a:rPr lang="en-US" sz="1800" dirty="0"/>
              <a:t>(</a:t>
            </a:r>
            <a:r>
              <a:rPr lang="en-US" sz="1800" i="1" dirty="0"/>
              <a:t>in </a:t>
            </a:r>
            <a:r>
              <a:rPr lang="en-US" sz="1800" i="1" dirty="0" err="1"/>
              <a:t>java.util.EventObject</a:t>
            </a:r>
            <a:r>
              <a:rPr lang="en-US" sz="1800" dirty="0"/>
              <a:t>) Returns the object that fires the event.</a:t>
            </a:r>
          </a:p>
          <a:p>
            <a:pPr eaLnBrk="1" hangingPunct="1">
              <a:lnSpc>
                <a:spcPct val="80000"/>
              </a:lnSpc>
              <a:buFontTx/>
              <a:buNone/>
            </a:pPr>
            <a:endParaRPr lang="en-US" sz="1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609600"/>
            <a:ext cx="8229600" cy="1143000"/>
          </a:xfrm>
        </p:spPr>
        <p:txBody>
          <a:bodyPr/>
          <a:lstStyle/>
          <a:p>
            <a:pPr eaLnBrk="1" hangingPunct="1">
              <a:defRPr/>
            </a:pPr>
            <a:r>
              <a:rPr lang="en-US"/>
              <a:t>ActionListener Interface</a:t>
            </a:r>
          </a:p>
        </p:txBody>
      </p:sp>
      <p:sp>
        <p:nvSpPr>
          <p:cNvPr id="13315" name="Rectangle 3"/>
          <p:cNvSpPr>
            <a:spLocks noGrp="1" noChangeArrowheads="1"/>
          </p:cNvSpPr>
          <p:nvPr>
            <p:ph type="body" idx="1"/>
          </p:nvPr>
        </p:nvSpPr>
        <p:spPr/>
        <p:txBody>
          <a:bodyPr/>
          <a:lstStyle/>
          <a:p>
            <a:pPr eaLnBrk="1" hangingPunct="1"/>
            <a:endParaRPr lang="en-US" i="1"/>
          </a:p>
          <a:p>
            <a:pPr eaLnBrk="1" hangingPunct="1">
              <a:buFontTx/>
              <a:buNone/>
            </a:pPr>
            <a:r>
              <a:rPr lang="en-US"/>
              <a:t>public void actionPerformed(ActionEvent e) { ...</a:t>
            </a:r>
          </a:p>
          <a:p>
            <a:pPr eaLnBrk="1" hangingPunct="1">
              <a:buFontTx/>
              <a:buNone/>
            </a:pPr>
            <a:r>
              <a:rPr lang="en-US"/>
              <a:t>		//code that reacts to the action... </a:t>
            </a:r>
          </a:p>
          <a:p>
            <a:pPr eaLnBrk="1" hangingPunct="1">
              <a:buFontTx/>
              <a:buNone/>
            </a:pPr>
            <a:r>
              <a:rPr lang="en-US"/>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US"/>
              <a:t>Write an Action Listener: </a:t>
            </a:r>
          </a:p>
        </p:txBody>
      </p:sp>
      <p:sp>
        <p:nvSpPr>
          <p:cNvPr id="14339" name="Rectangle 3"/>
          <p:cNvSpPr>
            <a:spLocks noGrp="1" noChangeArrowheads="1"/>
          </p:cNvSpPr>
          <p:nvPr>
            <p:ph type="body" idx="1"/>
          </p:nvPr>
        </p:nvSpPr>
        <p:spPr/>
        <p:txBody>
          <a:bodyPr/>
          <a:lstStyle/>
          <a:p>
            <a:pPr marL="609600" indent="-609600" eaLnBrk="1" hangingPunct="1">
              <a:lnSpc>
                <a:spcPct val="80000"/>
              </a:lnSpc>
            </a:pPr>
            <a:r>
              <a:rPr lang="en-US" sz="2000"/>
              <a:t>Declare an event handler class </a:t>
            </a:r>
          </a:p>
          <a:p>
            <a:pPr marL="990600" lvl="1" indent="-533400" eaLnBrk="1" hangingPunct="1">
              <a:lnSpc>
                <a:spcPct val="80000"/>
              </a:lnSpc>
            </a:pPr>
            <a:r>
              <a:rPr lang="en-US" sz="1800"/>
              <a:t>class either implements an ActionListener interface or </a:t>
            </a:r>
          </a:p>
          <a:p>
            <a:pPr marL="990600" lvl="1" indent="-533400" eaLnBrk="1" hangingPunct="1">
              <a:lnSpc>
                <a:spcPct val="80000"/>
              </a:lnSpc>
            </a:pPr>
            <a:r>
              <a:rPr lang="en-US" sz="1800"/>
              <a:t>extends a class that implements an ActionListener interface. </a:t>
            </a:r>
          </a:p>
          <a:p>
            <a:pPr marL="609600" indent="-609600" eaLnBrk="1" hangingPunct="1">
              <a:lnSpc>
                <a:spcPct val="80000"/>
              </a:lnSpc>
              <a:buFontTx/>
              <a:buNone/>
            </a:pPr>
            <a:r>
              <a:rPr lang="en-US" sz="2000"/>
              <a:t>	public class MyClass implements ActionListener { </a:t>
            </a:r>
          </a:p>
          <a:p>
            <a:pPr marL="609600" indent="-609600" eaLnBrk="1" hangingPunct="1">
              <a:lnSpc>
                <a:spcPct val="80000"/>
              </a:lnSpc>
              <a:buFontTx/>
              <a:buNone/>
            </a:pPr>
            <a:r>
              <a:rPr lang="en-US" sz="2000"/>
              <a:t>		… …</a:t>
            </a:r>
          </a:p>
          <a:p>
            <a:pPr marL="609600" indent="-609600" eaLnBrk="1" hangingPunct="1">
              <a:lnSpc>
                <a:spcPct val="80000"/>
              </a:lnSpc>
              <a:buFontTx/>
              <a:buNone/>
            </a:pPr>
            <a:r>
              <a:rPr lang="en-US" sz="2000"/>
              <a:t>		public void actionPerformed(ActionEvent e) { ...</a:t>
            </a:r>
          </a:p>
          <a:p>
            <a:pPr marL="609600" indent="-609600" eaLnBrk="1" hangingPunct="1">
              <a:lnSpc>
                <a:spcPct val="80000"/>
              </a:lnSpc>
              <a:buFontTx/>
              <a:buNone/>
            </a:pPr>
            <a:r>
              <a:rPr lang="en-US" sz="2000"/>
              <a:t>		//code that reacts to the action... </a:t>
            </a:r>
          </a:p>
          <a:p>
            <a:pPr marL="609600" indent="-609600" eaLnBrk="1" hangingPunct="1">
              <a:lnSpc>
                <a:spcPct val="80000"/>
              </a:lnSpc>
              <a:buFontTx/>
              <a:buNone/>
            </a:pPr>
            <a:r>
              <a:rPr lang="en-US" sz="2000"/>
              <a:t>		} </a:t>
            </a:r>
          </a:p>
          <a:p>
            <a:pPr marL="609600" indent="-609600" eaLnBrk="1" hangingPunct="1">
              <a:lnSpc>
                <a:spcPct val="80000"/>
              </a:lnSpc>
              <a:buFontTx/>
              <a:buNone/>
            </a:pPr>
            <a:r>
              <a:rPr lang="en-US" sz="2000"/>
              <a:t>	}</a:t>
            </a:r>
          </a:p>
          <a:p>
            <a:pPr marL="609600" indent="-609600" eaLnBrk="1" hangingPunct="1">
              <a:lnSpc>
                <a:spcPct val="80000"/>
              </a:lnSpc>
              <a:buFontTx/>
              <a:buNone/>
            </a:pPr>
            <a:endParaRPr lang="en-US" sz="2000"/>
          </a:p>
          <a:p>
            <a:pPr marL="609600" indent="-609600" eaLnBrk="1" hangingPunct="1">
              <a:lnSpc>
                <a:spcPct val="80000"/>
              </a:lnSpc>
            </a:pPr>
            <a:r>
              <a:rPr lang="en-US" sz="2000"/>
              <a:t>Register an instance of the event handler class on one or more components. </a:t>
            </a:r>
          </a:p>
          <a:p>
            <a:pPr marL="609600" indent="-609600" eaLnBrk="1" hangingPunct="1">
              <a:lnSpc>
                <a:spcPct val="80000"/>
              </a:lnSpc>
              <a:buFontTx/>
              <a:buNone/>
            </a:pPr>
            <a:r>
              <a:rPr lang="en-US" sz="2000"/>
              <a:t>	someComponent.addActionListener(instanceOfMyClass);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43200"/>
            <a:ext cx="8229600" cy="1143000"/>
          </a:xfrm>
        </p:spPr>
        <p:txBody>
          <a:bodyPr/>
          <a:lstStyle/>
          <a:p>
            <a:pPr eaLnBrk="1" hangingPunct="1">
              <a:defRPr/>
            </a:pPr>
            <a:r>
              <a:rPr lang="en-US" sz="4000"/>
              <a:t>Event handling with </a:t>
            </a:r>
            <a:br>
              <a:rPr lang="en-US" sz="4000"/>
            </a:br>
            <a:r>
              <a:rPr lang="en-US" sz="4000"/>
              <a:t>Nested Classes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http://flylib.com/books/2/254/1/html/2/images/11fig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507492"/>
            <a:ext cx="5410200" cy="5778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34447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533400" y="533400"/>
            <a:ext cx="8153400" cy="4486275"/>
          </a:xfrm>
          <a:prstGeom prst="rect">
            <a:avLst/>
          </a:prstGeom>
          <a:noFill/>
          <a:ln w="9525">
            <a:noFill/>
            <a:miter lim="800000"/>
            <a:headEnd/>
            <a:tailEnd/>
          </a:ln>
          <a:effectLst/>
        </p:spPr>
        <p:txBody>
          <a:bodyPr>
            <a:spAutoFit/>
          </a:bodyPr>
          <a:lstStyle/>
          <a:p>
            <a:r>
              <a:rPr lang="en-US" baseline="0"/>
              <a:t>// Fig. 11.9: TextFieldFrame.java</a:t>
            </a:r>
          </a:p>
          <a:p>
            <a:r>
              <a:rPr lang="en-US" baseline="0"/>
              <a:t>// Demonstrating the JTextField class.</a:t>
            </a:r>
          </a:p>
          <a:p>
            <a:r>
              <a:rPr lang="en-US" baseline="0"/>
              <a:t>import java.awt.FlowLayout;</a:t>
            </a:r>
          </a:p>
          <a:p>
            <a:r>
              <a:rPr lang="en-US" baseline="0"/>
              <a:t>import java.awt.event.ActionListener;</a:t>
            </a:r>
          </a:p>
          <a:p>
            <a:r>
              <a:rPr lang="en-US" baseline="0"/>
              <a:t>import java.awt.event.ActionEvent;</a:t>
            </a:r>
          </a:p>
          <a:p>
            <a:r>
              <a:rPr lang="en-US" baseline="0"/>
              <a:t>import javax.swing.JFrame;</a:t>
            </a:r>
          </a:p>
          <a:p>
            <a:r>
              <a:rPr lang="en-US" baseline="0"/>
              <a:t>import javax.swing.JTextField;</a:t>
            </a:r>
          </a:p>
          <a:p>
            <a:r>
              <a:rPr lang="en-US" baseline="0"/>
              <a:t>import javax.swing.JPasswordField;</a:t>
            </a:r>
          </a:p>
          <a:p>
            <a:r>
              <a:rPr lang="en-US" baseline="0"/>
              <a:t>import javax.swing.JOptionPane;</a:t>
            </a:r>
          </a:p>
          <a:p>
            <a:endParaRPr lang="en-US" baseline="0"/>
          </a:p>
          <a:p>
            <a:r>
              <a:rPr lang="en-US" baseline="0"/>
              <a:t>public class TextFieldFrame extends JFrame </a:t>
            </a:r>
          </a:p>
          <a:p>
            <a:r>
              <a:rPr lang="en-US" baseline="0"/>
              <a:t>{</a:t>
            </a:r>
          </a:p>
          <a:p>
            <a:r>
              <a:rPr lang="en-US" baseline="0"/>
              <a:t>   private JTextField textField1; // text field with set size</a:t>
            </a:r>
          </a:p>
          <a:p>
            <a:r>
              <a:rPr lang="en-US" baseline="0"/>
              <a:t>   private JTextField textField2; // text field constructed with text</a:t>
            </a:r>
          </a:p>
          <a:p>
            <a:r>
              <a:rPr lang="en-US" baseline="0"/>
              <a:t>   private JTextField textField3; // text field with text and size</a:t>
            </a:r>
          </a:p>
          <a:p>
            <a:r>
              <a:rPr lang="en-US" baseline="0"/>
              <a:t>   private JPasswordField passwordField; // password field with text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609600" y="304800"/>
            <a:ext cx="8153400" cy="6134100"/>
          </a:xfrm>
          <a:prstGeom prst="rect">
            <a:avLst/>
          </a:prstGeom>
          <a:noFill/>
          <a:ln w="9525">
            <a:noFill/>
            <a:miter lim="800000"/>
            <a:headEnd/>
            <a:tailEnd/>
          </a:ln>
          <a:effectLst/>
        </p:spPr>
        <p:txBody>
          <a:bodyPr>
            <a:spAutoFit/>
          </a:bodyPr>
          <a:lstStyle/>
          <a:p>
            <a:r>
              <a:rPr lang="en-US" baseline="0"/>
              <a:t>   // TextFieldFrame constructor adds JTextFields to JFrame</a:t>
            </a:r>
          </a:p>
          <a:p>
            <a:r>
              <a:rPr lang="en-US" baseline="0"/>
              <a:t>   public TextFieldFrame()</a:t>
            </a:r>
          </a:p>
          <a:p>
            <a:r>
              <a:rPr lang="en-US" baseline="0"/>
              <a:t>   {</a:t>
            </a:r>
          </a:p>
          <a:p>
            <a:r>
              <a:rPr lang="en-US" baseline="0"/>
              <a:t>      super( "Testing JTextField and JPasswordField" );</a:t>
            </a:r>
          </a:p>
          <a:p>
            <a:r>
              <a:rPr lang="en-US" baseline="0"/>
              <a:t>      setLayout( new FlowLayout() ); // set frame layout</a:t>
            </a:r>
          </a:p>
          <a:p>
            <a:endParaRPr lang="en-US" baseline="0"/>
          </a:p>
          <a:p>
            <a:r>
              <a:rPr lang="en-US" baseline="0"/>
              <a:t>      // construct textfield with 10 columns</a:t>
            </a:r>
          </a:p>
          <a:p>
            <a:r>
              <a:rPr lang="en-US" baseline="0"/>
              <a:t>      textField1 = new JTextField( 10 ); </a:t>
            </a:r>
          </a:p>
          <a:p>
            <a:r>
              <a:rPr lang="en-US" baseline="0"/>
              <a:t>      add( textField1 ); // add textField1 to JFrame</a:t>
            </a:r>
          </a:p>
          <a:p>
            <a:endParaRPr lang="en-US" baseline="0"/>
          </a:p>
          <a:p>
            <a:r>
              <a:rPr lang="en-US" baseline="0"/>
              <a:t>      // construct textfield with default text</a:t>
            </a:r>
          </a:p>
          <a:p>
            <a:r>
              <a:rPr lang="en-US" baseline="0"/>
              <a:t>      textField2 = new JTextField( "Enter text here" );</a:t>
            </a:r>
          </a:p>
          <a:p>
            <a:r>
              <a:rPr lang="en-US" baseline="0"/>
              <a:t>      add( textField2 ); // add textField2 to JFrame</a:t>
            </a:r>
          </a:p>
          <a:p>
            <a:endParaRPr lang="en-US" baseline="0"/>
          </a:p>
          <a:p>
            <a:r>
              <a:rPr lang="en-US" baseline="0"/>
              <a:t>      // construct textfield with default text and 21 columns</a:t>
            </a:r>
          </a:p>
          <a:p>
            <a:r>
              <a:rPr lang="en-US" baseline="0"/>
              <a:t>      textField3 = new JTextField( "Uneditable text field", 21 );</a:t>
            </a:r>
          </a:p>
          <a:p>
            <a:r>
              <a:rPr lang="en-US" baseline="0"/>
              <a:t>      textField3.setEditable( false ); // disable editing</a:t>
            </a:r>
          </a:p>
          <a:p>
            <a:r>
              <a:rPr lang="en-US" baseline="0"/>
              <a:t>      add( textField3 ); // add textField3 to JFrame</a:t>
            </a:r>
          </a:p>
          <a:p>
            <a:endParaRPr lang="en-US" baseline="0"/>
          </a:p>
          <a:p>
            <a:r>
              <a:rPr lang="en-US" baseline="0"/>
              <a:t>     // construct passwordfield with default text</a:t>
            </a:r>
          </a:p>
          <a:p>
            <a:r>
              <a:rPr lang="en-US" baseline="0"/>
              <a:t>      passwordField = new JPasswordField( "Hidden text" );</a:t>
            </a:r>
          </a:p>
          <a:p>
            <a:r>
              <a:rPr lang="en-US" baseline="0"/>
              <a:t>      add(passwordField ); // add passwordField to JFrame</a:t>
            </a:r>
            <a:r>
              <a:rPr lang="en-US" sz="1400" baseline="0"/>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228600" y="381000"/>
            <a:ext cx="8229600" cy="3021013"/>
          </a:xfrm>
          <a:prstGeom prst="rect">
            <a:avLst/>
          </a:prstGeom>
          <a:noFill/>
          <a:ln w="9525">
            <a:noFill/>
            <a:miter lim="800000"/>
            <a:headEnd/>
            <a:tailEnd/>
          </a:ln>
          <a:effectLst/>
        </p:spPr>
        <p:txBody>
          <a:bodyPr>
            <a:spAutoFit/>
          </a:bodyPr>
          <a:lstStyle/>
          <a:p>
            <a:endParaRPr lang="en-US" baseline="0"/>
          </a:p>
          <a:p>
            <a:r>
              <a:rPr lang="en-US" baseline="0"/>
              <a:t>      // create and register event handlers</a:t>
            </a:r>
          </a:p>
          <a:p>
            <a:r>
              <a:rPr lang="en-US" baseline="0"/>
              <a:t>      TextFieldHandler handler = new TextFieldHandler();</a:t>
            </a:r>
          </a:p>
          <a:p>
            <a:endParaRPr lang="en-US" baseline="0"/>
          </a:p>
          <a:p>
            <a:r>
              <a:rPr lang="en-US"/>
              <a:t>        // create and register event handlers</a:t>
            </a:r>
          </a:p>
          <a:p>
            <a:endParaRPr lang="en-US" baseline="0"/>
          </a:p>
          <a:p>
            <a:r>
              <a:rPr lang="en-US" baseline="0"/>
              <a:t>      textField1.addActionListener( handler );</a:t>
            </a:r>
          </a:p>
          <a:p>
            <a:r>
              <a:rPr lang="en-US" baseline="0"/>
              <a:t>      textField2.addActionListener( handler );</a:t>
            </a:r>
          </a:p>
          <a:p>
            <a:r>
              <a:rPr lang="en-US" baseline="0"/>
              <a:t>      textField3.addActionListener( handler );</a:t>
            </a:r>
          </a:p>
          <a:p>
            <a:r>
              <a:rPr lang="en-US" baseline="0"/>
              <a:t>      passwordField.addActionListener( handler );</a:t>
            </a:r>
          </a:p>
          <a:p>
            <a:r>
              <a:rPr lang="en-US" baseline="0"/>
              <a:t>   } // end TextFieldFrame constructor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5" descr="Containment hierarchy for the TopLeveDemo example's GUI."/>
          <p:cNvPicPr>
            <a:picLocks noChangeAspect="1" noChangeArrowheads="1"/>
          </p:cNvPicPr>
          <p:nvPr/>
        </p:nvPicPr>
        <p:blipFill>
          <a:blip r:embed="rId2" cstate="print"/>
          <a:srcRect/>
          <a:stretch>
            <a:fillRect/>
          </a:stretch>
        </p:blipFill>
        <p:spPr bwMode="auto">
          <a:xfrm>
            <a:off x="2438400" y="1219200"/>
            <a:ext cx="4267200" cy="3228975"/>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381000" y="152400"/>
            <a:ext cx="8610600" cy="6130925"/>
          </a:xfrm>
          <a:prstGeom prst="rect">
            <a:avLst/>
          </a:prstGeom>
          <a:noFill/>
          <a:ln w="9525">
            <a:noFill/>
            <a:miter lim="800000"/>
            <a:headEnd/>
            <a:tailEnd/>
          </a:ln>
          <a:effectLst/>
        </p:spPr>
        <p:txBody>
          <a:bodyPr>
            <a:spAutoFit/>
          </a:bodyPr>
          <a:lstStyle/>
          <a:p>
            <a:r>
              <a:rPr lang="en-US" sz="1600" b="1" baseline="0"/>
              <a:t> </a:t>
            </a:r>
            <a:r>
              <a:rPr lang="en-US" sz="1400" baseline="0"/>
              <a:t>// private inner class for event handling</a:t>
            </a:r>
          </a:p>
          <a:p>
            <a:r>
              <a:rPr lang="en-US" sz="1400" baseline="0"/>
              <a:t>   private class TextFieldHandler implements ActionListener </a:t>
            </a:r>
          </a:p>
          <a:p>
            <a:r>
              <a:rPr lang="en-US" sz="1400" baseline="0"/>
              <a:t>   {</a:t>
            </a:r>
          </a:p>
          <a:p>
            <a:r>
              <a:rPr lang="en-US" sz="1600" baseline="0"/>
              <a:t>      </a:t>
            </a:r>
            <a:r>
              <a:rPr lang="en-US" sz="1400" baseline="0"/>
              <a:t>// process textfield events</a:t>
            </a:r>
          </a:p>
          <a:p>
            <a:pPr lvl="1"/>
            <a:r>
              <a:rPr lang="en-US" sz="1600" b="1" baseline="0"/>
              <a:t>   </a:t>
            </a:r>
            <a:r>
              <a:rPr lang="en-US" sz="1600" b="1" noProof="1"/>
              <a:t> public void actionPerformed( ActionEvent event )</a:t>
            </a:r>
          </a:p>
          <a:p>
            <a:pPr lvl="1"/>
            <a:r>
              <a:rPr lang="en-US" sz="1600" b="1" noProof="1"/>
              <a:t>      {</a:t>
            </a:r>
          </a:p>
          <a:p>
            <a:pPr lvl="1"/>
            <a:r>
              <a:rPr lang="en-US" sz="1600" b="1" noProof="1"/>
              <a:t>         String string = ""; // declare string to display</a:t>
            </a:r>
          </a:p>
          <a:p>
            <a:pPr lvl="1"/>
            <a:endParaRPr lang="en-US" sz="1600" b="1" noProof="1"/>
          </a:p>
          <a:p>
            <a:pPr lvl="1"/>
            <a:r>
              <a:rPr lang="en-US" sz="1600" b="1" noProof="1"/>
              <a:t>         // user pressed Enter in JTextField textField1</a:t>
            </a:r>
          </a:p>
          <a:p>
            <a:pPr lvl="1"/>
            <a:r>
              <a:rPr lang="en-US" sz="1600" b="1" noProof="1"/>
              <a:t>         if ( event.getSource() == textField1 )</a:t>
            </a:r>
          </a:p>
          <a:p>
            <a:pPr lvl="1"/>
            <a:r>
              <a:rPr lang="en-US" sz="1600" b="1" noProof="1"/>
              <a:t>            string = String.format( "textField1: %s",</a:t>
            </a:r>
          </a:p>
          <a:p>
            <a:pPr lvl="1"/>
            <a:r>
              <a:rPr lang="en-US" sz="1600" b="1" noProof="1"/>
              <a:t>               event.getActionCommand() );</a:t>
            </a:r>
          </a:p>
          <a:p>
            <a:pPr lvl="1"/>
            <a:endParaRPr lang="en-US" sz="1600" b="1" noProof="1"/>
          </a:p>
          <a:p>
            <a:pPr lvl="1"/>
            <a:r>
              <a:rPr lang="en-US" sz="1600" b="1" noProof="1"/>
              <a:t>         // user pressed Enter in JTextField textField2</a:t>
            </a:r>
          </a:p>
          <a:p>
            <a:pPr lvl="1"/>
            <a:r>
              <a:rPr lang="en-US" sz="1600" b="1" noProof="1"/>
              <a:t>         else if ( event.getSource() == textField2 )</a:t>
            </a:r>
          </a:p>
          <a:p>
            <a:pPr lvl="1"/>
            <a:r>
              <a:rPr lang="en-US" sz="1600" b="1" noProof="1"/>
              <a:t>            string = String.format( "textField2: %s",</a:t>
            </a:r>
          </a:p>
          <a:p>
            <a:pPr lvl="1"/>
            <a:r>
              <a:rPr lang="en-US" sz="1600" b="1" noProof="1"/>
              <a:t>               event.getActionCommand() );</a:t>
            </a:r>
          </a:p>
          <a:p>
            <a:pPr lvl="1"/>
            <a:endParaRPr lang="en-US" sz="1600" b="1" noProof="1"/>
          </a:p>
          <a:p>
            <a:pPr lvl="1"/>
            <a:r>
              <a:rPr lang="en-US" sz="1600" b="1" noProof="1"/>
              <a:t>         // user pressed Enter in JTextField textField3</a:t>
            </a:r>
          </a:p>
          <a:p>
            <a:pPr lvl="1"/>
            <a:r>
              <a:rPr lang="en-US" sz="1600" b="1" noProof="1"/>
              <a:t>         else if ( event.getSource() == textField3 )</a:t>
            </a:r>
          </a:p>
          <a:p>
            <a:pPr lvl="1"/>
            <a:r>
              <a:rPr lang="en-US" sz="1600" b="1" noProof="1"/>
              <a:t>            string = String.format( "textField3: %s", </a:t>
            </a:r>
          </a:p>
          <a:p>
            <a:pPr lvl="1"/>
            <a:r>
              <a:rPr lang="en-US" sz="1600" b="1" noProof="1"/>
              <a:t>               event.getActionCommand() );</a:t>
            </a:r>
          </a:p>
          <a:p>
            <a:pPr lvl="1"/>
            <a:endParaRPr lang="en-US" sz="1600" b="1" noProof="1"/>
          </a:p>
          <a:p>
            <a:pPr lvl="1"/>
            <a:r>
              <a:rPr lang="en-US" sz="1600" b="1" noProof="1"/>
              <a:t>         // user pressed Enter in JTextField passwordField</a:t>
            </a:r>
          </a:p>
          <a:p>
            <a:pPr lvl="1"/>
            <a:r>
              <a:rPr lang="en-US" sz="1600" b="1" noProof="1"/>
              <a:t>         else if ( event.getSource() == passwordField )</a:t>
            </a:r>
          </a:p>
          <a:p>
            <a:pPr lvl="1"/>
            <a:r>
              <a:rPr lang="en-US" sz="1600" b="1" noProof="1"/>
              <a:t>            string = String.format( "passwordField: %s", </a:t>
            </a:r>
          </a:p>
          <a:p>
            <a:pPr lvl="1"/>
            <a:r>
              <a:rPr lang="en-US" sz="1600" b="1" noProof="1"/>
              <a:t>               new String( passwordField.getPassword() ) );</a:t>
            </a:r>
          </a:p>
          <a:p>
            <a:pPr lvl="1"/>
            <a:endParaRPr lang="en-US" sz="1600" b="1" noProof="1"/>
          </a:p>
          <a:p>
            <a:pPr lvl="1"/>
            <a:r>
              <a:rPr lang="en-US" sz="1600" b="1" noProof="1"/>
              <a:t>         // display JTextField content</a:t>
            </a:r>
          </a:p>
          <a:p>
            <a:pPr lvl="1"/>
            <a:r>
              <a:rPr lang="en-US" sz="1600" b="1" noProof="1"/>
              <a:t>         JOptionPane.showMessageDialog( null, string ); </a:t>
            </a:r>
          </a:p>
          <a:p>
            <a:pPr lvl="1"/>
            <a:r>
              <a:rPr lang="en-US" sz="1600" b="1" noProof="1"/>
              <a:t>      } // end method actionPerformed</a:t>
            </a:r>
            <a:endParaRPr lang="en-US" sz="1600" b="1"/>
          </a:p>
          <a:p>
            <a:r>
              <a:rPr lang="en-US" sz="1600" b="1"/>
              <a:t>   } // end private inner class TextFieldHandler</a:t>
            </a:r>
          </a:p>
          <a:p>
            <a:endParaRPr lang="en-US" sz="1600" b="1"/>
          </a:p>
          <a:p>
            <a:pPr lvl="1"/>
            <a:endParaRPr lang="en-US" sz="1600" b="1"/>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609600" y="762000"/>
            <a:ext cx="8077200" cy="366713"/>
          </a:xfrm>
          <a:prstGeom prst="rect">
            <a:avLst/>
          </a:prstGeom>
          <a:noFill/>
          <a:ln w="9525">
            <a:noFill/>
            <a:miter lim="800000"/>
            <a:headEnd/>
            <a:tailEnd/>
          </a:ln>
          <a:effectLst/>
        </p:spPr>
        <p:txBody>
          <a:bodyPr>
            <a:spAutoFit/>
          </a:bodyPr>
          <a:lstStyle/>
          <a:p>
            <a:r>
              <a:rPr lang="en-US" baseline="0"/>
              <a:t>} // end class TextFieldFrame</a:t>
            </a:r>
          </a:p>
        </p:txBody>
      </p:sp>
      <p:sp>
        <p:nvSpPr>
          <p:cNvPr id="20483" name="Rectangle 3"/>
          <p:cNvSpPr>
            <a:spLocks noChangeArrowheads="1"/>
          </p:cNvSpPr>
          <p:nvPr/>
        </p:nvSpPr>
        <p:spPr bwMode="auto">
          <a:xfrm>
            <a:off x="304800" y="1524000"/>
            <a:ext cx="8305800" cy="3937000"/>
          </a:xfrm>
          <a:prstGeom prst="rect">
            <a:avLst/>
          </a:prstGeom>
          <a:noFill/>
          <a:ln w="9525">
            <a:noFill/>
            <a:miter lim="800000"/>
            <a:headEnd/>
            <a:tailEnd/>
          </a:ln>
          <a:effectLst/>
        </p:spPr>
        <p:txBody>
          <a:bodyPr>
            <a:spAutoFit/>
          </a:bodyPr>
          <a:lstStyle/>
          <a:p>
            <a:r>
              <a:rPr lang="en-US" baseline="0" dirty="0"/>
              <a:t>// Fig. 11.10: TextFieldTest.java</a:t>
            </a:r>
          </a:p>
          <a:p>
            <a:r>
              <a:rPr lang="en-US" baseline="0" dirty="0"/>
              <a:t>// Testing </a:t>
            </a:r>
            <a:r>
              <a:rPr lang="en-US" baseline="0" dirty="0" err="1"/>
              <a:t>TextFieldFrame</a:t>
            </a:r>
            <a:r>
              <a:rPr lang="en-US" baseline="0" dirty="0"/>
              <a:t>.</a:t>
            </a:r>
          </a:p>
          <a:p>
            <a:r>
              <a:rPr lang="en-US" baseline="0" dirty="0"/>
              <a:t>import </a:t>
            </a:r>
            <a:r>
              <a:rPr lang="en-US" baseline="0" dirty="0" err="1"/>
              <a:t>javax.swing.JFrame</a:t>
            </a:r>
            <a:r>
              <a:rPr lang="en-US" baseline="0" dirty="0"/>
              <a:t>;</a:t>
            </a:r>
          </a:p>
          <a:p>
            <a:endParaRPr lang="en-US" baseline="0" dirty="0"/>
          </a:p>
          <a:p>
            <a:r>
              <a:rPr lang="en-US" baseline="0" dirty="0"/>
              <a:t>public class </a:t>
            </a:r>
            <a:r>
              <a:rPr lang="en-US" baseline="0" dirty="0" err="1"/>
              <a:t>TextFieldTest</a:t>
            </a:r>
            <a:endParaRPr lang="en-US" baseline="0" dirty="0"/>
          </a:p>
          <a:p>
            <a:r>
              <a:rPr lang="en-US" baseline="0" dirty="0"/>
              <a:t>{</a:t>
            </a:r>
          </a:p>
          <a:p>
            <a:r>
              <a:rPr lang="en-US" baseline="0" dirty="0"/>
              <a:t>   public static void main( String </a:t>
            </a:r>
            <a:r>
              <a:rPr lang="en-US" baseline="0" dirty="0" err="1"/>
              <a:t>args</a:t>
            </a:r>
            <a:r>
              <a:rPr lang="en-US" baseline="0" dirty="0"/>
              <a:t>[] )</a:t>
            </a:r>
          </a:p>
          <a:p>
            <a:r>
              <a:rPr lang="en-US" baseline="0" dirty="0"/>
              <a:t>   { </a:t>
            </a:r>
          </a:p>
          <a:p>
            <a:r>
              <a:rPr lang="en-US" baseline="0" dirty="0"/>
              <a:t>      </a:t>
            </a:r>
            <a:r>
              <a:rPr lang="en-US" baseline="0" dirty="0" err="1"/>
              <a:t>TextFieldFrame</a:t>
            </a:r>
            <a:r>
              <a:rPr lang="en-US" baseline="0" dirty="0"/>
              <a:t> </a:t>
            </a:r>
            <a:r>
              <a:rPr lang="en-US" baseline="0" dirty="0" err="1"/>
              <a:t>textFieldFrame</a:t>
            </a:r>
            <a:r>
              <a:rPr lang="en-US" baseline="0" dirty="0"/>
              <a:t> = new </a:t>
            </a:r>
            <a:r>
              <a:rPr lang="en-US" baseline="0" dirty="0" err="1"/>
              <a:t>TextFieldFrame</a:t>
            </a:r>
            <a:r>
              <a:rPr lang="en-US" baseline="0" dirty="0"/>
              <a:t>(); </a:t>
            </a:r>
          </a:p>
          <a:p>
            <a:r>
              <a:rPr lang="en-US" baseline="0" dirty="0"/>
              <a:t>      </a:t>
            </a:r>
            <a:r>
              <a:rPr lang="en-US" baseline="0" dirty="0" err="1"/>
              <a:t>textFieldFrame.setDefaultCloseOperation</a:t>
            </a:r>
            <a:r>
              <a:rPr lang="en-US" baseline="0" dirty="0"/>
              <a:t>( </a:t>
            </a:r>
            <a:r>
              <a:rPr lang="en-US" baseline="0" dirty="0" err="1"/>
              <a:t>JFrame.EXIT_ON_CLOSE</a:t>
            </a:r>
            <a:r>
              <a:rPr lang="en-US" baseline="0" dirty="0"/>
              <a:t> );</a:t>
            </a:r>
          </a:p>
          <a:p>
            <a:r>
              <a:rPr lang="en-US" baseline="0" dirty="0"/>
              <a:t>      </a:t>
            </a:r>
            <a:r>
              <a:rPr lang="en-US" baseline="0" dirty="0" err="1"/>
              <a:t>textFieldFrame.setSize</a:t>
            </a:r>
            <a:r>
              <a:rPr lang="en-US" baseline="0" dirty="0"/>
              <a:t>( 325, 100 ); // set frame size</a:t>
            </a:r>
          </a:p>
          <a:p>
            <a:r>
              <a:rPr lang="en-US" baseline="0" dirty="0"/>
              <a:t>      </a:t>
            </a:r>
            <a:r>
              <a:rPr lang="en-US" baseline="0" dirty="0" err="1"/>
              <a:t>textFieldFrame.setVisible</a:t>
            </a:r>
            <a:r>
              <a:rPr lang="en-US" baseline="0" dirty="0"/>
              <a:t>( true ); // display frame</a:t>
            </a:r>
          </a:p>
          <a:p>
            <a:r>
              <a:rPr lang="en-US" baseline="0" dirty="0"/>
              <a:t>   } // end main</a:t>
            </a:r>
          </a:p>
          <a:p>
            <a:r>
              <a:rPr lang="en-US" baseline="0" dirty="0"/>
              <a:t>} // end class </a:t>
            </a:r>
            <a:r>
              <a:rPr lang="en-US" baseline="0" dirty="0" err="1"/>
              <a:t>TextFieldTest</a:t>
            </a:r>
            <a:endParaRPr lang="en-US" baseline="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2743200"/>
            <a:ext cx="8229600" cy="1143000"/>
          </a:xfrm>
        </p:spPr>
        <p:txBody>
          <a:bodyPr/>
          <a:lstStyle/>
          <a:p>
            <a:pPr eaLnBrk="1" hangingPunct="1">
              <a:defRPr/>
            </a:pPr>
            <a:r>
              <a:rPr lang="en-US" sz="4000"/>
              <a:t>Event handling with </a:t>
            </a:r>
            <a:br>
              <a:rPr lang="en-US" sz="4000"/>
            </a:br>
            <a:r>
              <a:rPr lang="en-US" sz="4000"/>
              <a:t>Anonymous Inner Class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a:xfrm>
            <a:off x="381000" y="228600"/>
            <a:ext cx="8458200" cy="6400800"/>
          </a:xfrm>
        </p:spPr>
        <p:txBody>
          <a:bodyPr/>
          <a:lstStyle/>
          <a:p>
            <a:pPr eaLnBrk="1" hangingPunct="1">
              <a:lnSpc>
                <a:spcPct val="80000"/>
              </a:lnSpc>
              <a:buFontTx/>
              <a:buNone/>
            </a:pPr>
            <a:r>
              <a:rPr lang="en-US" sz="1400" noProof="1"/>
              <a:t>public class ButtonFrame extends JFrame </a:t>
            </a:r>
          </a:p>
          <a:p>
            <a:pPr eaLnBrk="1" hangingPunct="1">
              <a:lnSpc>
                <a:spcPct val="80000"/>
              </a:lnSpc>
              <a:buFontTx/>
              <a:buNone/>
            </a:pPr>
            <a:r>
              <a:rPr lang="en-US" sz="1400" noProof="1"/>
              <a:t>{</a:t>
            </a:r>
          </a:p>
          <a:p>
            <a:pPr eaLnBrk="1" hangingPunct="1">
              <a:lnSpc>
                <a:spcPct val="80000"/>
              </a:lnSpc>
              <a:buFontTx/>
              <a:buNone/>
            </a:pPr>
            <a:r>
              <a:rPr lang="en-US" sz="1400" noProof="1"/>
              <a:t>   private JButton plainJButton; // button with just text</a:t>
            </a:r>
          </a:p>
          <a:p>
            <a:pPr eaLnBrk="1" hangingPunct="1">
              <a:lnSpc>
                <a:spcPct val="80000"/>
              </a:lnSpc>
              <a:buFontTx/>
              <a:buNone/>
            </a:pPr>
            <a:endParaRPr lang="en-US" sz="1400" dirty="0"/>
          </a:p>
          <a:p>
            <a:pPr eaLnBrk="1" hangingPunct="1">
              <a:lnSpc>
                <a:spcPct val="80000"/>
              </a:lnSpc>
              <a:buFontTx/>
              <a:buNone/>
            </a:pPr>
            <a:r>
              <a:rPr lang="en-US" sz="1400" noProof="1"/>
              <a:t>// ButtonFrame adds JButtons to JFrame</a:t>
            </a:r>
          </a:p>
          <a:p>
            <a:pPr eaLnBrk="1" hangingPunct="1">
              <a:lnSpc>
                <a:spcPct val="80000"/>
              </a:lnSpc>
              <a:buFontTx/>
              <a:buNone/>
            </a:pPr>
            <a:r>
              <a:rPr lang="en-US" sz="1400" noProof="1"/>
              <a:t>   public ButtonFrame()</a:t>
            </a:r>
          </a:p>
          <a:p>
            <a:pPr eaLnBrk="1" hangingPunct="1">
              <a:lnSpc>
                <a:spcPct val="80000"/>
              </a:lnSpc>
              <a:buFontTx/>
              <a:buNone/>
            </a:pPr>
            <a:r>
              <a:rPr lang="en-US" sz="1400" noProof="1"/>
              <a:t>   {</a:t>
            </a:r>
          </a:p>
          <a:p>
            <a:pPr eaLnBrk="1" hangingPunct="1">
              <a:lnSpc>
                <a:spcPct val="80000"/>
              </a:lnSpc>
              <a:buFontTx/>
              <a:buNone/>
            </a:pPr>
            <a:r>
              <a:rPr lang="en-US" sz="1400" noProof="1"/>
              <a:t>      super( "Testing Buttons" );</a:t>
            </a:r>
          </a:p>
          <a:p>
            <a:pPr eaLnBrk="1" hangingPunct="1">
              <a:lnSpc>
                <a:spcPct val="80000"/>
              </a:lnSpc>
              <a:buFontTx/>
              <a:buNone/>
            </a:pPr>
            <a:r>
              <a:rPr lang="en-US" sz="1400" noProof="1"/>
              <a:t>      setLayout( new FlowLayout() ); // set frame layout</a:t>
            </a:r>
          </a:p>
          <a:p>
            <a:pPr eaLnBrk="1" hangingPunct="1">
              <a:lnSpc>
                <a:spcPct val="80000"/>
              </a:lnSpc>
              <a:buFontTx/>
              <a:buNone/>
            </a:pPr>
            <a:endParaRPr lang="en-US" sz="1400" noProof="1"/>
          </a:p>
          <a:p>
            <a:pPr eaLnBrk="1" hangingPunct="1">
              <a:lnSpc>
                <a:spcPct val="80000"/>
              </a:lnSpc>
              <a:buFontTx/>
              <a:buNone/>
            </a:pPr>
            <a:r>
              <a:rPr lang="en-US" sz="1400" noProof="1"/>
              <a:t>      plainJButton = new JButton( "Plain Button" ); // button with text</a:t>
            </a:r>
          </a:p>
          <a:p>
            <a:pPr eaLnBrk="1" hangingPunct="1">
              <a:lnSpc>
                <a:spcPct val="80000"/>
              </a:lnSpc>
              <a:buFontTx/>
              <a:buNone/>
            </a:pPr>
            <a:r>
              <a:rPr lang="en-US" sz="1400" noProof="1"/>
              <a:t>      add( plainJButton ); // add plainJButton to JFrame</a:t>
            </a:r>
          </a:p>
          <a:p>
            <a:pPr eaLnBrk="1" hangingPunct="1">
              <a:lnSpc>
                <a:spcPct val="80000"/>
              </a:lnSpc>
              <a:buFontTx/>
              <a:buNone/>
            </a:pPr>
            <a:endParaRPr lang="en-US" sz="1400" noProof="1"/>
          </a:p>
          <a:p>
            <a:pPr eaLnBrk="1" hangingPunct="1">
              <a:lnSpc>
                <a:spcPct val="80000"/>
              </a:lnSpc>
              <a:buFontTx/>
              <a:buNone/>
            </a:pPr>
            <a:r>
              <a:rPr lang="en-US" sz="1400" noProof="1"/>
              <a:t>      // create new ButtonHandler for button event handling </a:t>
            </a:r>
          </a:p>
          <a:p>
            <a:pPr eaLnBrk="1" hangingPunct="1">
              <a:lnSpc>
                <a:spcPct val="80000"/>
              </a:lnSpc>
              <a:buFontTx/>
              <a:buNone/>
            </a:pPr>
            <a:r>
              <a:rPr lang="en-US" sz="1400" noProof="1"/>
              <a:t>      ButtonHandler handler = new ButtonHandler();</a:t>
            </a:r>
          </a:p>
          <a:p>
            <a:pPr eaLnBrk="1" hangingPunct="1">
              <a:lnSpc>
                <a:spcPct val="80000"/>
              </a:lnSpc>
              <a:buFontTx/>
              <a:buNone/>
            </a:pPr>
            <a:r>
              <a:rPr lang="en-US" sz="1400" dirty="0"/>
              <a:t>	</a:t>
            </a:r>
            <a:r>
              <a:rPr lang="en-US" sz="1400" noProof="1"/>
              <a:t>plainJButton.addActionListener( handler );</a:t>
            </a:r>
          </a:p>
          <a:p>
            <a:pPr eaLnBrk="1" hangingPunct="1">
              <a:lnSpc>
                <a:spcPct val="80000"/>
              </a:lnSpc>
              <a:buFontTx/>
              <a:buNone/>
            </a:pPr>
            <a:r>
              <a:rPr lang="en-US" sz="1400" noProof="1"/>
              <a:t>   } // end ButtonFrame constructor</a:t>
            </a:r>
          </a:p>
          <a:p>
            <a:pPr eaLnBrk="1" hangingPunct="1">
              <a:lnSpc>
                <a:spcPct val="80000"/>
              </a:lnSpc>
              <a:buFontTx/>
              <a:buNone/>
            </a:pPr>
            <a:endParaRPr lang="en-US" sz="1400" noProof="1"/>
          </a:p>
          <a:p>
            <a:pPr eaLnBrk="1" hangingPunct="1">
              <a:lnSpc>
                <a:spcPct val="80000"/>
              </a:lnSpc>
              <a:buFontTx/>
              <a:buNone/>
            </a:pPr>
            <a:r>
              <a:rPr lang="en-US" sz="1400" noProof="1"/>
              <a:t>   // inner class for button event handling</a:t>
            </a:r>
          </a:p>
          <a:p>
            <a:pPr eaLnBrk="1" hangingPunct="1">
              <a:lnSpc>
                <a:spcPct val="80000"/>
              </a:lnSpc>
              <a:buFontTx/>
              <a:buNone/>
            </a:pPr>
            <a:r>
              <a:rPr lang="en-US" sz="1400" noProof="1"/>
              <a:t>   private class ButtonHandler implements ActionListener </a:t>
            </a:r>
          </a:p>
          <a:p>
            <a:pPr eaLnBrk="1" hangingPunct="1">
              <a:lnSpc>
                <a:spcPct val="80000"/>
              </a:lnSpc>
              <a:buFontTx/>
              <a:buNone/>
            </a:pPr>
            <a:r>
              <a:rPr lang="en-US" sz="1400" noProof="1"/>
              <a:t>   {</a:t>
            </a:r>
          </a:p>
          <a:p>
            <a:pPr eaLnBrk="1" hangingPunct="1">
              <a:lnSpc>
                <a:spcPct val="80000"/>
              </a:lnSpc>
              <a:buFontTx/>
              <a:buNone/>
            </a:pPr>
            <a:r>
              <a:rPr lang="en-US" sz="1400" noProof="1"/>
              <a:t>      // handle button event</a:t>
            </a:r>
          </a:p>
          <a:p>
            <a:pPr eaLnBrk="1" hangingPunct="1">
              <a:lnSpc>
                <a:spcPct val="80000"/>
              </a:lnSpc>
              <a:buFontTx/>
              <a:buNone/>
            </a:pPr>
            <a:r>
              <a:rPr lang="en-US" sz="1400" noProof="1"/>
              <a:t>      public void actionPerformed( ActionEvent event )</a:t>
            </a:r>
          </a:p>
          <a:p>
            <a:pPr eaLnBrk="1" hangingPunct="1">
              <a:lnSpc>
                <a:spcPct val="80000"/>
              </a:lnSpc>
              <a:buFontTx/>
              <a:buNone/>
            </a:pPr>
            <a:r>
              <a:rPr lang="en-US" sz="1400" noProof="1"/>
              <a:t>      {</a:t>
            </a:r>
          </a:p>
          <a:p>
            <a:pPr eaLnBrk="1" hangingPunct="1">
              <a:lnSpc>
                <a:spcPct val="80000"/>
              </a:lnSpc>
              <a:buFontTx/>
              <a:buNone/>
            </a:pPr>
            <a:r>
              <a:rPr lang="en-US" sz="1400" noProof="1"/>
              <a:t>         JOptionPane.showMessageDialog( ButtonFrame.this, String.format(</a:t>
            </a:r>
          </a:p>
          <a:p>
            <a:pPr eaLnBrk="1" hangingPunct="1">
              <a:lnSpc>
                <a:spcPct val="80000"/>
              </a:lnSpc>
              <a:buFontTx/>
              <a:buNone/>
            </a:pPr>
            <a:r>
              <a:rPr lang="en-US" sz="1400" noProof="1"/>
              <a:t>            "You pressed: %s", event.getActionCommand() ) );</a:t>
            </a:r>
          </a:p>
          <a:p>
            <a:pPr eaLnBrk="1" hangingPunct="1">
              <a:lnSpc>
                <a:spcPct val="80000"/>
              </a:lnSpc>
              <a:buFontTx/>
              <a:buNone/>
            </a:pPr>
            <a:r>
              <a:rPr lang="en-US" sz="1400" noProof="1"/>
              <a:t>      } // end method actionPerformed</a:t>
            </a:r>
          </a:p>
          <a:p>
            <a:pPr eaLnBrk="1" hangingPunct="1">
              <a:lnSpc>
                <a:spcPct val="80000"/>
              </a:lnSpc>
              <a:buFontTx/>
              <a:buNone/>
            </a:pPr>
            <a:r>
              <a:rPr lang="en-US" sz="1400" noProof="1"/>
              <a:t>   } // end private inner class ButtonHandler</a:t>
            </a:r>
          </a:p>
          <a:p>
            <a:pPr eaLnBrk="1" hangingPunct="1">
              <a:lnSpc>
                <a:spcPct val="80000"/>
              </a:lnSpc>
              <a:buFontTx/>
              <a:buNone/>
            </a:pPr>
            <a:r>
              <a:rPr lang="en-US" sz="1400" noProof="1"/>
              <a:t>} // end class ButtonFrame</a:t>
            </a:r>
          </a:p>
          <a:p>
            <a:pPr eaLnBrk="1" hangingPunct="1">
              <a:lnSpc>
                <a:spcPct val="80000"/>
              </a:lnSpc>
            </a:pPr>
            <a:endParaRPr lang="en-US" sz="12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457200" y="457200"/>
            <a:ext cx="8839200" cy="6019800"/>
          </a:xfrm>
          <a:prstGeom prst="rect">
            <a:avLst/>
          </a:prstGeom>
          <a:noFill/>
          <a:ln w="9525">
            <a:noFill/>
            <a:miter lim="800000"/>
            <a:headEnd/>
            <a:tailEnd/>
          </a:ln>
          <a:effectLst/>
        </p:spPr>
        <p:txBody>
          <a:bodyPr/>
          <a:lstStyle/>
          <a:p>
            <a:pPr marL="342900" indent="-342900" eaLnBrk="1" hangingPunct="1">
              <a:lnSpc>
                <a:spcPct val="80000"/>
              </a:lnSpc>
              <a:spcBef>
                <a:spcPct val="20000"/>
              </a:spcBef>
              <a:buClr>
                <a:schemeClr val="tx2"/>
              </a:buClr>
            </a:pPr>
            <a:r>
              <a:rPr lang="en-US" sz="1400" baseline="0" noProof="1"/>
              <a:t>public class ButtonFrame extends JFrame </a:t>
            </a:r>
          </a:p>
          <a:p>
            <a:pPr marL="342900" indent="-342900" eaLnBrk="1" hangingPunct="1">
              <a:lnSpc>
                <a:spcPct val="80000"/>
              </a:lnSpc>
              <a:spcBef>
                <a:spcPct val="20000"/>
              </a:spcBef>
              <a:buClr>
                <a:schemeClr val="tx2"/>
              </a:buClr>
            </a:pPr>
            <a:r>
              <a:rPr lang="en-US" sz="1400" baseline="0" noProof="1"/>
              <a:t>{</a:t>
            </a:r>
          </a:p>
          <a:p>
            <a:pPr marL="342900" indent="-342900" eaLnBrk="1" hangingPunct="1">
              <a:lnSpc>
                <a:spcPct val="80000"/>
              </a:lnSpc>
              <a:spcBef>
                <a:spcPct val="20000"/>
              </a:spcBef>
              <a:buClr>
                <a:schemeClr val="tx2"/>
              </a:buClr>
            </a:pPr>
            <a:r>
              <a:rPr lang="en-US" sz="1400" baseline="0" noProof="1"/>
              <a:t>   private JButton plainJButton; // button with just text</a:t>
            </a:r>
          </a:p>
          <a:p>
            <a:pPr marL="342900" indent="-342900" eaLnBrk="1" hangingPunct="1">
              <a:lnSpc>
                <a:spcPct val="80000"/>
              </a:lnSpc>
              <a:spcBef>
                <a:spcPct val="20000"/>
              </a:spcBef>
              <a:buClr>
                <a:schemeClr val="tx2"/>
              </a:buClr>
            </a:pPr>
            <a:endParaRPr lang="en-US" sz="1400" baseline="0" dirty="0"/>
          </a:p>
          <a:p>
            <a:pPr marL="342900" indent="-342900" eaLnBrk="1" hangingPunct="1">
              <a:lnSpc>
                <a:spcPct val="80000"/>
              </a:lnSpc>
              <a:spcBef>
                <a:spcPct val="20000"/>
              </a:spcBef>
              <a:buClr>
                <a:schemeClr val="tx2"/>
              </a:buClr>
            </a:pPr>
            <a:r>
              <a:rPr lang="en-US" sz="1400" baseline="0" dirty="0"/>
              <a:t>   </a:t>
            </a:r>
            <a:r>
              <a:rPr lang="en-US" sz="1400" baseline="0" noProof="1"/>
              <a:t>// ButtonFrame adds JButtons to JFrame</a:t>
            </a:r>
          </a:p>
          <a:p>
            <a:pPr marL="342900" indent="-342900" eaLnBrk="1" hangingPunct="1">
              <a:lnSpc>
                <a:spcPct val="80000"/>
              </a:lnSpc>
              <a:spcBef>
                <a:spcPct val="20000"/>
              </a:spcBef>
              <a:buClr>
                <a:schemeClr val="tx2"/>
              </a:buClr>
            </a:pPr>
            <a:r>
              <a:rPr lang="en-US" sz="1400" baseline="0" noProof="1"/>
              <a:t>   public ButtonFrame()</a:t>
            </a:r>
          </a:p>
          <a:p>
            <a:pPr marL="342900" indent="-342900" eaLnBrk="1" hangingPunct="1">
              <a:lnSpc>
                <a:spcPct val="80000"/>
              </a:lnSpc>
              <a:spcBef>
                <a:spcPct val="20000"/>
              </a:spcBef>
              <a:buClr>
                <a:schemeClr val="tx2"/>
              </a:buClr>
            </a:pPr>
            <a:r>
              <a:rPr lang="en-US" sz="1400" baseline="0" noProof="1"/>
              <a:t>   {</a:t>
            </a:r>
          </a:p>
          <a:p>
            <a:pPr marL="342900" indent="-342900" eaLnBrk="1" hangingPunct="1">
              <a:lnSpc>
                <a:spcPct val="80000"/>
              </a:lnSpc>
              <a:spcBef>
                <a:spcPct val="20000"/>
              </a:spcBef>
              <a:buClr>
                <a:schemeClr val="tx2"/>
              </a:buClr>
            </a:pPr>
            <a:r>
              <a:rPr lang="en-US" sz="1400" baseline="0" noProof="1"/>
              <a:t>      super( "Testing Buttons" );</a:t>
            </a:r>
          </a:p>
          <a:p>
            <a:pPr marL="342900" indent="-342900" eaLnBrk="1" hangingPunct="1">
              <a:lnSpc>
                <a:spcPct val="80000"/>
              </a:lnSpc>
              <a:spcBef>
                <a:spcPct val="20000"/>
              </a:spcBef>
              <a:buClr>
                <a:schemeClr val="tx2"/>
              </a:buClr>
            </a:pPr>
            <a:r>
              <a:rPr lang="en-US" sz="1400" baseline="0" noProof="1"/>
              <a:t>      setLayout( new FlowLayout() ); // set frame layout</a:t>
            </a:r>
          </a:p>
          <a:p>
            <a:pPr marL="342900" indent="-342900" eaLnBrk="1" hangingPunct="1">
              <a:lnSpc>
                <a:spcPct val="80000"/>
              </a:lnSpc>
              <a:spcBef>
                <a:spcPct val="20000"/>
              </a:spcBef>
              <a:buClr>
                <a:schemeClr val="tx2"/>
              </a:buClr>
            </a:pPr>
            <a:endParaRPr lang="en-US" sz="1400" baseline="0" noProof="1"/>
          </a:p>
          <a:p>
            <a:pPr marL="342900" indent="-342900" eaLnBrk="1" hangingPunct="1">
              <a:lnSpc>
                <a:spcPct val="80000"/>
              </a:lnSpc>
              <a:spcBef>
                <a:spcPct val="20000"/>
              </a:spcBef>
              <a:buClr>
                <a:schemeClr val="tx2"/>
              </a:buClr>
            </a:pPr>
            <a:r>
              <a:rPr lang="en-US" sz="1400" baseline="0" noProof="1"/>
              <a:t>      plainJButton = new JButton( "Plain Button" ); // button with text</a:t>
            </a:r>
          </a:p>
          <a:p>
            <a:pPr marL="342900" indent="-342900" eaLnBrk="1" hangingPunct="1">
              <a:lnSpc>
                <a:spcPct val="80000"/>
              </a:lnSpc>
              <a:spcBef>
                <a:spcPct val="20000"/>
              </a:spcBef>
              <a:buClr>
                <a:schemeClr val="tx2"/>
              </a:buClr>
            </a:pPr>
            <a:r>
              <a:rPr lang="en-US" sz="1400" baseline="0" noProof="1"/>
              <a:t>      add( plainJButton ); // add plainJButton to JFrame</a:t>
            </a:r>
          </a:p>
          <a:p>
            <a:pPr marL="342900" indent="-342900" eaLnBrk="1" hangingPunct="1">
              <a:lnSpc>
                <a:spcPct val="80000"/>
              </a:lnSpc>
              <a:spcBef>
                <a:spcPct val="20000"/>
              </a:spcBef>
              <a:buClr>
                <a:schemeClr val="tx2"/>
              </a:buClr>
            </a:pPr>
            <a:endParaRPr lang="en-US" sz="1400" baseline="0" noProof="1"/>
          </a:p>
          <a:p>
            <a:pPr marL="342900" indent="-342900" eaLnBrk="1" hangingPunct="1">
              <a:lnSpc>
                <a:spcPct val="80000"/>
              </a:lnSpc>
              <a:spcBef>
                <a:spcPct val="20000"/>
              </a:spcBef>
              <a:buClr>
                <a:schemeClr val="tx2"/>
              </a:buClr>
            </a:pPr>
            <a:r>
              <a:rPr lang="en-US" sz="1400" baseline="0" noProof="1"/>
              <a:t>      //</a:t>
            </a:r>
            <a:r>
              <a:rPr lang="en-US" sz="1400" baseline="0" dirty="0"/>
              <a:t>Use anonymous inner class</a:t>
            </a:r>
            <a:r>
              <a:rPr lang="en-US" sz="1400" baseline="0" noProof="1"/>
              <a:t> </a:t>
            </a:r>
          </a:p>
          <a:p>
            <a:pPr marL="342900" indent="-342900" eaLnBrk="1" hangingPunct="1">
              <a:lnSpc>
                <a:spcPct val="80000"/>
              </a:lnSpc>
              <a:spcBef>
                <a:spcPct val="20000"/>
              </a:spcBef>
              <a:buClr>
                <a:schemeClr val="tx2"/>
              </a:buClr>
            </a:pPr>
            <a:r>
              <a:rPr lang="en-US" sz="1400" baseline="0" dirty="0"/>
              <a:t>	</a:t>
            </a:r>
            <a:r>
              <a:rPr lang="en-US" sz="1400" baseline="0" noProof="1"/>
              <a:t>plainJButton.addActionListener( </a:t>
            </a:r>
            <a:endParaRPr lang="en-US" sz="1400" baseline="0" dirty="0"/>
          </a:p>
          <a:p>
            <a:pPr marL="342900" indent="-342900" eaLnBrk="1" hangingPunct="1">
              <a:lnSpc>
                <a:spcPct val="80000"/>
              </a:lnSpc>
              <a:spcBef>
                <a:spcPct val="20000"/>
              </a:spcBef>
              <a:buClr>
                <a:schemeClr val="tx2"/>
              </a:buClr>
            </a:pPr>
            <a:r>
              <a:rPr lang="en-US" sz="1400" baseline="0" dirty="0"/>
              <a:t>	new </a:t>
            </a:r>
            <a:r>
              <a:rPr lang="en-US" sz="1400" baseline="0" noProof="1"/>
              <a:t> ActionListener</a:t>
            </a:r>
            <a:r>
              <a:rPr lang="en-US" sz="1400" baseline="0" dirty="0"/>
              <a:t> ()</a:t>
            </a:r>
            <a:r>
              <a:rPr lang="en-US" sz="1400" baseline="0" noProof="1"/>
              <a:t> </a:t>
            </a:r>
            <a:r>
              <a:rPr lang="en-US" sz="1400" baseline="0" dirty="0"/>
              <a:t> // anonymous inner class</a:t>
            </a:r>
            <a:endParaRPr lang="en-US" sz="1400" baseline="0" noProof="1"/>
          </a:p>
          <a:p>
            <a:pPr marL="342900" indent="-342900" eaLnBrk="1" hangingPunct="1">
              <a:lnSpc>
                <a:spcPct val="80000"/>
              </a:lnSpc>
              <a:spcBef>
                <a:spcPct val="20000"/>
              </a:spcBef>
              <a:buClr>
                <a:schemeClr val="tx2"/>
              </a:buClr>
            </a:pPr>
            <a:r>
              <a:rPr lang="en-US" sz="1400" baseline="0" noProof="1"/>
              <a:t>   </a:t>
            </a:r>
            <a:r>
              <a:rPr lang="en-US" sz="1400" baseline="0" dirty="0"/>
              <a:t>	     </a:t>
            </a:r>
            <a:r>
              <a:rPr lang="en-US" sz="1400" baseline="0" noProof="1"/>
              <a:t>{</a:t>
            </a:r>
          </a:p>
          <a:p>
            <a:pPr marL="342900" indent="-342900" eaLnBrk="1" hangingPunct="1">
              <a:lnSpc>
                <a:spcPct val="80000"/>
              </a:lnSpc>
              <a:spcBef>
                <a:spcPct val="20000"/>
              </a:spcBef>
              <a:buClr>
                <a:schemeClr val="tx2"/>
              </a:buClr>
            </a:pPr>
            <a:r>
              <a:rPr lang="en-US" sz="1400" baseline="0" noProof="1"/>
              <a:t>      </a:t>
            </a:r>
            <a:r>
              <a:rPr lang="en-US" sz="1400" baseline="0" dirty="0"/>
              <a:t>		</a:t>
            </a:r>
            <a:r>
              <a:rPr lang="en-US" sz="1400" baseline="0" noProof="1"/>
              <a:t>// handle button event</a:t>
            </a:r>
          </a:p>
          <a:p>
            <a:pPr marL="342900" indent="-342900" eaLnBrk="1" hangingPunct="1">
              <a:lnSpc>
                <a:spcPct val="80000"/>
              </a:lnSpc>
              <a:spcBef>
                <a:spcPct val="20000"/>
              </a:spcBef>
              <a:buClr>
                <a:schemeClr val="tx2"/>
              </a:buClr>
            </a:pPr>
            <a:r>
              <a:rPr lang="en-US" sz="1400" baseline="0" noProof="1"/>
              <a:t>      </a:t>
            </a:r>
            <a:r>
              <a:rPr lang="en-US" sz="1400" baseline="0" dirty="0"/>
              <a:t>		</a:t>
            </a:r>
            <a:r>
              <a:rPr lang="en-US" sz="1400" baseline="0" noProof="1"/>
              <a:t>public void actionPerformed( ActionEvent event )</a:t>
            </a:r>
          </a:p>
          <a:p>
            <a:pPr marL="342900" indent="-342900" eaLnBrk="1" hangingPunct="1">
              <a:lnSpc>
                <a:spcPct val="80000"/>
              </a:lnSpc>
              <a:spcBef>
                <a:spcPct val="20000"/>
              </a:spcBef>
              <a:buClr>
                <a:schemeClr val="tx2"/>
              </a:buClr>
            </a:pPr>
            <a:r>
              <a:rPr lang="en-US" sz="1400" baseline="0" noProof="1"/>
              <a:t>      </a:t>
            </a:r>
            <a:r>
              <a:rPr lang="en-US" sz="1400" baseline="0" dirty="0"/>
              <a:t>		</a:t>
            </a:r>
            <a:r>
              <a:rPr lang="en-US" sz="1400" baseline="0" noProof="1"/>
              <a:t>{</a:t>
            </a:r>
          </a:p>
          <a:p>
            <a:pPr marL="342900" indent="-342900" eaLnBrk="1" hangingPunct="1">
              <a:lnSpc>
                <a:spcPct val="80000"/>
              </a:lnSpc>
              <a:spcBef>
                <a:spcPct val="20000"/>
              </a:spcBef>
              <a:buClr>
                <a:schemeClr val="tx2"/>
              </a:buClr>
            </a:pPr>
            <a:r>
              <a:rPr lang="en-US" sz="1400" baseline="0" noProof="1"/>
              <a:t>         </a:t>
            </a:r>
            <a:r>
              <a:rPr lang="en-US" sz="1400" baseline="0" dirty="0"/>
              <a:t>	      </a:t>
            </a:r>
            <a:r>
              <a:rPr lang="en-US" sz="1400" baseline="0" noProof="1"/>
              <a:t>JOptionPane.showMessageDialog( ButtonFrame.this, String.format("You pressed: %s", </a:t>
            </a:r>
            <a:r>
              <a:rPr lang="en-US" sz="1400" baseline="0" dirty="0"/>
              <a:t>			</a:t>
            </a:r>
            <a:r>
              <a:rPr lang="en-US" sz="1400" baseline="0" noProof="1"/>
              <a:t>event.getActionCommand() ) );</a:t>
            </a:r>
          </a:p>
          <a:p>
            <a:pPr marL="342900" indent="-342900" eaLnBrk="1" hangingPunct="1">
              <a:lnSpc>
                <a:spcPct val="80000"/>
              </a:lnSpc>
              <a:spcBef>
                <a:spcPct val="20000"/>
              </a:spcBef>
              <a:buClr>
                <a:schemeClr val="tx2"/>
              </a:buClr>
            </a:pPr>
            <a:r>
              <a:rPr lang="en-US" sz="1400" baseline="0" noProof="1"/>
              <a:t>      </a:t>
            </a:r>
            <a:r>
              <a:rPr lang="en-US" sz="1400" baseline="0" dirty="0"/>
              <a:t>		</a:t>
            </a:r>
            <a:r>
              <a:rPr lang="en-US" sz="1400" baseline="0" noProof="1"/>
              <a:t>} // end method actionPerformed</a:t>
            </a:r>
            <a:endParaRPr lang="en-US" sz="1400" baseline="0" dirty="0"/>
          </a:p>
          <a:p>
            <a:pPr marL="342900" indent="-342900" eaLnBrk="1" hangingPunct="1">
              <a:lnSpc>
                <a:spcPct val="80000"/>
              </a:lnSpc>
              <a:spcBef>
                <a:spcPct val="20000"/>
              </a:spcBef>
              <a:buClr>
                <a:schemeClr val="tx2"/>
              </a:buClr>
            </a:pPr>
            <a:r>
              <a:rPr lang="en-US" sz="1400" baseline="0" dirty="0"/>
              <a:t>	    } // end of anonymous inner class</a:t>
            </a:r>
          </a:p>
          <a:p>
            <a:pPr marL="342900" indent="-342900" eaLnBrk="1" hangingPunct="1">
              <a:lnSpc>
                <a:spcPct val="80000"/>
              </a:lnSpc>
              <a:spcBef>
                <a:spcPct val="20000"/>
              </a:spcBef>
              <a:buClr>
                <a:schemeClr val="tx2"/>
              </a:buClr>
            </a:pPr>
            <a:r>
              <a:rPr lang="en-US" sz="1400" baseline="0" dirty="0"/>
              <a:t>      </a:t>
            </a:r>
            <a:r>
              <a:rPr lang="en-US" sz="1400" baseline="0" noProof="1"/>
              <a:t> </a:t>
            </a:r>
            <a:r>
              <a:rPr lang="en-US" sz="1400" baseline="0" dirty="0"/>
              <a:t>   </a:t>
            </a:r>
            <a:r>
              <a:rPr lang="en-US" sz="1400" baseline="0" noProof="1"/>
              <a:t>);</a:t>
            </a:r>
            <a:r>
              <a:rPr lang="en-US" sz="1400" baseline="0" dirty="0"/>
              <a:t> // end of add</a:t>
            </a:r>
          </a:p>
          <a:p>
            <a:pPr marL="342900" indent="-342900" eaLnBrk="1" hangingPunct="1">
              <a:lnSpc>
                <a:spcPct val="80000"/>
              </a:lnSpc>
              <a:spcBef>
                <a:spcPct val="20000"/>
              </a:spcBef>
              <a:buClr>
                <a:schemeClr val="tx2"/>
              </a:buClr>
            </a:pPr>
            <a:r>
              <a:rPr lang="en-US" sz="1400" baseline="0" dirty="0"/>
              <a:t>	</a:t>
            </a:r>
            <a:r>
              <a:rPr lang="en-US" sz="1400" baseline="0" noProof="1"/>
              <a:t>} // end ButtonFrame constructor</a:t>
            </a:r>
          </a:p>
          <a:p>
            <a:pPr marL="342900" indent="-342900" eaLnBrk="1" hangingPunct="1">
              <a:lnSpc>
                <a:spcPct val="80000"/>
              </a:lnSpc>
              <a:spcBef>
                <a:spcPct val="20000"/>
              </a:spcBef>
              <a:buClr>
                <a:schemeClr val="tx2"/>
              </a:buClr>
            </a:pPr>
            <a:r>
              <a:rPr lang="en-US" sz="1400" baseline="0" noProof="1"/>
              <a:t>} // end class ButtonFrame</a:t>
            </a:r>
          </a:p>
          <a:p>
            <a:pPr marL="342900" indent="-342900" eaLnBrk="1" hangingPunct="1">
              <a:lnSpc>
                <a:spcPct val="80000"/>
              </a:lnSpc>
              <a:spcBef>
                <a:spcPct val="20000"/>
              </a:spcBef>
              <a:buClr>
                <a:schemeClr val="tx2"/>
              </a:buClr>
              <a:buFontTx/>
              <a:buChar char="•"/>
            </a:pPr>
            <a:endParaRPr lang="en-US" sz="1200" baseline="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defRPr/>
            </a:pPr>
            <a:r>
              <a:rPr lang="en-US"/>
              <a:t>Top level containers</a:t>
            </a:r>
          </a:p>
        </p:txBody>
      </p:sp>
      <p:sp>
        <p:nvSpPr>
          <p:cNvPr id="9219" name="Rectangle 3"/>
          <p:cNvSpPr>
            <a:spLocks noGrp="1" noChangeArrowheads="1"/>
          </p:cNvSpPr>
          <p:nvPr>
            <p:ph type="body" idx="1"/>
          </p:nvPr>
        </p:nvSpPr>
        <p:spPr>
          <a:xfrm>
            <a:off x="457200" y="1219200"/>
            <a:ext cx="8686800" cy="5105400"/>
          </a:xfrm>
        </p:spPr>
        <p:txBody>
          <a:bodyPr/>
          <a:lstStyle/>
          <a:p>
            <a:pPr algn="ctr" eaLnBrk="1" hangingPunct="1">
              <a:lnSpc>
                <a:spcPct val="80000"/>
              </a:lnSpc>
              <a:buFontTx/>
              <a:buNone/>
            </a:pPr>
            <a:r>
              <a:rPr lang="en-US" sz="2800"/>
              <a:t>java.lang.Object</a:t>
            </a:r>
          </a:p>
          <a:p>
            <a:pPr algn="ctr" eaLnBrk="1" hangingPunct="1">
              <a:lnSpc>
                <a:spcPct val="80000"/>
              </a:lnSpc>
              <a:buFontTx/>
              <a:buNone/>
            </a:pPr>
            <a:r>
              <a:rPr lang="en-US" sz="2800"/>
              <a:t> </a:t>
            </a:r>
          </a:p>
          <a:p>
            <a:pPr algn="ctr" eaLnBrk="1" hangingPunct="1">
              <a:lnSpc>
                <a:spcPct val="80000"/>
              </a:lnSpc>
              <a:buFontTx/>
              <a:buNone/>
            </a:pPr>
            <a:r>
              <a:rPr lang="en-US" sz="2800"/>
              <a:t>java.awt.Component</a:t>
            </a:r>
          </a:p>
          <a:p>
            <a:pPr algn="ctr" eaLnBrk="1" hangingPunct="1">
              <a:lnSpc>
                <a:spcPct val="80000"/>
              </a:lnSpc>
              <a:buFontTx/>
              <a:buNone/>
            </a:pPr>
            <a:endParaRPr lang="en-US" sz="2800"/>
          </a:p>
          <a:p>
            <a:pPr algn="ctr" eaLnBrk="1" hangingPunct="1">
              <a:lnSpc>
                <a:spcPct val="80000"/>
              </a:lnSpc>
              <a:buFontTx/>
              <a:buNone/>
            </a:pPr>
            <a:r>
              <a:rPr lang="en-US" sz="2800"/>
              <a:t>java.awt.Container  </a:t>
            </a:r>
          </a:p>
          <a:p>
            <a:pPr algn="ctr" eaLnBrk="1" hangingPunct="1">
              <a:lnSpc>
                <a:spcPct val="80000"/>
              </a:lnSpc>
              <a:buFontTx/>
              <a:buNone/>
            </a:pPr>
            <a:endParaRPr lang="en-US" sz="2800"/>
          </a:p>
          <a:p>
            <a:pPr algn="ctr" eaLnBrk="1" hangingPunct="1">
              <a:lnSpc>
                <a:spcPct val="80000"/>
              </a:lnSpc>
              <a:buFontTx/>
              <a:buNone/>
            </a:pPr>
            <a:r>
              <a:rPr lang="en-US" sz="2800"/>
              <a:t>java.awt.Window </a:t>
            </a:r>
          </a:p>
          <a:p>
            <a:pPr algn="ctr" eaLnBrk="1" hangingPunct="1">
              <a:lnSpc>
                <a:spcPct val="80000"/>
              </a:lnSpc>
              <a:buFontTx/>
              <a:buNone/>
            </a:pPr>
            <a:endParaRPr lang="en-US" sz="2800"/>
          </a:p>
          <a:p>
            <a:pPr algn="ctr" eaLnBrk="1" hangingPunct="1">
              <a:lnSpc>
                <a:spcPct val="80000"/>
              </a:lnSpc>
              <a:buFontTx/>
              <a:buNone/>
            </a:pPr>
            <a:r>
              <a:rPr lang="en-US" sz="2800"/>
              <a:t>java.awt.Frame  </a:t>
            </a:r>
          </a:p>
          <a:p>
            <a:pPr algn="ctr" eaLnBrk="1" hangingPunct="1">
              <a:lnSpc>
                <a:spcPct val="80000"/>
              </a:lnSpc>
              <a:buFontTx/>
              <a:buNone/>
            </a:pPr>
            <a:endParaRPr lang="en-US" sz="2800"/>
          </a:p>
          <a:p>
            <a:pPr algn="ctr" eaLnBrk="1" hangingPunct="1">
              <a:lnSpc>
                <a:spcPct val="80000"/>
              </a:lnSpc>
              <a:buFontTx/>
              <a:buNone/>
            </a:pPr>
            <a:r>
              <a:rPr lang="en-US" sz="2800" b="1"/>
              <a:t>javax.swing.JFrame</a:t>
            </a:r>
            <a:r>
              <a:rPr lang="en-US" sz="280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a:xfrm>
            <a:off x="457200" y="609600"/>
            <a:ext cx="8229600" cy="5486400"/>
          </a:xfrm>
        </p:spPr>
        <p:txBody>
          <a:bodyPr/>
          <a:lstStyle/>
          <a:p>
            <a:pPr algn="ctr" eaLnBrk="1" hangingPunct="1">
              <a:lnSpc>
                <a:spcPct val="90000"/>
              </a:lnSpc>
              <a:buFontTx/>
              <a:buNone/>
            </a:pPr>
            <a:r>
              <a:rPr lang="en-US" sz="2800"/>
              <a:t>java.lang.Object</a:t>
            </a:r>
          </a:p>
          <a:p>
            <a:pPr algn="ctr" eaLnBrk="1" hangingPunct="1">
              <a:lnSpc>
                <a:spcPct val="90000"/>
              </a:lnSpc>
              <a:buFontTx/>
              <a:buNone/>
            </a:pPr>
            <a:r>
              <a:rPr lang="en-US" sz="2800"/>
              <a:t> </a:t>
            </a:r>
          </a:p>
          <a:p>
            <a:pPr algn="ctr" eaLnBrk="1" hangingPunct="1">
              <a:lnSpc>
                <a:spcPct val="90000"/>
              </a:lnSpc>
              <a:buFontTx/>
              <a:buNone/>
            </a:pPr>
            <a:r>
              <a:rPr lang="en-US" sz="2800"/>
              <a:t>java.awt.Component </a:t>
            </a:r>
          </a:p>
          <a:p>
            <a:pPr algn="ctr" eaLnBrk="1" hangingPunct="1">
              <a:lnSpc>
                <a:spcPct val="90000"/>
              </a:lnSpc>
              <a:buFontTx/>
              <a:buNone/>
            </a:pPr>
            <a:endParaRPr lang="en-US" sz="2800"/>
          </a:p>
          <a:p>
            <a:pPr algn="ctr" eaLnBrk="1" hangingPunct="1">
              <a:lnSpc>
                <a:spcPct val="90000"/>
              </a:lnSpc>
              <a:buFontTx/>
              <a:buNone/>
            </a:pPr>
            <a:r>
              <a:rPr lang="en-US" sz="2800"/>
              <a:t>java.awt.Container</a:t>
            </a:r>
          </a:p>
          <a:p>
            <a:pPr algn="ctr" eaLnBrk="1" hangingPunct="1">
              <a:lnSpc>
                <a:spcPct val="90000"/>
              </a:lnSpc>
              <a:buFontTx/>
              <a:buNone/>
            </a:pPr>
            <a:endParaRPr lang="en-US" sz="2800"/>
          </a:p>
          <a:p>
            <a:pPr algn="ctr" eaLnBrk="1" hangingPunct="1">
              <a:lnSpc>
                <a:spcPct val="90000"/>
              </a:lnSpc>
              <a:buFontTx/>
              <a:buNone/>
            </a:pPr>
            <a:r>
              <a:rPr lang="en-US" sz="2800"/>
              <a:t>java.awt.Window </a:t>
            </a:r>
          </a:p>
          <a:p>
            <a:pPr algn="ctr" eaLnBrk="1" hangingPunct="1">
              <a:lnSpc>
                <a:spcPct val="90000"/>
              </a:lnSpc>
              <a:buFontTx/>
              <a:buNone/>
            </a:pPr>
            <a:endParaRPr lang="en-US" sz="2800"/>
          </a:p>
          <a:p>
            <a:pPr algn="ctr" eaLnBrk="1" hangingPunct="1">
              <a:lnSpc>
                <a:spcPct val="90000"/>
              </a:lnSpc>
              <a:buFontTx/>
              <a:buNone/>
            </a:pPr>
            <a:r>
              <a:rPr lang="en-US" sz="2800"/>
              <a:t>java.awt.Dialog </a:t>
            </a:r>
          </a:p>
          <a:p>
            <a:pPr algn="ctr" eaLnBrk="1" hangingPunct="1">
              <a:lnSpc>
                <a:spcPct val="90000"/>
              </a:lnSpc>
              <a:buFontTx/>
              <a:buNone/>
            </a:pPr>
            <a:endParaRPr lang="en-US" sz="2800"/>
          </a:p>
          <a:p>
            <a:pPr algn="ctr" eaLnBrk="1" hangingPunct="1">
              <a:lnSpc>
                <a:spcPct val="90000"/>
              </a:lnSpc>
              <a:buFontTx/>
              <a:buNone/>
            </a:pPr>
            <a:r>
              <a:rPr lang="en-US" sz="2800" b="1"/>
              <a:t>javax.swing.JDialog</a:t>
            </a:r>
            <a:r>
              <a:rPr lang="en-US" sz="280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457200" y="609600"/>
            <a:ext cx="8229600" cy="5486400"/>
          </a:xfrm>
        </p:spPr>
        <p:txBody>
          <a:bodyPr/>
          <a:lstStyle/>
          <a:p>
            <a:pPr algn="ctr" eaLnBrk="1" hangingPunct="1">
              <a:lnSpc>
                <a:spcPct val="90000"/>
              </a:lnSpc>
              <a:buFontTx/>
              <a:buNone/>
            </a:pPr>
            <a:r>
              <a:rPr lang="en-US" sz="2800"/>
              <a:t>java.lang.Object</a:t>
            </a:r>
          </a:p>
          <a:p>
            <a:pPr algn="ctr" eaLnBrk="1" hangingPunct="1">
              <a:lnSpc>
                <a:spcPct val="90000"/>
              </a:lnSpc>
              <a:buFontTx/>
              <a:buNone/>
            </a:pPr>
            <a:r>
              <a:rPr lang="en-US" sz="2800"/>
              <a:t>  </a:t>
            </a:r>
          </a:p>
          <a:p>
            <a:pPr algn="ctr" eaLnBrk="1" hangingPunct="1">
              <a:lnSpc>
                <a:spcPct val="90000"/>
              </a:lnSpc>
              <a:buFontTx/>
              <a:buNone/>
            </a:pPr>
            <a:r>
              <a:rPr lang="en-US" sz="2800"/>
              <a:t>java.awt.Component  </a:t>
            </a:r>
          </a:p>
          <a:p>
            <a:pPr algn="ctr" eaLnBrk="1" hangingPunct="1">
              <a:lnSpc>
                <a:spcPct val="90000"/>
              </a:lnSpc>
              <a:buFontTx/>
              <a:buNone/>
            </a:pPr>
            <a:endParaRPr lang="en-US" sz="2800"/>
          </a:p>
          <a:p>
            <a:pPr algn="ctr" eaLnBrk="1" hangingPunct="1">
              <a:lnSpc>
                <a:spcPct val="90000"/>
              </a:lnSpc>
              <a:buFontTx/>
              <a:buNone/>
            </a:pPr>
            <a:r>
              <a:rPr lang="en-US" sz="2800"/>
              <a:t>java.awt.Container  </a:t>
            </a:r>
          </a:p>
          <a:p>
            <a:pPr algn="ctr" eaLnBrk="1" hangingPunct="1">
              <a:lnSpc>
                <a:spcPct val="90000"/>
              </a:lnSpc>
              <a:buFontTx/>
              <a:buNone/>
            </a:pPr>
            <a:endParaRPr lang="en-US" sz="2800"/>
          </a:p>
          <a:p>
            <a:pPr algn="ctr" eaLnBrk="1" hangingPunct="1">
              <a:lnSpc>
                <a:spcPct val="90000"/>
              </a:lnSpc>
              <a:buFontTx/>
              <a:buNone/>
            </a:pPr>
            <a:r>
              <a:rPr lang="en-US" sz="2800"/>
              <a:t>java.awt.Panel  </a:t>
            </a:r>
          </a:p>
          <a:p>
            <a:pPr algn="ctr" eaLnBrk="1" hangingPunct="1">
              <a:lnSpc>
                <a:spcPct val="90000"/>
              </a:lnSpc>
              <a:buFontTx/>
              <a:buNone/>
            </a:pPr>
            <a:endParaRPr lang="en-US" sz="2800"/>
          </a:p>
          <a:p>
            <a:pPr algn="ctr" eaLnBrk="1" hangingPunct="1">
              <a:lnSpc>
                <a:spcPct val="90000"/>
              </a:lnSpc>
              <a:buFontTx/>
              <a:buNone/>
            </a:pPr>
            <a:r>
              <a:rPr lang="en-US" sz="2800"/>
              <a:t>java.applet.Applet  </a:t>
            </a:r>
          </a:p>
          <a:p>
            <a:pPr algn="ctr" eaLnBrk="1" hangingPunct="1">
              <a:lnSpc>
                <a:spcPct val="90000"/>
              </a:lnSpc>
              <a:buFontTx/>
              <a:buNone/>
            </a:pPr>
            <a:endParaRPr lang="en-US" sz="2800"/>
          </a:p>
          <a:p>
            <a:pPr algn="ctr" eaLnBrk="1" hangingPunct="1">
              <a:lnSpc>
                <a:spcPct val="90000"/>
              </a:lnSpc>
              <a:buFontTx/>
              <a:buNone/>
            </a:pPr>
            <a:r>
              <a:rPr lang="en-US" sz="2800" b="1"/>
              <a:t>javax.swing.JApplet</a:t>
            </a:r>
            <a:r>
              <a:rPr lang="en-US" sz="2800"/>
              <a:t> </a:t>
            </a:r>
          </a:p>
        </p:txBody>
      </p:sp>
    </p:spTree>
  </p:cSld>
  <p:clrMapOvr>
    <a:masterClrMapping/>
  </p:clrMapOvr>
</p:sld>
</file>

<file path=ppt/theme/theme1.xml><?xml version="1.0" encoding="utf-8"?>
<a:theme xmlns:a="http://schemas.openxmlformats.org/drawingml/2006/main" name="Mountai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Mountain To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Mountain Top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Mountain Top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Mountain Top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Mountain Top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Mountain Top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Mountain Top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Mountain Top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Mountain Top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Mountain Top</Template>
  <TotalTime>751</TotalTime>
  <Words>5584</Words>
  <Application>Microsoft Office PowerPoint</Application>
  <PresentationFormat>On-screen Show (4:3)</PresentationFormat>
  <Paragraphs>601</Paragraphs>
  <Slides>64</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64</vt:i4>
      </vt:variant>
    </vt:vector>
  </HeadingPairs>
  <TitlesOfParts>
    <vt:vector size="67" baseType="lpstr">
      <vt:lpstr>宋体</vt:lpstr>
      <vt:lpstr>Arial</vt:lpstr>
      <vt:lpstr>Mountain Top</vt:lpstr>
      <vt:lpstr>Java GUI with Swing  (Part I)</vt:lpstr>
      <vt:lpstr>Swing and AWT</vt:lpstr>
      <vt:lpstr>Top level container</vt:lpstr>
      <vt:lpstr>PowerPoint Presentation</vt:lpstr>
      <vt:lpstr>PowerPoint Presentation</vt:lpstr>
      <vt:lpstr>PowerPoint Presentation</vt:lpstr>
      <vt:lpstr>Top level containers</vt:lpstr>
      <vt:lpstr>PowerPoint Presentation</vt:lpstr>
      <vt:lpstr>PowerPoint Presentation</vt:lpstr>
      <vt:lpstr>Swing Component hierarchy</vt:lpstr>
      <vt:lpstr>General purpose container</vt:lpstr>
      <vt:lpstr>Special Purpose Container</vt:lpstr>
      <vt:lpstr>Basic Controls</vt:lpstr>
      <vt:lpstr>PowerPoint Presentation</vt:lpstr>
      <vt:lpstr>PowerPoint Presentation</vt:lpstr>
      <vt:lpstr>PowerPoint Presentation</vt:lpstr>
      <vt:lpstr>PowerPoint Presentation</vt:lpstr>
      <vt:lpstr>PowerPoint Presentation</vt:lpstr>
      <vt:lpstr>PowerPoint Presentation</vt:lpstr>
      <vt:lpstr>How to Make Frames  (Main Windows) </vt:lpstr>
      <vt:lpstr>What is Frame?</vt:lpstr>
      <vt:lpstr>Creating and Showing Frames </vt:lpstr>
      <vt:lpstr>The Frame API </vt:lpstr>
      <vt:lpstr>Creating and Setting Up a Frame</vt:lpstr>
      <vt:lpstr>PowerPoint Presentation</vt:lpstr>
      <vt:lpstr>PowerPoint Presentation</vt:lpstr>
      <vt:lpstr>PowerPoint Presentation</vt:lpstr>
      <vt:lpstr>Setting Window Size &amp; Location </vt:lpstr>
      <vt:lpstr>PowerPoint Presentation</vt:lpstr>
      <vt:lpstr>PowerPoint Presentation</vt:lpstr>
      <vt:lpstr>PowerPoint Presentation</vt:lpstr>
      <vt:lpstr>PowerPoint Presentation</vt:lpstr>
      <vt:lpstr>How to Use Buttons, Check Boxes, and Radio Buttons </vt:lpstr>
      <vt:lpstr>PowerPoint Presentation</vt:lpstr>
      <vt:lpstr>PowerPoint Presentation</vt:lpstr>
      <vt:lpstr>Basic Controls</vt:lpstr>
      <vt:lpstr>How to use common button</vt:lpstr>
      <vt:lpstr>PowerPoint Presentation</vt:lpstr>
      <vt:lpstr>PowerPoint Presentation</vt:lpstr>
      <vt:lpstr>PowerPoint Presentation</vt:lpstr>
      <vt:lpstr>PowerPoint Presentation</vt:lpstr>
      <vt:lpstr>Introduction to  Event Handling</vt:lpstr>
      <vt:lpstr>PowerPoint Presentation</vt:lpstr>
      <vt:lpstr>Java Event Handling Example</vt:lpstr>
      <vt:lpstr>Basic concepts</vt:lpstr>
      <vt:lpstr>Event handling process</vt:lpstr>
      <vt:lpstr>Set up Event Handling</vt:lpstr>
      <vt:lpstr>PowerPoint Presentation</vt:lpstr>
      <vt:lpstr>Event Handling  (delegation event model)</vt:lpstr>
      <vt:lpstr>Event Types &amp; Listener Interfaces</vt:lpstr>
      <vt:lpstr>Action Event and Action Listener </vt:lpstr>
      <vt:lpstr>ActionEvent Class </vt:lpstr>
      <vt:lpstr>ActionListener Interface</vt:lpstr>
      <vt:lpstr>Write an Action Listener: </vt:lpstr>
      <vt:lpstr>Event handling with  Nested Classes</vt:lpstr>
      <vt:lpstr>PowerPoint Presentation</vt:lpstr>
      <vt:lpstr>PowerPoint Presentation</vt:lpstr>
      <vt:lpstr>PowerPoint Presentation</vt:lpstr>
      <vt:lpstr>PowerPoint Presentation</vt:lpstr>
      <vt:lpstr>PowerPoint Presentation</vt:lpstr>
      <vt:lpstr>PowerPoint Presentation</vt:lpstr>
      <vt:lpstr>Event handling with  Anonymous Inner Class</vt:lpstr>
      <vt:lpstr>PowerPoint Presentation</vt:lpstr>
      <vt:lpstr>PowerPoint Presentation</vt:lpstr>
    </vt:vector>
  </TitlesOfParts>
  <Company>Salisbury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Buttons, Check Boxes, and Radio Buttons</dc:title>
  <dc:creator>Information Technology</dc:creator>
  <cp:lastModifiedBy>Xiaohong Wang</cp:lastModifiedBy>
  <cp:revision>43</cp:revision>
  <dcterms:created xsi:type="dcterms:W3CDTF">2007-05-29T16:02:09Z</dcterms:created>
  <dcterms:modified xsi:type="dcterms:W3CDTF">2022-09-26T14:42:56Z</dcterms:modified>
</cp:coreProperties>
</file>