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40" r:id="rId2"/>
    <p:sldId id="361" r:id="rId3"/>
    <p:sldId id="36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62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20" autoAdjust="0"/>
  </p:normalViewPr>
  <p:slideViewPr>
    <p:cSldViewPr>
      <p:cViewPr varScale="1">
        <p:scale>
          <a:sx n="77" d="100"/>
          <a:sy n="77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3357C-F9CD-46E2-BBC8-3FFB4A5B5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3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227EE6-ACF3-4171-8328-AB64B740C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EAA64-CD88-4B08-97B3-567CB80B1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BC1CB-B6A9-4269-9B1D-3E25A6108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3DFCF-D9FC-431F-9F9F-036305CC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3FB32-3AEE-42B2-8614-32DA87DD5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DA1DC-A3DA-4B2C-8738-E475A6874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EED1A-F145-41D7-B151-735CEA94A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5015-9F9E-42C9-8E86-48AD9DC8F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C8D22-4BAF-4584-9E3F-3BC6C7E0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B41E0-3050-489D-80F4-D7804B0F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BE92-441B-4D87-80AE-A012E929A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6684-1B72-4BBA-8605-DF25FAA67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72D64-B8F1-414D-870E-6FC4CD5E4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41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D16B480-4AAF-4810-8F86-4077D0FE4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components/menu.html" TargetMode="External"/><Relationship Id="rId2" Type="http://schemas.openxmlformats.org/officeDocument/2006/relationships/hyperlink" Target="http://java.sun.com/docs/books/tutorial/uiswing/components/butt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uiswing/components/textfiel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EventObject.html" TargetMode="External"/><Relationship Id="rId2" Type="http://schemas.openxmlformats.org/officeDocument/2006/relationships/hyperlink" Target="http://java.sun.com/javase/6/docs/api/java/awt/event/ActionEv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Event Handling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Action Event and Action Listener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You implement an action listener to define what should be done when an user performs certain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action event occurs, whenever an action is performed by the user.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- clicks a </a:t>
            </a:r>
            <a:r>
              <a:rPr lang="en-US" sz="2800" smtClean="0">
                <a:hlinkClick r:id="rId2"/>
              </a:rPr>
              <a:t>button</a:t>
            </a:r>
            <a:r>
              <a:rPr lang="en-US" sz="2800" smtClean="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- chooses a </a:t>
            </a:r>
            <a:r>
              <a:rPr lang="en-US" sz="2800" smtClean="0">
                <a:hlinkClick r:id="rId3"/>
              </a:rPr>
              <a:t>menu item</a:t>
            </a:r>
            <a:r>
              <a:rPr lang="en-US" sz="2800" smtClean="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- presses Enter in a </a:t>
            </a:r>
            <a:r>
              <a:rPr lang="en-US" sz="2800" smtClean="0">
                <a:hlinkClick r:id="rId4"/>
              </a:rPr>
              <a:t>text field</a:t>
            </a:r>
            <a:r>
              <a:rPr lang="en-US" sz="28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an action event occurs, JMV sends an ActionEvent class object to event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ActionEvent Class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2"/>
              </a:rPr>
              <a:t>String </a:t>
            </a:r>
            <a:r>
              <a:rPr lang="en-US" sz="1800" dirty="0" err="1" smtClean="0">
                <a:hlinkClick r:id="rId2"/>
              </a:rPr>
              <a:t>getActionCommand</a:t>
            </a:r>
            <a:r>
              <a:rPr lang="en-US" sz="1800" dirty="0" smtClean="0">
                <a:hlinkClick r:id="rId2"/>
              </a:rPr>
              <a:t>()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Returns the string associated with this action. Most objects that can fire action events support a method called </a:t>
            </a:r>
            <a:r>
              <a:rPr lang="en-US" sz="1800" dirty="0" err="1" smtClean="0"/>
              <a:t>setActionCommand</a:t>
            </a:r>
            <a:r>
              <a:rPr lang="en-US" sz="1800" dirty="0" smtClean="0"/>
              <a:t> that lets you set this string.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hlinkClick r:id="rId2"/>
              </a:rPr>
              <a:t>int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 err="1" smtClean="0">
                <a:hlinkClick r:id="rId2"/>
              </a:rPr>
              <a:t>getModifiers</a:t>
            </a:r>
            <a:r>
              <a:rPr lang="en-US" sz="1800" dirty="0" smtClean="0">
                <a:hlinkClick r:id="rId2"/>
              </a:rPr>
              <a:t>()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Returns an integer representing the modifier keys the user was pressing when the action event occurred.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You can use the </a:t>
            </a:r>
            <a:r>
              <a:rPr lang="en-US" sz="1800" dirty="0" err="1" smtClean="0"/>
              <a:t>ActionEvent</a:t>
            </a:r>
            <a:r>
              <a:rPr lang="en-US" sz="1800" dirty="0" smtClean="0"/>
              <a:t>-defined constants SHIFT_MASK, CTRL_MASK, META_MASK, and ALT_MASK to determine which keys were pressed.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For example, if the user Shift-selects a menu item, then the following expression is nonzero: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actionEvent.getModifiers</a:t>
            </a:r>
            <a:r>
              <a:rPr lang="en-US" sz="1800" dirty="0" smtClean="0"/>
              <a:t>() &amp; </a:t>
            </a:r>
            <a:r>
              <a:rPr lang="en-US" sz="1800" dirty="0" err="1" smtClean="0"/>
              <a:t>ActionEvent.SHIFT_MASK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3"/>
              </a:rPr>
              <a:t>Object </a:t>
            </a:r>
            <a:r>
              <a:rPr lang="en-US" sz="1800" dirty="0" err="1" smtClean="0">
                <a:hlinkClick r:id="rId3"/>
              </a:rPr>
              <a:t>getSource</a:t>
            </a:r>
            <a:r>
              <a:rPr lang="en-US" sz="1800" dirty="0" smtClean="0">
                <a:hlinkClick r:id="rId3"/>
              </a:rPr>
              <a:t>()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i="1" dirty="0" smtClean="0"/>
              <a:t>in </a:t>
            </a:r>
            <a:r>
              <a:rPr lang="en-US" sz="1800" i="1" dirty="0" err="1" smtClean="0"/>
              <a:t>java.util.EventObject</a:t>
            </a:r>
            <a:r>
              <a:rPr lang="en-US" sz="1800" dirty="0" smtClean="0"/>
              <a:t>) Returns the object that fires the event.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ActionListener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  <a:p>
            <a:pPr eaLnBrk="1" hangingPunct="1">
              <a:buFontTx/>
              <a:buNone/>
            </a:pPr>
            <a:r>
              <a:rPr lang="en-US" smtClean="0"/>
              <a:t>public void actionPerformed(ActionEvent e) { ...</a:t>
            </a:r>
          </a:p>
          <a:p>
            <a:pPr eaLnBrk="1" hangingPunct="1">
              <a:buFontTx/>
              <a:buNone/>
            </a:pPr>
            <a:r>
              <a:rPr lang="en-US" smtClean="0"/>
              <a:t>		//code that reacts to the action... </a:t>
            </a:r>
          </a:p>
          <a:p>
            <a:pPr eaLnBrk="1" hangingPunct="1">
              <a:buFontTx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Write an Action Listener: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Declare an event handler class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class either implements an ActionListener interface or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extends a class that implements an ActionListener interface.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public class MyClass implements ActionListener {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… …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public void actionPerformed(ActionEvent e) { ...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//code that reacts to the action...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}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Register an instance of the event handler class on one or more components.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someComponent.addActionListener(instanceOfMyClass);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Event handling with </a:t>
            </a:r>
            <a:br>
              <a:rPr lang="en-US" sz="4000" smtClean="0"/>
            </a:br>
            <a:r>
              <a:rPr lang="en-US" sz="4000" smtClean="0"/>
              <a:t>Nested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flylib.com/books/2/254/1/html/2/images/11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7492"/>
            <a:ext cx="5410200" cy="57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3400" y="533400"/>
            <a:ext cx="8153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/>
              <a:t>// Fig. 11.9: TextFieldFrame.java</a:t>
            </a:r>
          </a:p>
          <a:p>
            <a:r>
              <a:rPr lang="en-US" baseline="0"/>
              <a:t>// Demonstrating the JTextField class.</a:t>
            </a:r>
          </a:p>
          <a:p>
            <a:r>
              <a:rPr lang="en-US" baseline="0"/>
              <a:t>import java.awt.FlowLayout;</a:t>
            </a:r>
          </a:p>
          <a:p>
            <a:r>
              <a:rPr lang="en-US" baseline="0"/>
              <a:t>import java.awt.event.ActionListener;</a:t>
            </a:r>
          </a:p>
          <a:p>
            <a:r>
              <a:rPr lang="en-US" baseline="0"/>
              <a:t>import java.awt.event.ActionEvent;</a:t>
            </a:r>
          </a:p>
          <a:p>
            <a:r>
              <a:rPr lang="en-US" baseline="0"/>
              <a:t>import javax.swing.JFrame;</a:t>
            </a:r>
          </a:p>
          <a:p>
            <a:r>
              <a:rPr lang="en-US" baseline="0"/>
              <a:t>import javax.swing.JTextField;</a:t>
            </a:r>
          </a:p>
          <a:p>
            <a:r>
              <a:rPr lang="en-US" baseline="0"/>
              <a:t>import javax.swing.JPasswordField;</a:t>
            </a:r>
          </a:p>
          <a:p>
            <a:r>
              <a:rPr lang="en-US" baseline="0"/>
              <a:t>import javax.swing.JOptionPane;</a:t>
            </a:r>
          </a:p>
          <a:p>
            <a:endParaRPr lang="en-US" baseline="0"/>
          </a:p>
          <a:p>
            <a:r>
              <a:rPr lang="en-US" baseline="0"/>
              <a:t>public class TextFieldFrame extends JFrame </a:t>
            </a:r>
          </a:p>
          <a:p>
            <a:r>
              <a:rPr lang="en-US" baseline="0"/>
              <a:t>{</a:t>
            </a:r>
          </a:p>
          <a:p>
            <a:r>
              <a:rPr lang="en-US" baseline="0"/>
              <a:t>   private JTextField textField1; // text field with set size</a:t>
            </a:r>
          </a:p>
          <a:p>
            <a:r>
              <a:rPr lang="en-US" baseline="0"/>
              <a:t>   private JTextField textField2; // text field constructed with text</a:t>
            </a:r>
          </a:p>
          <a:p>
            <a:r>
              <a:rPr lang="en-US" baseline="0"/>
              <a:t>   private JTextField textField3; // text field with text and size</a:t>
            </a:r>
          </a:p>
          <a:p>
            <a:r>
              <a:rPr lang="en-US" baseline="0"/>
              <a:t>   private JPasswordField passwordField; // password field with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/>
              <a:t>   // TextFieldFrame constructor adds JTextFields to JFrame</a:t>
            </a:r>
          </a:p>
          <a:p>
            <a:r>
              <a:rPr lang="en-US" baseline="0"/>
              <a:t>   public TextFieldFrame()</a:t>
            </a:r>
          </a:p>
          <a:p>
            <a:r>
              <a:rPr lang="en-US" baseline="0"/>
              <a:t>   {</a:t>
            </a:r>
          </a:p>
          <a:p>
            <a:r>
              <a:rPr lang="en-US" baseline="0"/>
              <a:t>      super( "Testing JTextField and JPasswordField" );</a:t>
            </a:r>
          </a:p>
          <a:p>
            <a:r>
              <a:rPr lang="en-US" baseline="0"/>
              <a:t>      setLayout( new FlowLayout() ); // set frame layout</a:t>
            </a:r>
          </a:p>
          <a:p>
            <a:endParaRPr lang="en-US" baseline="0"/>
          </a:p>
          <a:p>
            <a:r>
              <a:rPr lang="en-US" baseline="0"/>
              <a:t>      // construct textfield with 10 columns</a:t>
            </a:r>
          </a:p>
          <a:p>
            <a:r>
              <a:rPr lang="en-US" baseline="0"/>
              <a:t>      textField1 = new JTextField( 10 ); </a:t>
            </a:r>
          </a:p>
          <a:p>
            <a:r>
              <a:rPr lang="en-US" baseline="0"/>
              <a:t>      add( textField1 ); // add textField1 to JFrame</a:t>
            </a:r>
          </a:p>
          <a:p>
            <a:endParaRPr lang="en-US" baseline="0"/>
          </a:p>
          <a:p>
            <a:r>
              <a:rPr lang="en-US" baseline="0"/>
              <a:t>      // construct textfield with default text</a:t>
            </a:r>
          </a:p>
          <a:p>
            <a:r>
              <a:rPr lang="en-US" baseline="0"/>
              <a:t>      textField2 = new JTextField( "Enter text here" );</a:t>
            </a:r>
          </a:p>
          <a:p>
            <a:r>
              <a:rPr lang="en-US" baseline="0"/>
              <a:t>      add( textField2 ); // add textField2 to JFrame</a:t>
            </a:r>
          </a:p>
          <a:p>
            <a:endParaRPr lang="en-US" baseline="0"/>
          </a:p>
          <a:p>
            <a:r>
              <a:rPr lang="en-US" baseline="0"/>
              <a:t>      // construct textfield with default text and 21 columns</a:t>
            </a:r>
          </a:p>
          <a:p>
            <a:r>
              <a:rPr lang="en-US" baseline="0"/>
              <a:t>      textField3 = new JTextField( "Uneditable text field", 21 );</a:t>
            </a:r>
          </a:p>
          <a:p>
            <a:r>
              <a:rPr lang="en-US" baseline="0"/>
              <a:t>      textField3.setEditable( false ); // disable editing</a:t>
            </a:r>
          </a:p>
          <a:p>
            <a:r>
              <a:rPr lang="en-US" baseline="0"/>
              <a:t>      add( textField3 ); // add textField3 to JFrame</a:t>
            </a:r>
          </a:p>
          <a:p>
            <a:endParaRPr lang="en-US" baseline="0"/>
          </a:p>
          <a:p>
            <a:r>
              <a:rPr lang="en-US" baseline="0"/>
              <a:t>     // construct passwordfield with default text</a:t>
            </a:r>
          </a:p>
          <a:p>
            <a:r>
              <a:rPr lang="en-US" baseline="0"/>
              <a:t>      passwordField = new JPasswordField( "Hidden text" );</a:t>
            </a:r>
          </a:p>
          <a:p>
            <a:r>
              <a:rPr lang="en-US" baseline="0"/>
              <a:t>      add(passwordField ); // add passwordField to JFrame</a:t>
            </a:r>
            <a:r>
              <a:rPr lang="en-US" sz="1400" baseline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381000"/>
            <a:ext cx="8229600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aseline="0"/>
          </a:p>
          <a:p>
            <a:r>
              <a:rPr lang="en-US" baseline="0"/>
              <a:t>      // create and register event handlers</a:t>
            </a:r>
          </a:p>
          <a:p>
            <a:r>
              <a:rPr lang="en-US" baseline="0"/>
              <a:t>      TextFieldHandler handler = new TextFieldHandler();</a:t>
            </a:r>
          </a:p>
          <a:p>
            <a:endParaRPr lang="en-US" baseline="0"/>
          </a:p>
          <a:p>
            <a:r>
              <a:rPr lang="en-US"/>
              <a:t>        // create and register event handlers</a:t>
            </a:r>
          </a:p>
          <a:p>
            <a:endParaRPr lang="en-US" baseline="0"/>
          </a:p>
          <a:p>
            <a:r>
              <a:rPr lang="en-US" baseline="0"/>
              <a:t>      textField1.addActionListener( handler );</a:t>
            </a:r>
          </a:p>
          <a:p>
            <a:r>
              <a:rPr lang="en-US" baseline="0"/>
              <a:t>      textField2.addActionListener( handler );</a:t>
            </a:r>
          </a:p>
          <a:p>
            <a:r>
              <a:rPr lang="en-US" baseline="0"/>
              <a:t>      textField3.addActionListener( handler );</a:t>
            </a:r>
          </a:p>
          <a:p>
            <a:r>
              <a:rPr lang="en-US" baseline="0"/>
              <a:t>      passwordField.addActionListener( handler );</a:t>
            </a:r>
          </a:p>
          <a:p>
            <a:r>
              <a:rPr lang="en-US" baseline="0"/>
              <a:t>   } // end TextFieldFrame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81000" y="152400"/>
            <a:ext cx="8610600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baseline="0"/>
              <a:t> </a:t>
            </a:r>
            <a:r>
              <a:rPr lang="en-US" sz="1400" baseline="0"/>
              <a:t>// private inner class for event handling</a:t>
            </a:r>
          </a:p>
          <a:p>
            <a:r>
              <a:rPr lang="en-US" sz="1400" baseline="0"/>
              <a:t>   private class TextFieldHandler implements ActionListener </a:t>
            </a:r>
          </a:p>
          <a:p>
            <a:r>
              <a:rPr lang="en-US" sz="1400" baseline="0"/>
              <a:t>   {</a:t>
            </a:r>
          </a:p>
          <a:p>
            <a:r>
              <a:rPr lang="en-US" sz="1600" baseline="0"/>
              <a:t>      </a:t>
            </a:r>
            <a:r>
              <a:rPr lang="en-US" sz="1400" baseline="0"/>
              <a:t>// process textfield events</a:t>
            </a:r>
          </a:p>
          <a:p>
            <a:pPr lvl="1"/>
            <a:r>
              <a:rPr lang="en-US" sz="1600" b="1" baseline="0"/>
              <a:t>   </a:t>
            </a:r>
            <a:r>
              <a:rPr lang="en-US" sz="1600" b="1" noProof="1"/>
              <a:t> public void actionPerformed( ActionEvent event )</a:t>
            </a:r>
          </a:p>
          <a:p>
            <a:pPr lvl="1"/>
            <a:r>
              <a:rPr lang="en-US" sz="1600" b="1" noProof="1"/>
              <a:t>      {</a:t>
            </a:r>
          </a:p>
          <a:p>
            <a:pPr lvl="1"/>
            <a:r>
              <a:rPr lang="en-US" sz="1600" b="1" noProof="1"/>
              <a:t>         String string = ""; // declare string to display</a:t>
            </a:r>
          </a:p>
          <a:p>
            <a:pPr lvl="1"/>
            <a:endParaRPr lang="en-US" sz="1600" b="1" noProof="1"/>
          </a:p>
          <a:p>
            <a:pPr lvl="1"/>
            <a:r>
              <a:rPr lang="en-US" sz="1600" b="1" noProof="1"/>
              <a:t>         // user pressed Enter in JTextField textField1</a:t>
            </a:r>
          </a:p>
          <a:p>
            <a:pPr lvl="1"/>
            <a:r>
              <a:rPr lang="en-US" sz="1600" b="1" noProof="1"/>
              <a:t>         if ( event.getSource() == textField1 )</a:t>
            </a:r>
          </a:p>
          <a:p>
            <a:pPr lvl="1"/>
            <a:r>
              <a:rPr lang="en-US" sz="1600" b="1" noProof="1"/>
              <a:t>            string = String.format( "textField1: %s",</a:t>
            </a:r>
          </a:p>
          <a:p>
            <a:pPr lvl="1"/>
            <a:r>
              <a:rPr lang="en-US" sz="1600" b="1" noProof="1"/>
              <a:t>               event.getActionCommand() );</a:t>
            </a:r>
          </a:p>
          <a:p>
            <a:pPr lvl="1"/>
            <a:endParaRPr lang="en-US" sz="1600" b="1" noProof="1"/>
          </a:p>
          <a:p>
            <a:pPr lvl="1"/>
            <a:r>
              <a:rPr lang="en-US" sz="1600" b="1" noProof="1"/>
              <a:t>         // user pressed Enter in JTextField textField2</a:t>
            </a:r>
          </a:p>
          <a:p>
            <a:pPr lvl="1"/>
            <a:r>
              <a:rPr lang="en-US" sz="1600" b="1" noProof="1"/>
              <a:t>         else if ( event.getSource() == textField2 )</a:t>
            </a:r>
          </a:p>
          <a:p>
            <a:pPr lvl="1"/>
            <a:r>
              <a:rPr lang="en-US" sz="1600" b="1" noProof="1"/>
              <a:t>            string = String.format( "textField2: %s",</a:t>
            </a:r>
          </a:p>
          <a:p>
            <a:pPr lvl="1"/>
            <a:r>
              <a:rPr lang="en-US" sz="1600" b="1" noProof="1"/>
              <a:t>               event.getActionCommand() );</a:t>
            </a:r>
          </a:p>
          <a:p>
            <a:pPr lvl="1"/>
            <a:endParaRPr lang="en-US" sz="1600" b="1" noProof="1"/>
          </a:p>
          <a:p>
            <a:pPr lvl="1"/>
            <a:r>
              <a:rPr lang="en-US" sz="1600" b="1" noProof="1"/>
              <a:t>         // user pressed Enter in JTextField textField3</a:t>
            </a:r>
          </a:p>
          <a:p>
            <a:pPr lvl="1"/>
            <a:r>
              <a:rPr lang="en-US" sz="1600" b="1" noProof="1"/>
              <a:t>         else if ( event.getSource() == textField3 )</a:t>
            </a:r>
          </a:p>
          <a:p>
            <a:pPr lvl="1"/>
            <a:r>
              <a:rPr lang="en-US" sz="1600" b="1" noProof="1"/>
              <a:t>            string = String.format( "textField3: %s", </a:t>
            </a:r>
          </a:p>
          <a:p>
            <a:pPr lvl="1"/>
            <a:r>
              <a:rPr lang="en-US" sz="1600" b="1" noProof="1"/>
              <a:t>               event.getActionCommand() );</a:t>
            </a:r>
          </a:p>
          <a:p>
            <a:pPr lvl="1"/>
            <a:endParaRPr lang="en-US" sz="1600" b="1" noProof="1"/>
          </a:p>
          <a:p>
            <a:pPr lvl="1"/>
            <a:r>
              <a:rPr lang="en-US" sz="1600" b="1" noProof="1"/>
              <a:t>         // user pressed Enter in JTextField passwordField</a:t>
            </a:r>
          </a:p>
          <a:p>
            <a:pPr lvl="1"/>
            <a:r>
              <a:rPr lang="en-US" sz="1600" b="1" noProof="1"/>
              <a:t>         else if ( event.getSource() == passwordField )</a:t>
            </a:r>
          </a:p>
          <a:p>
            <a:pPr lvl="1"/>
            <a:r>
              <a:rPr lang="en-US" sz="1600" b="1" noProof="1"/>
              <a:t>            string = String.format( "passwordField: %s", </a:t>
            </a:r>
          </a:p>
          <a:p>
            <a:pPr lvl="1"/>
            <a:r>
              <a:rPr lang="en-US" sz="1600" b="1" noProof="1"/>
              <a:t>               new String( passwordField.getPassword() ) );</a:t>
            </a:r>
          </a:p>
          <a:p>
            <a:pPr lvl="1"/>
            <a:endParaRPr lang="en-US" sz="1600" b="1" noProof="1"/>
          </a:p>
          <a:p>
            <a:pPr lvl="1"/>
            <a:r>
              <a:rPr lang="en-US" sz="1600" b="1" noProof="1"/>
              <a:t>         // display JTextField content</a:t>
            </a:r>
          </a:p>
          <a:p>
            <a:pPr lvl="1"/>
            <a:r>
              <a:rPr lang="en-US" sz="1600" b="1" noProof="1"/>
              <a:t>         JOptionPane.showMessageDialog( null, string ); </a:t>
            </a:r>
          </a:p>
          <a:p>
            <a:pPr lvl="1"/>
            <a:r>
              <a:rPr lang="en-US" sz="1600" b="1" noProof="1"/>
              <a:t>      } // end method actionPerformed</a:t>
            </a:r>
            <a:endParaRPr lang="en-US" sz="1600" b="1"/>
          </a:p>
          <a:p>
            <a:r>
              <a:rPr lang="en-US" sz="1600" b="1"/>
              <a:t>   } // end private inner class TextFieldHandler</a:t>
            </a:r>
          </a:p>
          <a:p>
            <a:endParaRPr lang="en-US" sz="1600" b="1"/>
          </a:p>
          <a:p>
            <a:pPr lvl="1"/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685800"/>
            <a:ext cx="2438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altLang="zh-CN" dirty="0" smtClean="0"/>
              <a:t>《interface》</a:t>
            </a:r>
          </a:p>
          <a:p>
            <a:pPr algn="ctr"/>
            <a:r>
              <a:rPr lang="en-US" dirty="0" smtClean="0"/>
              <a:t>Subject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registerObserver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removeObserver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notifyObserver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1447800"/>
            <a:ext cx="2438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10200" y="7620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altLang="zh-CN" dirty="0" smtClean="0"/>
              <a:t>《interface》</a:t>
            </a:r>
          </a:p>
          <a:p>
            <a:pPr algn="ctr"/>
            <a:r>
              <a:rPr lang="en-US" dirty="0" smtClean="0"/>
              <a:t>Observer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update()</a:t>
            </a:r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10200" y="15240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3657600"/>
            <a:ext cx="2438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ConcreteSubject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registerObserver</a:t>
            </a:r>
            <a:r>
              <a:rPr lang="en-US" dirty="0" smtClean="0">
                <a:solidFill>
                  <a:schemeClr val="bg1"/>
                </a:solidFill>
              </a:rPr>
              <a:t>(){…}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removeObserver</a:t>
            </a:r>
            <a:r>
              <a:rPr lang="en-US" dirty="0" smtClean="0">
                <a:solidFill>
                  <a:schemeClr val="bg1"/>
                </a:solidFill>
              </a:rPr>
              <a:t>(){…}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notifyObserver</a:t>
            </a:r>
            <a:r>
              <a:rPr lang="en-US" dirty="0" smtClean="0">
                <a:solidFill>
                  <a:schemeClr val="bg1"/>
                </a:solidFill>
              </a:rPr>
              <a:t>(){…}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getState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setState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4267200"/>
            <a:ext cx="2438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0200" y="36576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ConcreteObserver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update(){…}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// other methods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10200" y="4191000"/>
            <a:ext cx="2209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590800" y="2590800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172200" y="2133600"/>
            <a:ext cx="2286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0"/>
            <a:endCxn id="16" idx="3"/>
          </p:cNvCxnSpPr>
          <p:nvPr/>
        </p:nvCxnSpPr>
        <p:spPr>
          <a:xfrm rot="16200000" flipV="1">
            <a:off x="2266950" y="3181350"/>
            <a:ext cx="914400" cy="381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rot="16200000" flipV="1">
            <a:off x="5695950" y="2914650"/>
            <a:ext cx="1371600" cy="1143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6200000" flipH="1" flipV="1">
            <a:off x="5181600" y="990600"/>
            <a:ext cx="304800" cy="1524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86200" y="1066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3962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16200000" flipH="1">
            <a:off x="3939542" y="3863340"/>
            <a:ext cx="304800" cy="19812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09600" y="762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/>
              <a:t>} // end class TextFieldFrame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524000"/>
            <a:ext cx="8305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 dirty="0"/>
              <a:t>// Fig. 11.10: TextFieldTest.java</a:t>
            </a:r>
          </a:p>
          <a:p>
            <a:r>
              <a:rPr lang="en-US" baseline="0" dirty="0"/>
              <a:t>// Testing </a:t>
            </a:r>
            <a:r>
              <a:rPr lang="en-US" baseline="0" dirty="0" err="1"/>
              <a:t>TextFieldFrame</a:t>
            </a:r>
            <a:r>
              <a:rPr lang="en-US" baseline="0" dirty="0"/>
              <a:t>.</a:t>
            </a:r>
          </a:p>
          <a:p>
            <a:r>
              <a:rPr lang="en-US" baseline="0" dirty="0"/>
              <a:t>import </a:t>
            </a:r>
            <a:r>
              <a:rPr lang="en-US" baseline="0" dirty="0" err="1"/>
              <a:t>javax.swing.JFrame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public class </a:t>
            </a:r>
            <a:r>
              <a:rPr lang="en-US" baseline="0" dirty="0" err="1"/>
              <a:t>TextFieldTest</a:t>
            </a:r>
            <a:endParaRPr lang="en-US" baseline="0" dirty="0"/>
          </a:p>
          <a:p>
            <a:r>
              <a:rPr lang="en-US" baseline="0" dirty="0"/>
              <a:t>{</a:t>
            </a:r>
          </a:p>
          <a:p>
            <a:r>
              <a:rPr lang="en-US" baseline="0" dirty="0"/>
              <a:t>   public static void main( String </a:t>
            </a:r>
            <a:r>
              <a:rPr lang="en-US" baseline="0" dirty="0" err="1"/>
              <a:t>args</a:t>
            </a:r>
            <a:r>
              <a:rPr lang="en-US" baseline="0" dirty="0"/>
              <a:t>[] )</a:t>
            </a:r>
          </a:p>
          <a:p>
            <a:r>
              <a:rPr lang="en-US" baseline="0" dirty="0"/>
              <a:t>   { </a:t>
            </a:r>
          </a:p>
          <a:p>
            <a:r>
              <a:rPr lang="en-US" baseline="0" dirty="0"/>
              <a:t>      </a:t>
            </a:r>
            <a:r>
              <a:rPr lang="en-US" baseline="0" dirty="0" err="1"/>
              <a:t>TextFieldFrame</a:t>
            </a:r>
            <a:r>
              <a:rPr lang="en-US" baseline="0" dirty="0"/>
              <a:t> </a:t>
            </a:r>
            <a:r>
              <a:rPr lang="en-US" baseline="0" dirty="0" err="1"/>
              <a:t>textFieldFrame</a:t>
            </a:r>
            <a:r>
              <a:rPr lang="en-US" baseline="0" dirty="0"/>
              <a:t> = new </a:t>
            </a:r>
            <a:r>
              <a:rPr lang="en-US" baseline="0" dirty="0" err="1"/>
              <a:t>TextFieldFrame</a:t>
            </a:r>
            <a:r>
              <a:rPr lang="en-US" baseline="0" dirty="0"/>
              <a:t>(); </a:t>
            </a:r>
          </a:p>
          <a:p>
            <a:r>
              <a:rPr lang="en-US" baseline="0" dirty="0"/>
              <a:t>      </a:t>
            </a:r>
            <a:r>
              <a:rPr lang="en-US" baseline="0" dirty="0" err="1"/>
              <a:t>textFieldFrame.setDefaultCloseOperation</a:t>
            </a:r>
            <a:r>
              <a:rPr lang="en-US" baseline="0" dirty="0"/>
              <a:t>( </a:t>
            </a:r>
            <a:r>
              <a:rPr lang="en-US" baseline="0" dirty="0" err="1"/>
              <a:t>JFrame.EXIT_ON_CLOSE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      </a:t>
            </a:r>
            <a:r>
              <a:rPr lang="en-US" baseline="0" dirty="0" err="1"/>
              <a:t>textFieldFrame.setSize</a:t>
            </a:r>
            <a:r>
              <a:rPr lang="en-US" baseline="0" dirty="0"/>
              <a:t>( 325, 100 ); // set frame size</a:t>
            </a:r>
          </a:p>
          <a:p>
            <a:r>
              <a:rPr lang="en-US" baseline="0" dirty="0"/>
              <a:t>      </a:t>
            </a:r>
            <a:r>
              <a:rPr lang="en-US" baseline="0" dirty="0" err="1"/>
              <a:t>textFieldFrame.setVisible</a:t>
            </a:r>
            <a:r>
              <a:rPr lang="en-US" baseline="0" dirty="0"/>
              <a:t>( true ); // display frame</a:t>
            </a:r>
          </a:p>
          <a:p>
            <a:r>
              <a:rPr lang="en-US" baseline="0" dirty="0"/>
              <a:t>   } // end main</a:t>
            </a:r>
          </a:p>
          <a:p>
            <a:r>
              <a:rPr lang="en-US" baseline="0" dirty="0"/>
              <a:t>} // end class </a:t>
            </a:r>
            <a:r>
              <a:rPr lang="en-US" baseline="0" dirty="0" err="1"/>
              <a:t>TextFieldTest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Event handling with </a:t>
            </a:r>
            <a:br>
              <a:rPr lang="en-US" sz="4000" smtClean="0"/>
            </a:br>
            <a:r>
              <a:rPr lang="en-US" sz="4000" smtClean="0"/>
              <a:t>Anonymous Inner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public class ButtonFrame extends JFrame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private JButton plainJButton; // button with just text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// ButtonFrame adds JButtons to JFrame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public ButtonFrame()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super( "Testing Buttons"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setLayout( new FlowLayout() ); // set frame layout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plainJButton = new JButton( "Plain Button" ); // button with text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add( plainJButton ); // add plainJButton to JFrame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// create new ButtonHandler for button event handling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ButtonHandler handler = new ButtonHandler();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noProof="1" smtClean="0"/>
              <a:t>plainJButton.addActionListener( handler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} // end ButtonFrame constructor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// inner class for button event handling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private class ButtonHandler implements ActionListener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// handle button event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public void actionPerformed( ActionEvent event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   JOptionPane.showMessageDialog( ButtonFrame.this, String.format(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      "You pressed: %s", event.getActionCommand() )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   } // end method actionPerformed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   } // end private inner class ButtonHandler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noProof="1" smtClean="0"/>
              <a:t>} // end class ButtonFrame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457200" y="4572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public class ButtonFrame extends JFrame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private JButton plainJButton; // button with just text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endParaRPr lang="en-US" sz="1400" baseline="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   </a:t>
            </a:r>
            <a:r>
              <a:rPr lang="en-US" sz="1400" baseline="0" noProof="1"/>
              <a:t>// ButtonFrame adds JButtons to JFrame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public ButtonFrame()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super( "Testing Buttons" 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setLayout( new FlowLayout() ); // set frame layout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endParaRPr lang="en-US" sz="1400" baseline="0" noProof="1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plainJButton = new JButton( "Plain Button" ); // button with text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add( plainJButton ); // add plainJButton to JFrame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endParaRPr lang="en-US" sz="1400" baseline="0" noProof="1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//</a:t>
            </a:r>
            <a:r>
              <a:rPr lang="en-US" sz="1400" baseline="0" dirty="0"/>
              <a:t>Use anonymous inner class</a:t>
            </a:r>
            <a:r>
              <a:rPr lang="en-US" sz="1400" baseline="0" noProof="1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	</a:t>
            </a:r>
            <a:r>
              <a:rPr lang="en-US" sz="1400" baseline="0" noProof="1"/>
              <a:t>plainJButton.addActionListener( </a:t>
            </a:r>
            <a:endParaRPr lang="en-US" sz="1400" baseline="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	new </a:t>
            </a:r>
            <a:r>
              <a:rPr lang="en-US" sz="1400" baseline="0" noProof="1"/>
              <a:t> ActionListener</a:t>
            </a:r>
            <a:r>
              <a:rPr lang="en-US" sz="1400" baseline="0" dirty="0"/>
              <a:t> ()</a:t>
            </a:r>
            <a:r>
              <a:rPr lang="en-US" sz="1400" baseline="0" noProof="1"/>
              <a:t> </a:t>
            </a:r>
            <a:r>
              <a:rPr lang="en-US" sz="1400" baseline="0" dirty="0"/>
              <a:t> // anonymous inner class</a:t>
            </a:r>
            <a:endParaRPr lang="en-US" sz="1400" baseline="0" noProof="1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</a:t>
            </a:r>
            <a:r>
              <a:rPr lang="en-US" sz="1400" baseline="0" dirty="0"/>
              <a:t>	     </a:t>
            </a:r>
            <a:r>
              <a:rPr lang="en-US" sz="1400" baseline="0" noProof="1"/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</a:t>
            </a:r>
            <a:r>
              <a:rPr lang="en-US" sz="1400" baseline="0" dirty="0"/>
              <a:t>		</a:t>
            </a:r>
            <a:r>
              <a:rPr lang="en-US" sz="1400" baseline="0" noProof="1"/>
              <a:t>// handle button event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</a:t>
            </a:r>
            <a:r>
              <a:rPr lang="en-US" sz="1400" baseline="0" dirty="0"/>
              <a:t>		</a:t>
            </a:r>
            <a:r>
              <a:rPr lang="en-US" sz="1400" baseline="0" noProof="1"/>
              <a:t>public void actionPerformed( ActionEvent event 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</a:t>
            </a:r>
            <a:r>
              <a:rPr lang="en-US" sz="1400" baseline="0" dirty="0"/>
              <a:t>		</a:t>
            </a:r>
            <a:r>
              <a:rPr lang="en-US" sz="1400" baseline="0" noProof="1"/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   </a:t>
            </a:r>
            <a:r>
              <a:rPr lang="en-US" sz="1400" baseline="0" dirty="0"/>
              <a:t>	      </a:t>
            </a:r>
            <a:r>
              <a:rPr lang="en-US" sz="1400" baseline="0" noProof="1"/>
              <a:t>JOptionPane.showMessageDialog( ButtonFrame.this, </a:t>
            </a:r>
            <a:r>
              <a:rPr lang="en-US" sz="1400" baseline="0" noProof="1" smtClean="0"/>
              <a:t>String.format</a:t>
            </a:r>
            <a:r>
              <a:rPr lang="en-US" sz="1400" baseline="0" noProof="1"/>
              <a:t>("You pressed: %s", </a:t>
            </a:r>
            <a:r>
              <a:rPr lang="en-US" sz="1400" baseline="0" dirty="0"/>
              <a:t>			</a:t>
            </a:r>
            <a:r>
              <a:rPr lang="en-US" sz="1400" baseline="0" noProof="1"/>
              <a:t>event.getActionCommand() ) 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      </a:t>
            </a:r>
            <a:r>
              <a:rPr lang="en-US" sz="1400" baseline="0" dirty="0"/>
              <a:t>		</a:t>
            </a:r>
            <a:r>
              <a:rPr lang="en-US" sz="1400" baseline="0" noProof="1"/>
              <a:t>} // end method actionPerformed</a:t>
            </a:r>
            <a:endParaRPr lang="en-US" sz="1400" baseline="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	    } // end of anonymous inner class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      </a:t>
            </a:r>
            <a:r>
              <a:rPr lang="en-US" sz="1400" baseline="0" noProof="1"/>
              <a:t> </a:t>
            </a:r>
            <a:r>
              <a:rPr lang="en-US" sz="1400" baseline="0" dirty="0"/>
              <a:t>   </a:t>
            </a:r>
            <a:r>
              <a:rPr lang="en-US" sz="1400" baseline="0" noProof="1"/>
              <a:t>);</a:t>
            </a:r>
            <a:r>
              <a:rPr lang="en-US" sz="1400" baseline="0" dirty="0"/>
              <a:t> // end of add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dirty="0"/>
              <a:t>	</a:t>
            </a:r>
            <a:r>
              <a:rPr lang="en-US" sz="1400" baseline="0" noProof="1"/>
              <a:t>} // end ButtonFrame constructor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1400" baseline="0" noProof="1"/>
              <a:t>} // end class ButtonFrame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Event Handling Example</a:t>
            </a:r>
          </a:p>
        </p:txBody>
      </p:sp>
      <p:graphicFrame>
        <p:nvGraphicFramePr>
          <p:cNvPr id="158758" name="Group 3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2878"/>
        </p:xfrm>
        <a:graphic>
          <a:graphicData uri="http://schemas.openxmlformats.org/drawingml/2006/table">
            <a:tbl>
              <a:tblPr/>
              <a:tblGrid>
                <a:gridCol w="3467100"/>
                <a:gridCol w="47625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Name in Design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Actual Name in JButton Event Handling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Observer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ConcreteObserver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The class that implements ActionListener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Attach()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addActionListener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Notify()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actionPerformed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Basic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users interact with a GUI component, the interaction is called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Events drive the program to perform a task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Event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GUI component on which the event occurs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Event handler (listener)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code that performs a task in response to an event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Event set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process of creating event handler class/object and registering the handler with event source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Event handling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overall process of setting up event handling and responding to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Event handling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Event set up</a:t>
            </a:r>
          </a:p>
          <a:p>
            <a:pPr lvl="1" eaLnBrk="1" hangingPunct="1"/>
            <a:r>
              <a:rPr lang="en-US" smtClean="0"/>
              <a:t>Programmer write code to implement the event handler and register the event handler with a GUI component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Event handling</a:t>
            </a:r>
          </a:p>
          <a:p>
            <a:pPr lvl="1" eaLnBrk="1" hangingPunct="1"/>
            <a:r>
              <a:rPr lang="en-US" smtClean="0"/>
              <a:t>Java VM and GUI component works together responding to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529"/>
                </a:solidFill>
              </a:rPr>
              <a:t>Set up Event Handling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Create an event handler (listener) class</a:t>
            </a:r>
          </a:p>
          <a:p>
            <a:pPr marL="990600" lvl="1" indent="-533400" eaLnBrk="1" hangingPunct="1">
              <a:buFontTx/>
              <a:buChar char="-"/>
            </a:pPr>
            <a:r>
              <a:rPr lang="en-US" smtClean="0"/>
              <a:t>The event handler class implements an appropriate event-listener interface.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2.  Create an object of the above event handler class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3. Registering the event handler object with the event source (GUI component) </a:t>
            </a:r>
          </a:p>
          <a:p>
            <a:pPr marL="990600" lvl="1" indent="-533400" eaLnBrk="1" hangingPunct="1"/>
            <a:r>
              <a:rPr lang="en-US" smtClean="0"/>
              <a:t>i.e., when event occurs, a registered object of the event handler class will be notified.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04800" y="5969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aseline="0"/>
              <a:t>GUI  object</a:t>
            </a:r>
          </a:p>
          <a:p>
            <a:pPr algn="ctr"/>
            <a:r>
              <a:rPr lang="en-US" sz="1000" baseline="0"/>
              <a:t>(plainJButton=new JButton();)</a:t>
            </a:r>
          </a:p>
        </p:txBody>
      </p:sp>
      <p:sp>
        <p:nvSpPr>
          <p:cNvPr id="8195" name="AutoShape 17"/>
          <p:cNvSpPr>
            <a:spLocks noChangeArrowheads="1"/>
          </p:cNvSpPr>
          <p:nvPr/>
        </p:nvSpPr>
        <p:spPr bwMode="auto">
          <a:xfrm>
            <a:off x="1066800" y="12192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3962400" y="596900"/>
            <a:ext cx="17764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aseline="0"/>
              <a:t>Event Type</a:t>
            </a:r>
          </a:p>
          <a:p>
            <a:pPr algn="ctr"/>
            <a:r>
              <a:rPr lang="en-US" sz="1000" baseline="0"/>
              <a:t>(ActionEvent)</a:t>
            </a:r>
            <a:r>
              <a:rPr lang="en-US" baseline="0"/>
              <a:t> </a:t>
            </a:r>
          </a:p>
        </p:txBody>
      </p:sp>
      <p:sp>
        <p:nvSpPr>
          <p:cNvPr id="8197" name="Rectangle 22"/>
          <p:cNvSpPr>
            <a:spLocks noChangeArrowheads="1"/>
          </p:cNvSpPr>
          <p:nvPr/>
        </p:nvSpPr>
        <p:spPr bwMode="auto">
          <a:xfrm>
            <a:off x="6553200" y="5207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aseline="0"/>
              <a:t>Event handler</a:t>
            </a:r>
          </a:p>
          <a:p>
            <a:pPr algn="ctr"/>
            <a:r>
              <a:rPr lang="en-US" baseline="0"/>
              <a:t>Interface</a:t>
            </a:r>
          </a:p>
          <a:p>
            <a:pPr algn="ctr"/>
            <a:r>
              <a:rPr lang="en-US" baseline="0"/>
              <a:t>(</a:t>
            </a:r>
            <a:r>
              <a:rPr lang="en-US" sz="1000" baseline="0"/>
              <a:t>ActionListener</a:t>
            </a:r>
            <a:r>
              <a:rPr lang="en-US" baseline="0"/>
              <a:t>)</a:t>
            </a:r>
          </a:p>
        </p:txBody>
      </p:sp>
      <p:sp>
        <p:nvSpPr>
          <p:cNvPr id="8198" name="Line 23"/>
          <p:cNvSpPr>
            <a:spLocks noChangeShapeType="1"/>
          </p:cNvSpPr>
          <p:nvPr/>
        </p:nvSpPr>
        <p:spPr bwMode="auto">
          <a:xfrm>
            <a:off x="5738813" y="901700"/>
            <a:ext cx="814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4200" y="1511300"/>
            <a:ext cx="1600200" cy="1219200"/>
            <a:chOff x="4368" y="528"/>
            <a:chExt cx="1008" cy="864"/>
          </a:xfrm>
        </p:grpSpPr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368" y="1008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aseline="0"/>
                <a:t>Event handler</a:t>
              </a:r>
            </a:p>
            <a:p>
              <a:pPr algn="ctr"/>
              <a:r>
                <a:rPr lang="en-US" baseline="0"/>
                <a:t>class</a:t>
              </a:r>
            </a:p>
          </p:txBody>
        </p:sp>
        <p:sp>
          <p:nvSpPr>
            <p:cNvPr id="8217" name="Line 26"/>
            <p:cNvSpPr>
              <a:spLocks noChangeShapeType="1"/>
            </p:cNvSpPr>
            <p:nvPr/>
          </p:nvSpPr>
          <p:spPr bwMode="auto">
            <a:xfrm flipV="1">
              <a:off x="4848" y="67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AutoShape 27"/>
            <p:cNvSpPr>
              <a:spLocks noChangeArrowheads="1"/>
            </p:cNvSpPr>
            <p:nvPr/>
          </p:nvSpPr>
          <p:spPr bwMode="auto">
            <a:xfrm>
              <a:off x="4800" y="528"/>
              <a:ext cx="96" cy="144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7010400" y="2743200"/>
            <a:ext cx="1447800" cy="1447800"/>
            <a:chOff x="4416" y="1728"/>
            <a:chExt cx="912" cy="912"/>
          </a:xfrm>
        </p:grpSpPr>
        <p:sp>
          <p:nvSpPr>
            <p:cNvPr id="8214" name="Rectangle 30"/>
            <p:cNvSpPr>
              <a:spLocks noChangeArrowheads="1"/>
            </p:cNvSpPr>
            <p:nvPr/>
          </p:nvSpPr>
          <p:spPr bwMode="auto">
            <a:xfrm>
              <a:off x="4416" y="225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aseline="0"/>
                <a:t>Event handler</a:t>
              </a:r>
            </a:p>
            <a:p>
              <a:pPr algn="ctr"/>
              <a:r>
                <a:rPr lang="en-US" baseline="0"/>
                <a:t>object</a:t>
              </a:r>
            </a:p>
          </p:txBody>
        </p:sp>
        <p:sp>
          <p:nvSpPr>
            <p:cNvPr id="8215" name="Line 36"/>
            <p:cNvSpPr>
              <a:spLocks noChangeShapeType="1"/>
            </p:cNvSpPr>
            <p:nvPr/>
          </p:nvSpPr>
          <p:spPr bwMode="auto">
            <a:xfrm>
              <a:off x="4848" y="172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38600" y="1739900"/>
            <a:ext cx="2895600" cy="1143000"/>
            <a:chOff x="2784" y="864"/>
            <a:chExt cx="1584" cy="720"/>
          </a:xfrm>
        </p:grpSpPr>
        <p:sp>
          <p:nvSpPr>
            <p:cNvPr id="8212" name="AutoShape 38"/>
            <p:cNvSpPr>
              <a:spLocks noChangeArrowheads="1"/>
            </p:cNvSpPr>
            <p:nvPr/>
          </p:nvSpPr>
          <p:spPr bwMode="auto">
            <a:xfrm>
              <a:off x="2784" y="864"/>
              <a:ext cx="1200" cy="72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000" baseline="0"/>
                <a:t>Class ButtonHandler implements </a:t>
              </a:r>
            </a:p>
            <a:p>
              <a:r>
                <a:rPr lang="en-US" sz="1000" baseline="0"/>
                <a:t>	ActionListener{</a:t>
              </a:r>
            </a:p>
            <a:p>
              <a:r>
                <a:rPr lang="en-US" sz="1000" baseline="0"/>
                <a:t>      ….</a:t>
              </a:r>
            </a:p>
            <a:p>
              <a:r>
                <a:rPr lang="en-US" sz="1000" baseline="0"/>
                <a:t>       Public void actionPerformed(…){</a:t>
              </a:r>
            </a:p>
            <a:p>
              <a:r>
                <a:rPr lang="en-US" sz="1000" baseline="0"/>
                <a:t>       }</a:t>
              </a:r>
            </a:p>
            <a:p>
              <a:r>
                <a:rPr lang="en-US" sz="1000" baseline="0"/>
                <a:t>      ….</a:t>
              </a:r>
            </a:p>
            <a:p>
              <a:r>
                <a:rPr lang="en-US" sz="1000" baseline="0"/>
                <a:t>}</a:t>
              </a:r>
            </a:p>
          </p:txBody>
        </p:sp>
        <p:sp>
          <p:nvSpPr>
            <p:cNvPr id="8213" name="Line 39"/>
            <p:cNvSpPr>
              <a:spLocks noChangeShapeType="1"/>
            </p:cNvSpPr>
            <p:nvPr/>
          </p:nvSpPr>
          <p:spPr bwMode="auto">
            <a:xfrm flipH="1">
              <a:off x="3984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800600" y="3568700"/>
            <a:ext cx="2209800" cy="533400"/>
            <a:chOff x="3024" y="2016"/>
            <a:chExt cx="1392" cy="336"/>
          </a:xfrm>
        </p:grpSpPr>
        <p:sp>
          <p:nvSpPr>
            <p:cNvPr id="8210" name="AutoShape 40"/>
            <p:cNvSpPr>
              <a:spLocks noChangeArrowheads="1"/>
            </p:cNvSpPr>
            <p:nvPr/>
          </p:nvSpPr>
          <p:spPr bwMode="auto">
            <a:xfrm>
              <a:off x="3024" y="2016"/>
              <a:ext cx="1008" cy="33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000" baseline="0"/>
                <a:t>handler = new </a:t>
              </a:r>
            </a:p>
            <a:p>
              <a:r>
                <a:rPr lang="en-US" sz="1000" baseline="0"/>
                <a:t>ButtonHandler();</a:t>
              </a:r>
            </a:p>
          </p:txBody>
        </p:sp>
        <p:sp>
          <p:nvSpPr>
            <p:cNvPr id="8211" name="Line 41"/>
            <p:cNvSpPr>
              <a:spLocks noChangeShapeType="1"/>
            </p:cNvSpPr>
            <p:nvPr/>
          </p:nvSpPr>
          <p:spPr bwMode="auto">
            <a:xfrm flipH="1">
              <a:off x="403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124200" y="4635500"/>
            <a:ext cx="2514600" cy="1143000"/>
            <a:chOff x="1968" y="2688"/>
            <a:chExt cx="1440" cy="720"/>
          </a:xfrm>
        </p:grpSpPr>
        <p:sp>
          <p:nvSpPr>
            <p:cNvPr id="8208" name="AutoShape 42"/>
            <p:cNvSpPr>
              <a:spLocks noChangeArrowheads="1"/>
            </p:cNvSpPr>
            <p:nvPr/>
          </p:nvSpPr>
          <p:spPr bwMode="auto">
            <a:xfrm>
              <a:off x="1968" y="2688"/>
              <a:ext cx="14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000" baseline="0"/>
                <a:t>plainJButton.addActionListener (handler);</a:t>
              </a:r>
            </a:p>
          </p:txBody>
        </p:sp>
        <p:sp>
          <p:nvSpPr>
            <p:cNvPr id="8209" name="Line 43"/>
            <p:cNvSpPr>
              <a:spLocks noChangeShapeType="1"/>
            </p:cNvSpPr>
            <p:nvPr/>
          </p:nvSpPr>
          <p:spPr bwMode="auto">
            <a:xfrm flipH="1" flipV="1">
              <a:off x="2640" y="307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990600" y="3494088"/>
            <a:ext cx="6629400" cy="3363912"/>
            <a:chOff x="816" y="2296"/>
            <a:chExt cx="4080" cy="1620"/>
          </a:xfrm>
        </p:grpSpPr>
        <p:sp>
          <p:nvSpPr>
            <p:cNvPr id="8206" name="Freeform 34"/>
            <p:cNvSpPr>
              <a:spLocks/>
            </p:cNvSpPr>
            <p:nvPr/>
          </p:nvSpPr>
          <p:spPr bwMode="auto">
            <a:xfrm>
              <a:off x="816" y="2296"/>
              <a:ext cx="4080" cy="1448"/>
            </a:xfrm>
            <a:custGeom>
              <a:avLst/>
              <a:gdLst>
                <a:gd name="T0" fmla="*/ 4080 w 4080"/>
                <a:gd name="T1" fmla="*/ 384 h 1448"/>
                <a:gd name="T2" fmla="*/ 3360 w 4080"/>
                <a:gd name="T3" fmla="*/ 1200 h 1448"/>
                <a:gd name="T4" fmla="*/ 1104 w 4080"/>
                <a:gd name="T5" fmla="*/ 1248 h 1448"/>
                <a:gd name="T6" fmla="*/ 0 w 4080"/>
                <a:gd name="T7" fmla="*/ 0 h 14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80" h="1448">
                  <a:moveTo>
                    <a:pt x="4080" y="384"/>
                  </a:moveTo>
                  <a:cubicBezTo>
                    <a:pt x="3968" y="720"/>
                    <a:pt x="3856" y="1056"/>
                    <a:pt x="3360" y="1200"/>
                  </a:cubicBezTo>
                  <a:cubicBezTo>
                    <a:pt x="2864" y="1344"/>
                    <a:pt x="1664" y="1448"/>
                    <a:pt x="1104" y="1248"/>
                  </a:cubicBezTo>
                  <a:cubicBezTo>
                    <a:pt x="544" y="1048"/>
                    <a:pt x="272" y="52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55"/>
            <p:cNvSpPr txBox="1">
              <a:spLocks noChangeArrowheads="1"/>
            </p:cNvSpPr>
            <p:nvPr/>
          </p:nvSpPr>
          <p:spPr bwMode="auto">
            <a:xfrm>
              <a:off x="1519" y="3471"/>
              <a:ext cx="3236" cy="44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/>
                <a:t>Add handler object to the event listener list of GUI object</a:t>
              </a:r>
            </a:p>
            <a:p>
              <a:endParaRPr lang="en-US" b="1" dirty="0"/>
            </a:p>
          </p:txBody>
        </p:sp>
      </p:grpSp>
      <p:sp>
        <p:nvSpPr>
          <p:cNvPr id="8205" name="AutoShape 57"/>
          <p:cNvSpPr>
            <a:spLocks noChangeArrowheads="1"/>
          </p:cNvSpPr>
          <p:nvPr/>
        </p:nvSpPr>
        <p:spPr bwMode="auto">
          <a:xfrm>
            <a:off x="381000" y="2209800"/>
            <a:ext cx="1447800" cy="8382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listenerList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73EDAD"/>
                </a:solidFill>
              </a:rPr>
              <a:t>Event Handling </a:t>
            </a:r>
            <a:br>
              <a:rPr lang="en-US" sz="4000" smtClean="0">
                <a:solidFill>
                  <a:srgbClr val="73EDAD"/>
                </a:solidFill>
              </a:rPr>
            </a:br>
            <a:r>
              <a:rPr lang="en-US" sz="4000" smtClean="0">
                <a:solidFill>
                  <a:srgbClr val="73EDAD"/>
                </a:solidFill>
              </a:rPr>
              <a:t>(delegation event model)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When an event occurs, Java VM sent event object to GUI component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2800" dirty="0" smtClean="0"/>
              <a:t>The event object contains </a:t>
            </a:r>
          </a:p>
          <a:p>
            <a:pPr marL="990600" lvl="1" indent="-533400" eaLnBrk="1" hangingPunct="1">
              <a:buFontTx/>
              <a:buNone/>
            </a:pPr>
            <a:r>
              <a:rPr lang="en-US" sz="2400" dirty="0" smtClean="0"/>
              <a:t>- event source, event type, and event id, etc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3. When GUI component receives event object</a:t>
            </a:r>
          </a:p>
          <a:p>
            <a:pPr marL="990600" lvl="1" indent="-533400" eaLnBrk="1" hangingPunct="1"/>
            <a:r>
              <a:rPr lang="en-US" sz="2400" dirty="0" smtClean="0"/>
              <a:t>Identify the registered handler based on event type</a:t>
            </a:r>
          </a:p>
          <a:p>
            <a:pPr marL="990600" lvl="1" indent="-533400" eaLnBrk="1" hangingPunct="1"/>
            <a:r>
              <a:rPr lang="en-US" sz="2400" dirty="0" smtClean="0"/>
              <a:t>Identify the specific method for the registered handler based on event id</a:t>
            </a:r>
          </a:p>
          <a:p>
            <a:pPr marL="990600" lvl="1" indent="-533400" eaLnBrk="1" hangingPunct="1"/>
            <a:r>
              <a:rPr lang="en-US" sz="2400" dirty="0" smtClean="0"/>
              <a:t>Call the specific method to handle the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Event Types &amp; Listener Interfaces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different types of events</a:t>
            </a:r>
          </a:p>
          <a:p>
            <a:pPr eaLnBrk="1" hangingPunct="1"/>
            <a:r>
              <a:rPr lang="en-US" smtClean="0"/>
              <a:t>They are specified in java.awt.event</a:t>
            </a:r>
          </a:p>
          <a:p>
            <a:pPr eaLnBrk="1" hangingPunct="1"/>
            <a:r>
              <a:rPr lang="en-US" smtClean="0"/>
              <a:t>Event types specific to Swing are specified in javax.swing.event</a:t>
            </a:r>
          </a:p>
          <a:p>
            <a:pPr eaLnBrk="1" hangingPunct="1"/>
            <a:r>
              <a:rPr lang="en-US" smtClean="0"/>
              <a:t>For each event type, there is one or more corresponding event-listener interface </a:t>
            </a:r>
          </a:p>
          <a:p>
            <a:pPr eaLnBrk="1" hangingPunct="1"/>
            <a:r>
              <a:rPr lang="en-US" smtClean="0"/>
              <a:t>For each listener interface, there is one or more event handling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746</TotalTime>
  <Words>1219</Words>
  <Application>Microsoft Office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Mountain Top</vt:lpstr>
      <vt:lpstr>Introduction to  Event Handling</vt:lpstr>
      <vt:lpstr>PowerPoint Presentation</vt:lpstr>
      <vt:lpstr>Java Event Handling Example</vt:lpstr>
      <vt:lpstr>Basic concepts</vt:lpstr>
      <vt:lpstr>Event handling process</vt:lpstr>
      <vt:lpstr>Set up Event Handling</vt:lpstr>
      <vt:lpstr>PowerPoint Presentation</vt:lpstr>
      <vt:lpstr>Event Handling  (delegation event model)</vt:lpstr>
      <vt:lpstr>Event Types &amp; Listener Interfaces</vt:lpstr>
      <vt:lpstr>Action Event and Action Listener </vt:lpstr>
      <vt:lpstr>ActionEvent Class </vt:lpstr>
      <vt:lpstr>ActionListener Interface</vt:lpstr>
      <vt:lpstr>Write an Action Listener: </vt:lpstr>
      <vt:lpstr>Event handling with  Nested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handling with  Anonymous Inner Class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Buttons, Check Boxes, and Radio Buttons</dc:title>
  <dc:creator>Information Technology</dc:creator>
  <cp:lastModifiedBy>Information Technology</cp:lastModifiedBy>
  <cp:revision>45</cp:revision>
  <dcterms:created xsi:type="dcterms:W3CDTF">2007-05-29T16:02:09Z</dcterms:created>
  <dcterms:modified xsi:type="dcterms:W3CDTF">2018-09-24T12:40:03Z</dcterms:modified>
</cp:coreProperties>
</file>