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351" r:id="rId3"/>
    <p:sldId id="352" r:id="rId4"/>
    <p:sldId id="353" r:id="rId5"/>
    <p:sldId id="362" r:id="rId6"/>
    <p:sldId id="363" r:id="rId7"/>
    <p:sldId id="354" r:id="rId8"/>
    <p:sldId id="355" r:id="rId9"/>
    <p:sldId id="356" r:id="rId10"/>
    <p:sldId id="364" r:id="rId11"/>
    <p:sldId id="357" r:id="rId12"/>
    <p:sldId id="3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46" autoAdjust="0"/>
  </p:normalViewPr>
  <p:slideViewPr>
    <p:cSldViewPr>
      <p:cViewPr>
        <p:scale>
          <a:sx n="90" d="100"/>
          <a:sy n="90" d="100"/>
        </p:scale>
        <p:origin x="594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4115D-0762-4AE2-A63E-02E783545427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9254C-2D53-4131-827D-6C8C9AA8A1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4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CD44C2-DAB7-42A5-9177-4B33F9525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2362200" y="18288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AbstractClass</a:t>
            </a:r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auto">
          <a:xfrm>
            <a:off x="2895600" y="2667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30480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2362200" y="3657600"/>
            <a:ext cx="1447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AdapterClass</a:t>
            </a:r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3048000" y="3352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4800600" y="1752600"/>
            <a:ext cx="1447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AdapteeClass</a:t>
            </a:r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1752600" y="685800"/>
            <a:ext cx="57150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                           </a:t>
            </a:r>
            <a:r>
              <a:rPr lang="en-US" sz="2000" b="1"/>
              <a:t>Class Adapter</a:t>
            </a:r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>
            <a:off x="5638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486400" y="28194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"/>
            <a:ext cx="8534400" cy="6858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000" i="1"/>
              <a:t>Adapter Design Pattern Solution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000" i="1"/>
              <a:t>Class Adapter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914400"/>
            <a:ext cx="3527425" cy="4464050"/>
            <a:chOff x="68" y="527"/>
            <a:chExt cx="2222" cy="2812"/>
          </a:xfrm>
        </p:grpSpPr>
        <p:sp>
          <p:nvSpPr>
            <p:cNvPr id="9242" name="Rectangle 4"/>
            <p:cNvSpPr>
              <a:spLocks noChangeArrowheads="1"/>
            </p:cNvSpPr>
            <p:nvPr/>
          </p:nvSpPr>
          <p:spPr bwMode="auto">
            <a:xfrm>
              <a:off x="975" y="527"/>
              <a:ext cx="1315" cy="11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Shape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9243" name="Line 5"/>
            <p:cNvSpPr>
              <a:spLocks noChangeShapeType="1"/>
            </p:cNvSpPr>
            <p:nvPr/>
          </p:nvSpPr>
          <p:spPr bwMode="auto">
            <a:xfrm>
              <a:off x="975" y="754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Rectangle 6"/>
            <p:cNvSpPr>
              <a:spLocks noChangeArrowheads="1"/>
            </p:cNvSpPr>
            <p:nvPr/>
          </p:nvSpPr>
          <p:spPr bwMode="auto">
            <a:xfrm>
              <a:off x="68" y="2478"/>
              <a:ext cx="907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Line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9245" name="Line 7"/>
            <p:cNvSpPr>
              <a:spLocks noChangeShapeType="1"/>
            </p:cNvSpPr>
            <p:nvPr/>
          </p:nvSpPr>
          <p:spPr bwMode="auto">
            <a:xfrm flipV="1">
              <a:off x="68" y="2704"/>
              <a:ext cx="9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Rectangle 8"/>
            <p:cNvSpPr>
              <a:spLocks noChangeArrowheads="1"/>
            </p:cNvSpPr>
            <p:nvPr/>
          </p:nvSpPr>
          <p:spPr bwMode="auto">
            <a:xfrm>
              <a:off x="1202" y="2478"/>
              <a:ext cx="906" cy="8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Square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9247" name="Line 9"/>
            <p:cNvSpPr>
              <a:spLocks noChangeShapeType="1"/>
            </p:cNvSpPr>
            <p:nvPr/>
          </p:nvSpPr>
          <p:spPr bwMode="auto">
            <a:xfrm flipV="1">
              <a:off x="1202" y="2749"/>
              <a:ext cx="9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0"/>
            <p:cNvSpPr>
              <a:spLocks noChangeShapeType="1"/>
            </p:cNvSpPr>
            <p:nvPr/>
          </p:nvSpPr>
          <p:spPr bwMode="auto">
            <a:xfrm>
              <a:off x="521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1"/>
            <p:cNvSpPr>
              <a:spLocks noChangeShapeType="1"/>
            </p:cNvSpPr>
            <p:nvPr/>
          </p:nvSpPr>
          <p:spPr bwMode="auto">
            <a:xfrm>
              <a:off x="1655" y="1842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2"/>
            <p:cNvSpPr>
              <a:spLocks noChangeShapeType="1"/>
            </p:cNvSpPr>
            <p:nvPr/>
          </p:nvSpPr>
          <p:spPr bwMode="auto">
            <a:xfrm>
              <a:off x="521" y="216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AutoShape 13"/>
            <p:cNvSpPr>
              <a:spLocks noChangeArrowheads="1"/>
            </p:cNvSpPr>
            <p:nvPr/>
          </p:nvSpPr>
          <p:spPr bwMode="auto">
            <a:xfrm>
              <a:off x="1565" y="1706"/>
              <a:ext cx="182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486400" y="1023938"/>
            <a:ext cx="1371600" cy="1871662"/>
            <a:chOff x="4332" y="2478"/>
            <a:chExt cx="1315" cy="1179"/>
          </a:xfrm>
        </p:grpSpPr>
        <p:sp>
          <p:nvSpPr>
            <p:cNvPr id="9240" name="Rectangle 15"/>
            <p:cNvSpPr>
              <a:spLocks noChangeArrowheads="1"/>
            </p:cNvSpPr>
            <p:nvPr/>
          </p:nvSpPr>
          <p:spPr bwMode="auto">
            <a:xfrm>
              <a:off x="4332" y="2478"/>
              <a:ext cx="1315" cy="117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AnotherCircle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+setLocation()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+drawIt()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+fillIt()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+setItColor()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+unDrawIt()</a:t>
              </a:r>
            </a:p>
          </p:txBody>
        </p:sp>
        <p:sp>
          <p:nvSpPr>
            <p:cNvPr id="9241" name="Line 16"/>
            <p:cNvSpPr>
              <a:spLocks noChangeShapeType="1"/>
            </p:cNvSpPr>
            <p:nvPr/>
          </p:nvSpPr>
          <p:spPr bwMode="auto">
            <a:xfrm>
              <a:off x="4332" y="270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048000" y="2895600"/>
            <a:ext cx="3168650" cy="2757488"/>
            <a:chOff x="1920" y="1824"/>
            <a:chExt cx="1996" cy="1737"/>
          </a:xfrm>
        </p:grpSpPr>
        <p:sp>
          <p:nvSpPr>
            <p:cNvPr id="9231" name="Rectangle 19"/>
            <p:cNvSpPr>
              <a:spLocks noChangeArrowheads="1"/>
            </p:cNvSpPr>
            <p:nvPr/>
          </p:nvSpPr>
          <p:spPr bwMode="auto">
            <a:xfrm>
              <a:off x="2601" y="2382"/>
              <a:ext cx="1315" cy="11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Circle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9232" name="Line 20"/>
            <p:cNvSpPr>
              <a:spLocks noChangeShapeType="1"/>
            </p:cNvSpPr>
            <p:nvPr/>
          </p:nvSpPr>
          <p:spPr bwMode="auto">
            <a:xfrm>
              <a:off x="2601" y="2609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23"/>
            <p:cNvSpPr>
              <a:spLocks noChangeShapeType="1"/>
            </p:cNvSpPr>
            <p:nvPr/>
          </p:nvSpPr>
          <p:spPr bwMode="auto">
            <a:xfrm>
              <a:off x="1920" y="2064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24"/>
            <p:cNvSpPr>
              <a:spLocks noChangeShapeType="1"/>
            </p:cNvSpPr>
            <p:nvPr/>
          </p:nvSpPr>
          <p:spPr bwMode="auto">
            <a:xfrm>
              <a:off x="3326" y="206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37"/>
            <p:cNvSpPr>
              <a:spLocks noChangeShapeType="1"/>
            </p:cNvSpPr>
            <p:nvPr/>
          </p:nvSpPr>
          <p:spPr bwMode="auto">
            <a:xfrm flipV="1">
              <a:off x="3840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AutoShape 38"/>
            <p:cNvSpPr>
              <a:spLocks noChangeArrowheads="1"/>
            </p:cNvSpPr>
            <p:nvPr/>
          </p:nvSpPr>
          <p:spPr bwMode="auto">
            <a:xfrm>
              <a:off x="3744" y="1824"/>
              <a:ext cx="144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39"/>
            <p:cNvSpPr>
              <a:spLocks noChangeShapeType="1"/>
            </p:cNvSpPr>
            <p:nvPr/>
          </p:nvSpPr>
          <p:spPr bwMode="auto">
            <a:xfrm>
              <a:off x="1920" y="2064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40"/>
            <p:cNvSpPr>
              <a:spLocks noChangeShapeType="1"/>
            </p:cNvSpPr>
            <p:nvPr/>
          </p:nvSpPr>
          <p:spPr bwMode="auto">
            <a:xfrm flipV="1">
              <a:off x="3840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AutoShape 41"/>
            <p:cNvSpPr>
              <a:spLocks noChangeArrowheads="1"/>
            </p:cNvSpPr>
            <p:nvPr/>
          </p:nvSpPr>
          <p:spPr bwMode="auto">
            <a:xfrm>
              <a:off x="3744" y="1824"/>
              <a:ext cx="144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819400" y="5029200"/>
            <a:ext cx="1981200" cy="1600200"/>
            <a:chOff x="1776" y="3168"/>
            <a:chExt cx="1248" cy="1008"/>
          </a:xfrm>
        </p:grpSpPr>
        <p:sp>
          <p:nvSpPr>
            <p:cNvPr id="9229" name="AutoShape 27"/>
            <p:cNvSpPr>
              <a:spLocks noChangeArrowheads="1"/>
            </p:cNvSpPr>
            <p:nvPr/>
          </p:nvSpPr>
          <p:spPr bwMode="auto">
            <a:xfrm>
              <a:off x="1776" y="3696"/>
              <a:ext cx="864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void display(){</a:t>
              </a:r>
            </a:p>
            <a:p>
              <a:r>
                <a:rPr lang="en-US" sz="1200"/>
                <a:t>    drawIt();</a:t>
              </a:r>
            </a:p>
            <a:p>
              <a:r>
                <a:rPr lang="en-US" sz="1200"/>
                <a:t>}</a:t>
              </a:r>
            </a:p>
          </p:txBody>
        </p:sp>
        <p:sp>
          <p:nvSpPr>
            <p:cNvPr id="9230" name="Line 28"/>
            <p:cNvSpPr>
              <a:spLocks noChangeShapeType="1"/>
            </p:cNvSpPr>
            <p:nvPr/>
          </p:nvSpPr>
          <p:spPr bwMode="auto">
            <a:xfrm flipH="1">
              <a:off x="2160" y="3168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495800" y="5257800"/>
            <a:ext cx="1371600" cy="1371600"/>
            <a:chOff x="2832" y="3312"/>
            <a:chExt cx="864" cy="864"/>
          </a:xfrm>
        </p:grpSpPr>
        <p:sp>
          <p:nvSpPr>
            <p:cNvPr id="9227" name="AutoShape 30"/>
            <p:cNvSpPr>
              <a:spLocks noChangeArrowheads="1"/>
            </p:cNvSpPr>
            <p:nvPr/>
          </p:nvSpPr>
          <p:spPr bwMode="auto">
            <a:xfrm>
              <a:off x="2832" y="3696"/>
              <a:ext cx="864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void fill(){</a:t>
              </a:r>
            </a:p>
            <a:p>
              <a:r>
                <a:rPr lang="en-US" sz="1200"/>
                <a:t>    fillIt();</a:t>
              </a:r>
            </a:p>
            <a:p>
              <a:r>
                <a:rPr lang="en-US" sz="1200"/>
                <a:t>}</a:t>
              </a:r>
            </a:p>
          </p:txBody>
        </p:sp>
        <p:sp>
          <p:nvSpPr>
            <p:cNvPr id="9228" name="Line 31"/>
            <p:cNvSpPr>
              <a:spLocks noChangeShapeType="1"/>
            </p:cNvSpPr>
            <p:nvPr/>
          </p:nvSpPr>
          <p:spPr bwMode="auto">
            <a:xfrm flipH="1">
              <a:off x="3312" y="3312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715000" y="5486400"/>
            <a:ext cx="1828800" cy="1143000"/>
            <a:chOff x="3600" y="3456"/>
            <a:chExt cx="1152" cy="720"/>
          </a:xfrm>
        </p:grpSpPr>
        <p:sp>
          <p:nvSpPr>
            <p:cNvPr id="9225" name="AutoShape 33"/>
            <p:cNvSpPr>
              <a:spLocks noChangeArrowheads="1"/>
            </p:cNvSpPr>
            <p:nvPr/>
          </p:nvSpPr>
          <p:spPr bwMode="auto">
            <a:xfrm>
              <a:off x="3888" y="3696"/>
              <a:ext cx="864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void undisplay(){</a:t>
              </a:r>
            </a:p>
            <a:p>
              <a:r>
                <a:rPr lang="en-US" sz="1200"/>
                <a:t>    unDrawIt();</a:t>
              </a:r>
            </a:p>
            <a:p>
              <a:r>
                <a:rPr lang="en-US" sz="1200"/>
                <a:t>}</a:t>
              </a:r>
            </a:p>
          </p:txBody>
        </p:sp>
        <p:sp>
          <p:nvSpPr>
            <p:cNvPr id="9226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06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Adapter pattern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Intent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sz="2000"/>
              <a:t>Convert the interface of a class into another interface clients expect.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sz="2000"/>
              <a:t>Adapter lets classes work together that couldn't otherwise because of incompatible interfaces.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Motivation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sz="2000"/>
              <a:t>Sometimes a toolkit or class library can not be used because its interface is incompatible with the interface required by an application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sz="2000"/>
              <a:t>We can not change the library interface, since we may not have its source code</a:t>
            </a:r>
          </a:p>
          <a:p>
            <a:pPr marL="669925" lvl="1" indent="-325438" eaLnBrk="1" hangingPunct="1">
              <a:lnSpc>
                <a:spcPct val="80000"/>
              </a:lnSpc>
            </a:pPr>
            <a:r>
              <a:rPr lang="en-US" sz="2000"/>
              <a:t>Even if we did have the source code, we probably should not change the library for each domain-specific application</a:t>
            </a:r>
          </a:p>
        </p:txBody>
      </p:sp>
    </p:spTree>
    <p:extLst>
      <p:ext uri="{BB962C8B-B14F-4D97-AF65-F5344CB8AC3E}">
        <p14:creationId xmlns:p14="http://schemas.microsoft.com/office/powerpoint/2010/main" val="368746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1000"/>
            <a:ext cx="8534400" cy="1295400"/>
          </a:xfrm>
        </p:spPr>
        <p:txBody>
          <a:bodyPr/>
          <a:lstStyle/>
          <a:p>
            <a:pPr marL="533400" indent="-533400" algn="ctr" eaLnBrk="1" hangingPunct="1">
              <a:lnSpc>
                <a:spcPct val="80000"/>
              </a:lnSpc>
              <a:defRPr/>
            </a:pPr>
            <a:r>
              <a:rPr lang="en-US" sz="2800" b="1" u="sng" dirty="0"/>
              <a:t>Problem Specification:</a:t>
            </a:r>
            <a:endParaRPr lang="en-US" sz="2800" i="1" dirty="0"/>
          </a:p>
          <a:p>
            <a:pPr marL="533400" indent="-533400" algn="ctr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800" i="1" dirty="0"/>
              <a:t>You are given the following class library to draw shapes.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92375" y="1524000"/>
            <a:ext cx="3527425" cy="4464050"/>
            <a:chOff x="68" y="527"/>
            <a:chExt cx="2222" cy="2812"/>
          </a:xfrm>
        </p:grpSpPr>
        <p:sp>
          <p:nvSpPr>
            <p:cNvPr id="3076" name="Rectangle 5"/>
            <p:cNvSpPr>
              <a:spLocks noChangeArrowheads="1"/>
            </p:cNvSpPr>
            <p:nvPr/>
          </p:nvSpPr>
          <p:spPr bwMode="auto">
            <a:xfrm>
              <a:off x="975" y="527"/>
              <a:ext cx="1315" cy="11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Shape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3077" name="Line 6"/>
            <p:cNvSpPr>
              <a:spLocks noChangeShapeType="1"/>
            </p:cNvSpPr>
            <p:nvPr/>
          </p:nvSpPr>
          <p:spPr bwMode="auto">
            <a:xfrm>
              <a:off x="975" y="754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Rectangle 7"/>
            <p:cNvSpPr>
              <a:spLocks noChangeArrowheads="1"/>
            </p:cNvSpPr>
            <p:nvPr/>
          </p:nvSpPr>
          <p:spPr bwMode="auto">
            <a:xfrm>
              <a:off x="68" y="2478"/>
              <a:ext cx="907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Line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3079" name="Line 8"/>
            <p:cNvSpPr>
              <a:spLocks noChangeShapeType="1"/>
            </p:cNvSpPr>
            <p:nvPr/>
          </p:nvSpPr>
          <p:spPr bwMode="auto">
            <a:xfrm flipV="1">
              <a:off x="68" y="2704"/>
              <a:ext cx="9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1202" y="2478"/>
              <a:ext cx="906" cy="8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Square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3081" name="Line 10"/>
            <p:cNvSpPr>
              <a:spLocks noChangeShapeType="1"/>
            </p:cNvSpPr>
            <p:nvPr/>
          </p:nvSpPr>
          <p:spPr bwMode="auto">
            <a:xfrm flipV="1">
              <a:off x="1202" y="2749"/>
              <a:ext cx="9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1"/>
            <p:cNvSpPr>
              <a:spLocks noChangeShapeType="1"/>
            </p:cNvSpPr>
            <p:nvPr/>
          </p:nvSpPr>
          <p:spPr bwMode="auto">
            <a:xfrm>
              <a:off x="521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2"/>
            <p:cNvSpPr>
              <a:spLocks noChangeShapeType="1"/>
            </p:cNvSpPr>
            <p:nvPr/>
          </p:nvSpPr>
          <p:spPr bwMode="auto">
            <a:xfrm>
              <a:off x="1655" y="1842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3"/>
            <p:cNvSpPr>
              <a:spLocks noChangeShapeType="1"/>
            </p:cNvSpPr>
            <p:nvPr/>
          </p:nvSpPr>
          <p:spPr bwMode="auto">
            <a:xfrm>
              <a:off x="521" y="216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AutoShape 14"/>
            <p:cNvSpPr>
              <a:spLocks noChangeArrowheads="1"/>
            </p:cNvSpPr>
            <p:nvPr/>
          </p:nvSpPr>
          <p:spPr bwMode="auto">
            <a:xfrm>
              <a:off x="1565" y="1706"/>
              <a:ext cx="182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6">
            <a:extLst>
              <a:ext uri="{FF2B5EF4-FFF2-40B4-BE49-F238E27FC236}">
                <a16:creationId xmlns:a16="http://schemas.microsoft.com/office/drawing/2014/main" id="{3D737FBE-BFB2-4451-BB55-DC5310D57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14600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6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"/>
            <a:ext cx="8534400" cy="1295400"/>
          </a:xfrm>
        </p:spPr>
        <p:txBody>
          <a:bodyPr/>
          <a:lstStyle/>
          <a:p>
            <a:pPr marL="533400" indent="-533400" algn="l" eaLnBrk="1" hangingPunct="1">
              <a:defRPr/>
            </a:pPr>
            <a:r>
              <a:rPr lang="en-US" i="1"/>
              <a:t>2. Now you are asked to add another class to deal with circle. Your plan was: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1541463"/>
            <a:ext cx="3527425" cy="4464050"/>
            <a:chOff x="68" y="527"/>
            <a:chExt cx="2222" cy="2812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975" y="527"/>
              <a:ext cx="1315" cy="11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Shape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+setLoccation()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+getLocation()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>
              <a:off x="975" y="754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Rectangle 7"/>
            <p:cNvSpPr>
              <a:spLocks noChangeArrowheads="1"/>
            </p:cNvSpPr>
            <p:nvPr/>
          </p:nvSpPr>
          <p:spPr bwMode="auto">
            <a:xfrm>
              <a:off x="68" y="2478"/>
              <a:ext cx="907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Line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4108" name="Line 8"/>
            <p:cNvSpPr>
              <a:spLocks noChangeShapeType="1"/>
            </p:cNvSpPr>
            <p:nvPr/>
          </p:nvSpPr>
          <p:spPr bwMode="auto">
            <a:xfrm flipV="1">
              <a:off x="68" y="2704"/>
              <a:ext cx="9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Rectangle 9"/>
            <p:cNvSpPr>
              <a:spLocks noChangeArrowheads="1"/>
            </p:cNvSpPr>
            <p:nvPr/>
          </p:nvSpPr>
          <p:spPr bwMode="auto">
            <a:xfrm>
              <a:off x="1202" y="2478"/>
              <a:ext cx="906" cy="8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Square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 flipV="1">
              <a:off x="1202" y="2749"/>
              <a:ext cx="9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11"/>
            <p:cNvSpPr>
              <a:spLocks noChangeShapeType="1"/>
            </p:cNvSpPr>
            <p:nvPr/>
          </p:nvSpPr>
          <p:spPr bwMode="auto">
            <a:xfrm>
              <a:off x="521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12"/>
            <p:cNvSpPr>
              <a:spLocks noChangeShapeType="1"/>
            </p:cNvSpPr>
            <p:nvPr/>
          </p:nvSpPr>
          <p:spPr bwMode="auto">
            <a:xfrm>
              <a:off x="1655" y="1842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13"/>
            <p:cNvSpPr>
              <a:spLocks noChangeShapeType="1"/>
            </p:cNvSpPr>
            <p:nvPr/>
          </p:nvSpPr>
          <p:spPr bwMode="auto">
            <a:xfrm>
              <a:off x="521" y="216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AutoShape 14"/>
            <p:cNvSpPr>
              <a:spLocks noChangeArrowheads="1"/>
            </p:cNvSpPr>
            <p:nvPr/>
          </p:nvSpPr>
          <p:spPr bwMode="auto">
            <a:xfrm>
              <a:off x="1565" y="1706"/>
              <a:ext cx="182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191000" y="3795713"/>
            <a:ext cx="3168650" cy="2376487"/>
            <a:chOff x="2640" y="2391"/>
            <a:chExt cx="1996" cy="1497"/>
          </a:xfrm>
        </p:grpSpPr>
        <p:sp>
          <p:nvSpPr>
            <p:cNvPr id="4101" name="Rectangle 17"/>
            <p:cNvSpPr>
              <a:spLocks noChangeArrowheads="1"/>
            </p:cNvSpPr>
            <p:nvPr/>
          </p:nvSpPr>
          <p:spPr bwMode="auto">
            <a:xfrm>
              <a:off x="3321" y="2709"/>
              <a:ext cx="1315" cy="117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Circle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+setColor()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4102" name="Line 18"/>
            <p:cNvSpPr>
              <a:spLocks noChangeShapeType="1"/>
            </p:cNvSpPr>
            <p:nvPr/>
          </p:nvSpPr>
          <p:spPr bwMode="auto">
            <a:xfrm>
              <a:off x="3321" y="2936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21"/>
            <p:cNvSpPr>
              <a:spLocks noChangeShapeType="1"/>
            </p:cNvSpPr>
            <p:nvPr/>
          </p:nvSpPr>
          <p:spPr bwMode="auto">
            <a:xfrm>
              <a:off x="2640" y="2391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Line 22"/>
            <p:cNvSpPr>
              <a:spLocks noChangeShapeType="1"/>
            </p:cNvSpPr>
            <p:nvPr/>
          </p:nvSpPr>
          <p:spPr bwMode="auto">
            <a:xfrm>
              <a:off x="4046" y="239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"/>
            <a:ext cx="8534400" cy="1295400"/>
          </a:xfrm>
        </p:spPr>
        <p:txBody>
          <a:bodyPr/>
          <a:lstStyle/>
          <a:p>
            <a:pPr marL="533400" indent="-533400" algn="l" eaLnBrk="1" hangingPunct="1">
              <a:lnSpc>
                <a:spcPct val="90000"/>
              </a:lnSpc>
              <a:defRPr/>
            </a:pPr>
            <a:r>
              <a:rPr lang="en-US" sz="2400" i="1"/>
              <a:t>3. Then your client said: “No,no,no”. You have to use this nice class library for drawing circles. Unfortunately, it is from a different vendor and it has a different interface.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541463"/>
            <a:ext cx="3527425" cy="4464050"/>
            <a:chOff x="68" y="527"/>
            <a:chExt cx="2222" cy="2812"/>
          </a:xfrm>
        </p:grpSpPr>
        <p:sp>
          <p:nvSpPr>
            <p:cNvPr id="5128" name="Rectangle 4"/>
            <p:cNvSpPr>
              <a:spLocks noChangeArrowheads="1"/>
            </p:cNvSpPr>
            <p:nvPr/>
          </p:nvSpPr>
          <p:spPr bwMode="auto">
            <a:xfrm>
              <a:off x="975" y="527"/>
              <a:ext cx="1315" cy="11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Shape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5129" name="Line 5"/>
            <p:cNvSpPr>
              <a:spLocks noChangeShapeType="1"/>
            </p:cNvSpPr>
            <p:nvPr/>
          </p:nvSpPr>
          <p:spPr bwMode="auto">
            <a:xfrm>
              <a:off x="975" y="754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68" y="2478"/>
              <a:ext cx="907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Line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5131" name="Line 7"/>
            <p:cNvSpPr>
              <a:spLocks noChangeShapeType="1"/>
            </p:cNvSpPr>
            <p:nvPr/>
          </p:nvSpPr>
          <p:spPr bwMode="auto">
            <a:xfrm flipV="1">
              <a:off x="68" y="2704"/>
              <a:ext cx="9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1202" y="2478"/>
              <a:ext cx="906" cy="8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Square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5133" name="Line 9"/>
            <p:cNvSpPr>
              <a:spLocks noChangeShapeType="1"/>
            </p:cNvSpPr>
            <p:nvPr/>
          </p:nvSpPr>
          <p:spPr bwMode="auto">
            <a:xfrm flipV="1">
              <a:off x="1202" y="2749"/>
              <a:ext cx="9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0"/>
            <p:cNvSpPr>
              <a:spLocks noChangeShapeType="1"/>
            </p:cNvSpPr>
            <p:nvPr/>
          </p:nvSpPr>
          <p:spPr bwMode="auto">
            <a:xfrm>
              <a:off x="521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1"/>
            <p:cNvSpPr>
              <a:spLocks noChangeShapeType="1"/>
            </p:cNvSpPr>
            <p:nvPr/>
          </p:nvSpPr>
          <p:spPr bwMode="auto">
            <a:xfrm>
              <a:off x="1655" y="1842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2"/>
            <p:cNvSpPr>
              <a:spLocks noChangeShapeType="1"/>
            </p:cNvSpPr>
            <p:nvPr/>
          </p:nvSpPr>
          <p:spPr bwMode="auto">
            <a:xfrm>
              <a:off x="521" y="216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AutoShape 13"/>
            <p:cNvSpPr>
              <a:spLocks noChangeArrowheads="1"/>
            </p:cNvSpPr>
            <p:nvPr/>
          </p:nvSpPr>
          <p:spPr bwMode="auto">
            <a:xfrm>
              <a:off x="1565" y="1706"/>
              <a:ext cx="182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629400" y="4224338"/>
            <a:ext cx="1371600" cy="1871662"/>
            <a:chOff x="4332" y="2478"/>
            <a:chExt cx="1315" cy="1179"/>
          </a:xfrm>
        </p:grpSpPr>
        <p:sp>
          <p:nvSpPr>
            <p:cNvPr id="5126" name="Rectangle 20"/>
            <p:cNvSpPr>
              <a:spLocks noChangeArrowheads="1"/>
            </p:cNvSpPr>
            <p:nvPr/>
          </p:nvSpPr>
          <p:spPr bwMode="auto">
            <a:xfrm>
              <a:off x="4332" y="2478"/>
              <a:ext cx="1315" cy="117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AnotherCircle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+setLocation()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+drawIt()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+fillIt()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+setItColor()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+unDrawIt()</a:t>
              </a:r>
            </a:p>
          </p:txBody>
        </p:sp>
        <p:sp>
          <p:nvSpPr>
            <p:cNvPr id="5127" name="Line 21"/>
            <p:cNvSpPr>
              <a:spLocks noChangeShapeType="1"/>
            </p:cNvSpPr>
            <p:nvPr/>
          </p:nvSpPr>
          <p:spPr bwMode="auto">
            <a:xfrm>
              <a:off x="4332" y="270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327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76800"/>
            <a:ext cx="1981200" cy="7620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63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Two kinds of adapter pattern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Object adapter pattern</a:t>
            </a:r>
          </a:p>
          <a:p>
            <a:pPr eaLnBrk="1" hangingPunct="1">
              <a:buFontTx/>
              <a:buNone/>
            </a:pPr>
            <a:r>
              <a:rPr lang="en-US"/>
              <a:t>	The adapter class contains adaptee object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Class adapter pattern</a:t>
            </a:r>
          </a:p>
          <a:p>
            <a:pPr eaLnBrk="1" hangingPunct="1">
              <a:buFontTx/>
              <a:buNone/>
            </a:pPr>
            <a:r>
              <a:rPr lang="en-US"/>
              <a:t>	Adapter class is inherited from both adaptee and abstract class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2133600" y="1600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AbstractClass</a:t>
            </a:r>
          </a:p>
        </p:txBody>
      </p:sp>
      <p:sp>
        <p:nvSpPr>
          <p:cNvPr id="12291" name="AutoShape 6"/>
          <p:cNvSpPr>
            <a:spLocks noChangeArrowheads="1"/>
          </p:cNvSpPr>
          <p:nvPr/>
        </p:nvSpPr>
        <p:spPr bwMode="auto">
          <a:xfrm>
            <a:off x="2667000" y="24384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7"/>
          <p:cNvSpPr>
            <a:spLocks noChangeShapeType="1"/>
          </p:cNvSpPr>
          <p:nvPr/>
        </p:nvSpPr>
        <p:spPr bwMode="auto">
          <a:xfrm>
            <a:off x="2819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133600" y="3429000"/>
            <a:ext cx="1447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AdapterClass</a:t>
            </a:r>
          </a:p>
        </p:txBody>
      </p:sp>
      <p:sp>
        <p:nvSpPr>
          <p:cNvPr id="12294" name="AutoShape 9"/>
          <p:cNvSpPr>
            <a:spLocks noChangeArrowheads="1"/>
          </p:cNvSpPr>
          <p:nvPr/>
        </p:nvSpPr>
        <p:spPr bwMode="auto">
          <a:xfrm>
            <a:off x="3581400" y="3886200"/>
            <a:ext cx="457200" cy="152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12"/>
          <p:cNvSpPr>
            <a:spLocks noChangeShapeType="1"/>
          </p:cNvSpPr>
          <p:nvPr/>
        </p:nvSpPr>
        <p:spPr bwMode="auto">
          <a:xfrm>
            <a:off x="40386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Rectangle 13"/>
          <p:cNvSpPr>
            <a:spLocks noChangeArrowheads="1"/>
          </p:cNvSpPr>
          <p:nvPr/>
        </p:nvSpPr>
        <p:spPr bwMode="auto">
          <a:xfrm>
            <a:off x="4876800" y="3429000"/>
            <a:ext cx="1447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AdapteeClass</a:t>
            </a:r>
          </a:p>
        </p:txBody>
      </p:sp>
      <p:sp>
        <p:nvSpPr>
          <p:cNvPr id="12297" name="Rectangle 16"/>
          <p:cNvSpPr>
            <a:spLocks noChangeArrowheads="1"/>
          </p:cNvSpPr>
          <p:nvPr/>
        </p:nvSpPr>
        <p:spPr bwMode="auto">
          <a:xfrm>
            <a:off x="1676400" y="1066800"/>
            <a:ext cx="57150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                           </a:t>
            </a:r>
            <a:r>
              <a:rPr lang="en-US" sz="2000" b="1"/>
              <a:t>Object Adapter</a:t>
            </a:r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"/>
            <a:ext cx="8534400" cy="6858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000" i="1"/>
              <a:t>Adapter Design Pattern Solution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000" i="1"/>
              <a:t>Object Adapter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914400"/>
            <a:ext cx="3527425" cy="4464050"/>
            <a:chOff x="68" y="527"/>
            <a:chExt cx="2222" cy="2812"/>
          </a:xfrm>
        </p:grpSpPr>
        <p:sp>
          <p:nvSpPr>
            <p:cNvPr id="6171" name="Rectangle 4"/>
            <p:cNvSpPr>
              <a:spLocks noChangeArrowheads="1"/>
            </p:cNvSpPr>
            <p:nvPr/>
          </p:nvSpPr>
          <p:spPr bwMode="auto">
            <a:xfrm>
              <a:off x="975" y="527"/>
              <a:ext cx="1315" cy="11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Shape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6172" name="Line 5"/>
            <p:cNvSpPr>
              <a:spLocks noChangeShapeType="1"/>
            </p:cNvSpPr>
            <p:nvPr/>
          </p:nvSpPr>
          <p:spPr bwMode="auto">
            <a:xfrm>
              <a:off x="975" y="754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Rectangle 6"/>
            <p:cNvSpPr>
              <a:spLocks noChangeArrowheads="1"/>
            </p:cNvSpPr>
            <p:nvPr/>
          </p:nvSpPr>
          <p:spPr bwMode="auto">
            <a:xfrm>
              <a:off x="68" y="2478"/>
              <a:ext cx="907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Line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6174" name="Line 7"/>
            <p:cNvSpPr>
              <a:spLocks noChangeShapeType="1"/>
            </p:cNvSpPr>
            <p:nvPr/>
          </p:nvSpPr>
          <p:spPr bwMode="auto">
            <a:xfrm flipV="1">
              <a:off x="68" y="2704"/>
              <a:ext cx="9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Rectangle 8"/>
            <p:cNvSpPr>
              <a:spLocks noChangeArrowheads="1"/>
            </p:cNvSpPr>
            <p:nvPr/>
          </p:nvSpPr>
          <p:spPr bwMode="auto">
            <a:xfrm>
              <a:off x="1202" y="2478"/>
              <a:ext cx="906" cy="8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Square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+display()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+undisplay()</a:t>
              </a:r>
            </a:p>
          </p:txBody>
        </p:sp>
        <p:sp>
          <p:nvSpPr>
            <p:cNvPr id="6176" name="Line 9"/>
            <p:cNvSpPr>
              <a:spLocks noChangeShapeType="1"/>
            </p:cNvSpPr>
            <p:nvPr/>
          </p:nvSpPr>
          <p:spPr bwMode="auto">
            <a:xfrm flipV="1">
              <a:off x="1202" y="2749"/>
              <a:ext cx="9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0"/>
            <p:cNvSpPr>
              <a:spLocks noChangeShapeType="1"/>
            </p:cNvSpPr>
            <p:nvPr/>
          </p:nvSpPr>
          <p:spPr bwMode="auto">
            <a:xfrm>
              <a:off x="521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1"/>
            <p:cNvSpPr>
              <a:spLocks noChangeShapeType="1"/>
            </p:cNvSpPr>
            <p:nvPr/>
          </p:nvSpPr>
          <p:spPr bwMode="auto">
            <a:xfrm>
              <a:off x="1655" y="1842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12"/>
            <p:cNvSpPr>
              <a:spLocks noChangeShapeType="1"/>
            </p:cNvSpPr>
            <p:nvPr/>
          </p:nvSpPr>
          <p:spPr bwMode="auto">
            <a:xfrm>
              <a:off x="521" y="216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AutoShape 13"/>
            <p:cNvSpPr>
              <a:spLocks noChangeArrowheads="1"/>
            </p:cNvSpPr>
            <p:nvPr/>
          </p:nvSpPr>
          <p:spPr bwMode="auto">
            <a:xfrm>
              <a:off x="1565" y="1706"/>
              <a:ext cx="182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315200" y="3640138"/>
            <a:ext cx="1371600" cy="1871662"/>
            <a:chOff x="4332" y="2478"/>
            <a:chExt cx="1315" cy="1179"/>
          </a:xfrm>
        </p:grpSpPr>
        <p:sp>
          <p:nvSpPr>
            <p:cNvPr id="6169" name="Rectangle 15"/>
            <p:cNvSpPr>
              <a:spLocks noChangeArrowheads="1"/>
            </p:cNvSpPr>
            <p:nvPr/>
          </p:nvSpPr>
          <p:spPr bwMode="auto">
            <a:xfrm>
              <a:off x="4332" y="2478"/>
              <a:ext cx="1315" cy="117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1">
                  <a:ea typeface="宋体" pitchFamily="2" charset="-122"/>
                </a:rPr>
                <a:t>AnotherCircle</a:t>
              </a: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endParaRPr lang="en-US" sz="1400">
                <a:ea typeface="宋体" pitchFamily="2" charset="-122"/>
              </a:endParaRP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+setLocation()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+drawIt()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+fillIt()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+setItColor()</a:t>
              </a:r>
            </a:p>
            <a:p>
              <a:pPr algn="ctr" eaLnBrk="1" hangingPunct="1"/>
              <a:r>
                <a:rPr lang="en-US" sz="1400">
                  <a:ea typeface="宋体" pitchFamily="2" charset="-122"/>
                </a:rPr>
                <a:t>+unDrawIt()</a:t>
              </a:r>
            </a:p>
          </p:txBody>
        </p:sp>
        <p:sp>
          <p:nvSpPr>
            <p:cNvPr id="6170" name="Line 16"/>
            <p:cNvSpPr>
              <a:spLocks noChangeShapeType="1"/>
            </p:cNvSpPr>
            <p:nvPr/>
          </p:nvSpPr>
          <p:spPr bwMode="auto">
            <a:xfrm>
              <a:off x="4332" y="270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048000" y="3276600"/>
            <a:ext cx="4249738" cy="2376488"/>
            <a:chOff x="1920" y="2064"/>
            <a:chExt cx="2677" cy="1497"/>
          </a:xfrm>
        </p:grpSpPr>
        <p:grpSp>
          <p:nvGrpSpPr>
            <p:cNvPr id="6161" name="Group 26"/>
            <p:cNvGrpSpPr>
              <a:grpSpLocks/>
            </p:cNvGrpSpPr>
            <p:nvPr/>
          </p:nvGrpSpPr>
          <p:grpSpPr bwMode="auto">
            <a:xfrm>
              <a:off x="1920" y="2064"/>
              <a:ext cx="2677" cy="1497"/>
              <a:chOff x="1920" y="2448"/>
              <a:chExt cx="2677" cy="1497"/>
            </a:xfrm>
          </p:grpSpPr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2601" y="2766"/>
                <a:ext cx="1315" cy="117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 b="1">
                    <a:ea typeface="宋体" pitchFamily="2" charset="-122"/>
                  </a:rPr>
                  <a:t>Circle</a:t>
                </a:r>
              </a:p>
              <a:p>
                <a:pPr algn="ctr" eaLnBrk="1" hangingPunct="1"/>
                <a:endParaRPr lang="en-US" sz="1400">
                  <a:ea typeface="宋体" pitchFamily="2" charset="-122"/>
                </a:endParaRPr>
              </a:p>
              <a:p>
                <a:pPr algn="ctr" eaLnBrk="1" hangingPunct="1"/>
                <a:r>
                  <a:rPr lang="en-US" sz="1400">
                    <a:ea typeface="宋体" pitchFamily="2" charset="-122"/>
                  </a:rPr>
                  <a:t>-aCircle:AnotherCircle</a:t>
                </a:r>
              </a:p>
              <a:p>
                <a:pPr algn="ctr" eaLnBrk="1" hangingPunct="1"/>
                <a:endParaRPr lang="en-US" sz="1400">
                  <a:ea typeface="宋体" pitchFamily="2" charset="-122"/>
                </a:endParaRPr>
              </a:p>
              <a:p>
                <a:pPr algn="ctr" eaLnBrk="1" hangingPunct="1"/>
                <a:endParaRPr lang="en-US" sz="1400">
                  <a:ea typeface="宋体" pitchFamily="2" charset="-122"/>
                </a:endParaRPr>
              </a:p>
              <a:p>
                <a:pPr algn="ctr" eaLnBrk="1" hangingPunct="1"/>
                <a:r>
                  <a:rPr lang="en-US" sz="1400">
                    <a:ea typeface="宋体" pitchFamily="2" charset="-122"/>
                  </a:rPr>
                  <a:t>+display()</a:t>
                </a:r>
              </a:p>
              <a:p>
                <a:pPr algn="ctr" eaLnBrk="1" hangingPunct="1"/>
                <a:r>
                  <a:rPr lang="en-US" sz="1400">
                    <a:ea typeface="宋体" pitchFamily="2" charset="-122"/>
                  </a:rPr>
                  <a:t>+fill()</a:t>
                </a:r>
              </a:p>
              <a:p>
                <a:pPr algn="ctr" eaLnBrk="1" hangingPunct="1"/>
                <a:r>
                  <a:rPr lang="en-US" sz="1400">
                    <a:ea typeface="宋体" pitchFamily="2" charset="-122"/>
                  </a:rPr>
                  <a:t>+undisplay()</a:t>
                </a:r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2601" y="2993"/>
                <a:ext cx="1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AutoShape 21"/>
              <p:cNvSpPr>
                <a:spLocks noChangeArrowheads="1"/>
              </p:cNvSpPr>
              <p:nvPr/>
            </p:nvSpPr>
            <p:spPr bwMode="auto">
              <a:xfrm>
                <a:off x="3916" y="3264"/>
                <a:ext cx="181" cy="91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>
                <a:off x="4098" y="3310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1920" y="2448"/>
                <a:ext cx="1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Line 24"/>
              <p:cNvSpPr>
                <a:spLocks noChangeShapeType="1"/>
              </p:cNvSpPr>
              <p:nvPr/>
            </p:nvSpPr>
            <p:spPr bwMode="auto">
              <a:xfrm>
                <a:off x="3326" y="244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2" name="Line 27"/>
            <p:cNvSpPr>
              <a:spLocks noChangeShapeType="1"/>
            </p:cNvSpPr>
            <p:nvPr/>
          </p:nvSpPr>
          <p:spPr bwMode="auto">
            <a:xfrm>
              <a:off x="2592" y="2917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819400" y="5029200"/>
            <a:ext cx="1981200" cy="1600200"/>
            <a:chOff x="1776" y="3168"/>
            <a:chExt cx="1248" cy="1008"/>
          </a:xfrm>
        </p:grpSpPr>
        <p:sp>
          <p:nvSpPr>
            <p:cNvPr id="6159" name="AutoShape 29"/>
            <p:cNvSpPr>
              <a:spLocks noChangeArrowheads="1"/>
            </p:cNvSpPr>
            <p:nvPr/>
          </p:nvSpPr>
          <p:spPr bwMode="auto">
            <a:xfrm>
              <a:off x="1776" y="3696"/>
              <a:ext cx="864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void display(){</a:t>
              </a:r>
            </a:p>
            <a:p>
              <a:r>
                <a:rPr lang="en-US" sz="1200"/>
                <a:t>aCircle.drawIt();</a:t>
              </a:r>
            </a:p>
            <a:p>
              <a:r>
                <a:rPr lang="en-US" sz="1200"/>
                <a:t>}</a:t>
              </a:r>
            </a:p>
          </p:txBody>
        </p:sp>
        <p:sp>
          <p:nvSpPr>
            <p:cNvPr id="6160" name="Line 32"/>
            <p:cNvSpPr>
              <a:spLocks noChangeShapeType="1"/>
            </p:cNvSpPr>
            <p:nvPr/>
          </p:nvSpPr>
          <p:spPr bwMode="auto">
            <a:xfrm flipH="1">
              <a:off x="2160" y="3168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495800" y="5257800"/>
            <a:ext cx="1371600" cy="1371600"/>
            <a:chOff x="2832" y="3312"/>
            <a:chExt cx="864" cy="864"/>
          </a:xfrm>
        </p:grpSpPr>
        <p:sp>
          <p:nvSpPr>
            <p:cNvPr id="6157" name="AutoShape 31"/>
            <p:cNvSpPr>
              <a:spLocks noChangeArrowheads="1"/>
            </p:cNvSpPr>
            <p:nvPr/>
          </p:nvSpPr>
          <p:spPr bwMode="auto">
            <a:xfrm>
              <a:off x="2832" y="3696"/>
              <a:ext cx="864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void fill(){</a:t>
              </a:r>
            </a:p>
            <a:p>
              <a:r>
                <a:rPr lang="en-US" sz="1200"/>
                <a:t>aCircle.fillIt();</a:t>
              </a:r>
            </a:p>
            <a:p>
              <a:r>
                <a:rPr lang="en-US" sz="1200"/>
                <a:t>}</a:t>
              </a:r>
            </a:p>
          </p:txBody>
        </p:sp>
        <p:sp>
          <p:nvSpPr>
            <p:cNvPr id="6158" name="Line 33"/>
            <p:cNvSpPr>
              <a:spLocks noChangeShapeType="1"/>
            </p:cNvSpPr>
            <p:nvPr/>
          </p:nvSpPr>
          <p:spPr bwMode="auto">
            <a:xfrm flipH="1">
              <a:off x="3312" y="3312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715000" y="5486400"/>
            <a:ext cx="1828800" cy="1143000"/>
            <a:chOff x="3600" y="3456"/>
            <a:chExt cx="1152" cy="720"/>
          </a:xfrm>
        </p:grpSpPr>
        <p:sp>
          <p:nvSpPr>
            <p:cNvPr id="6155" name="AutoShape 30"/>
            <p:cNvSpPr>
              <a:spLocks noChangeArrowheads="1"/>
            </p:cNvSpPr>
            <p:nvPr/>
          </p:nvSpPr>
          <p:spPr bwMode="auto">
            <a:xfrm>
              <a:off x="3888" y="3696"/>
              <a:ext cx="864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/>
                <a:t>void undisplay(){</a:t>
              </a:r>
            </a:p>
            <a:p>
              <a:r>
                <a:rPr lang="en-US" sz="1200"/>
                <a:t>aCircle.unDrawIt();</a:t>
              </a:r>
            </a:p>
            <a:p>
              <a:r>
                <a:rPr lang="en-US" sz="1200"/>
                <a:t>}</a:t>
              </a:r>
            </a:p>
          </p:txBody>
        </p:sp>
        <p:sp>
          <p:nvSpPr>
            <p:cNvPr id="6156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307" name="AutoShape 35"/>
          <p:cNvSpPr>
            <a:spLocks noChangeArrowheads="1"/>
          </p:cNvSpPr>
          <p:nvPr/>
        </p:nvSpPr>
        <p:spPr bwMode="auto">
          <a:xfrm>
            <a:off x="5562600" y="2743200"/>
            <a:ext cx="1439863" cy="792163"/>
          </a:xfrm>
          <a:prstGeom prst="cloudCallout">
            <a:avLst>
              <a:gd name="adj1" fmla="val -64000"/>
              <a:gd name="adj2" fmla="val 688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>
                <a:ea typeface="宋体" pitchFamily="2" charset="-122"/>
              </a:rPr>
              <a:t>adapter</a:t>
            </a:r>
          </a:p>
        </p:txBody>
      </p:sp>
      <p:sp>
        <p:nvSpPr>
          <p:cNvPr id="54308" name="AutoShape 36"/>
          <p:cNvSpPr>
            <a:spLocks noChangeArrowheads="1"/>
          </p:cNvSpPr>
          <p:nvPr/>
        </p:nvSpPr>
        <p:spPr bwMode="auto">
          <a:xfrm>
            <a:off x="7162800" y="1981200"/>
            <a:ext cx="1655763" cy="792163"/>
          </a:xfrm>
          <a:prstGeom prst="cloudCallout">
            <a:avLst>
              <a:gd name="adj1" fmla="val -7912"/>
              <a:gd name="adj2" fmla="val 1548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>
                <a:ea typeface="宋体" pitchFamily="2" charset="-122"/>
              </a:rPr>
              <a:t>adaptee</a:t>
            </a:r>
          </a:p>
        </p:txBody>
      </p:sp>
    </p:spTree>
    <p:extLst>
      <p:ext uri="{BB962C8B-B14F-4D97-AF65-F5344CB8AC3E}">
        <p14:creationId xmlns:p14="http://schemas.microsoft.com/office/powerpoint/2010/main" val="20324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7" grpId="0" animBg="1"/>
      <p:bldP spid="543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class Circle extends Shape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private </a:t>
            </a:r>
            <a:r>
              <a:rPr lang="en-US" sz="2400" dirty="0" err="1"/>
              <a:t>AnotherCircle</a:t>
            </a:r>
            <a:r>
              <a:rPr lang="en-US" sz="2400" dirty="0"/>
              <a:t> </a:t>
            </a:r>
            <a:r>
              <a:rPr lang="en-US" sz="2400" dirty="0" err="1"/>
              <a:t>aCircle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public Circle(){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 err="1"/>
              <a:t>aCircle</a:t>
            </a:r>
            <a:r>
              <a:rPr lang="en-US" sz="2400" dirty="0"/>
              <a:t> = new </a:t>
            </a:r>
            <a:r>
              <a:rPr lang="en-US" sz="2400" dirty="0" err="1"/>
              <a:t>AnotherCircle</a:t>
            </a:r>
            <a:r>
              <a:rPr lang="en-US" sz="2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public void display()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 err="1"/>
              <a:t>aCircle.displayIt</a:t>
            </a:r>
            <a:r>
              <a:rPr lang="en-US" sz="2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75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class Client {</a:t>
            </a:r>
          </a:p>
          <a:p>
            <a:pPr eaLnBrk="1" hangingPunct="1">
              <a:buFontTx/>
              <a:buNone/>
            </a:pPr>
            <a:r>
              <a:rPr lang="en-US"/>
              <a:t>	…</a:t>
            </a:r>
          </a:p>
          <a:p>
            <a:pPr eaLnBrk="1" hangingPunct="1">
              <a:buFontTx/>
              <a:buNone/>
            </a:pPr>
            <a:r>
              <a:rPr lang="en-US"/>
              <a:t>	Shape aShape = new Circle;</a:t>
            </a:r>
          </a:p>
          <a:p>
            <a:pPr eaLnBrk="1" hangingPunct="1">
              <a:buFontTx/>
              <a:buNone/>
            </a:pPr>
            <a:r>
              <a:rPr lang="en-US"/>
              <a:t>	aShape.display(); //call Circle::display () </a:t>
            </a:r>
          </a:p>
          <a:p>
            <a:pPr eaLnBrk="1" hangingPunct="1">
              <a:buFontTx/>
              <a:buNone/>
            </a:pPr>
            <a:r>
              <a:rPr lang="en-US"/>
              <a:t>	…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4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845</TotalTime>
  <Words>573</Words>
  <Application>Microsoft Office PowerPoint</Application>
  <PresentationFormat>On-screen Show (4:3)</PresentationFormat>
  <Paragraphs>227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Wingdings 2</vt:lpstr>
      <vt:lpstr>Flow</vt:lpstr>
      <vt:lpstr>The Adapter Pattern</vt:lpstr>
      <vt:lpstr>PowerPoint Presentation</vt:lpstr>
      <vt:lpstr>PowerPoint Presentation</vt:lpstr>
      <vt:lpstr>PowerPoint Presentation</vt:lpstr>
      <vt:lpstr>Two kinds of adapter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</dc:title>
  <dc:creator>Sophie</dc:creator>
  <cp:lastModifiedBy>Xiaohong Wang</cp:lastModifiedBy>
  <cp:revision>99</cp:revision>
  <dcterms:created xsi:type="dcterms:W3CDTF">2006-08-16T00:00:00Z</dcterms:created>
  <dcterms:modified xsi:type="dcterms:W3CDTF">2022-09-30T15:27:43Z</dcterms:modified>
</cp:coreProperties>
</file>