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2"/>
  </p:notesMasterIdLst>
  <p:sldIdLst>
    <p:sldId id="256" r:id="rId2"/>
    <p:sldId id="257" r:id="rId3"/>
    <p:sldId id="258" r:id="rId4"/>
    <p:sldId id="259" r:id="rId5"/>
    <p:sldId id="277" r:id="rId6"/>
    <p:sldId id="278" r:id="rId7"/>
    <p:sldId id="279" r:id="rId8"/>
    <p:sldId id="260" r:id="rId9"/>
    <p:sldId id="281" r:id="rId10"/>
    <p:sldId id="282" r:id="rId11"/>
    <p:sldId id="280" r:id="rId12"/>
    <p:sldId id="264" r:id="rId13"/>
    <p:sldId id="283" r:id="rId14"/>
    <p:sldId id="263" r:id="rId15"/>
    <p:sldId id="261" r:id="rId16"/>
    <p:sldId id="308" r:id="rId17"/>
    <p:sldId id="262" r:id="rId18"/>
    <p:sldId id="265" r:id="rId19"/>
    <p:sldId id="266" r:id="rId20"/>
    <p:sldId id="309" r:id="rId21"/>
    <p:sldId id="267" r:id="rId22"/>
    <p:sldId id="268" r:id="rId23"/>
    <p:sldId id="285" r:id="rId24"/>
    <p:sldId id="286" r:id="rId25"/>
    <p:sldId id="287" r:id="rId26"/>
    <p:sldId id="299" r:id="rId27"/>
    <p:sldId id="269" r:id="rId28"/>
    <p:sldId id="335" r:id="rId29"/>
    <p:sldId id="270" r:id="rId30"/>
    <p:sldId id="271" r:id="rId31"/>
    <p:sldId id="336" r:id="rId32"/>
    <p:sldId id="310" r:id="rId33"/>
    <p:sldId id="306" r:id="rId34"/>
    <p:sldId id="289" r:id="rId35"/>
    <p:sldId id="272" r:id="rId36"/>
    <p:sldId id="307" r:id="rId37"/>
    <p:sldId id="337" r:id="rId38"/>
    <p:sldId id="274" r:id="rId39"/>
    <p:sldId id="290" r:id="rId40"/>
    <p:sldId id="291" r:id="rId41"/>
    <p:sldId id="292" r:id="rId42"/>
    <p:sldId id="294" r:id="rId43"/>
    <p:sldId id="295" r:id="rId44"/>
    <p:sldId id="297" r:id="rId45"/>
    <p:sldId id="303" r:id="rId46"/>
    <p:sldId id="296" r:id="rId47"/>
    <p:sldId id="298" r:id="rId48"/>
    <p:sldId id="316" r:id="rId49"/>
    <p:sldId id="276" r:id="rId50"/>
    <p:sldId id="311" r:id="rId51"/>
    <p:sldId id="312" r:id="rId52"/>
    <p:sldId id="313" r:id="rId53"/>
    <p:sldId id="314" r:id="rId54"/>
    <p:sldId id="315" r:id="rId55"/>
    <p:sldId id="317" r:id="rId56"/>
    <p:sldId id="318" r:id="rId57"/>
    <p:sldId id="319" r:id="rId58"/>
    <p:sldId id="320" r:id="rId59"/>
    <p:sldId id="321" r:id="rId60"/>
    <p:sldId id="323" r:id="rId61"/>
    <p:sldId id="324" r:id="rId62"/>
    <p:sldId id="325" r:id="rId63"/>
    <p:sldId id="326" r:id="rId64"/>
    <p:sldId id="327" r:id="rId65"/>
    <p:sldId id="328" r:id="rId66"/>
    <p:sldId id="329" r:id="rId67"/>
    <p:sldId id="330" r:id="rId68"/>
    <p:sldId id="331" r:id="rId69"/>
    <p:sldId id="332" r:id="rId70"/>
    <p:sldId id="333"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66" autoAdjust="0"/>
  </p:normalViewPr>
  <p:slideViewPr>
    <p:cSldViewPr>
      <p:cViewPr varScale="1">
        <p:scale>
          <a:sx n="75" d="100"/>
          <a:sy n="75" d="100"/>
        </p:scale>
        <p:origin x="101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4115D-0762-4AE2-A63E-02E783545427}" type="datetimeFigureOut">
              <a:rPr lang="en-US" smtClean="0"/>
              <a:pPr/>
              <a:t>3/3/2016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89254C-2D53-4131-827D-6C8C9AA8A109}" type="slidenum">
              <a:rPr lang="en-US" smtClean="0"/>
              <a:pPr/>
              <a:t>‹#›</a:t>
            </a:fld>
            <a:endParaRPr lang="en-US"/>
          </a:p>
        </p:txBody>
      </p:sp>
    </p:spTree>
    <p:extLst>
      <p:ext uri="{BB962C8B-B14F-4D97-AF65-F5344CB8AC3E}">
        <p14:creationId xmlns:p14="http://schemas.microsoft.com/office/powerpoint/2010/main" val="347098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2A36D5D-B2EB-4447-BD89-F849695A0571}" type="slidenum">
              <a:rPr lang="en-US" smtClean="0"/>
              <a:pPr/>
              <a:t>16</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494515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6A2A7CB-406F-4AE4-A699-15AC538A8223}" type="slidenum">
              <a:rPr lang="en-US" smtClean="0"/>
              <a:pPr/>
              <a:t>20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739082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89254C-2D53-4131-827D-6C8C9AA8A109}" type="slidenum">
              <a:rPr lang="en-US" smtClean="0"/>
              <a:pPr/>
              <a:t>27</a:t>
            </a:fld>
            <a:endParaRPr lang="en-US"/>
          </a:p>
        </p:txBody>
      </p:sp>
    </p:spTree>
    <p:extLst>
      <p:ext uri="{BB962C8B-B14F-4D97-AF65-F5344CB8AC3E}">
        <p14:creationId xmlns:p14="http://schemas.microsoft.com/office/powerpoint/2010/main" val="3740391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89254C-2D53-4131-827D-6C8C9AA8A109}" type="slidenum">
              <a:rPr lang="en-US" smtClean="0"/>
              <a:pPr/>
              <a:t>29</a:t>
            </a:fld>
            <a:endParaRPr lang="en-US"/>
          </a:p>
        </p:txBody>
      </p:sp>
    </p:spTree>
    <p:extLst>
      <p:ext uri="{BB962C8B-B14F-4D97-AF65-F5344CB8AC3E}">
        <p14:creationId xmlns:p14="http://schemas.microsoft.com/office/powerpoint/2010/main" val="345010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6B82552-BC86-4FF4-8B27-18950FAC38DA}" type="slidenum">
              <a:rPr lang="en-US" smtClean="0"/>
              <a:pPr/>
              <a:t>32</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82252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0FEC0CC-EF19-418B-BC98-64539C22B3A3}" type="slidenum">
              <a:rPr lang="en-US" smtClean="0"/>
              <a:pPr/>
              <a:t>33</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36358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7C9D108-5442-40F4-A216-913B4A02073E}" type="slidenum">
              <a:rPr lang="en-US" smtClean="0"/>
              <a:pPr/>
              <a:t>36</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31017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89254C-2D53-4131-827D-6C8C9AA8A109}" type="slidenum">
              <a:rPr lang="en-US" smtClean="0"/>
              <a:pPr/>
              <a:t>45</a:t>
            </a:fld>
            <a:endParaRPr lang="en-US"/>
          </a:p>
        </p:txBody>
      </p:sp>
    </p:spTree>
    <p:extLst>
      <p:ext uri="{BB962C8B-B14F-4D97-AF65-F5344CB8AC3E}">
        <p14:creationId xmlns:p14="http://schemas.microsoft.com/office/powerpoint/2010/main" val="1283334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7C9D108-5442-40F4-A216-913B4A02073E}" type="slidenum">
              <a:rPr lang="en-US" smtClean="0"/>
              <a:pPr/>
              <a:t>48</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45315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3/3/2016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3/3/2016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Design Pattern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1986" name="AutoShape 2" descr="data:image/jpeg;base64,/9j/4AAQSkZJRgABAQAAAQABAAD/2wCEAAkGBhQSEBQUEhQWFRUVFxcXFxgWGBQXFRUYFBgXGBQXFxkXHSYeFxsjGRQUHy8hIycpLSwsFR4xNTAqNSYrLCkBCQoKDgwOGg8PGiokHyUsLCwsLDIsLCwqKi8pLCwsLCotLywpLCwsLiwpLCwpLCwsLCwpLCwsLCwsLCwsLCwsLP/AABEIAKMBNQMBIgACEQEDEQH/xAAcAAEAAgMBAQEAAAAAAAAAAAAABQYDBAcCAQj/xABFEAABAwIDBAcDCQcDAwUAAAABAAIDBBEFEiEGMUFREyJhcYGRoQcyUhQjQmJykrHB0TNDU4Ki4fCywvE0c4MVFiRjw//EABoBAQACAwEAAAAAAAAAAAAAAAABBAIDBQb/xAAyEQACAgEDAQUGBAcAAAAAAAAAAQIDEQQSITEFEyJBUWFxgZGhsRQyUuEjM2KCwfDx/9oADAMBAAIRAxEAPwDuKIiAIiIAtDG8ajpYXSymwGgA957jua0cSf1O4Lec6wuVxjafHXVtQXm4iZdsTeFuLz9Z1r91gq2p1CohufwNlcN7wMf2qq624Er6ePWzYXFrrfWeLOce6w7FCQYXVs/Z4hVtHLppLf6lixPHBDZjRmedwH58goJu0T5H5RJYk23WbfkCuVR+Mu8alhe0s2d1DjBbGVWKs9zEZDb48rv9QKmMM9o+KQOAqYoqqPiWfNy94t1T3ZR3hUNtfOwn55um8OI/NSNBthY5ZQPtNIIVqT1lXPEl9TUu6l7Du+EbRxVFgA6N9r9HIMrrdhF2u/lJUqubYLibZWtaTqLFjgdQRuseBVzwXFXPJjkt0jRcECwe3dmtwIOhHaOdhfpujdDfH/holFweGSyIi2kBERAEREAREQBERAEREAREQBERAEREAREQBERAEREAREQBERAERR2M7Q09IzPUTMiHDMdXfZaOs49wKAkVhq6xkTC+R7WMbqXOIa0d5Oi5NtP7dd7aGP8A8sw9Wxg+rj4Ll2M7U1FU7NPM+TUkZjoPssFms8AEB0va/wBp/wArmNJSm0FnZ5LEOls06N+Fl7dp7BodSrhyBczwmqLJmv4Xse46fhdXvpy8dY3I0/Q+i5mt07taz0OloK97fJVsSpZjK9zW5s2nge9fKLZ2oLAMrWi4OZ1y7TgLK0sCnI6m4BIG4AW3DwViFjUdqLcuz6855KZSezh0ur5jr9X+63B7M8hF5CR3bwrVDWFu4qSNRmb/AJ2/ouZr9RdSt0Zce5GqejhDnHBGUFH0LWgE6buxW+mqevTyj+I1p7RL82fVwPgFW5ArDh8FmwNP8SP0eD+Sw7FslKU2/MqauKUUXhERehKQREQBERAEREAREQBERAEREAREQBERAEREAREQBERAEREAREQHFNuvbPM6d1JhwDLPMZmdlzFwOU5A7qsF79Z1zx6qrI9muI1DzJNIzM7UvlmzuPi3N+K7Bi/skw6okdI6Ese8kuMb3MBJ1Jy3y3J36aqNZ7DKAfSnP/kaPwYFKa9CHk5032Vxx61eIQRjkCL6cs7h+BW5BR4DTaulfUkfbc3ya1rT5ldIo/Y/hkf7gvP13yH0BA9FOUOx9HDrHSwtPPo2k+ZF1O5+RGDk9TtpBNA6mpcNlkjcLZQ0MGnuuHRhxBGhBUM3ZzE2xB3yCXq7i2xfbkWXzEeFwv0Q1gAsBYdi+rCS3dTbXOVbzB4PzQ7H2MdklzQvG9srXMcD2hwUnS4m0jRwI5gg/gu+VmHxTDLLGyQcnta4eTgVWcQ9k+GSm/yVsbvihL4T5RkD0Wh0ejOhDtKxfmSZziGXMpSCo4DU8hqsu0fs9jw/JLFNK9jnZDHMWvsSC4Oa4AHTIRY397sWOjnO4WHYAB+C4HaEPGo2S+CLH4l3LKWCWwzCy5wz6dnHx5KxU8F54Wjc0l57mNNv6i1YMDprNLipPZ14e+Z43NcIh3tAc/1e0fyrtaKiNNfCxk5V83KWCcREV00hERAEREAREQBERAEREAREQBERAEREAREQBERAEREAREQBERAEREAREQBERAEREBQPabW3fBCN4zSO7L9Vn+/yUTs9hhkeOQ3rZOHvq6qWd3uucQz7DdG27wL+JVrwugbGLNXNek72/vZ9F0LKtUIbV1NHajGWUNG+V30G9UfE4+63xNln9mVMW4VTF+r5WmZ54l07nSXPg4eS5p7etodIqRp1Pzr+4XEY88x8Auz4NSdFTQx/w4o2fcaB+S6RVNxERCQiIgCIiAIiIAiIgCIiAIiIAiIgCIiAIiIAiIgCIiAIiIAiIgCIiAIiIAiIgCgtqMTytbCw9eXfzazc4+O7z5KZnnaxpc42a0Ek8gFzqtwt9VUOqM5YXWDR8LB7o/M9pK1WzlCOYRy/Qyik3y8FhpA1oDRbQblIseGtLjwUPg+FiK+pc528lavtGxT5NhsxBs4tLR9p+noLrKuU5QzNYfoYywnwcIxysNfixJ16aoYxv2S9rGAfy2X6wC/MPshwY1WLwn6MJ6dx5dH7nnI6PwBX6eWYCLxNO1jS57g1oFyXEAAcyToFzzaP220kJMdKDVy7uobQg9shHW/lBHaEB0UlVDHvajR0xLWuM8g+jFYtB+s8nKPAk9i5VjG19bXXE8mVh/dR9SP+bW7/AOYnwUYymsNy59utUXiJZhp2+WXat9sdU8noooowd2bNI7zu0eijqjb3EXjrSPaPqxhnqG39VB0bJC7LHIIr73E5QO8gX8kqNnYYzmnxCokJP7kEN+/I+58GqaXK5ZcsCzbX5GWpxyd5u+aQnte79Vqf+oPOnSG/2/7raZjdJANHVjrfFUObfyFlgqNtKJws+lEn/cka4+Yjus/w3nvI7/8ApPT46i1xUFnYXykeICxxfKWm7azKTxZUVcR9bt9FF1OLUzyPkrX0z7/Qlkew97HMA9VY8IwfEXAdJDFIw/SL2Mdbndpt5hbIRlFYhz700a5ST5l/gz0OOYszWOvMgG9rnQSEjsL23J77KRpvbBVxOySy07iN4nhlhd9+Jz2+i8y7EueLtDQ74c7D5Ef2VaxHZ/KSyRtjyP4/3WueplV/Mjj2+RlGqM/ySOr4T7VA8Dpac2+OmljqGd+XqyD7pVswvaGCo/ZSAniw3bIO9jgHDyX5gmwFsTs5c8NG/Lo63YbGy26bE23HR17wRubUxlwHc9pdbvACsV2xsWYmqUXF4Z+pUXAqPbbFY2/MvZOBxjkbMD3skJePCynKP28uj6tXTODxvDQWHyeSthjk7CiqWGe0eGVge6GeJpF8zxERbn1Xk+i36TbygldlZVRZvhLsp8nWQknkXiKUOF2kEHiCCPML2gCIiAIi1q7EooW5ppGRt5yOawebiEBsoqnX+1TDISQ6rYSODA+Q/wBDSFESe3TD72YKiT7MJ/3kIDoaKv7NbaR1rHPZFNGBbSRoBIdexsxzre6d6KE0+gLAiIpAREQBEUdj2LCnhc/6R6rBzcd3gN57AgKrtXtF0lT8mju4MIz23Z94DjyaLHv7luUdt3Eb/FV3CcjX5Seu45jfe4u1JJ4knVZ5mTRSuc27g837rf2VK3UOlbnys848jYoKXHQsmH0DY3Fzb68ySuYe2/aC5ZTg6DrO7+H+dq6AMayR5ngiwub9y4NtnXGoqXyXvc6dlty3aeVcofw1hfI1zT3clg9iu1dPQz1JqMw6RjA1zWl1iwuJbpzzD7qsG0/t6lzFtHE1g+KTrPPbb3W93WXJ8nRtGup32SlpHTPDWA9pO4Lc2kssLnhEni209biLss0z5Be+W9o29uVtm+NlJ4XggjG67jvKkcIwERtsN/E8SpplIAvPavtHc9sOh0KaMcvqRkdIszKLmpHoV96HsXId7ZcUTVjhykEaEbuxR+OVdVl+YJc640DGPJ8C0qayEEEtzC+o3XC36nH5msy07YYSeJMYt9534rq9mRlOW5S4Xl6lXVSSWMFMpcJxWQXdRxPH/wBsFOz1aGOW2NjHyaVGHiM/HTTN8zFI51/BwX2SkrZ3HNWg9gnht4AGwWpU7OV8YzF73DtyuHn/AHXp8HKyR20Hs3lp29JGS9m/UFrh3grV2YxCt6QQwtMu/wCaeMwIG/Q6jTkpFm1VRCS2UOItYgE2IO8Fr7i3dZZMCx2mbMS8Sta5ts7ALxuB0JB94cNCsV1JfQsmH7NMlBvSOp5uMcjDkdz6N5FvA+i8x4ZTtJbJIYXg2F2Egdh5FZazFKunDXxS9LC/3Hte8sd5k5Xdi81OC1OIRF7ZIhI4WIJ63V3atG+3McuSqXaeNks459M8M3QtcV14Iiu2VqukzUlVC/kGydG/7r7A+ajK2atg/wCso2SDi6SFuv8A5Ixb1Xyuw/EaH9sxzo+bh0kf3hu9FuYRt/lFsz4D2XkhPex1y3vF1bjCMFhcGlycnl8kKMQonm5glp3c4ZCQPB91MU9Q94DYquGobwjqmhrt267rt8bhSuITU8gD6qjiex26elJYHHfvHVc7XcSD2KHfspQzf9PVuiPw1DP97NFJB7+SO06Sgktw6B7nxH+UFzbeSnaerqBO2JvRwRAAuFmhw0By3F9bEclFYb7Op2lr/lUXRA6uZISCOIB5qLqscfTTkR2cy50eL5hcgE35gAqGT1LC6JjKsvbPINN4dKB2XMbmm/irLT4tP+6rvvSv/wD1EirWDe0yFotJAY/+1bL93RT0W1uGy7ywE8Hx2PmLLW93WLRmnHzN120eIN3zPeOBibSy377saR5LWqdsKojrT1jPs09K31LT+K3JaWisHN47jE8m3gdy0m1xaTkfIW8A4m9uF1z79d3HE8fDn6cFmFCnyv8AfuRtZXvkaOkkxJ4dzmEbT9wgeiwU2zdK9xLqcl43GWd73d+q3anEiDcm6kMJwKoq7GOPKwm/SP0Ye4b3+At2rTDWW3c1rj3G16euC8TNGowmCFrSyOIW0PVve55nef8AO+z7N7COLS6S0THWsGi0hGl78G6333Ou4Kx4LsbDAWvd85I3c5wFmn6jdze/U9qn1ehRKXNr+BWnOK4gjVw7DI4GZYmho48z2knUotpFaSx0NIREUgIiIAubbYYyH1Vieox3RDle13n7wy/yrpDnWBPJcqNI2X3xe7i7xJJ/NYT3bfD1Mo4zySWDFjyS2zsulwB5X/zepjpGg2JC18Npw1gDRlA4bltPewGxIva6xcnCOW0vsQ1l8Fd2yrYmxHpX2b8LdC/sXE8UkzS3Dcrb7tdy7TtLDBG0ylnSy/QDtQDzA4ALmLsBllmL5QesblJ31wjltEQrlJ8Ir9Phj55LN3bieAV8wbAGwtAA7zxJW9h+EtjaAApBrF5bX9oyue2HETp00KCy+phbCF76NZsq+iNcfcWTG2FZBGsgavmZRyyT45gsqftbgzpcoYBcn/kk8ApXaHHxA36x3BVhu0U812MDQ24Jc8Ai44hp0vy36HtK7/ZOknvVr4X3KWpsSW3zM2E7GQ/vZXSHXSHUC1r3Njw43G4qz4RFTQOb0LH3tu6V7nE/YYXeoCrp2deRf5QS4fFqL9g5BbVDiNVTOzMBuLgmMjUaXBa4WI0BXp25+Rzko+ZtbWO6YXMBa8cWtLXeOY8dOHBROEbCS1MYewsvxaXa+g0VupdvI5rR1cTXcNW5H+R6vkQsGL7FCSMzYbIXW1dEXESN+zudfsJ7iphnzefoRJehD0NHV4c4iaFz6d/7RnvRkfE1wuGvHA6KbmrTSBr4Q2WnlGZtxa/A3I91wIsQq5Qbe1tMcrnudl0LJm5xpvBvZ7fNTUW21LNTyRSwCBz7ua6K7oTJbR2TR0d7WO+6yaTIXBZMH2rjlGVr8rt3RTW17ATofMdyh9othaSqJ6MCkqOAP7F57hu7xbuKgqLZ2SthlMGUviy3Zez3B1yLcDutqRqO1auEbbSRfMVjTLG0lpzX6WMjkTroeBRPKyMYZBVVLWYZOWPGS41B60MzdxuD1XtPmOwqRjpoq2Mup7xzNBLoMxNxqS+InUtFtWm5HaugSdFPThkv/wAmkf7kg/aQn8Wkf5yPO9pdkJsPe2eF5fDe8czPo8g+24+h9E6gbLV8rZhTPJLJOB3B1uq63foV0aH2cUlRGyV4kzPaCSHka21sDoBvVQo6xlcWzsaGVDCOlaLAO4ZxyB4rsNHFkja3kAPIKEsMnOSi1HsdpDufM3+Zp/FqrlfsDTxS5WOc4N33NyTyXSscxcRizT1j6KlzT7yVyO0db3S7uv8AM/oW9PRu8UhGwMAA0svLHOke2OJpe9/utG8/oO0rZwLApq15EVmsabOkdfK3sHxOtwHjZdQ2d2Who22jF3n3pHWzu7Owdg9d65ul7Olc99nCLdt8a+F1IPZ72dMZaSqtK/eGb4299/fPfp2cVcwLL6i9JXVGqO2KObKbm8sIiLYYhERAEREAREQGtiTrQyHkx/8ApK5vh0bs+8FlhYW1B46rpVfDnikaPpMc3zBH5rk2z2KPdKI3N1HvHuGnmtVk1FrPqZxTecFzpJmlxbfVtiR2Hcfx8lnqKVjrZgP+VFVVC4ubJE6z2i3Y4b7HxWShoJnvzSu0adBwNuxVLbpOXdSrby/7cfsZxisblLH3PdRg8TbyPGaw0HAdirE7S5xcRvPh4dyvFbh4kADj1RqQNL8rnkqritQ18lmCzWdUcNyp9p1KNfHC9PV/sb9NLLI7IvoYs2RfY49+7ReWkucF8xhi9hi9tavRatTIMeVY3RrYsvj23UxCOd7XREzC+6y0IXho0Vq2pwwvFwNQqa5xBsV7rs6yMqIpeRy9RFqeSapMXLSOXh3/AKKVhxRjrX9e4foqi1/FZ4pDfTVdHJXxktM8TXgg2I5HUct3itmhjfDZ0TiCNwudO47x3ahR2FU53lTTpLBV7J5fB19LpfC3PzN/5TBXDLO1rJ9AJLABx4NkHPx7jwVAx7DzBKQ5ga4aHTQkcdVKVlRd3V/5U1hmPMlZ0NXF0zALNcf2jByvvI8brNWpLxHJucO8agaeBYpHUuY+BzaeujAFtBHUD4QNxvxafDslsewCPFGEhogrox1mnRstuF+PYd43G41EDiXs/ic7NS1LQDrllEgc3xa03VjwukldCW1M8TpI7dFMwv6TS+kl2i/Cx37+9boyjLoa2mjnmGYrUYdO5j2kC9pIng5XDtHducPVdCo8VY6IywASQP0lhd9G+8OvuP1tx48xgqsahqB0NdEyUt0Dwcrx3Obr5W7itTDo6KllzQyyAcWONwQb9U9W7lqk8dGbEs9SPq9l44pRUUEgbr14JHZTb6TQTw/y6n4NoJm9S5y20vvF1HVEYkdeNzmtvew0vc38B2I5wauLq+0XzXDr6ouVadZ3My1lXc3JuvWz2Bvrp8jbiNtjI/4W8h9Y8PE8FGRsfNK2OMXe8hrR2n8uJPILtuz+BspIGxM4audxe4+84/5oLBatFpHZLfYbbrdiwjaoaBkMbY4mhrGiwA/zU9vFbCIvQ9DnBERAEREAREQBERAEREAXNaljYKuSM2BLjl7W+8B5OHkulKl7f7PCQCYX0s19t4tfI/1LT3jksJ5xlLLJjjPJlppxYkHQctfwW4zEGAXuDytr3+o9FB4DS9HHa9ydSeamoqZh3jetUndKGYJJ+0y8KfJka7pmHeAdNN9lWsec0SNYwABgsbczqfy9VbBHlb1bXtpyvwVerqJsMZc7rSv0B5E7yO4X15kKnrK5ujEmunifu9PibqJJT+yIcOXwo1fbLxcnk6YaV7XkNXoBYECy+OXqyWUoyRqVEOYKvYhs41+ttVaSF4cxXaNVOl5iyJQUupQXYAGHUGy24II2q2PpQd606nAWu3aHsXbr7Wi+LCv3cquYJP3kUa1jRvWrUYiXaDQLfk2bPB3ovsezp4u9Fa/H6dLO4rXWau1bcYXsIiNhJ5kqeoMGAALrXPDktykw9sY0GvPitglczVdpb1tr6E6bQ7Xun1NN+EtPErE7C2A671IhyxTNs63G6oq+zHVnQ7uJptoGNBA3neeJXh1G3l5rM+RYJqkALBSsk+o2pComDdBwUZJKXuDWgkkgADUknQADibrzJK57g1oLnONgBqSTuAHErqexGwYprTT2dORoN4ivwHN3M8Nw5nsaTROTyyvbaoo2dh9jRSR55ADO8dY78gP0G/meJ7AFakReijFRWEcyUnJ5YREWRAREQBERAEREAREQBERAF5ewEEEXBFiDuIO8FekQFLxLDpKaQFrc0Dj719WcmnxtY+eu/wBOlkIBjtpva76XZf6J7dVcHsBBBFwdCDuIURLs8AbxG31Te3gd/ndYOOU+SckCcUqXEBsIZzLjm77WsvVdRZrySncNB+AHipoUcg3t8iCsNVh+e2driBwsbeQVSenlKL3S3ex9Pobo2JNYWCn2X1rFLV1C9zurE8NGg6rvPctQ0jhvaR3gryF+lnCTSTftwdGNiaNYMXrIs3Rr7lVbumupllGDKhatjKF8MYU92Tk1sq8uC2Mi8uYocWTk18q+FZzGvJYscE5Ncr4VmLF4c1DIwuWNzlkcFryLJGSPEkq13zFepCsUVO+Q2jY555MaXfhuVqqtyfBDaSMEtQeKxUlBLVSiOFhe48vdaObjuaFbMI9m00tnVB6FnwizpD+TfG/cuh4Tg8VNGI4WBrePNx5uO9x716DS6BvxWFC3UpcRIPZLYOKjtI/5ye3v/RZfeGDhyudT2blaURdqMVFYRz23J5YREWRAREQBERAEREAREQBERAEREAREQBERAEREAREQHwtXkxN5DyCIgPJpmfC3yC8HD4z+7Z90IiwcIvyJyzw7CoT+7Z90LwcEh/hj1/VEUOmt9Yr5E7pepikwCD4PV36rGMAg+D+p/wCqItb01P6F8kT3kvVj/wBuwfw/6n/qvEmzlP8Aw/6n/qiLB6Wj9EfkjJWT9WRs+AQZgMn9T/1W/TbK0xGsV+9zz/uRFqq01O5+BfJGcrJ46s3YsAp2e7DH3loJ8yt5jABYAAchoERXowjH8qwaG2+p6REWR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988" name="AutoShape 4" descr="data:image/jpeg;base64,/9j/4AAQSkZJRgABAQAAAQABAAD/2wCEAAkGBhQSEBQUEhQWFRUVFxcXFxgWGBQXFRUYFBgXGBQXFxkXHSYeFxsjGRQUHy8hIycpLSwsFR4xNTAqNSYrLCkBCQoKDgwOGg8PGiokHyUsLCwsLDIsLCwqKi8pLCwsLCotLywpLCwsLiwpLCwpLCwsLCwpLCwsLCwsLCwsLCwsLP/AABEIAKMBNQMBIgACEQEDEQH/xAAcAAEAAgMBAQEAAAAAAAAAAAAABQYDBAcCAQj/xABFEAABAwIDBAcDCQcDAwUAAAABAAIDBBEFEiEGMUFREyJhcYGRoQcyUhQjQmJykrHB0TNDU4Ki4fCywvE0c4MVFiRjw//EABoBAQACAwEAAAAAAAAAAAAAAAABBAIDBQb/xAAyEQACAgEDAQUGBAcAAAAAAAAAAQIDEQQSITEFEyJBUWFxgZGhsRQyUuEjM2KCwfDx/9oADAMBAAIRAxEAPwDuKIiAIiIAtDG8ajpYXSymwGgA957jua0cSf1O4Lec6wuVxjafHXVtQXm4iZdsTeFuLz9Z1r91gq2p1CohufwNlcN7wMf2qq624Er6ePWzYXFrrfWeLOce6w7FCQYXVs/Z4hVtHLppLf6lixPHBDZjRmedwH58goJu0T5H5RJYk23WbfkCuVR+Mu8alhe0s2d1DjBbGVWKs9zEZDb48rv9QKmMM9o+KQOAqYoqqPiWfNy94t1T3ZR3hUNtfOwn55um8OI/NSNBthY5ZQPtNIIVqT1lXPEl9TUu6l7Du+EbRxVFgA6N9r9HIMrrdhF2u/lJUqubYLibZWtaTqLFjgdQRuseBVzwXFXPJjkt0jRcECwe3dmtwIOhHaOdhfpujdDfH/holFweGSyIi2kBERAEREAREQBERAEREAREQBERAEREAREQBERAEREAREQBERAERR2M7Q09IzPUTMiHDMdXfZaOs49wKAkVhq6xkTC+R7WMbqXOIa0d5Oi5NtP7dd7aGP8A8sw9Wxg+rj4Ll2M7U1FU7NPM+TUkZjoPssFms8AEB0va/wBp/wArmNJSm0FnZ5LEOls06N+Fl7dp7BodSrhyBczwmqLJmv4Xse46fhdXvpy8dY3I0/Q+i5mt07taz0OloK97fJVsSpZjK9zW5s2nge9fKLZ2oLAMrWi4OZ1y7TgLK0sCnI6m4BIG4AW3DwViFjUdqLcuz6855KZSezh0ur5jr9X+63B7M8hF5CR3bwrVDWFu4qSNRmb/AJ2/ouZr9RdSt0Zce5GqejhDnHBGUFH0LWgE6buxW+mqevTyj+I1p7RL82fVwPgFW5ArDh8FmwNP8SP0eD+Sw7FslKU2/MqauKUUXhERehKQREQBERAEREAREQBERAEREAREQBERAEREAREQBERAEREAREQHFNuvbPM6d1JhwDLPMZmdlzFwOU5A7qsF79Z1zx6qrI9muI1DzJNIzM7UvlmzuPi3N+K7Bi/skw6okdI6Ese8kuMb3MBJ1Jy3y3J36aqNZ7DKAfSnP/kaPwYFKa9CHk5032Vxx61eIQRjkCL6cs7h+BW5BR4DTaulfUkfbc3ya1rT5ldIo/Y/hkf7gvP13yH0BA9FOUOx9HDrHSwtPPo2k+ZF1O5+RGDk9TtpBNA6mpcNlkjcLZQ0MGnuuHRhxBGhBUM3ZzE2xB3yCXq7i2xfbkWXzEeFwv0Q1gAsBYdi+rCS3dTbXOVbzB4PzQ7H2MdklzQvG9srXMcD2hwUnS4m0jRwI5gg/gu+VmHxTDLLGyQcnta4eTgVWcQ9k+GSm/yVsbvihL4T5RkD0Wh0ejOhDtKxfmSZziGXMpSCo4DU8hqsu0fs9jw/JLFNK9jnZDHMWvsSC4Oa4AHTIRY397sWOjnO4WHYAB+C4HaEPGo2S+CLH4l3LKWCWwzCy5wz6dnHx5KxU8F54Wjc0l57mNNv6i1YMDprNLipPZ14e+Z43NcIh3tAc/1e0fyrtaKiNNfCxk5V83KWCcREV00hERAEREAREQBERAEREAREQBERAEREAREQBERAEREAREQBERAEREAREQBERAEREBQPabW3fBCN4zSO7L9Vn+/yUTs9hhkeOQ3rZOHvq6qWd3uucQz7DdG27wL+JVrwugbGLNXNek72/vZ9F0LKtUIbV1NHajGWUNG+V30G9UfE4+63xNln9mVMW4VTF+r5WmZ54l07nSXPg4eS5p7etodIqRp1Pzr+4XEY88x8Auz4NSdFTQx/w4o2fcaB+S6RVNxERCQiIgCIiAIiIAiIgCIiAIiIAiIgCIiAIiIAiIgCIiAIiIAiIgCIiAIiIAiIgCgtqMTytbCw9eXfzazc4+O7z5KZnnaxpc42a0Ek8gFzqtwt9VUOqM5YXWDR8LB7o/M9pK1WzlCOYRy/Qyik3y8FhpA1oDRbQblIseGtLjwUPg+FiK+pc528lavtGxT5NhsxBs4tLR9p+noLrKuU5QzNYfoYywnwcIxysNfixJ16aoYxv2S9rGAfy2X6wC/MPshwY1WLwn6MJ6dx5dH7nnI6PwBX6eWYCLxNO1jS57g1oFyXEAAcyToFzzaP220kJMdKDVy7uobQg9shHW/lBHaEB0UlVDHvajR0xLWuM8g+jFYtB+s8nKPAk9i5VjG19bXXE8mVh/dR9SP+bW7/AOYnwUYymsNy59utUXiJZhp2+WXat9sdU8noooowd2bNI7zu0eijqjb3EXjrSPaPqxhnqG39VB0bJC7LHIIr73E5QO8gX8kqNnYYzmnxCokJP7kEN+/I+58GqaXK5ZcsCzbX5GWpxyd5u+aQnte79Vqf+oPOnSG/2/7raZjdJANHVjrfFUObfyFlgqNtKJws+lEn/cka4+Yjus/w3nvI7/8ApPT46i1xUFnYXykeICxxfKWm7azKTxZUVcR9bt9FF1OLUzyPkrX0z7/Qlkew97HMA9VY8IwfEXAdJDFIw/SL2Mdbndpt5hbIRlFYhz700a5ST5l/gz0OOYszWOvMgG9rnQSEjsL23J77KRpvbBVxOySy07iN4nhlhd9+Jz2+i8y7EueLtDQ74c7D5Ef2VaxHZ/KSyRtjyP4/3WueplV/Mjj2+RlGqM/ySOr4T7VA8Dpac2+OmljqGd+XqyD7pVswvaGCo/ZSAniw3bIO9jgHDyX5gmwFsTs5c8NG/Lo63YbGy26bE23HR17wRubUxlwHc9pdbvACsV2xsWYmqUXF4Z+pUXAqPbbFY2/MvZOBxjkbMD3skJePCynKP28uj6tXTODxvDQWHyeSthjk7CiqWGe0eGVge6GeJpF8zxERbn1Xk+i36TbygldlZVRZvhLsp8nWQknkXiKUOF2kEHiCCPML2gCIiAIi1q7EooW5ppGRt5yOawebiEBsoqnX+1TDISQ6rYSODA+Q/wBDSFESe3TD72YKiT7MJ/3kIDoaKv7NbaR1rHPZFNGBbSRoBIdexsxzre6d6KE0+gLAiIpAREQBEUdj2LCnhc/6R6rBzcd3gN57AgKrtXtF0lT8mju4MIz23Z94DjyaLHv7luUdt3Eb/FV3CcjX5Seu45jfe4u1JJ4knVZ5mTRSuc27g837rf2VK3UOlbnys848jYoKXHQsmH0DY3Fzb68ySuYe2/aC5ZTg6DrO7+H+dq6AMayR5ngiwub9y4NtnXGoqXyXvc6dlty3aeVcofw1hfI1zT3clg9iu1dPQz1JqMw6RjA1zWl1iwuJbpzzD7qsG0/t6lzFtHE1g+KTrPPbb3W93WXJ8nRtGup32SlpHTPDWA9pO4Lc2kssLnhEni209biLss0z5Be+W9o29uVtm+NlJ4XggjG67jvKkcIwERtsN/E8SpplIAvPavtHc9sOh0KaMcvqRkdIszKLmpHoV96HsXId7ZcUTVjhykEaEbuxR+OVdVl+YJc640DGPJ8C0qayEEEtzC+o3XC36nH5msy07YYSeJMYt9534rq9mRlOW5S4Xl6lXVSSWMFMpcJxWQXdRxPH/wBsFOz1aGOW2NjHyaVGHiM/HTTN8zFI51/BwX2SkrZ3HNWg9gnht4AGwWpU7OV8YzF73DtyuHn/AHXp8HKyR20Hs3lp29JGS9m/UFrh3grV2YxCt6QQwtMu/wCaeMwIG/Q6jTkpFm1VRCS2UOItYgE2IO8Fr7i3dZZMCx2mbMS8Sta5ts7ALxuB0JB94cNCsV1JfQsmH7NMlBvSOp5uMcjDkdz6N5FvA+i8x4ZTtJbJIYXg2F2Egdh5FZazFKunDXxS9LC/3Hte8sd5k5Xdi81OC1OIRF7ZIhI4WIJ63V3atG+3McuSqXaeNks459M8M3QtcV14Iiu2VqukzUlVC/kGydG/7r7A+ajK2atg/wCso2SDi6SFuv8A5Ixb1Xyuw/EaH9sxzo+bh0kf3hu9FuYRt/lFsz4D2XkhPex1y3vF1bjCMFhcGlycnl8kKMQonm5glp3c4ZCQPB91MU9Q94DYquGobwjqmhrt267rt8bhSuITU8gD6qjiex26elJYHHfvHVc7XcSD2KHfspQzf9PVuiPw1DP97NFJB7+SO06Sgktw6B7nxH+UFzbeSnaerqBO2JvRwRAAuFmhw0By3F9bEclFYb7Op2lr/lUXRA6uZISCOIB5qLqscfTTkR2cy50eL5hcgE35gAqGT1LC6JjKsvbPINN4dKB2XMbmm/irLT4tP+6rvvSv/wD1EirWDe0yFotJAY/+1bL93RT0W1uGy7ywE8Hx2PmLLW93WLRmnHzN120eIN3zPeOBibSy377saR5LWqdsKojrT1jPs09K31LT+K3JaWisHN47jE8m3gdy0m1xaTkfIW8A4m9uF1z79d3HE8fDn6cFmFCnyv8AfuRtZXvkaOkkxJ4dzmEbT9wgeiwU2zdK9xLqcl43GWd73d+q3anEiDcm6kMJwKoq7GOPKwm/SP0Ye4b3+At2rTDWW3c1rj3G16euC8TNGowmCFrSyOIW0PVve55nef8AO+z7N7COLS6S0THWsGi0hGl78G6333Ou4Kx4LsbDAWvd85I3c5wFmn6jdze/U9qn1ehRKXNr+BWnOK4gjVw7DI4GZYmho48z2knUotpFaSx0NIREUgIiIAubbYYyH1Vieox3RDle13n7wy/yrpDnWBPJcqNI2X3xe7i7xJJ/NYT3bfD1Mo4zySWDFjyS2zsulwB5X/zepjpGg2JC18Npw1gDRlA4bltPewGxIva6xcnCOW0vsQ1l8Fd2yrYmxHpX2b8LdC/sXE8UkzS3Dcrb7tdy7TtLDBG0ylnSy/QDtQDzA4ALmLsBllmL5QesblJ31wjltEQrlJ8Ir9Phj55LN3bieAV8wbAGwtAA7zxJW9h+EtjaAApBrF5bX9oyue2HETp00KCy+phbCF76NZsq+iNcfcWTG2FZBGsgavmZRyyT45gsqftbgzpcoYBcn/kk8ApXaHHxA36x3BVhu0U812MDQ24Jc8Ai44hp0vy36HtK7/ZOknvVr4X3KWpsSW3zM2E7GQ/vZXSHXSHUC1r3Njw43G4qz4RFTQOb0LH3tu6V7nE/YYXeoCrp2deRf5QS4fFqL9g5BbVDiNVTOzMBuLgmMjUaXBa4WI0BXp25+Rzko+ZtbWO6YXMBa8cWtLXeOY8dOHBROEbCS1MYewsvxaXa+g0VupdvI5rR1cTXcNW5H+R6vkQsGL7FCSMzYbIXW1dEXESN+zudfsJ7iphnzefoRJehD0NHV4c4iaFz6d/7RnvRkfE1wuGvHA6KbmrTSBr4Q2WnlGZtxa/A3I91wIsQq5Qbe1tMcrnudl0LJm5xpvBvZ7fNTUW21LNTyRSwCBz7ua6K7oTJbR2TR0d7WO+6yaTIXBZMH2rjlGVr8rt3RTW17ATofMdyh9othaSqJ6MCkqOAP7F57hu7xbuKgqLZ2SthlMGUviy3Zez3B1yLcDutqRqO1auEbbSRfMVjTLG0lpzX6WMjkTroeBRPKyMYZBVVLWYZOWPGS41B60MzdxuD1XtPmOwqRjpoq2Mup7xzNBLoMxNxqS+InUtFtWm5HaugSdFPThkv/wAmkf7kg/aQn8Wkf5yPO9pdkJsPe2eF5fDe8czPo8g+24+h9E6gbLV8rZhTPJLJOB3B1uq63foV0aH2cUlRGyV4kzPaCSHka21sDoBvVQo6xlcWzsaGVDCOlaLAO4ZxyB4rsNHFkja3kAPIKEsMnOSi1HsdpDufM3+Zp/FqrlfsDTxS5WOc4N33NyTyXSscxcRizT1j6KlzT7yVyO0db3S7uv8AM/oW9PRu8UhGwMAA0svLHOke2OJpe9/utG8/oO0rZwLApq15EVmsabOkdfK3sHxOtwHjZdQ2d2Who22jF3n3pHWzu7Owdg9d65ul7Olc99nCLdt8a+F1IPZ72dMZaSqtK/eGb4299/fPfp2cVcwLL6i9JXVGqO2KObKbm8sIiLYYhERAEREAREQGtiTrQyHkx/8ApK5vh0bs+8FlhYW1B46rpVfDnikaPpMc3zBH5rk2z2KPdKI3N1HvHuGnmtVk1FrPqZxTecFzpJmlxbfVtiR2Hcfx8lnqKVjrZgP+VFVVC4ubJE6z2i3Y4b7HxWShoJnvzSu0adBwNuxVLbpOXdSrby/7cfsZxisblLH3PdRg8TbyPGaw0HAdirE7S5xcRvPh4dyvFbh4kADj1RqQNL8rnkqritQ18lmCzWdUcNyp9p1KNfHC9PV/sb9NLLI7IvoYs2RfY49+7ReWkucF8xhi9hi9tavRatTIMeVY3RrYsvj23UxCOd7XREzC+6y0IXho0Vq2pwwvFwNQqa5xBsV7rs6yMqIpeRy9RFqeSapMXLSOXh3/AKKVhxRjrX9e4foqi1/FZ4pDfTVdHJXxktM8TXgg2I5HUct3itmhjfDZ0TiCNwudO47x3ahR2FU53lTTpLBV7J5fB19LpfC3PzN/5TBXDLO1rJ9AJLABx4NkHPx7jwVAx7DzBKQ5ga4aHTQkcdVKVlRd3V/5U1hmPMlZ0NXF0zALNcf2jByvvI8brNWpLxHJucO8agaeBYpHUuY+BzaeujAFtBHUD4QNxvxafDslsewCPFGEhogrox1mnRstuF+PYd43G41EDiXs/ic7NS1LQDrllEgc3xa03VjwukldCW1M8TpI7dFMwv6TS+kl2i/Cx37+9boyjLoa2mjnmGYrUYdO5j2kC9pIng5XDtHducPVdCo8VY6IywASQP0lhd9G+8OvuP1tx48xgqsahqB0NdEyUt0Dwcrx3Obr5W7itTDo6KllzQyyAcWONwQb9U9W7lqk8dGbEs9SPq9l44pRUUEgbr14JHZTb6TQTw/y6n4NoJm9S5y20vvF1HVEYkdeNzmtvew0vc38B2I5wauLq+0XzXDr6ouVadZ3My1lXc3JuvWz2Bvrp8jbiNtjI/4W8h9Y8PE8FGRsfNK2OMXe8hrR2n8uJPILtuz+BspIGxM4audxe4+84/5oLBatFpHZLfYbbrdiwjaoaBkMbY4mhrGiwA/zU9vFbCIvQ9DnBERAEREAREQBERAEREAXNaljYKuSM2BLjl7W+8B5OHkulKl7f7PCQCYX0s19t4tfI/1LT3jksJ5xlLLJjjPJlppxYkHQctfwW4zEGAXuDytr3+o9FB4DS9HHa9ydSeamoqZh3jetUndKGYJJ+0y8KfJka7pmHeAdNN9lWsec0SNYwABgsbczqfy9VbBHlb1bXtpyvwVerqJsMZc7rSv0B5E7yO4X15kKnrK5ujEmunifu9PibqJJT+yIcOXwo1fbLxcnk6YaV7XkNXoBYECy+OXqyWUoyRqVEOYKvYhs41+ttVaSF4cxXaNVOl5iyJQUupQXYAGHUGy24II2q2PpQd606nAWu3aHsXbr7Wi+LCv3cquYJP3kUa1jRvWrUYiXaDQLfk2bPB3ovsezp4u9Fa/H6dLO4rXWau1bcYXsIiNhJ5kqeoMGAALrXPDktykw9sY0GvPitglczVdpb1tr6E6bQ7Xun1NN+EtPErE7C2A671IhyxTNs63G6oq+zHVnQ7uJptoGNBA3neeJXh1G3l5rM+RYJqkALBSsk+o2pComDdBwUZJKXuDWgkkgADUknQADibrzJK57g1oLnONgBqSTuAHErqexGwYprTT2dORoN4ivwHN3M8Nw5nsaTROTyyvbaoo2dh9jRSR55ADO8dY78gP0G/meJ7AFakReijFRWEcyUnJ5YREWRAREQBERAEREAREQBERAF5ewEEEXBFiDuIO8FekQFLxLDpKaQFrc0Dj719WcmnxtY+eu/wBOlkIBjtpva76XZf6J7dVcHsBBBFwdCDuIURLs8AbxG31Te3gd/ndYOOU+SckCcUqXEBsIZzLjm77WsvVdRZrySncNB+AHipoUcg3t8iCsNVh+e2driBwsbeQVSenlKL3S3ex9Pobo2JNYWCn2X1rFLV1C9zurE8NGg6rvPctQ0jhvaR3gryF+lnCTSTftwdGNiaNYMXrIs3Rr7lVbumupllGDKhatjKF8MYU92Tk1sq8uC2Mi8uYocWTk18q+FZzGvJYscE5Ncr4VmLF4c1DIwuWNzlkcFryLJGSPEkq13zFepCsUVO+Q2jY555MaXfhuVqqtyfBDaSMEtQeKxUlBLVSiOFhe48vdaObjuaFbMI9m00tnVB6FnwizpD+TfG/cuh4Tg8VNGI4WBrePNx5uO9x716DS6BvxWFC3UpcRIPZLYOKjtI/5ye3v/RZfeGDhyudT2blaURdqMVFYRz23J5YREWRAREQBERAEREAREQBERAEREAREQBERAEREAREQHwtXkxN5DyCIgPJpmfC3yC8HD4z+7Z90IiwcIvyJyzw7CoT+7Z90LwcEh/hj1/VEUOmt9Yr5E7pepikwCD4PV36rGMAg+D+p/wCqItb01P6F8kT3kvVj/wBuwfw/6n/qvEmzlP8Aw/6n/qiLB6Wj9EfkjJWT9WRs+AQZgMn9T/1W/TbK0xGsV+9zz/uRFqq01O5+BfJGcrJ46s3YsAp2e7DH3loJ8yt5jABYAAchoERXowjH8qwaG2+p6REWR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990" name="AutoShape 6" descr="data:image/jpeg;base64,/9j/4AAQSkZJRgABAQAAAQABAAD/2wCEAAkGBhQSEBQUEhQWFRUVFxcXFxgWGBQXFRUYFBgXGBQXFxkXHSYeFxsjGRQUHy8hIycpLSwsFR4xNTAqNSYrLCkBCQoKDgwOGg8PGiokHyUsLCwsLDIsLCwqKi8pLCwsLCotLywpLCwsLiwpLCwpLCwsLCwpLCwsLCwsLCwsLCwsLP/AABEIAKMBNQMBIgACEQEDEQH/xAAcAAEAAgMBAQEAAAAAAAAAAAAABQYDBAcCAQj/xABFEAABAwIDBAcDCQcDAwUAAAABAAIDBBEFEiEGMUFREyJhcYGRoQcyUhQjQmJykrHB0TNDU4Ki4fCywvE0c4MVFiRjw//EABoBAQACAwEAAAAAAAAAAAAAAAABBAIDBQb/xAAyEQACAgEDAQUGBAcAAAAAAAAAAQIDEQQSITEFEyJBUWFxgZGhsRQyUuEjM2KCwfDx/9oADAMBAAIRAxEAPwDuKIiAIiIAtDG8ajpYXSymwGgA957jua0cSf1O4Lec6wuVxjafHXVtQXm4iZdsTeFuLz9Z1r91gq2p1CohufwNlcN7wMf2qq624Er6ePWzYXFrrfWeLOce6w7FCQYXVs/Z4hVtHLppLf6lixPHBDZjRmedwH58goJu0T5H5RJYk23WbfkCuVR+Mu8alhe0s2d1DjBbGVWKs9zEZDb48rv9QKmMM9o+KQOAqYoqqPiWfNy94t1T3ZR3hUNtfOwn55um8OI/NSNBthY5ZQPtNIIVqT1lXPEl9TUu6l7Du+EbRxVFgA6N9r9HIMrrdhF2u/lJUqubYLibZWtaTqLFjgdQRuseBVzwXFXPJjkt0jRcECwe3dmtwIOhHaOdhfpujdDfH/holFweGSyIi2kBERAEREAREQBERAEREAREQBERAEREAREQBERAEREAREQBERAERR2M7Q09IzPUTMiHDMdXfZaOs49wKAkVhq6xkTC+R7WMbqXOIa0d5Oi5NtP7dd7aGP8A8sw9Wxg+rj4Ll2M7U1FU7NPM+TUkZjoPssFms8AEB0va/wBp/wArmNJSm0FnZ5LEOls06N+Fl7dp7BodSrhyBczwmqLJmv4Xse46fhdXvpy8dY3I0/Q+i5mt07taz0OloK97fJVsSpZjK9zW5s2nge9fKLZ2oLAMrWi4OZ1y7TgLK0sCnI6m4BIG4AW3DwViFjUdqLcuz6855KZSezh0ur5jr9X+63B7M8hF5CR3bwrVDWFu4qSNRmb/AJ2/ouZr9RdSt0Zce5GqejhDnHBGUFH0LWgE6buxW+mqevTyj+I1p7RL82fVwPgFW5ArDh8FmwNP8SP0eD+Sw7FslKU2/MqauKUUXhERehKQREQBERAEREAREQBERAEREAREQBERAEREAREQBERAEREAREQHFNuvbPM6d1JhwDLPMZmdlzFwOU5A7qsF79Z1zx6qrI9muI1DzJNIzM7UvlmzuPi3N+K7Bi/skw6okdI6Ese8kuMb3MBJ1Jy3y3J36aqNZ7DKAfSnP/kaPwYFKa9CHk5032Vxx61eIQRjkCL6cs7h+BW5BR4DTaulfUkfbc3ya1rT5ldIo/Y/hkf7gvP13yH0BA9FOUOx9HDrHSwtPPo2k+ZF1O5+RGDk9TtpBNA6mpcNlkjcLZQ0MGnuuHRhxBGhBUM3ZzE2xB3yCXq7i2xfbkWXzEeFwv0Q1gAsBYdi+rCS3dTbXOVbzB4PzQ7H2MdklzQvG9srXMcD2hwUnS4m0jRwI5gg/gu+VmHxTDLLGyQcnta4eTgVWcQ9k+GSm/yVsbvihL4T5RkD0Wh0ejOhDtKxfmSZziGXMpSCo4DU8hqsu0fs9jw/JLFNK9jnZDHMWvsSC4Oa4AHTIRY397sWOjnO4WHYAB+C4HaEPGo2S+CLH4l3LKWCWwzCy5wz6dnHx5KxU8F54Wjc0l57mNNv6i1YMDprNLipPZ14e+Z43NcIh3tAc/1e0fyrtaKiNNfCxk5V83KWCcREV00hERAEREAREQBERAEREAREQBERAEREAREQBERAEREAREQBERAEREAREQBERAEREBQPabW3fBCN4zSO7L9Vn+/yUTs9hhkeOQ3rZOHvq6qWd3uucQz7DdG27wL+JVrwugbGLNXNek72/vZ9F0LKtUIbV1NHajGWUNG+V30G9UfE4+63xNln9mVMW4VTF+r5WmZ54l07nSXPg4eS5p7etodIqRp1Pzr+4XEY88x8Auz4NSdFTQx/w4o2fcaB+S6RVNxERCQiIgCIiAIiIAiIgCIiAIiIAiIgCIiAIiIAiIgCIiAIiIAiIgCIiAIiIAiIgCgtqMTytbCw9eXfzazc4+O7z5KZnnaxpc42a0Ek8gFzqtwt9VUOqM5YXWDR8LB7o/M9pK1WzlCOYRy/Qyik3y8FhpA1oDRbQblIseGtLjwUPg+FiK+pc528lavtGxT5NhsxBs4tLR9p+noLrKuU5QzNYfoYywnwcIxysNfixJ16aoYxv2S9rGAfy2X6wC/MPshwY1WLwn6MJ6dx5dH7nnI6PwBX6eWYCLxNO1jS57g1oFyXEAAcyToFzzaP220kJMdKDVy7uobQg9shHW/lBHaEB0UlVDHvajR0xLWuM8g+jFYtB+s8nKPAk9i5VjG19bXXE8mVh/dR9SP+bW7/AOYnwUYymsNy59utUXiJZhp2+WXat9sdU8noooowd2bNI7zu0eijqjb3EXjrSPaPqxhnqG39VB0bJC7LHIIr73E5QO8gX8kqNnYYzmnxCokJP7kEN+/I+58GqaXK5ZcsCzbX5GWpxyd5u+aQnte79Vqf+oPOnSG/2/7raZjdJANHVjrfFUObfyFlgqNtKJws+lEn/cka4+Yjus/w3nvI7/8ApPT46i1xUFnYXykeICxxfKWm7azKTxZUVcR9bt9FF1OLUzyPkrX0z7/Qlkew97HMA9VY8IwfEXAdJDFIw/SL2Mdbndpt5hbIRlFYhz700a5ST5l/gz0OOYszWOvMgG9rnQSEjsL23J77KRpvbBVxOySy07iN4nhlhd9+Jz2+i8y7EueLtDQ74c7D5Ef2VaxHZ/KSyRtjyP4/3WueplV/Mjj2+RlGqM/ySOr4T7VA8Dpac2+OmljqGd+XqyD7pVswvaGCo/ZSAniw3bIO9jgHDyX5gmwFsTs5c8NG/Lo63YbGy26bE23HR17wRubUxlwHc9pdbvACsV2xsWYmqUXF4Z+pUXAqPbbFY2/MvZOBxjkbMD3skJePCynKP28uj6tXTODxvDQWHyeSthjk7CiqWGe0eGVge6GeJpF8zxERbn1Xk+i36TbygldlZVRZvhLsp8nWQknkXiKUOF2kEHiCCPML2gCIiAIi1q7EooW5ppGRt5yOawebiEBsoqnX+1TDISQ6rYSODA+Q/wBDSFESe3TD72YKiT7MJ/3kIDoaKv7NbaR1rHPZFNGBbSRoBIdexsxzre6d6KE0+gLAiIpAREQBEUdj2LCnhc/6R6rBzcd3gN57AgKrtXtF0lT8mju4MIz23Z94DjyaLHv7luUdt3Eb/FV3CcjX5Seu45jfe4u1JJ4knVZ5mTRSuc27g837rf2VK3UOlbnys848jYoKXHQsmH0DY3Fzb68ySuYe2/aC5ZTg6DrO7+H+dq6AMayR5ngiwub9y4NtnXGoqXyXvc6dlty3aeVcofw1hfI1zT3clg9iu1dPQz1JqMw6RjA1zWl1iwuJbpzzD7qsG0/t6lzFtHE1g+KTrPPbb3W93WXJ8nRtGup32SlpHTPDWA9pO4Lc2kssLnhEni209biLss0z5Be+W9o29uVtm+NlJ4XggjG67jvKkcIwERtsN/E8SpplIAvPavtHc9sOh0KaMcvqRkdIszKLmpHoV96HsXId7ZcUTVjhykEaEbuxR+OVdVl+YJc640DGPJ8C0qayEEEtzC+o3XC36nH5msy07YYSeJMYt9534rq9mRlOW5S4Xl6lXVSSWMFMpcJxWQXdRxPH/wBsFOz1aGOW2NjHyaVGHiM/HTTN8zFI51/BwX2SkrZ3HNWg9gnht4AGwWpU7OV8YzF73DtyuHn/AHXp8HKyR20Hs3lp29JGS9m/UFrh3grV2YxCt6QQwtMu/wCaeMwIG/Q6jTkpFm1VRCS2UOItYgE2IO8Fr7i3dZZMCx2mbMS8Sta5ts7ALxuB0JB94cNCsV1JfQsmH7NMlBvSOp5uMcjDkdz6N5FvA+i8x4ZTtJbJIYXg2F2Egdh5FZazFKunDXxS9LC/3Hte8sd5k5Xdi81OC1OIRF7ZIhI4WIJ63V3atG+3McuSqXaeNks459M8M3QtcV14Iiu2VqukzUlVC/kGydG/7r7A+ajK2atg/wCso2SDi6SFuv8A5Ixb1Xyuw/EaH9sxzo+bh0kf3hu9FuYRt/lFsz4D2XkhPex1y3vF1bjCMFhcGlycnl8kKMQonm5glp3c4ZCQPB91MU9Q94DYquGobwjqmhrt267rt8bhSuITU8gD6qjiex26elJYHHfvHVc7XcSD2KHfspQzf9PVuiPw1DP97NFJB7+SO06Sgktw6B7nxH+UFzbeSnaerqBO2JvRwRAAuFmhw0By3F9bEclFYb7Op2lr/lUXRA6uZISCOIB5qLqscfTTkR2cy50eL5hcgE35gAqGT1LC6JjKsvbPINN4dKB2XMbmm/irLT4tP+6rvvSv/wD1EirWDe0yFotJAY/+1bL93RT0W1uGy7ywE8Hx2PmLLW93WLRmnHzN120eIN3zPeOBibSy377saR5LWqdsKojrT1jPs09K31LT+K3JaWisHN47jE8m3gdy0m1xaTkfIW8A4m9uF1z79d3HE8fDn6cFmFCnyv8AfuRtZXvkaOkkxJ4dzmEbT9wgeiwU2zdK9xLqcl43GWd73d+q3anEiDcm6kMJwKoq7GOPKwm/SP0Ye4b3+At2rTDWW3c1rj3G16euC8TNGowmCFrSyOIW0PVve55nef8AO+z7N7COLS6S0THWsGi0hGl78G6333Ou4Kx4LsbDAWvd85I3c5wFmn6jdze/U9qn1ehRKXNr+BWnOK4gjVw7DI4GZYmho48z2knUotpFaSx0NIREUgIiIAubbYYyH1Vieox3RDle13n7wy/yrpDnWBPJcqNI2X3xe7i7xJJ/NYT3bfD1Mo4zySWDFjyS2zsulwB5X/zepjpGg2JC18Npw1gDRlA4bltPewGxIva6xcnCOW0vsQ1l8Fd2yrYmxHpX2b8LdC/sXE8UkzS3Dcrb7tdy7TtLDBG0ylnSy/QDtQDzA4ALmLsBllmL5QesblJ31wjltEQrlJ8Ir9Phj55LN3bieAV8wbAGwtAA7zxJW9h+EtjaAApBrF5bX9oyue2HETp00KCy+phbCF76NZsq+iNcfcWTG2FZBGsgavmZRyyT45gsqftbgzpcoYBcn/kk8ApXaHHxA36x3BVhu0U812MDQ24Jc8Ai44hp0vy36HtK7/ZOknvVr4X3KWpsSW3zM2E7GQ/vZXSHXSHUC1r3Njw43G4qz4RFTQOb0LH3tu6V7nE/YYXeoCrp2deRf5QS4fFqL9g5BbVDiNVTOzMBuLgmMjUaXBa4WI0BXp25+Rzko+ZtbWO6YXMBa8cWtLXeOY8dOHBROEbCS1MYewsvxaXa+g0VupdvI5rR1cTXcNW5H+R6vkQsGL7FCSMzYbIXW1dEXESN+zudfsJ7iphnzefoRJehD0NHV4c4iaFz6d/7RnvRkfE1wuGvHA6KbmrTSBr4Q2WnlGZtxa/A3I91wIsQq5Qbe1tMcrnudl0LJm5xpvBvZ7fNTUW21LNTyRSwCBz7ua6K7oTJbR2TR0d7WO+6yaTIXBZMH2rjlGVr8rt3RTW17ATofMdyh9othaSqJ6MCkqOAP7F57hu7xbuKgqLZ2SthlMGUviy3Zez3B1yLcDutqRqO1auEbbSRfMVjTLG0lpzX6WMjkTroeBRPKyMYZBVVLWYZOWPGS41B60MzdxuD1XtPmOwqRjpoq2Mup7xzNBLoMxNxqS+InUtFtWm5HaugSdFPThkv/wAmkf7kg/aQn8Wkf5yPO9pdkJsPe2eF5fDe8czPo8g+24+h9E6gbLV8rZhTPJLJOB3B1uq63foV0aH2cUlRGyV4kzPaCSHka21sDoBvVQo6xlcWzsaGVDCOlaLAO4ZxyB4rsNHFkja3kAPIKEsMnOSi1HsdpDufM3+Zp/FqrlfsDTxS5WOc4N33NyTyXSscxcRizT1j6KlzT7yVyO0db3S7uv8AM/oW9PRu8UhGwMAA0svLHOke2OJpe9/utG8/oO0rZwLApq15EVmsabOkdfK3sHxOtwHjZdQ2d2Who22jF3n3pHWzu7Owdg9d65ul7Olc99nCLdt8a+F1IPZ72dMZaSqtK/eGb4299/fPfp2cVcwLL6i9JXVGqO2KObKbm8sIiLYYhERAEREAREQGtiTrQyHkx/8ApK5vh0bs+8FlhYW1B46rpVfDnikaPpMc3zBH5rk2z2KPdKI3N1HvHuGnmtVk1FrPqZxTecFzpJmlxbfVtiR2Hcfx8lnqKVjrZgP+VFVVC4ubJE6z2i3Y4b7HxWShoJnvzSu0adBwNuxVLbpOXdSrby/7cfsZxisblLH3PdRg8TbyPGaw0HAdirE7S5xcRvPh4dyvFbh4kADj1RqQNL8rnkqritQ18lmCzWdUcNyp9p1KNfHC9PV/sb9NLLI7IvoYs2RfY49+7ReWkucF8xhi9hi9tavRatTIMeVY3RrYsvj23UxCOd7XREzC+6y0IXho0Vq2pwwvFwNQqa5xBsV7rs6yMqIpeRy9RFqeSapMXLSOXh3/AKKVhxRjrX9e4foqi1/FZ4pDfTVdHJXxktM8TXgg2I5HUct3itmhjfDZ0TiCNwudO47x3ahR2FU53lTTpLBV7J5fB19LpfC3PzN/5TBXDLO1rJ9AJLABx4NkHPx7jwVAx7DzBKQ5ga4aHTQkcdVKVlRd3V/5U1hmPMlZ0NXF0zALNcf2jByvvI8brNWpLxHJucO8agaeBYpHUuY+BzaeujAFtBHUD4QNxvxafDslsewCPFGEhogrox1mnRstuF+PYd43G41EDiXs/ic7NS1LQDrllEgc3xa03VjwukldCW1M8TpI7dFMwv6TS+kl2i/Cx37+9boyjLoa2mjnmGYrUYdO5j2kC9pIng5XDtHducPVdCo8VY6IywASQP0lhd9G+8OvuP1tx48xgqsahqB0NdEyUt0Dwcrx3Obr5W7itTDo6KllzQyyAcWONwQb9U9W7lqk8dGbEs9SPq9l44pRUUEgbr14JHZTb6TQTw/y6n4NoJm9S5y20vvF1HVEYkdeNzmtvew0vc38B2I5wauLq+0XzXDr6ouVadZ3My1lXc3JuvWz2Bvrp8jbiNtjI/4W8h9Y8PE8FGRsfNK2OMXe8hrR2n8uJPILtuz+BspIGxM4audxe4+84/5oLBatFpHZLfYbbrdiwjaoaBkMbY4mhrGiwA/zU9vFbCIvQ9DnBERAEREAREQBERAEREAXNaljYKuSM2BLjl7W+8B5OHkulKl7f7PCQCYX0s19t4tfI/1LT3jksJ5xlLLJjjPJlppxYkHQctfwW4zEGAXuDytr3+o9FB4DS9HHa9ydSeamoqZh3jetUndKGYJJ+0y8KfJka7pmHeAdNN9lWsec0SNYwABgsbczqfy9VbBHlb1bXtpyvwVerqJsMZc7rSv0B5E7yO4X15kKnrK5ujEmunifu9PibqJJT+yIcOXwo1fbLxcnk6YaV7XkNXoBYECy+OXqyWUoyRqVEOYKvYhs41+ttVaSF4cxXaNVOl5iyJQUupQXYAGHUGy24II2q2PpQd606nAWu3aHsXbr7Wi+LCv3cquYJP3kUa1jRvWrUYiXaDQLfk2bPB3ovsezp4u9Fa/H6dLO4rXWau1bcYXsIiNhJ5kqeoMGAALrXPDktykw9sY0GvPitglczVdpb1tr6E6bQ7Xun1NN+EtPErE7C2A671IhyxTNs63G6oq+zHVnQ7uJptoGNBA3neeJXh1G3l5rM+RYJqkALBSsk+o2pComDdBwUZJKXuDWgkkgADUknQADibrzJK57g1oLnONgBqSTuAHErqexGwYprTT2dORoN4ivwHN3M8Nw5nsaTROTyyvbaoo2dh9jRSR55ADO8dY78gP0G/meJ7AFakReijFRWEcyUnJ5YREWRAREQBERAEREAREQBERAF5ewEEEXBFiDuIO8FekQFLxLDpKaQFrc0Dj719WcmnxtY+eu/wBOlkIBjtpva76XZf6J7dVcHsBBBFwdCDuIURLs8AbxG31Te3gd/ndYOOU+SckCcUqXEBsIZzLjm77WsvVdRZrySncNB+AHipoUcg3t8iCsNVh+e2driBwsbeQVSenlKL3S3ex9Pobo2JNYWCn2X1rFLV1C9zurE8NGg6rvPctQ0jhvaR3gryF+lnCTSTftwdGNiaNYMXrIs3Rr7lVbumupllGDKhatjKF8MYU92Tk1sq8uC2Mi8uYocWTk18q+FZzGvJYscE5Ncr4VmLF4c1DIwuWNzlkcFryLJGSPEkq13zFepCsUVO+Q2jY555MaXfhuVqqtyfBDaSMEtQeKxUlBLVSiOFhe48vdaObjuaFbMI9m00tnVB6FnwizpD+TfG/cuh4Tg8VNGI4WBrePNx5uO9x716DS6BvxWFC3UpcRIPZLYOKjtI/5ye3v/RZfeGDhyudT2blaURdqMVFYRz23J5YREWRAREQBERAEREAREQBERAEREAREQBERAEREAREQHwtXkxN5DyCIgPJpmfC3yC8HD4z+7Z90IiwcIvyJyzw7CoT+7Z90LwcEh/hj1/VEUOmt9Yr5E7pepikwCD4PV36rGMAg+D+p/wCqItb01P6F8kT3kvVj/wBuwfw/6n/qvEmzlP8Aw/6n/qiLB6Wj9EfkjJWT9WRs+AQZgMn9T/1W/TbK0xGsV+9zz/uRFqq01O5+BfJGcrJ46s3YsAp2e7DH3loJ8yt5jABYAAchoERXowjH8qwaG2+p6REWR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992" name="AutoShape 8" descr="data:image/jpeg;base64,/9j/4AAQSkZJRgABAQAAAQABAAD/2wCEAAkGBhQSEBQUEhQWFRUVFxcXFxgWGBQXFRUYFBgXGBQXFxkXHSYeFxsjGRQUHy8hIycpLSwsFR4xNTAqNSYrLCkBCQoKDgwOGg8PGiokHyUsLCwsLDIsLCwqKi8pLCwsLCotLywpLCwsLiwpLCwpLCwsLCwpLCwsLCwsLCwsLCwsLP/AABEIAKMBNQMBIgACEQEDEQH/xAAcAAEAAgMBAQEAAAAAAAAAAAAABQYDBAcCAQj/xABFEAABAwIDBAcDCQcDAwUAAAABAAIDBBEFEiEGMUFREyJhcYGRoQcyUhQjQmJykrHB0TNDU4Ki4fCywvE0c4MVFiRjw//EABoBAQACAwEAAAAAAAAAAAAAAAABBAIDBQb/xAAyEQACAgEDAQUGBAcAAAAAAAAAAQIDEQQSITEFEyJBUWFxgZGhsRQyUuEjM2KCwfDx/9oADAMBAAIRAxEAPwDuKIiAIiIAtDG8ajpYXSymwGgA957jua0cSf1O4Lec6wuVxjafHXVtQXm4iZdsTeFuLz9Z1r91gq2p1CohufwNlcN7wMf2qq624Er6ePWzYXFrrfWeLOce6w7FCQYXVs/Z4hVtHLppLf6lixPHBDZjRmedwH58goJu0T5H5RJYk23WbfkCuVR+Mu8alhe0s2d1DjBbGVWKs9zEZDb48rv9QKmMM9o+KQOAqYoqqPiWfNy94t1T3ZR3hUNtfOwn55um8OI/NSNBthY5ZQPtNIIVqT1lXPEl9TUu6l7Du+EbRxVFgA6N9r9HIMrrdhF2u/lJUqubYLibZWtaTqLFjgdQRuseBVzwXFXPJjkt0jRcECwe3dmtwIOhHaOdhfpujdDfH/holFweGSyIi2kBERAEREAREQBERAEREAREQBERAEREAREQBERAEREAREQBERAERR2M7Q09IzPUTMiHDMdXfZaOs49wKAkVhq6xkTC+R7WMbqXOIa0d5Oi5NtP7dd7aGP8A8sw9Wxg+rj4Ll2M7U1FU7NPM+TUkZjoPssFms8AEB0va/wBp/wArmNJSm0FnZ5LEOls06N+Fl7dp7BodSrhyBczwmqLJmv4Xse46fhdXvpy8dY3I0/Q+i5mt07taz0OloK97fJVsSpZjK9zW5s2nge9fKLZ2oLAMrWi4OZ1y7TgLK0sCnI6m4BIG4AW3DwViFjUdqLcuz6855KZSezh0ur5jr9X+63B7M8hF5CR3bwrVDWFu4qSNRmb/AJ2/ouZr9RdSt0Zce5GqejhDnHBGUFH0LWgE6buxW+mqevTyj+I1p7RL82fVwPgFW5ArDh8FmwNP8SP0eD+Sw7FslKU2/MqauKUUXhERehKQREQBERAEREAREQBERAEREAREQBERAEREAREQBERAEREAREQHFNuvbPM6d1JhwDLPMZmdlzFwOU5A7qsF79Z1zx6qrI9muI1DzJNIzM7UvlmzuPi3N+K7Bi/skw6okdI6Ese8kuMb3MBJ1Jy3y3J36aqNZ7DKAfSnP/kaPwYFKa9CHk5032Vxx61eIQRjkCL6cs7h+BW5BR4DTaulfUkfbc3ya1rT5ldIo/Y/hkf7gvP13yH0BA9FOUOx9HDrHSwtPPo2k+ZF1O5+RGDk9TtpBNA6mpcNlkjcLZQ0MGnuuHRhxBGhBUM3ZzE2xB3yCXq7i2xfbkWXzEeFwv0Q1gAsBYdi+rCS3dTbXOVbzB4PzQ7H2MdklzQvG9srXMcD2hwUnS4m0jRwI5gg/gu+VmHxTDLLGyQcnta4eTgVWcQ9k+GSm/yVsbvihL4T5RkD0Wh0ejOhDtKxfmSZziGXMpSCo4DU8hqsu0fs9jw/JLFNK9jnZDHMWvsSC4Oa4AHTIRY397sWOjnO4WHYAB+C4HaEPGo2S+CLH4l3LKWCWwzCy5wz6dnHx5KxU8F54Wjc0l57mNNv6i1YMDprNLipPZ14e+Z43NcIh3tAc/1e0fyrtaKiNNfCxk5V83KWCcREV00hERAEREAREQBERAEREAREQBERAEREAREQBERAEREAREQBERAEREAREQBERAEREBQPabW3fBCN4zSO7L9Vn+/yUTs9hhkeOQ3rZOHvq6qWd3uucQz7DdG27wL+JVrwugbGLNXNek72/vZ9F0LKtUIbV1NHajGWUNG+V30G9UfE4+63xNln9mVMW4VTF+r5WmZ54l07nSXPg4eS5p7etodIqRp1Pzr+4XEY88x8Auz4NSdFTQx/w4o2fcaB+S6RVNxERCQiIgCIiAIiIAiIgCIiAIiIAiIgCIiAIiIAiIgCIiAIiIAiIgCIiAIiIAiIgCgtqMTytbCw9eXfzazc4+O7z5KZnnaxpc42a0Ek8gFzqtwt9VUOqM5YXWDR8LB7o/M9pK1WzlCOYRy/Qyik3y8FhpA1oDRbQblIseGtLjwUPg+FiK+pc528lavtGxT5NhsxBs4tLR9p+noLrKuU5QzNYfoYywnwcIxysNfixJ16aoYxv2S9rGAfy2X6wC/MPshwY1WLwn6MJ6dx5dH7nnI6PwBX6eWYCLxNO1jS57g1oFyXEAAcyToFzzaP220kJMdKDVy7uobQg9shHW/lBHaEB0UlVDHvajR0xLWuM8g+jFYtB+s8nKPAk9i5VjG19bXXE8mVh/dR9SP+bW7/AOYnwUYymsNy59utUXiJZhp2+WXat9sdU8noooowd2bNI7zu0eijqjb3EXjrSPaPqxhnqG39VB0bJC7LHIIr73E5QO8gX8kqNnYYzmnxCokJP7kEN+/I+58GqaXK5ZcsCzbX5GWpxyd5u+aQnte79Vqf+oPOnSG/2/7raZjdJANHVjrfFUObfyFlgqNtKJws+lEn/cka4+Yjus/w3nvI7/8ApPT46i1xUFnYXykeICxxfKWm7azKTxZUVcR9bt9FF1OLUzyPkrX0z7/Qlkew97HMA9VY8IwfEXAdJDFIw/SL2Mdbndpt5hbIRlFYhz700a5ST5l/gz0OOYszWOvMgG9rnQSEjsL23J77KRpvbBVxOySy07iN4nhlhd9+Jz2+i8y7EueLtDQ74c7D5Ef2VaxHZ/KSyRtjyP4/3WueplV/Mjj2+RlGqM/ySOr4T7VA8Dpac2+OmljqGd+XqyD7pVswvaGCo/ZSAniw3bIO9jgHDyX5gmwFsTs5c8NG/Lo63YbGy26bE23HR17wRubUxlwHc9pdbvACsV2xsWYmqUXF4Z+pUXAqPbbFY2/MvZOBxjkbMD3skJePCynKP28uj6tXTODxvDQWHyeSthjk7CiqWGe0eGVge6GeJpF8zxERbn1Xk+i36TbygldlZVRZvhLsp8nWQknkXiKUOF2kEHiCCPML2gCIiAIi1q7EooW5ppGRt5yOawebiEBsoqnX+1TDISQ6rYSODA+Q/wBDSFESe3TD72YKiT7MJ/3kIDoaKv7NbaR1rHPZFNGBbSRoBIdexsxzre6d6KE0+gLAiIpAREQBEUdj2LCnhc/6R6rBzcd3gN57AgKrtXtF0lT8mju4MIz23Z94DjyaLHv7luUdt3Eb/FV3CcjX5Seu45jfe4u1JJ4knVZ5mTRSuc27g837rf2VK3UOlbnys848jYoKXHQsmH0DY3Fzb68ySuYe2/aC5ZTg6DrO7+H+dq6AMayR5ngiwub9y4NtnXGoqXyXvc6dlty3aeVcofw1hfI1zT3clg9iu1dPQz1JqMw6RjA1zWl1iwuJbpzzD7qsG0/t6lzFtHE1g+KTrPPbb3W93WXJ8nRtGup32SlpHTPDWA9pO4Lc2kssLnhEni209biLss0z5Be+W9o29uVtm+NlJ4XggjG67jvKkcIwERtsN/E8SpplIAvPavtHc9sOh0KaMcvqRkdIszKLmpHoV96HsXId7ZcUTVjhykEaEbuxR+OVdVl+YJc640DGPJ8C0qayEEEtzC+o3XC36nH5msy07YYSeJMYt9534rq9mRlOW5S4Xl6lXVSSWMFMpcJxWQXdRxPH/wBsFOz1aGOW2NjHyaVGHiM/HTTN8zFI51/BwX2SkrZ3HNWg9gnht4AGwWpU7OV8YzF73DtyuHn/AHXp8HKyR20Hs3lp29JGS9m/UFrh3grV2YxCt6QQwtMu/wCaeMwIG/Q6jTkpFm1VRCS2UOItYgE2IO8Fr7i3dZZMCx2mbMS8Sta5ts7ALxuB0JB94cNCsV1JfQsmH7NMlBvSOp5uMcjDkdz6N5FvA+i8x4ZTtJbJIYXg2F2Egdh5FZazFKunDXxS9LC/3Hte8sd5k5Xdi81OC1OIRF7ZIhI4WIJ63V3atG+3McuSqXaeNks459M8M3QtcV14Iiu2VqukzUlVC/kGydG/7r7A+ajK2atg/wCso2SDi6SFuv8A5Ixb1Xyuw/EaH9sxzo+bh0kf3hu9FuYRt/lFsz4D2XkhPex1y3vF1bjCMFhcGlycnl8kKMQonm5glp3c4ZCQPB91MU9Q94DYquGobwjqmhrt267rt8bhSuITU8gD6qjiex26elJYHHfvHVc7XcSD2KHfspQzf9PVuiPw1DP97NFJB7+SO06Sgktw6B7nxH+UFzbeSnaerqBO2JvRwRAAuFmhw0By3F9bEclFYb7Op2lr/lUXRA6uZISCOIB5qLqscfTTkR2cy50eL5hcgE35gAqGT1LC6JjKsvbPINN4dKB2XMbmm/irLT4tP+6rvvSv/wD1EirWDe0yFotJAY/+1bL93RT0W1uGy7ywE8Hx2PmLLW93WLRmnHzN120eIN3zPeOBibSy377saR5LWqdsKojrT1jPs09K31LT+K3JaWisHN47jE8m3gdy0m1xaTkfIW8A4m9uF1z79d3HE8fDn6cFmFCnyv8AfuRtZXvkaOkkxJ4dzmEbT9wgeiwU2zdK9xLqcl43GWd73d+q3anEiDcm6kMJwKoq7GOPKwm/SP0Ye4b3+At2rTDWW3c1rj3G16euC8TNGowmCFrSyOIW0PVve55nef8AO+z7N7COLS6S0THWsGi0hGl78G6333Ou4Kx4LsbDAWvd85I3c5wFmn6jdze/U9qn1ehRKXNr+BWnOK4gjVw7DI4GZYmho48z2knUotpFaSx0NIREUgIiIAubbYYyH1Vieox3RDle13n7wy/yrpDnWBPJcqNI2X3xe7i7xJJ/NYT3bfD1Mo4zySWDFjyS2zsulwB5X/zepjpGg2JC18Npw1gDRlA4bltPewGxIva6xcnCOW0vsQ1l8Fd2yrYmxHpX2b8LdC/sXE8UkzS3Dcrb7tdy7TtLDBG0ylnSy/QDtQDzA4ALmLsBllmL5QesblJ31wjltEQrlJ8Ir9Phj55LN3bieAV8wbAGwtAA7zxJW9h+EtjaAApBrF5bX9oyue2HETp00KCy+phbCF76NZsq+iNcfcWTG2FZBGsgavmZRyyT45gsqftbgzpcoYBcn/kk8ApXaHHxA36x3BVhu0U812MDQ24Jc8Ai44hp0vy36HtK7/ZOknvVr4X3KWpsSW3zM2E7GQ/vZXSHXSHUC1r3Njw43G4qz4RFTQOb0LH3tu6V7nE/YYXeoCrp2deRf5QS4fFqL9g5BbVDiNVTOzMBuLgmMjUaXBa4WI0BXp25+Rzko+ZtbWO6YXMBa8cWtLXeOY8dOHBROEbCS1MYewsvxaXa+g0VupdvI5rR1cTXcNW5H+R6vkQsGL7FCSMzYbIXW1dEXESN+zudfsJ7iphnzefoRJehD0NHV4c4iaFz6d/7RnvRkfE1wuGvHA6KbmrTSBr4Q2WnlGZtxa/A3I91wIsQq5Qbe1tMcrnudl0LJm5xpvBvZ7fNTUW21LNTyRSwCBz7ua6K7oTJbR2TR0d7WO+6yaTIXBZMH2rjlGVr8rt3RTW17ATofMdyh9othaSqJ6MCkqOAP7F57hu7xbuKgqLZ2SthlMGUviy3Zez3B1yLcDutqRqO1auEbbSRfMVjTLG0lpzX6WMjkTroeBRPKyMYZBVVLWYZOWPGS41B60MzdxuD1XtPmOwqRjpoq2Mup7xzNBLoMxNxqS+InUtFtWm5HaugSdFPThkv/wAmkf7kg/aQn8Wkf5yPO9pdkJsPe2eF5fDe8czPo8g+24+h9E6gbLV8rZhTPJLJOB3B1uq63foV0aH2cUlRGyV4kzPaCSHka21sDoBvVQo6xlcWzsaGVDCOlaLAO4ZxyB4rsNHFkja3kAPIKEsMnOSi1HsdpDufM3+Zp/FqrlfsDTxS5WOc4N33NyTyXSscxcRizT1j6KlzT7yVyO0db3S7uv8AM/oW9PRu8UhGwMAA0svLHOke2OJpe9/utG8/oO0rZwLApq15EVmsabOkdfK3sHxOtwHjZdQ2d2Who22jF3n3pHWzu7Owdg9d65ul7Olc99nCLdt8a+F1IPZ72dMZaSqtK/eGb4299/fPfp2cVcwLL6i9JXVGqO2KObKbm8sIiLYYhERAEREAREQGtiTrQyHkx/8ApK5vh0bs+8FlhYW1B46rpVfDnikaPpMc3zBH5rk2z2KPdKI3N1HvHuGnmtVk1FrPqZxTecFzpJmlxbfVtiR2Hcfx8lnqKVjrZgP+VFVVC4ubJE6z2i3Y4b7HxWShoJnvzSu0adBwNuxVLbpOXdSrby/7cfsZxisblLH3PdRg8TbyPGaw0HAdirE7S5xcRvPh4dyvFbh4kADj1RqQNL8rnkqritQ18lmCzWdUcNyp9p1KNfHC9PV/sb9NLLI7IvoYs2RfY49+7ReWkucF8xhi9hi9tavRatTIMeVY3RrYsvj23UxCOd7XREzC+6y0IXho0Vq2pwwvFwNQqa5xBsV7rs6yMqIpeRy9RFqeSapMXLSOXh3/AKKVhxRjrX9e4foqi1/FZ4pDfTVdHJXxktM8TXgg2I5HUct3itmhjfDZ0TiCNwudO47x3ahR2FU53lTTpLBV7J5fB19LpfC3PzN/5TBXDLO1rJ9AJLABx4NkHPx7jwVAx7DzBKQ5ga4aHTQkcdVKVlRd3V/5U1hmPMlZ0NXF0zALNcf2jByvvI8brNWpLxHJucO8agaeBYpHUuY+BzaeujAFtBHUD4QNxvxafDslsewCPFGEhogrox1mnRstuF+PYd43G41EDiXs/ic7NS1LQDrllEgc3xa03VjwukldCW1M8TpI7dFMwv6TS+kl2i/Cx37+9boyjLoa2mjnmGYrUYdO5j2kC9pIng5XDtHducPVdCo8VY6IywASQP0lhd9G+8OvuP1tx48xgqsahqB0NdEyUt0Dwcrx3Obr5W7itTDo6KllzQyyAcWONwQb9U9W7lqk8dGbEs9SPq9l44pRUUEgbr14JHZTb6TQTw/y6n4NoJm9S5y20vvF1HVEYkdeNzmtvew0vc38B2I5wauLq+0XzXDr6ouVadZ3My1lXc3JuvWz2Bvrp8jbiNtjI/4W8h9Y8PE8FGRsfNK2OMXe8hrR2n8uJPILtuz+BspIGxM4audxe4+84/5oLBatFpHZLfYbbrdiwjaoaBkMbY4mhrGiwA/zU9vFbCIvQ9DnBERAEREAREQBERAEREAXNaljYKuSM2BLjl7W+8B5OHkulKl7f7PCQCYX0s19t4tfI/1LT3jksJ5xlLLJjjPJlppxYkHQctfwW4zEGAXuDytr3+o9FB4DS9HHa9ydSeamoqZh3jetUndKGYJJ+0y8KfJka7pmHeAdNN9lWsec0SNYwABgsbczqfy9VbBHlb1bXtpyvwVerqJsMZc7rSv0B5E7yO4X15kKnrK5ujEmunifu9PibqJJT+yIcOXwo1fbLxcnk6YaV7XkNXoBYECy+OXqyWUoyRqVEOYKvYhs41+ttVaSF4cxXaNVOl5iyJQUupQXYAGHUGy24II2q2PpQd606nAWu3aHsXbr7Wi+LCv3cquYJP3kUa1jRvWrUYiXaDQLfk2bPB3ovsezp4u9Fa/H6dLO4rXWau1bcYXsIiNhJ5kqeoMGAALrXPDktykw9sY0GvPitglczVdpb1tr6E6bQ7Xun1NN+EtPErE7C2A671IhyxTNs63G6oq+zHVnQ7uJptoGNBA3neeJXh1G3l5rM+RYJqkALBSsk+o2pComDdBwUZJKXuDWgkkgADUknQADibrzJK57g1oLnONgBqSTuAHErqexGwYprTT2dORoN4ivwHN3M8Nw5nsaTROTyyvbaoo2dh9jRSR55ADO8dY78gP0G/meJ7AFakReijFRWEcyUnJ5YREWRAREQBERAEREAREQBERAF5ewEEEXBFiDuIO8FekQFLxLDpKaQFrc0Dj719WcmnxtY+eu/wBOlkIBjtpva76XZf6J7dVcHsBBBFwdCDuIURLs8AbxG31Te3gd/ndYOOU+SckCcUqXEBsIZzLjm77WsvVdRZrySncNB+AHipoUcg3t8iCsNVh+e2driBwsbeQVSenlKL3S3ex9Pobo2JNYWCn2X1rFLV1C9zurE8NGg6rvPctQ0jhvaR3gryF+lnCTSTftwdGNiaNYMXrIs3Rr7lVbumupllGDKhatjKF8MYU92Tk1sq8uC2Mi8uYocWTk18q+FZzGvJYscE5Ncr4VmLF4c1DIwuWNzlkcFryLJGSPEkq13zFepCsUVO+Q2jY555MaXfhuVqqtyfBDaSMEtQeKxUlBLVSiOFhe48vdaObjuaFbMI9m00tnVB6FnwizpD+TfG/cuh4Tg8VNGI4WBrePNx5uO9x716DS6BvxWFC3UpcRIPZLYOKjtI/5ye3v/RZfeGDhyudT2blaURdqMVFYRz23J5YREWRAREQBERAEREAREQBERAEREAREQBERAEREAREQHwtXkxN5DyCIgPJpmfC3yC8HD4z+7Z90IiwcIvyJyzw7CoT+7Z90LwcEh/hj1/VEUOmt9Yr5E7pepikwCD4PV36rGMAg+D+p/wCqItb01P6F8kT3kvVj/wBuwfw/6n/qvEmzlP8Aw/6n/qiLB6Wj9EfkjJWT9WRs+AQZgMn9T/1W/TbK0xGsV+9zz/uRFqq01O5+BfJGcrJ46s3YsAp2e7DH3loJ8yt5jABYAAchoERXowjH8qwaG2+p6REWR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994" name="AutoShape 10" descr="data:image/jpeg;base64,/9j/4AAQSkZJRgABAQAAAQABAAD/2wCEAAkGBhQSEBQUEhQWFRUVFxcXFxgWGBQXFRUYFBgXGBQXFxkXHSYeFxsjGRQUHy8hIycpLSwsFR4xNTAqNSYrLCkBCQoKDgwOGg8PGiokHyUsLCwsLDIsLCwqKi8pLCwsLCotLywpLCwsLiwpLCwpLCwsLCwpLCwsLCwsLCwsLCwsLP/AABEIAKMBNQMBIgACEQEDEQH/xAAcAAEAAgMBAQEAAAAAAAAAAAAABQYDBAcCAQj/xABFEAABAwIDBAcDCQcDAwUAAAABAAIDBBEFEiEGMUFREyJhcYGRoQcyUhQjQmJykrHB0TNDU4Ki4fCywvE0c4MVFiRjw//EABoBAQACAwEAAAAAAAAAAAAAAAABBAIDBQb/xAAyEQACAgEDAQUGBAcAAAAAAAAAAQIDEQQSITEFEyJBUWFxgZGhsRQyUuEjM2KCwfDx/9oADAMBAAIRAxEAPwDuKIiAIiIAtDG8ajpYXSymwGgA957jua0cSf1O4Lec6wuVxjafHXVtQXm4iZdsTeFuLz9Z1r91gq2p1CohufwNlcN7wMf2qq624Er6ePWzYXFrrfWeLOce6w7FCQYXVs/Z4hVtHLppLf6lixPHBDZjRmedwH58goJu0T5H5RJYk23WbfkCuVR+Mu8alhe0s2d1DjBbGVWKs9zEZDb48rv9QKmMM9o+KQOAqYoqqPiWfNy94t1T3ZR3hUNtfOwn55um8OI/NSNBthY5ZQPtNIIVqT1lXPEl9TUu6l7Du+EbRxVFgA6N9r9HIMrrdhF2u/lJUqubYLibZWtaTqLFjgdQRuseBVzwXFXPJjkt0jRcECwe3dmtwIOhHaOdhfpujdDfH/holFweGSyIi2kBERAEREAREQBERAEREAREQBERAEREAREQBERAEREAREQBERAERR2M7Q09IzPUTMiHDMdXfZaOs49wKAkVhq6xkTC+R7WMbqXOIa0d5Oi5NtP7dd7aGP8A8sw9Wxg+rj4Ll2M7U1FU7NPM+TUkZjoPssFms8AEB0va/wBp/wArmNJSm0FnZ5LEOls06N+Fl7dp7BodSrhyBczwmqLJmv4Xse46fhdXvpy8dY3I0/Q+i5mt07taz0OloK97fJVsSpZjK9zW5s2nge9fKLZ2oLAMrWi4OZ1y7TgLK0sCnI6m4BIG4AW3DwViFjUdqLcuz6855KZSezh0ur5jr9X+63B7M8hF5CR3bwrVDWFu4qSNRmb/AJ2/ouZr9RdSt0Zce5GqejhDnHBGUFH0LWgE6buxW+mqevTyj+I1p7RL82fVwPgFW5ArDh8FmwNP8SP0eD+Sw7FslKU2/MqauKUUXhERehKQREQBERAEREAREQBERAEREAREQBERAEREAREQBERAEREAREQHFNuvbPM6d1JhwDLPMZmdlzFwOU5A7qsF79Z1zx6qrI9muI1DzJNIzM7UvlmzuPi3N+K7Bi/skw6okdI6Ese8kuMb3MBJ1Jy3y3J36aqNZ7DKAfSnP/kaPwYFKa9CHk5032Vxx61eIQRjkCL6cs7h+BW5BR4DTaulfUkfbc3ya1rT5ldIo/Y/hkf7gvP13yH0BA9FOUOx9HDrHSwtPPo2k+ZF1O5+RGDk9TtpBNA6mpcNlkjcLZQ0MGnuuHRhxBGhBUM3ZzE2xB3yCXq7i2xfbkWXzEeFwv0Q1gAsBYdi+rCS3dTbXOVbzB4PzQ7H2MdklzQvG9srXMcD2hwUnS4m0jRwI5gg/gu+VmHxTDLLGyQcnta4eTgVWcQ9k+GSm/yVsbvihL4T5RkD0Wh0ejOhDtKxfmSZziGXMpSCo4DU8hqsu0fs9jw/JLFNK9jnZDHMWvsSC4Oa4AHTIRY397sWOjnO4WHYAB+C4HaEPGo2S+CLH4l3LKWCWwzCy5wz6dnHx5KxU8F54Wjc0l57mNNv6i1YMDprNLipPZ14e+Z43NcIh3tAc/1e0fyrtaKiNNfCxk5V83KWCcREV00hERAEREAREQBERAEREAREQBERAEREAREQBERAEREAREQBERAEREAREQBERAEREBQPabW3fBCN4zSO7L9Vn+/yUTs9hhkeOQ3rZOHvq6qWd3uucQz7DdG27wL+JVrwugbGLNXNek72/vZ9F0LKtUIbV1NHajGWUNG+V30G9UfE4+63xNln9mVMW4VTF+r5WmZ54l07nSXPg4eS5p7etodIqRp1Pzr+4XEY88x8Auz4NSdFTQx/w4o2fcaB+S6RVNxERCQiIgCIiAIiIAiIgCIiAIiIAiIgCIiAIiIAiIgCIiAIiIAiIgCIiAIiIAiIgCgtqMTytbCw9eXfzazc4+O7z5KZnnaxpc42a0Ek8gFzqtwt9VUOqM5YXWDR8LB7o/M9pK1WzlCOYRy/Qyik3y8FhpA1oDRbQblIseGtLjwUPg+FiK+pc528lavtGxT5NhsxBs4tLR9p+noLrKuU5QzNYfoYywnwcIxysNfixJ16aoYxv2S9rGAfy2X6wC/MPshwY1WLwn6MJ6dx5dH7nnI6PwBX6eWYCLxNO1jS57g1oFyXEAAcyToFzzaP220kJMdKDVy7uobQg9shHW/lBHaEB0UlVDHvajR0xLWuM8g+jFYtB+s8nKPAk9i5VjG19bXXE8mVh/dR9SP+bW7/AOYnwUYymsNy59utUXiJZhp2+WXat9sdU8noooowd2bNI7zu0eijqjb3EXjrSPaPqxhnqG39VB0bJC7LHIIr73E5QO8gX8kqNnYYzmnxCokJP7kEN+/I+58GqaXK5ZcsCzbX5GWpxyd5u+aQnte79Vqf+oPOnSG/2/7raZjdJANHVjrfFUObfyFlgqNtKJws+lEn/cka4+Yjus/w3nvI7/8ApPT46i1xUFnYXykeICxxfKWm7azKTxZUVcR9bt9FF1OLUzyPkrX0z7/Qlkew97HMA9VY8IwfEXAdJDFIw/SL2Mdbndpt5hbIRlFYhz700a5ST5l/gz0OOYszWOvMgG9rnQSEjsL23J77KRpvbBVxOySy07iN4nhlhd9+Jz2+i8y7EueLtDQ74c7D5Ef2VaxHZ/KSyRtjyP4/3WueplV/Mjj2+RlGqM/ySOr4T7VA8Dpac2+OmljqGd+XqyD7pVswvaGCo/ZSAniw3bIO9jgHDyX5gmwFsTs5c8NG/Lo63YbGy26bE23HR17wRubUxlwHc9pdbvACsV2xsWYmqUXF4Z+pUXAqPbbFY2/MvZOBxjkbMD3skJePCynKP28uj6tXTODxvDQWHyeSthjk7CiqWGe0eGVge6GeJpF8zxERbn1Xk+i36TbygldlZVRZvhLsp8nWQknkXiKUOF2kEHiCCPML2gCIiAIi1q7EooW5ppGRt5yOawebiEBsoqnX+1TDISQ6rYSODA+Q/wBDSFESe3TD72YKiT7MJ/3kIDoaKv7NbaR1rHPZFNGBbSRoBIdexsxzre6d6KE0+gLAiIpAREQBEUdj2LCnhc/6R6rBzcd3gN57AgKrtXtF0lT8mju4MIz23Z94DjyaLHv7luUdt3Eb/FV3CcjX5Seu45jfe4u1JJ4knVZ5mTRSuc27g837rf2VK3UOlbnys848jYoKXHQsmH0DY3Fzb68ySuYe2/aC5ZTg6DrO7+H+dq6AMayR5ngiwub9y4NtnXGoqXyXvc6dlty3aeVcofw1hfI1zT3clg9iu1dPQz1JqMw6RjA1zWl1iwuJbpzzD7qsG0/t6lzFtHE1g+KTrPPbb3W93WXJ8nRtGup32SlpHTPDWA9pO4Lc2kssLnhEni209biLss0z5Be+W9o29uVtm+NlJ4XggjG67jvKkcIwERtsN/E8SpplIAvPavtHc9sOh0KaMcvqRkdIszKLmpHoV96HsXId7ZcUTVjhykEaEbuxR+OVdVl+YJc640DGPJ8C0qayEEEtzC+o3XC36nH5msy07YYSeJMYt9534rq9mRlOW5S4Xl6lXVSSWMFMpcJxWQXdRxPH/wBsFOz1aGOW2NjHyaVGHiM/HTTN8zFI51/BwX2SkrZ3HNWg9gnht4AGwWpU7OV8YzF73DtyuHn/AHXp8HKyR20Hs3lp29JGS9m/UFrh3grV2YxCt6QQwtMu/wCaeMwIG/Q6jTkpFm1VRCS2UOItYgE2IO8Fr7i3dZZMCx2mbMS8Sta5ts7ALxuB0JB94cNCsV1JfQsmH7NMlBvSOp5uMcjDkdz6N5FvA+i8x4ZTtJbJIYXg2F2Egdh5FZazFKunDXxS9LC/3Hte8sd5k5Xdi81OC1OIRF7ZIhI4WIJ63V3atG+3McuSqXaeNks459M8M3QtcV14Iiu2VqukzUlVC/kGydG/7r7A+ajK2atg/wCso2SDi6SFuv8A5Ixb1Xyuw/EaH9sxzo+bh0kf3hu9FuYRt/lFsz4D2XkhPex1y3vF1bjCMFhcGlycnl8kKMQonm5glp3c4ZCQPB91MU9Q94DYquGobwjqmhrt267rt8bhSuITU8gD6qjiex26elJYHHfvHVc7XcSD2KHfspQzf9PVuiPw1DP97NFJB7+SO06Sgktw6B7nxH+UFzbeSnaerqBO2JvRwRAAuFmhw0By3F9bEclFYb7Op2lr/lUXRA6uZISCOIB5qLqscfTTkR2cy50eL5hcgE35gAqGT1LC6JjKsvbPINN4dKB2XMbmm/irLT4tP+6rvvSv/wD1EirWDe0yFotJAY/+1bL93RT0W1uGy7ywE8Hx2PmLLW93WLRmnHzN120eIN3zPeOBibSy377saR5LWqdsKojrT1jPs09K31LT+K3JaWisHN47jE8m3gdy0m1xaTkfIW8A4m9uF1z79d3HE8fDn6cFmFCnyv8AfuRtZXvkaOkkxJ4dzmEbT9wgeiwU2zdK9xLqcl43GWd73d+q3anEiDcm6kMJwKoq7GOPKwm/SP0Ye4b3+At2rTDWW3c1rj3G16euC8TNGowmCFrSyOIW0PVve55nef8AO+z7N7COLS6S0THWsGi0hGl78G6333Ou4Kx4LsbDAWvd85I3c5wFmn6jdze/U9qn1ehRKXNr+BWnOK4gjVw7DI4GZYmho48z2knUotpFaSx0NIREUgIiIAubbYYyH1Vieox3RDle13n7wy/yrpDnWBPJcqNI2X3xe7i7xJJ/NYT3bfD1Mo4zySWDFjyS2zsulwB5X/zepjpGg2JC18Npw1gDRlA4bltPewGxIva6xcnCOW0vsQ1l8Fd2yrYmxHpX2b8LdC/sXE8UkzS3Dcrb7tdy7TtLDBG0ylnSy/QDtQDzA4ALmLsBllmL5QesblJ31wjltEQrlJ8Ir9Phj55LN3bieAV8wbAGwtAA7zxJW9h+EtjaAApBrF5bX9oyue2HETp00KCy+phbCF76NZsq+iNcfcWTG2FZBGsgavmZRyyT45gsqftbgzpcoYBcn/kk8ApXaHHxA36x3BVhu0U812MDQ24Jc8Ai44hp0vy36HtK7/ZOknvVr4X3KWpsSW3zM2E7GQ/vZXSHXSHUC1r3Njw43G4qz4RFTQOb0LH3tu6V7nE/YYXeoCrp2deRf5QS4fFqL9g5BbVDiNVTOzMBuLgmMjUaXBa4WI0BXp25+Rzko+ZtbWO6YXMBa8cWtLXeOY8dOHBROEbCS1MYewsvxaXa+g0VupdvI5rR1cTXcNW5H+R6vkQsGL7FCSMzYbIXW1dEXESN+zudfsJ7iphnzefoRJehD0NHV4c4iaFz6d/7RnvRkfE1wuGvHA6KbmrTSBr4Q2WnlGZtxa/A3I91wIsQq5Qbe1tMcrnudl0LJm5xpvBvZ7fNTUW21LNTyRSwCBz7ua6K7oTJbR2TR0d7WO+6yaTIXBZMH2rjlGVr8rt3RTW17ATofMdyh9othaSqJ6MCkqOAP7F57hu7xbuKgqLZ2SthlMGUviy3Zez3B1yLcDutqRqO1auEbbSRfMVjTLG0lpzX6WMjkTroeBRPKyMYZBVVLWYZOWPGS41B60MzdxuD1XtPmOwqRjpoq2Mup7xzNBLoMxNxqS+InUtFtWm5HaugSdFPThkv/wAmkf7kg/aQn8Wkf5yPO9pdkJsPe2eF5fDe8czPo8g+24+h9E6gbLV8rZhTPJLJOB3B1uq63foV0aH2cUlRGyV4kzPaCSHka21sDoBvVQo6xlcWzsaGVDCOlaLAO4ZxyB4rsNHFkja3kAPIKEsMnOSi1HsdpDufM3+Zp/FqrlfsDTxS5WOc4N33NyTyXSscxcRizT1j6KlzT7yVyO0db3S7uv8AM/oW9PRu8UhGwMAA0svLHOke2OJpe9/utG8/oO0rZwLApq15EVmsabOkdfK3sHxOtwHjZdQ2d2Who22jF3n3pHWzu7Owdg9d65ul7Olc99nCLdt8a+F1IPZ72dMZaSqtK/eGb4299/fPfp2cVcwLL6i9JXVGqO2KObKbm8sIiLYYhERAEREAREQGtiTrQyHkx/8ApK5vh0bs+8FlhYW1B46rpVfDnikaPpMc3zBH5rk2z2KPdKI3N1HvHuGnmtVk1FrPqZxTecFzpJmlxbfVtiR2Hcfx8lnqKVjrZgP+VFVVC4ubJE6z2i3Y4b7HxWShoJnvzSu0adBwNuxVLbpOXdSrby/7cfsZxisblLH3PdRg8TbyPGaw0HAdirE7S5xcRvPh4dyvFbh4kADj1RqQNL8rnkqritQ18lmCzWdUcNyp9p1KNfHC9PV/sb9NLLI7IvoYs2RfY49+7ReWkucF8xhi9hi9tavRatTIMeVY3RrYsvj23UxCOd7XREzC+6y0IXho0Vq2pwwvFwNQqa5xBsV7rs6yMqIpeRy9RFqeSapMXLSOXh3/AKKVhxRjrX9e4foqi1/FZ4pDfTVdHJXxktM8TXgg2I5HUct3itmhjfDZ0TiCNwudO47x3ahR2FU53lTTpLBV7J5fB19LpfC3PzN/5TBXDLO1rJ9AJLABx4NkHPx7jwVAx7DzBKQ5ga4aHTQkcdVKVlRd3V/5U1hmPMlZ0NXF0zALNcf2jByvvI8brNWpLxHJucO8agaeBYpHUuY+BzaeujAFtBHUD4QNxvxafDslsewCPFGEhogrox1mnRstuF+PYd43G41EDiXs/ic7NS1LQDrllEgc3xa03VjwukldCW1M8TpI7dFMwv6TS+kl2i/Cx37+9boyjLoa2mjnmGYrUYdO5j2kC9pIng5XDtHducPVdCo8VY6IywASQP0lhd9G+8OvuP1tx48xgqsahqB0NdEyUt0Dwcrx3Obr5W7itTDo6KllzQyyAcWONwQb9U9W7lqk8dGbEs9SPq9l44pRUUEgbr14JHZTb6TQTw/y6n4NoJm9S5y20vvF1HVEYkdeNzmtvew0vc38B2I5wauLq+0XzXDr6ouVadZ3My1lXc3JuvWz2Bvrp8jbiNtjI/4W8h9Y8PE8FGRsfNK2OMXe8hrR2n8uJPILtuz+BspIGxM4audxe4+84/5oLBatFpHZLfYbbrdiwjaoaBkMbY4mhrGiwA/zU9vFbCIvQ9DnBERAEREAREQBERAEREAXNaljYKuSM2BLjl7W+8B5OHkulKl7f7PCQCYX0s19t4tfI/1LT3jksJ5xlLLJjjPJlppxYkHQctfwW4zEGAXuDytr3+o9FB4DS9HHa9ydSeamoqZh3jetUndKGYJJ+0y8KfJka7pmHeAdNN9lWsec0SNYwABgsbczqfy9VbBHlb1bXtpyvwVerqJsMZc7rSv0B5E7yO4X15kKnrK5ujEmunifu9PibqJJT+yIcOXwo1fbLxcnk6YaV7XkNXoBYECy+OXqyWUoyRqVEOYKvYhs41+ttVaSF4cxXaNVOl5iyJQUupQXYAGHUGy24II2q2PpQd606nAWu3aHsXbr7Wi+LCv3cquYJP3kUa1jRvWrUYiXaDQLfk2bPB3ovsezp4u9Fa/H6dLO4rXWau1bcYXsIiNhJ5kqeoMGAALrXPDktykw9sY0GvPitglczVdpb1tr6E6bQ7Xun1NN+EtPErE7C2A671IhyxTNs63G6oq+zHVnQ7uJptoGNBA3neeJXh1G3l5rM+RYJqkALBSsk+o2pComDdBwUZJKXuDWgkkgADUknQADibrzJK57g1oLnONgBqSTuAHErqexGwYprTT2dORoN4ivwHN3M8Nw5nsaTROTyyvbaoo2dh9jRSR55ADO8dY78gP0G/meJ7AFakReijFRWEcyUnJ5YREWRAREQBERAEREAREQBERAF5ewEEEXBFiDuIO8FekQFLxLDpKaQFrc0Dj719WcmnxtY+eu/wBOlkIBjtpva76XZf6J7dVcHsBBBFwdCDuIURLs8AbxG31Te3gd/ndYOOU+SckCcUqXEBsIZzLjm77WsvVdRZrySncNB+AHipoUcg3t8iCsNVh+e2driBwsbeQVSenlKL3S3ex9Pobo2JNYWCn2X1rFLV1C9zurE8NGg6rvPctQ0jhvaR3gryF+lnCTSTftwdGNiaNYMXrIs3Rr7lVbumupllGDKhatjKF8MYU92Tk1sq8uC2Mi8uYocWTk18q+FZzGvJYscE5Ncr4VmLF4c1DIwuWNzlkcFryLJGSPEkq13zFepCsUVO+Q2jY555MaXfhuVqqtyfBDaSMEtQeKxUlBLVSiOFhe48vdaObjuaFbMI9m00tnVB6FnwizpD+TfG/cuh4Tg8VNGI4WBrePNx5uO9x716DS6BvxWFC3UpcRIPZLYOKjtI/5ye3v/RZfeGDhyudT2blaURdqMVFYRz23J5YREWRAREQBERAEREAREQBERAEREAREQBERAEREAREQHwtXkxN5DyCIgPJpmfC3yC8HD4z+7Z90IiwcIvyJyzw7CoT+7Z90LwcEh/hj1/VEUOmt9Yr5E7pepikwCD4PV36rGMAg+D+p/wCqItb01P6F8kT3kvVj/wBuwfw/6n/qvEmzlP8Aw/6n/qiLB6Wj9EfkjJWT9WRs+AQZgMn9T/1W/TbK0xGsV+9zz/uRFqq01O5+BfJGcrJ46s3YsAp2e7DH3loJ8yt5jABYAAchoERXowjH8qwaG2+p6REWRAREQBERAEREAREQBERAER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96" name="Picture 12" descr="http://0.tqn.com/d/graphicssoft/1/0/V/X/5/TL-WoodenDuckSC-1209.png"/>
          <p:cNvPicPr>
            <a:picLocks noChangeAspect="1" noChangeArrowheads="1"/>
          </p:cNvPicPr>
          <p:nvPr/>
        </p:nvPicPr>
        <p:blipFill>
          <a:blip r:embed="rId2" cstate="print"/>
          <a:srcRect/>
          <a:stretch>
            <a:fillRect/>
          </a:stretch>
        </p:blipFill>
        <p:spPr bwMode="auto">
          <a:xfrm>
            <a:off x="1524000" y="1752600"/>
            <a:ext cx="6791325" cy="358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1996"/>
                                        </p:tgtEl>
                                        <p:attrNameLst>
                                          <p:attrName>style.visibility</p:attrName>
                                        </p:attrNameLst>
                                      </p:cBhvr>
                                      <p:to>
                                        <p:strVal val="visible"/>
                                      </p:to>
                                    </p:set>
                                    <p:anim calcmode="lin" valueType="num">
                                      <p:cBhvr additive="base">
                                        <p:cTn id="7" dur="500" fill="hold"/>
                                        <p:tgtEl>
                                          <p:spTgt spid="41996"/>
                                        </p:tgtEl>
                                        <p:attrNameLst>
                                          <p:attrName>ppt_x</p:attrName>
                                        </p:attrNameLst>
                                      </p:cBhvr>
                                      <p:tavLst>
                                        <p:tav tm="0">
                                          <p:val>
                                            <p:strVal val="#ppt_x"/>
                                          </p:val>
                                        </p:tav>
                                        <p:tav tm="100000">
                                          <p:val>
                                            <p:strVal val="#ppt_x"/>
                                          </p:val>
                                        </p:tav>
                                      </p:tavLst>
                                    </p:anim>
                                    <p:anim calcmode="lin" valueType="num">
                                      <p:cBhvr additive="base">
                                        <p:cTn id="8" dur="500" fill="hold"/>
                                        <p:tgtEl>
                                          <p:spTgt spid="419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43712"/>
          </a:xfrm>
        </p:spPr>
        <p:txBody>
          <a:bodyPr>
            <a:normAutofit fontScale="90000"/>
          </a:bodyPr>
          <a:lstStyle/>
          <a:p>
            <a:r>
              <a:rPr lang="en-US" dirty="0" smtClean="0"/>
              <a:t>Another temporary fix??</a:t>
            </a:r>
            <a:endParaRPr lang="en-US" dirty="0"/>
          </a:p>
        </p:txBody>
      </p:sp>
      <p:sp>
        <p:nvSpPr>
          <p:cNvPr id="4" name="Rectangle 3"/>
          <p:cNvSpPr/>
          <p:nvPr/>
        </p:nvSpPr>
        <p:spPr>
          <a:xfrm>
            <a:off x="2895600" y="1447800"/>
            <a:ext cx="3048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Duck</a:t>
            </a:r>
          </a:p>
          <a:p>
            <a:pPr algn="ctr"/>
            <a:endParaRPr lang="en-US" dirty="0" smtClean="0"/>
          </a:p>
          <a:p>
            <a:pPr algn="ctr"/>
            <a:r>
              <a:rPr lang="en-US" dirty="0" smtClean="0"/>
              <a:t>quack()</a:t>
            </a:r>
          </a:p>
          <a:p>
            <a:pPr algn="ctr"/>
            <a:r>
              <a:rPr lang="en-US" dirty="0" smtClean="0"/>
              <a:t>swim()</a:t>
            </a:r>
          </a:p>
          <a:p>
            <a:pPr algn="ctr"/>
            <a:r>
              <a:rPr lang="en-US" dirty="0" smtClean="0"/>
              <a:t>display()</a:t>
            </a:r>
          </a:p>
          <a:p>
            <a:pPr algn="ctr"/>
            <a:r>
              <a:rPr lang="en-US" b="1" dirty="0" smtClean="0">
                <a:solidFill>
                  <a:srgbClr val="FF0000"/>
                </a:solidFill>
              </a:rPr>
              <a:t>fly()</a:t>
            </a:r>
          </a:p>
          <a:p>
            <a:pPr algn="ctr"/>
            <a:r>
              <a:rPr lang="en-US" dirty="0" smtClean="0"/>
              <a:t>//other duck-like method</a:t>
            </a:r>
          </a:p>
          <a:p>
            <a:pPr algn="ctr"/>
            <a:endParaRPr lang="en-US" dirty="0"/>
          </a:p>
        </p:txBody>
      </p:sp>
      <p:cxnSp>
        <p:nvCxnSpPr>
          <p:cNvPr id="6" name="Straight Connector 5"/>
          <p:cNvCxnSpPr/>
          <p:nvPr/>
        </p:nvCxnSpPr>
        <p:spPr>
          <a:xfrm>
            <a:off x="76200" y="4038600"/>
            <a:ext cx="30480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057400" y="4038600"/>
            <a:ext cx="16764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RedheadDuck</a:t>
            </a:r>
            <a:endParaRPr lang="en-US" dirty="0" smtClean="0"/>
          </a:p>
          <a:p>
            <a:pPr algn="ctr"/>
            <a:endParaRPr lang="en-US" dirty="0" smtClean="0"/>
          </a:p>
          <a:p>
            <a:pPr algn="ctr"/>
            <a:endParaRPr lang="en-US" dirty="0" smtClean="0"/>
          </a:p>
          <a:p>
            <a:pPr algn="ctr"/>
            <a:r>
              <a:rPr lang="en-US" dirty="0" smtClean="0"/>
              <a:t>display()</a:t>
            </a:r>
          </a:p>
          <a:p>
            <a:pPr algn="ctr"/>
            <a:r>
              <a:rPr lang="en-US" dirty="0" smtClean="0"/>
              <a:t>//looks like a redhead</a:t>
            </a:r>
          </a:p>
          <a:p>
            <a:pPr algn="ctr"/>
            <a:endParaRPr lang="en-US" dirty="0"/>
          </a:p>
        </p:txBody>
      </p:sp>
      <p:sp>
        <p:nvSpPr>
          <p:cNvPr id="9" name="Rectangle 8"/>
          <p:cNvSpPr/>
          <p:nvPr/>
        </p:nvSpPr>
        <p:spPr>
          <a:xfrm>
            <a:off x="152400" y="4038600"/>
            <a:ext cx="17526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MallardDuck</a:t>
            </a:r>
            <a:endParaRPr lang="en-US" dirty="0" smtClean="0"/>
          </a:p>
          <a:p>
            <a:pPr algn="ctr"/>
            <a:endParaRPr lang="en-US" dirty="0" smtClean="0"/>
          </a:p>
          <a:p>
            <a:pPr algn="ctr"/>
            <a:endParaRPr lang="en-US" dirty="0" smtClean="0"/>
          </a:p>
          <a:p>
            <a:pPr algn="ctr"/>
            <a:r>
              <a:rPr lang="en-US" dirty="0" smtClean="0"/>
              <a:t>display()</a:t>
            </a:r>
          </a:p>
          <a:p>
            <a:pPr algn="ctr"/>
            <a:r>
              <a:rPr lang="en-US" dirty="0" smtClean="0"/>
              <a:t>//looks like a mallard</a:t>
            </a:r>
          </a:p>
          <a:p>
            <a:pPr algn="ctr"/>
            <a:endParaRPr lang="en-US" dirty="0"/>
          </a:p>
        </p:txBody>
      </p:sp>
      <p:cxnSp>
        <p:nvCxnSpPr>
          <p:cNvPr id="10" name="Straight Connector 9"/>
          <p:cNvCxnSpPr/>
          <p:nvPr/>
        </p:nvCxnSpPr>
        <p:spPr>
          <a:xfrm>
            <a:off x="2895600" y="1981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2400" y="4648200"/>
            <a:ext cx="1752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57400" y="4648200"/>
            <a:ext cx="1676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0"/>
          </p:cNvCxnSpPr>
          <p:nvPr/>
        </p:nvCxnSpPr>
        <p:spPr>
          <a:xfrm rot="5400000" flipH="1" flipV="1">
            <a:off x="2076450" y="2609850"/>
            <a:ext cx="381000" cy="24765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3429000" y="3505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3733800" y="3505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3"/>
            <a:endCxn id="8" idx="0"/>
          </p:cNvCxnSpPr>
          <p:nvPr/>
        </p:nvCxnSpPr>
        <p:spPr>
          <a:xfrm rot="5400000">
            <a:off x="3181350" y="3371850"/>
            <a:ext cx="381000" cy="9525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886200" y="4038600"/>
            <a:ext cx="2362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RubberDuck</a:t>
            </a:r>
            <a:endParaRPr lang="en-US" dirty="0" smtClean="0"/>
          </a:p>
          <a:p>
            <a:pPr algn="ctr"/>
            <a:r>
              <a:rPr lang="en-US" dirty="0" smtClean="0"/>
              <a:t>quack(){</a:t>
            </a:r>
          </a:p>
          <a:p>
            <a:pPr algn="ctr"/>
            <a:r>
              <a:rPr lang="en-US" dirty="0" smtClean="0"/>
              <a:t>//overridden to Squeak}</a:t>
            </a:r>
          </a:p>
          <a:p>
            <a:pPr algn="ctr"/>
            <a:r>
              <a:rPr lang="en-US" b="1" dirty="0" smtClean="0">
                <a:solidFill>
                  <a:srgbClr val="FF0000"/>
                </a:solidFill>
              </a:rPr>
              <a:t>fly(){</a:t>
            </a:r>
          </a:p>
          <a:p>
            <a:pPr algn="ctr"/>
            <a:r>
              <a:rPr lang="en-US" b="1" dirty="0" smtClean="0">
                <a:solidFill>
                  <a:srgbClr val="FF0000"/>
                </a:solidFill>
              </a:rPr>
              <a:t>//overridden to do nothing}</a:t>
            </a:r>
            <a:endParaRPr lang="en-US" dirty="0" smtClean="0"/>
          </a:p>
          <a:p>
            <a:pPr algn="ctr"/>
            <a:r>
              <a:rPr lang="en-US" dirty="0" smtClean="0"/>
              <a:t>display()</a:t>
            </a:r>
          </a:p>
          <a:p>
            <a:pPr algn="ctr"/>
            <a:r>
              <a:rPr lang="en-US" dirty="0" smtClean="0"/>
              <a:t>//looks like a </a:t>
            </a:r>
            <a:r>
              <a:rPr lang="en-US" dirty="0" err="1" smtClean="0"/>
              <a:t>rubberduck</a:t>
            </a:r>
            <a:endParaRPr lang="en-US" dirty="0" smtClean="0"/>
          </a:p>
          <a:p>
            <a:pPr algn="ctr"/>
            <a:endParaRPr lang="en-US" dirty="0"/>
          </a:p>
        </p:txBody>
      </p:sp>
      <p:cxnSp>
        <p:nvCxnSpPr>
          <p:cNvPr id="16" name="Straight Connector 15"/>
          <p:cNvCxnSpPr/>
          <p:nvPr/>
        </p:nvCxnSpPr>
        <p:spPr>
          <a:xfrm>
            <a:off x="3886200" y="4419600"/>
            <a:ext cx="2362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a:off x="4800600" y="3505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7" idx="3"/>
            <a:endCxn id="15" idx="0"/>
          </p:cNvCxnSpPr>
          <p:nvPr/>
        </p:nvCxnSpPr>
        <p:spPr>
          <a:xfrm rot="16200000" flipH="1">
            <a:off x="4800600" y="3771900"/>
            <a:ext cx="381000" cy="1524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553200" y="3810000"/>
            <a:ext cx="2362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DecoyDuck</a:t>
            </a:r>
            <a:endParaRPr lang="en-US" dirty="0" smtClean="0"/>
          </a:p>
          <a:p>
            <a:pPr algn="ctr"/>
            <a:r>
              <a:rPr lang="en-US" dirty="0" smtClean="0"/>
              <a:t>quack(){</a:t>
            </a:r>
          </a:p>
          <a:p>
            <a:pPr algn="ctr"/>
            <a:r>
              <a:rPr lang="en-US" dirty="0" smtClean="0"/>
              <a:t>//overridden to mute}</a:t>
            </a:r>
          </a:p>
          <a:p>
            <a:pPr algn="ctr"/>
            <a:r>
              <a:rPr lang="en-US" b="1" dirty="0" smtClean="0">
                <a:solidFill>
                  <a:srgbClr val="FF0000"/>
                </a:solidFill>
              </a:rPr>
              <a:t>fly(){</a:t>
            </a:r>
          </a:p>
          <a:p>
            <a:pPr algn="ctr"/>
            <a:r>
              <a:rPr lang="en-US" b="1" dirty="0" smtClean="0">
                <a:solidFill>
                  <a:srgbClr val="FF0000"/>
                </a:solidFill>
              </a:rPr>
              <a:t>//overridden to do nothing}</a:t>
            </a:r>
            <a:endParaRPr lang="en-US" dirty="0" smtClean="0"/>
          </a:p>
          <a:p>
            <a:pPr algn="ctr"/>
            <a:r>
              <a:rPr lang="en-US" dirty="0" smtClean="0"/>
              <a:t>display()</a:t>
            </a:r>
          </a:p>
          <a:p>
            <a:pPr algn="ctr"/>
            <a:r>
              <a:rPr lang="en-US" dirty="0" smtClean="0"/>
              <a:t>//looks like a </a:t>
            </a:r>
            <a:r>
              <a:rPr lang="en-US" dirty="0" err="1" smtClean="0"/>
              <a:t>decoyduck</a:t>
            </a:r>
            <a:endParaRPr lang="en-US" dirty="0" smtClean="0"/>
          </a:p>
          <a:p>
            <a:pPr algn="ctr"/>
            <a:endParaRPr lang="en-US" dirty="0"/>
          </a:p>
        </p:txBody>
      </p:sp>
      <p:sp>
        <p:nvSpPr>
          <p:cNvPr id="37" name="Isosceles Triangle 36"/>
          <p:cNvSpPr/>
          <p:nvPr/>
        </p:nvSpPr>
        <p:spPr>
          <a:xfrm>
            <a:off x="5638800" y="3505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7" idx="3"/>
            <a:endCxn id="36" idx="0"/>
          </p:cNvCxnSpPr>
          <p:nvPr/>
        </p:nvCxnSpPr>
        <p:spPr>
          <a:xfrm rot="16200000" flipH="1">
            <a:off x="6667500" y="2743200"/>
            <a:ext cx="152400" cy="19812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553200" y="4267200"/>
            <a:ext cx="2362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Something went wrong</a:t>
            </a:r>
            <a:endParaRPr lang="en-US" dirty="0"/>
          </a:p>
        </p:txBody>
      </p:sp>
      <p:sp>
        <p:nvSpPr>
          <p:cNvPr id="3" name="Content Placeholder 2"/>
          <p:cNvSpPr>
            <a:spLocks noGrp="1"/>
          </p:cNvSpPr>
          <p:nvPr>
            <p:ph idx="1"/>
          </p:nvPr>
        </p:nvSpPr>
        <p:spPr/>
        <p:txBody>
          <a:bodyPr>
            <a:normAutofit/>
          </a:bodyPr>
          <a:lstStyle/>
          <a:p>
            <a:r>
              <a:rPr lang="en-US" dirty="0" smtClean="0"/>
              <a:t>Having to override fly() to nothing for all those no-flying ducks</a:t>
            </a:r>
          </a:p>
          <a:p>
            <a:endParaRPr lang="en-US" dirty="0" smtClean="0"/>
          </a:p>
          <a:p>
            <a:r>
              <a:rPr lang="en-US" dirty="0" smtClean="0"/>
              <a:t>The cause for this problem is when new duck features (flyable) are added to duck super class, we have </a:t>
            </a:r>
          </a:p>
          <a:p>
            <a:pPr lvl="1"/>
            <a:r>
              <a:rPr lang="en-US" dirty="0" smtClean="0"/>
              <a:t>some concrete ducks fly and some concrete ducks don’t</a:t>
            </a:r>
          </a:p>
          <a:p>
            <a:pPr lvl="1"/>
            <a:r>
              <a:rPr lang="en-US" dirty="0"/>
              <a:t>some concrete ducks </a:t>
            </a:r>
            <a:r>
              <a:rPr lang="en-US" dirty="0" smtClean="0"/>
              <a:t>quack </a:t>
            </a:r>
            <a:r>
              <a:rPr lang="en-US" dirty="0"/>
              <a:t>and some concrete ducks </a:t>
            </a:r>
            <a:r>
              <a:rPr lang="en-US" dirty="0" smtClean="0"/>
              <a:t>don’t</a:t>
            </a:r>
          </a:p>
          <a:p>
            <a:r>
              <a:rPr lang="en-US" dirty="0" smtClean="0"/>
              <a:t>Inheritance is not the right answer here</a:t>
            </a:r>
          </a:p>
          <a:p>
            <a:pPr lvl="1"/>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Here is our first try …</a:t>
            </a:r>
            <a:endParaRPr lang="en-US" dirty="0"/>
          </a:p>
        </p:txBody>
      </p:sp>
      <p:sp>
        <p:nvSpPr>
          <p:cNvPr id="3" name="Content Placeholder 2"/>
          <p:cNvSpPr>
            <a:spLocks noGrp="1"/>
          </p:cNvSpPr>
          <p:nvPr>
            <p:ph idx="1"/>
          </p:nvPr>
        </p:nvSpPr>
        <p:spPr/>
        <p:txBody>
          <a:bodyPr/>
          <a:lstStyle/>
          <a:p>
            <a:r>
              <a:rPr lang="en-US" dirty="0" smtClean="0"/>
              <a:t>Since flyable and </a:t>
            </a:r>
            <a:r>
              <a:rPr lang="en-US" dirty="0" err="1" smtClean="0"/>
              <a:t>quackable</a:t>
            </a:r>
            <a:r>
              <a:rPr lang="en-US" dirty="0" smtClean="0"/>
              <a:t> are not common </a:t>
            </a:r>
            <a:r>
              <a:rPr lang="en-US" dirty="0" err="1" smtClean="0"/>
              <a:t>behaviours</a:t>
            </a:r>
            <a:r>
              <a:rPr lang="en-US" dirty="0" smtClean="0"/>
              <a:t> of all ducks, we should take them out of the super class!</a:t>
            </a:r>
          </a:p>
          <a:p>
            <a:endParaRPr lang="en-US" dirty="0" smtClean="0"/>
          </a:p>
          <a:p>
            <a:r>
              <a:rPr lang="en-US" dirty="0" smtClean="0"/>
              <a:t>Where to put them?</a:t>
            </a:r>
          </a:p>
          <a:p>
            <a:pPr lvl="1"/>
            <a:r>
              <a:rPr lang="en-US" dirty="0" smtClean="0"/>
              <a:t>Put them in separate interfaces</a:t>
            </a:r>
          </a:p>
          <a:p>
            <a:pPr lvl="1"/>
            <a:r>
              <a:rPr lang="en-US" dirty="0" smtClean="0"/>
              <a:t>Only use them when needed (i.e., for those ducks that fly, use the flyable interfaces, for those ducks who don’t, don’t use them)</a:t>
            </a:r>
          </a:p>
          <a:p>
            <a:pPr lvl="1"/>
            <a:endParaRPr lang="en-US" dirty="0"/>
          </a:p>
        </p:txBody>
      </p:sp>
      <p:pic>
        <p:nvPicPr>
          <p:cNvPr id="5" name="Picture 2" descr="C:\Documents and Settings\xswang\Local Settings\Temporary Internet Files\Content.IE5\3Q93F47W\MC900441322[1].png"/>
          <p:cNvPicPr>
            <a:picLocks noChangeAspect="1" noChangeArrowheads="1"/>
          </p:cNvPicPr>
          <p:nvPr/>
        </p:nvPicPr>
        <p:blipFill>
          <a:blip r:embed="rId2" cstate="print"/>
          <a:srcRect/>
          <a:stretch>
            <a:fillRect/>
          </a:stretch>
        </p:blipFill>
        <p:spPr bwMode="auto">
          <a:xfrm>
            <a:off x="6629400" y="2895600"/>
            <a:ext cx="1295400" cy="12954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43712"/>
          </a:xfrm>
        </p:spPr>
        <p:txBody>
          <a:bodyPr>
            <a:normAutofit fontScale="90000"/>
          </a:bodyPr>
          <a:lstStyle/>
          <a:p>
            <a:r>
              <a:rPr lang="en-US" sz="4800" dirty="0" smtClean="0"/>
              <a:t>How about an interface (Java and C++)</a:t>
            </a:r>
            <a:endParaRPr lang="en-US" sz="4800" dirty="0"/>
          </a:p>
        </p:txBody>
      </p:sp>
      <p:sp>
        <p:nvSpPr>
          <p:cNvPr id="4" name="Rectangle 3"/>
          <p:cNvSpPr/>
          <p:nvPr/>
        </p:nvSpPr>
        <p:spPr>
          <a:xfrm>
            <a:off x="4876800" y="1504950"/>
            <a:ext cx="3048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Duck</a:t>
            </a:r>
          </a:p>
          <a:p>
            <a:pPr algn="ctr"/>
            <a:endParaRPr lang="en-US" dirty="0" smtClean="0"/>
          </a:p>
          <a:p>
            <a:pPr algn="ctr"/>
            <a:r>
              <a:rPr lang="en-US" dirty="0" smtClean="0"/>
              <a:t>swim()</a:t>
            </a:r>
          </a:p>
          <a:p>
            <a:pPr algn="ctr"/>
            <a:r>
              <a:rPr lang="en-US" dirty="0" smtClean="0"/>
              <a:t>display()</a:t>
            </a:r>
          </a:p>
          <a:p>
            <a:pPr algn="ctr"/>
            <a:endParaRPr lang="en-US" b="1" dirty="0" smtClean="0">
              <a:solidFill>
                <a:srgbClr val="FF0000"/>
              </a:solidFill>
            </a:endParaRPr>
          </a:p>
          <a:p>
            <a:pPr algn="ctr"/>
            <a:r>
              <a:rPr lang="en-US" dirty="0" smtClean="0"/>
              <a:t>//other duck-like method</a:t>
            </a:r>
          </a:p>
          <a:p>
            <a:pPr algn="ctr"/>
            <a:endParaRPr lang="en-US" dirty="0"/>
          </a:p>
        </p:txBody>
      </p:sp>
      <p:cxnSp>
        <p:nvCxnSpPr>
          <p:cNvPr id="6" name="Straight Connector 5"/>
          <p:cNvCxnSpPr/>
          <p:nvPr/>
        </p:nvCxnSpPr>
        <p:spPr>
          <a:xfrm>
            <a:off x="76200" y="4038600"/>
            <a:ext cx="30480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352800" y="4038600"/>
            <a:ext cx="30480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RedheadDuck</a:t>
            </a:r>
            <a:endParaRPr lang="en-US" dirty="0" smtClean="0"/>
          </a:p>
          <a:p>
            <a:pPr algn="ctr"/>
            <a:endParaRPr lang="en-US" dirty="0" smtClean="0"/>
          </a:p>
          <a:p>
            <a:pPr algn="ctr"/>
            <a:r>
              <a:rPr lang="en-US" dirty="0" smtClean="0">
                <a:solidFill>
                  <a:srgbClr val="FFFF00"/>
                </a:solidFill>
              </a:rPr>
              <a:t>quack(){</a:t>
            </a:r>
          </a:p>
          <a:p>
            <a:pPr algn="ctr"/>
            <a:r>
              <a:rPr lang="en-US" dirty="0" smtClean="0">
                <a:solidFill>
                  <a:srgbClr val="FFFF00"/>
                </a:solidFill>
              </a:rPr>
              <a:t>//implement}</a:t>
            </a:r>
          </a:p>
          <a:p>
            <a:pPr algn="ctr"/>
            <a:r>
              <a:rPr lang="en-US" dirty="0" smtClean="0">
                <a:solidFill>
                  <a:srgbClr val="FF0000"/>
                </a:solidFill>
              </a:rPr>
              <a:t>fly(){</a:t>
            </a:r>
          </a:p>
          <a:p>
            <a:pPr algn="ctr"/>
            <a:r>
              <a:rPr lang="en-US" dirty="0" smtClean="0">
                <a:solidFill>
                  <a:srgbClr val="FF0000"/>
                </a:solidFill>
              </a:rPr>
              <a:t>//implement}</a:t>
            </a:r>
          </a:p>
          <a:p>
            <a:pPr algn="ctr"/>
            <a:r>
              <a:rPr lang="en-US" dirty="0" smtClean="0"/>
              <a:t>display()</a:t>
            </a:r>
          </a:p>
          <a:p>
            <a:pPr algn="ctr"/>
            <a:r>
              <a:rPr lang="en-US" dirty="0" smtClean="0"/>
              <a:t>//looks like a redhead</a:t>
            </a:r>
          </a:p>
          <a:p>
            <a:pPr algn="ctr"/>
            <a:endParaRPr lang="en-US" dirty="0"/>
          </a:p>
        </p:txBody>
      </p:sp>
      <p:sp>
        <p:nvSpPr>
          <p:cNvPr id="9" name="Rectangle 8"/>
          <p:cNvSpPr/>
          <p:nvPr/>
        </p:nvSpPr>
        <p:spPr>
          <a:xfrm>
            <a:off x="152400" y="4038600"/>
            <a:ext cx="30480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MallardDuck</a:t>
            </a:r>
            <a:endParaRPr lang="en-US" dirty="0" smtClean="0"/>
          </a:p>
          <a:p>
            <a:pPr algn="ctr"/>
            <a:endParaRPr lang="en-US" dirty="0" smtClean="0"/>
          </a:p>
          <a:p>
            <a:pPr algn="ctr"/>
            <a:r>
              <a:rPr lang="en-US" dirty="0" smtClean="0">
                <a:solidFill>
                  <a:srgbClr val="FFFF00"/>
                </a:solidFill>
              </a:rPr>
              <a:t>quack(){</a:t>
            </a:r>
          </a:p>
          <a:p>
            <a:pPr algn="ctr"/>
            <a:r>
              <a:rPr lang="en-US" dirty="0" smtClean="0">
                <a:solidFill>
                  <a:srgbClr val="FFFF00"/>
                </a:solidFill>
              </a:rPr>
              <a:t>//implement}</a:t>
            </a:r>
          </a:p>
          <a:p>
            <a:pPr algn="ctr"/>
            <a:r>
              <a:rPr lang="en-US" dirty="0" smtClean="0">
                <a:solidFill>
                  <a:srgbClr val="FF0000"/>
                </a:solidFill>
              </a:rPr>
              <a:t>fly(){</a:t>
            </a:r>
          </a:p>
          <a:p>
            <a:pPr algn="ctr"/>
            <a:r>
              <a:rPr lang="en-US" dirty="0" smtClean="0">
                <a:solidFill>
                  <a:srgbClr val="FF0000"/>
                </a:solidFill>
              </a:rPr>
              <a:t>//implement}</a:t>
            </a:r>
          </a:p>
          <a:p>
            <a:pPr algn="ctr"/>
            <a:r>
              <a:rPr lang="en-US" dirty="0" smtClean="0"/>
              <a:t>display()</a:t>
            </a:r>
          </a:p>
          <a:p>
            <a:pPr algn="ctr"/>
            <a:r>
              <a:rPr lang="en-US" dirty="0" smtClean="0"/>
              <a:t>//looks like a mallard</a:t>
            </a:r>
          </a:p>
          <a:p>
            <a:pPr algn="ctr"/>
            <a:endParaRPr lang="en-US" dirty="0"/>
          </a:p>
        </p:txBody>
      </p:sp>
      <p:cxnSp>
        <p:nvCxnSpPr>
          <p:cNvPr id="10" name="Straight Connector 9"/>
          <p:cNvCxnSpPr/>
          <p:nvPr/>
        </p:nvCxnSpPr>
        <p:spPr>
          <a:xfrm>
            <a:off x="4876800" y="1992313"/>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2400" y="45720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5720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0"/>
            <a:endCxn id="19" idx="2"/>
          </p:cNvCxnSpPr>
          <p:nvPr/>
        </p:nvCxnSpPr>
        <p:spPr>
          <a:xfrm flipV="1">
            <a:off x="1676400" y="3724274"/>
            <a:ext cx="3714750" cy="31432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5391150" y="3571874"/>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6019800" y="3533774"/>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3"/>
            <a:endCxn id="8" idx="0"/>
          </p:cNvCxnSpPr>
          <p:nvPr/>
        </p:nvCxnSpPr>
        <p:spPr>
          <a:xfrm flipH="1">
            <a:off x="4876800" y="3686174"/>
            <a:ext cx="1257300" cy="35242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019800" y="4038600"/>
            <a:ext cx="30480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RubberDuck</a:t>
            </a:r>
            <a:endParaRPr lang="en-US" dirty="0" smtClean="0"/>
          </a:p>
          <a:p>
            <a:pPr algn="ctr"/>
            <a:endParaRPr lang="en-US" dirty="0" smtClean="0"/>
          </a:p>
          <a:p>
            <a:pPr algn="ctr"/>
            <a:r>
              <a:rPr lang="en-US" dirty="0" smtClean="0">
                <a:solidFill>
                  <a:srgbClr val="FFFF00"/>
                </a:solidFill>
              </a:rPr>
              <a:t>quack(){</a:t>
            </a:r>
          </a:p>
          <a:p>
            <a:pPr algn="ctr"/>
            <a:r>
              <a:rPr lang="en-US" dirty="0" smtClean="0">
                <a:solidFill>
                  <a:srgbClr val="FFFF00"/>
                </a:solidFill>
              </a:rPr>
              <a:t>//implement to Squeak}</a:t>
            </a:r>
          </a:p>
          <a:p>
            <a:pPr algn="ctr"/>
            <a:r>
              <a:rPr lang="en-US" dirty="0" smtClean="0"/>
              <a:t>display()</a:t>
            </a:r>
          </a:p>
          <a:p>
            <a:pPr algn="ctr"/>
            <a:r>
              <a:rPr lang="en-US" dirty="0" smtClean="0"/>
              <a:t>//looks like a  </a:t>
            </a:r>
            <a:r>
              <a:rPr lang="en-US" dirty="0" err="1" smtClean="0"/>
              <a:t>rubberduck</a:t>
            </a:r>
            <a:endParaRPr lang="en-US" dirty="0" smtClean="0"/>
          </a:p>
          <a:p>
            <a:pPr algn="ctr"/>
            <a:endParaRPr lang="en-US" dirty="0"/>
          </a:p>
        </p:txBody>
      </p:sp>
      <p:cxnSp>
        <p:nvCxnSpPr>
          <p:cNvPr id="16" name="Straight Connector 15"/>
          <p:cNvCxnSpPr/>
          <p:nvPr/>
        </p:nvCxnSpPr>
        <p:spPr>
          <a:xfrm>
            <a:off x="6019800" y="4648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a:off x="7162800" y="3505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7" idx="3"/>
            <a:endCxn id="15" idx="0"/>
          </p:cNvCxnSpPr>
          <p:nvPr/>
        </p:nvCxnSpPr>
        <p:spPr>
          <a:xfrm>
            <a:off x="7277100" y="3657600"/>
            <a:ext cx="266700" cy="3810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81000" y="1885950"/>
            <a:ext cx="1371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《interface》</a:t>
            </a:r>
            <a:endParaRPr lang="en-US" dirty="0" smtClean="0"/>
          </a:p>
          <a:p>
            <a:pPr algn="ctr"/>
            <a:r>
              <a:rPr lang="en-US" dirty="0" smtClean="0"/>
              <a:t>Flyable</a:t>
            </a:r>
          </a:p>
          <a:p>
            <a:pPr algn="ctr"/>
            <a:endParaRPr lang="en-US" dirty="0" smtClean="0"/>
          </a:p>
          <a:p>
            <a:pPr algn="ctr"/>
            <a:r>
              <a:rPr lang="en-US" dirty="0" smtClean="0">
                <a:solidFill>
                  <a:srgbClr val="FF0000"/>
                </a:solidFill>
              </a:rPr>
              <a:t>fly()</a:t>
            </a:r>
          </a:p>
          <a:p>
            <a:pPr algn="ctr"/>
            <a:endParaRPr lang="en-US" dirty="0"/>
          </a:p>
        </p:txBody>
      </p:sp>
      <p:cxnSp>
        <p:nvCxnSpPr>
          <p:cNvPr id="24" name="Straight Connector 23"/>
          <p:cNvCxnSpPr>
            <a:stCxn id="23" idx="1"/>
            <a:endCxn id="23" idx="3"/>
          </p:cNvCxnSpPr>
          <p:nvPr/>
        </p:nvCxnSpPr>
        <p:spPr>
          <a:xfrm>
            <a:off x="381000" y="2533650"/>
            <a:ext cx="1371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571750" y="1563688"/>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altLang="zh-CN" dirty="0" smtClean="0"/>
              <a:t>《interface》</a:t>
            </a:r>
          </a:p>
          <a:p>
            <a:pPr algn="ctr"/>
            <a:r>
              <a:rPr lang="en-US" dirty="0" err="1" smtClean="0"/>
              <a:t>Quackable</a:t>
            </a:r>
            <a:endParaRPr lang="en-US" dirty="0" smtClean="0"/>
          </a:p>
          <a:p>
            <a:pPr algn="ctr"/>
            <a:endParaRPr lang="en-US" dirty="0" smtClean="0"/>
          </a:p>
          <a:p>
            <a:pPr algn="ctr"/>
            <a:r>
              <a:rPr lang="en-US" dirty="0" smtClean="0">
                <a:solidFill>
                  <a:srgbClr val="FFFF00"/>
                </a:solidFill>
              </a:rPr>
              <a:t>quack()</a:t>
            </a:r>
          </a:p>
          <a:p>
            <a:pPr algn="ctr"/>
            <a:endParaRPr lang="en-US" dirty="0"/>
          </a:p>
        </p:txBody>
      </p:sp>
      <p:cxnSp>
        <p:nvCxnSpPr>
          <p:cNvPr id="29" name="Straight Connector 28"/>
          <p:cNvCxnSpPr/>
          <p:nvPr/>
        </p:nvCxnSpPr>
        <p:spPr>
          <a:xfrm>
            <a:off x="2590800" y="2114550"/>
            <a:ext cx="1447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Isosceles Triangle 31"/>
          <p:cNvSpPr/>
          <p:nvPr/>
        </p:nvSpPr>
        <p:spPr>
          <a:xfrm>
            <a:off x="685800" y="3124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2895600" y="2706688"/>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a:stCxn id="32" idx="3"/>
          </p:cNvCxnSpPr>
          <p:nvPr/>
        </p:nvCxnSpPr>
        <p:spPr>
          <a:xfrm rot="16200000" flipH="1">
            <a:off x="666750" y="3409950"/>
            <a:ext cx="762000" cy="4953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9" idx="3"/>
          </p:cNvCxnSpPr>
          <p:nvPr/>
        </p:nvCxnSpPr>
        <p:spPr>
          <a:xfrm rot="16200000" flipH="1">
            <a:off x="2190750" y="2266950"/>
            <a:ext cx="762000" cy="27813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1066800" y="3124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3124200" y="2676525"/>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3390900" y="26670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3" idx="3"/>
          </p:cNvCxnSpPr>
          <p:nvPr/>
        </p:nvCxnSpPr>
        <p:spPr>
          <a:xfrm rot="5400000">
            <a:off x="2152650" y="3297238"/>
            <a:ext cx="1295400" cy="4191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1" idx="3"/>
          </p:cNvCxnSpPr>
          <p:nvPr/>
        </p:nvCxnSpPr>
        <p:spPr>
          <a:xfrm rot="16200000" flipH="1">
            <a:off x="3257550" y="2809875"/>
            <a:ext cx="1295400" cy="13335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2" idx="3"/>
          </p:cNvCxnSpPr>
          <p:nvPr/>
        </p:nvCxnSpPr>
        <p:spPr>
          <a:xfrm rot="16200000" flipH="1">
            <a:off x="5619750" y="704850"/>
            <a:ext cx="1295400" cy="55245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Oh, no! this time, something went horribly wrong …</a:t>
            </a:r>
            <a:endParaRPr lang="en-US" dirty="0"/>
          </a:p>
        </p:txBody>
      </p:sp>
      <p:sp>
        <p:nvSpPr>
          <p:cNvPr id="3" name="Content Placeholder 2"/>
          <p:cNvSpPr>
            <a:spLocks noGrp="1"/>
          </p:cNvSpPr>
          <p:nvPr>
            <p:ph idx="1"/>
          </p:nvPr>
        </p:nvSpPr>
        <p:spPr/>
        <p:txBody>
          <a:bodyPr/>
          <a:lstStyle/>
          <a:p>
            <a:r>
              <a:rPr lang="en-US" dirty="0" smtClean="0"/>
              <a:t>Implement similar fly() in all subclasses  (duplicate code)</a:t>
            </a:r>
          </a:p>
          <a:p>
            <a:r>
              <a:rPr lang="en-US" dirty="0" smtClean="0"/>
              <a:t>Image what will happen if we want to make a small change to fly()</a:t>
            </a:r>
          </a:p>
          <a:p>
            <a:r>
              <a:rPr lang="en-US" dirty="0" smtClean="0"/>
              <a:t>This approach solves one problem (having to undo the method in superclass, i.e., no flying rubber duck anymore), but it destroys the code reuse (having to re-implement similar fly() in some subclass)</a:t>
            </a:r>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Pros and cons</a:t>
            </a:r>
          </a:p>
        </p:txBody>
      </p:sp>
      <p:sp>
        <p:nvSpPr>
          <p:cNvPr id="12291" name="Rectangle 3"/>
          <p:cNvSpPr>
            <a:spLocks noGrp="1" noChangeArrowheads="1"/>
          </p:cNvSpPr>
          <p:nvPr>
            <p:ph type="body" idx="1"/>
          </p:nvPr>
        </p:nvSpPr>
        <p:spPr>
          <a:xfrm>
            <a:off x="762000" y="1905000"/>
            <a:ext cx="7696200" cy="3581400"/>
          </a:xfrm>
        </p:spPr>
        <p:txBody>
          <a:bodyPr/>
          <a:lstStyle/>
          <a:p>
            <a:pPr eaLnBrk="1" hangingPunct="1">
              <a:lnSpc>
                <a:spcPct val="80000"/>
              </a:lnSpc>
            </a:pPr>
            <a:r>
              <a:rPr lang="en-US" sz="2700" smtClean="0"/>
              <a:t>Not all inherited methods make sense for all subclasses – hence inheritance is not the right answer</a:t>
            </a:r>
          </a:p>
          <a:p>
            <a:pPr eaLnBrk="1" hangingPunct="1">
              <a:lnSpc>
                <a:spcPct val="80000"/>
              </a:lnSpc>
            </a:pPr>
            <a:r>
              <a:rPr lang="en-US" sz="2700" smtClean="0"/>
              <a:t>But by defining interfaces, every class that needs to support that interface needs to implement that functionality… destroys code reuse!</a:t>
            </a:r>
          </a:p>
          <a:p>
            <a:pPr eaLnBrk="1" hangingPunct="1">
              <a:lnSpc>
                <a:spcPct val="80000"/>
              </a:lnSpc>
            </a:pPr>
            <a:r>
              <a:rPr lang="en-US" sz="2700" smtClean="0"/>
              <a:t>So if you want to change the behavior defined by interfaces, every class that implements that behavior may potentially be impacted</a:t>
            </a:r>
          </a:p>
        </p:txBody>
      </p:sp>
      <p:sp>
        <p:nvSpPr>
          <p:cNvPr id="12292" name="Text Box 4"/>
          <p:cNvSpPr txBox="1">
            <a:spLocks noChangeArrowheads="1"/>
          </p:cNvSpPr>
          <p:nvPr/>
        </p:nvSpPr>
        <p:spPr bwMode="auto">
          <a:xfrm>
            <a:off x="3870325" y="5502275"/>
            <a:ext cx="1492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3200" b="1"/>
              <a:t>And….</a:t>
            </a:r>
          </a:p>
        </p:txBody>
      </p:sp>
    </p:spTree>
    <p:extLst>
      <p:ext uri="{BB962C8B-B14F-4D97-AF65-F5344CB8AC3E}">
        <p14:creationId xmlns:p14="http://schemas.microsoft.com/office/powerpoint/2010/main" val="3895844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is happening?</a:t>
            </a:r>
            <a:endParaRPr lang="en-US" dirty="0"/>
          </a:p>
        </p:txBody>
      </p:sp>
      <p:sp>
        <p:nvSpPr>
          <p:cNvPr id="3" name="Content Placeholder 2"/>
          <p:cNvSpPr>
            <a:spLocks noGrp="1"/>
          </p:cNvSpPr>
          <p:nvPr>
            <p:ph idx="1"/>
          </p:nvPr>
        </p:nvSpPr>
        <p:spPr/>
        <p:txBody>
          <a:bodyPr>
            <a:normAutofit/>
          </a:bodyPr>
          <a:lstStyle/>
          <a:p>
            <a:r>
              <a:rPr lang="en-US" dirty="0" smtClean="0"/>
              <a:t>By adding the feature that some ducks can fly </a:t>
            </a:r>
          </a:p>
          <a:p>
            <a:r>
              <a:rPr lang="en-US" sz="4000" dirty="0" smtClean="0"/>
              <a:t>CHANGE, CHANGE,CHANGE</a:t>
            </a:r>
          </a:p>
          <a:p>
            <a:r>
              <a:rPr lang="en-US" dirty="0" smtClean="0"/>
              <a:t>When dealing with this change, inheritance is not the right answer</a:t>
            </a:r>
          </a:p>
          <a:p>
            <a:r>
              <a:rPr lang="en-US" dirty="0" smtClean="0"/>
              <a:t>Wishful thinking:</a:t>
            </a:r>
          </a:p>
          <a:p>
            <a:pPr algn="ctr">
              <a:buNone/>
            </a:pPr>
            <a:r>
              <a:rPr lang="en-US" i="1" dirty="0" smtClean="0"/>
              <a:t>	</a:t>
            </a:r>
            <a:r>
              <a:rPr lang="en-US" i="1" dirty="0" smtClean="0">
                <a:solidFill>
                  <a:srgbClr val="FF0000"/>
                </a:solidFill>
              </a:rPr>
              <a:t>Building software so that when we need to change it,</a:t>
            </a:r>
          </a:p>
          <a:p>
            <a:pPr algn="ctr">
              <a:buNone/>
            </a:pPr>
            <a:r>
              <a:rPr lang="en-US" i="1" dirty="0" smtClean="0">
                <a:solidFill>
                  <a:srgbClr val="FF0000"/>
                </a:solidFill>
              </a:rPr>
              <a:t> we can do so with the least possible impact </a:t>
            </a:r>
          </a:p>
          <a:p>
            <a:pPr algn="ctr">
              <a:buNone/>
            </a:pPr>
            <a:r>
              <a:rPr lang="en-US" i="1" dirty="0" smtClean="0">
                <a:solidFill>
                  <a:srgbClr val="FF0000"/>
                </a:solidFill>
              </a:rPr>
              <a:t>on the existing code.</a:t>
            </a:r>
          </a:p>
          <a:p>
            <a:endParaRPr lang="en-US" sz="4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 #1 </a:t>
            </a:r>
            <a:endParaRPr lang="en-US" dirty="0"/>
          </a:p>
        </p:txBody>
      </p:sp>
      <p:sp>
        <p:nvSpPr>
          <p:cNvPr id="3" name="Content Placeholder 2"/>
          <p:cNvSpPr>
            <a:spLocks noGrp="1"/>
          </p:cNvSpPr>
          <p:nvPr>
            <p:ph idx="1"/>
          </p:nvPr>
        </p:nvSpPr>
        <p:spPr/>
        <p:txBody>
          <a:bodyPr/>
          <a:lstStyle/>
          <a:p>
            <a:r>
              <a:rPr lang="en-US" dirty="0" smtClean="0"/>
              <a:t>Identify the aspects of the application that vary and separate them from what stays the same.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Design </a:t>
            </a:r>
            <a:r>
              <a:rPr lang="en-US" altLang="zh-CN" dirty="0" smtClean="0"/>
              <a:t>Principle #1</a:t>
            </a:r>
            <a:r>
              <a:rPr lang="en-US" dirty="0" smtClean="0"/>
              <a:t> </a:t>
            </a:r>
            <a:endParaRPr lang="en-US" dirty="0"/>
          </a:p>
        </p:txBody>
      </p:sp>
      <p:sp>
        <p:nvSpPr>
          <p:cNvPr id="3" name="Content Placeholder 2"/>
          <p:cNvSpPr>
            <a:spLocks noGrp="1"/>
          </p:cNvSpPr>
          <p:nvPr>
            <p:ph idx="1"/>
          </p:nvPr>
        </p:nvSpPr>
        <p:spPr/>
        <p:txBody>
          <a:bodyPr/>
          <a:lstStyle/>
          <a:p>
            <a:r>
              <a:rPr lang="en-US" dirty="0" smtClean="0"/>
              <a:t>Design Principle #1:</a:t>
            </a:r>
          </a:p>
          <a:p>
            <a:pPr algn="ctr">
              <a:buNone/>
            </a:pPr>
            <a:r>
              <a:rPr lang="en-US" i="1" dirty="0" smtClean="0"/>
              <a:t>Identify the aspects of the application that vary and separate them from what stays the same.</a:t>
            </a:r>
          </a:p>
          <a:p>
            <a:endParaRPr lang="en-US" dirty="0" smtClean="0"/>
          </a:p>
          <a:p>
            <a:r>
              <a:rPr lang="en-US" dirty="0" smtClean="0"/>
              <a:t>In </a:t>
            </a:r>
            <a:r>
              <a:rPr lang="en-US" dirty="0" err="1" smtClean="0"/>
              <a:t>SimUDuck</a:t>
            </a:r>
            <a:r>
              <a:rPr lang="en-US" dirty="0" smtClean="0"/>
              <a:t> case</a:t>
            </a:r>
          </a:p>
          <a:p>
            <a:pPr lvl="1"/>
            <a:r>
              <a:rPr lang="en-US" dirty="0" smtClean="0"/>
              <a:t>Not change – display, swim (remain in Duck class)</a:t>
            </a:r>
          </a:p>
          <a:p>
            <a:pPr lvl="1"/>
            <a:r>
              <a:rPr lang="en-US" dirty="0" smtClean="0"/>
              <a:t>Change – fly, quack (pull out of Duck class )</a:t>
            </a:r>
          </a:p>
          <a:p>
            <a:r>
              <a:rPr lang="en-US" dirty="0" smtClean="0"/>
              <a:t>Duck </a:t>
            </a:r>
            <a:r>
              <a:rPr lang="en-US" dirty="0" err="1" smtClean="0"/>
              <a:t>behaviours</a:t>
            </a:r>
            <a:r>
              <a:rPr lang="en-US" dirty="0" smtClean="0"/>
              <a:t> will live in a separate class</a:t>
            </a:r>
          </a:p>
          <a:p>
            <a:pPr lvl="1">
              <a:buNone/>
            </a:pPr>
            <a:r>
              <a:rPr lang="en-US" dirty="0" smtClean="0"/>
              <a:t>	</a:t>
            </a:r>
          </a:p>
          <a:p>
            <a:pPr lvl="1"/>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It started with a simple …</a:t>
            </a:r>
            <a:endParaRPr lang="en-US" dirty="0"/>
          </a:p>
        </p:txBody>
      </p:sp>
      <p:sp>
        <p:nvSpPr>
          <p:cNvPr id="3" name="Content Placeholder 2"/>
          <p:cNvSpPr>
            <a:spLocks noGrp="1"/>
          </p:cNvSpPr>
          <p:nvPr>
            <p:ph idx="1"/>
          </p:nvPr>
        </p:nvSpPr>
        <p:spPr/>
        <p:txBody>
          <a:bodyPr/>
          <a:lstStyle/>
          <a:p>
            <a:endParaRPr lang="en-US" dirty="0" smtClean="0"/>
          </a:p>
          <a:p>
            <a:r>
              <a:rPr lang="en-US" dirty="0" smtClean="0"/>
              <a:t>A highly successful duck pond simulation  game called </a:t>
            </a:r>
            <a:r>
              <a:rPr lang="en-US" dirty="0" err="1" smtClean="0"/>
              <a:t>SimUDuck</a:t>
            </a:r>
            <a:endParaRPr lang="en-US" dirty="0" smtClean="0"/>
          </a:p>
          <a:p>
            <a:endParaRPr lang="en-US" dirty="0" smtClean="0"/>
          </a:p>
          <a:p>
            <a:endParaRPr lang="en-US" dirty="0" smtClean="0"/>
          </a:p>
          <a:p>
            <a:r>
              <a:rPr lang="en-US" dirty="0" smtClean="0"/>
              <a:t>The game can show a large variety of duck </a:t>
            </a:r>
            <a:r>
              <a:rPr lang="en-US" u="sng" dirty="0" smtClean="0"/>
              <a:t>swimming</a:t>
            </a:r>
            <a:r>
              <a:rPr lang="en-US" dirty="0" smtClean="0"/>
              <a:t> and making </a:t>
            </a:r>
            <a:r>
              <a:rPr lang="en-US" u="sng" dirty="0" smtClean="0"/>
              <a:t>quacking</a:t>
            </a:r>
            <a:r>
              <a:rPr lang="en-US" dirty="0" smtClean="0"/>
              <a:t> sounds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39"/>
          <p:cNvSpPr>
            <a:spLocks/>
          </p:cNvSpPr>
          <p:nvPr/>
        </p:nvSpPr>
        <p:spPr bwMode="auto">
          <a:xfrm>
            <a:off x="3505200" y="2057400"/>
            <a:ext cx="5257800" cy="4114800"/>
          </a:xfrm>
          <a:custGeom>
            <a:avLst/>
            <a:gdLst>
              <a:gd name="T0" fmla="*/ 2147483647 w 3312"/>
              <a:gd name="T1" fmla="*/ 2147483647 h 2592"/>
              <a:gd name="T2" fmla="*/ 120967500 w 3312"/>
              <a:gd name="T3" fmla="*/ 2147483647 h 2592"/>
              <a:gd name="T4" fmla="*/ 0 w 3312"/>
              <a:gd name="T5" fmla="*/ 725805000 h 2592"/>
              <a:gd name="T6" fmla="*/ 2147483647 w 3312"/>
              <a:gd name="T7" fmla="*/ 0 h 2592"/>
              <a:gd name="T8" fmla="*/ 2147483647 w 3312"/>
              <a:gd name="T9" fmla="*/ 2147483647 h 2592"/>
              <a:gd name="T10" fmla="*/ 2147483647 w 3312"/>
              <a:gd name="T11" fmla="*/ 2147483647 h 2592"/>
              <a:gd name="T12" fmla="*/ 2147483647 w 3312"/>
              <a:gd name="T13" fmla="*/ 2147483647 h 2592"/>
              <a:gd name="T14" fmla="*/ 2147483647 w 3312"/>
              <a:gd name="T15" fmla="*/ 2147483647 h 25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12" h="2592">
                <a:moveTo>
                  <a:pt x="1008" y="2256"/>
                </a:moveTo>
                <a:lnTo>
                  <a:pt x="48" y="1632"/>
                </a:lnTo>
                <a:lnTo>
                  <a:pt x="0" y="288"/>
                </a:lnTo>
                <a:lnTo>
                  <a:pt x="1968" y="0"/>
                </a:lnTo>
                <a:lnTo>
                  <a:pt x="3312" y="1056"/>
                </a:lnTo>
                <a:lnTo>
                  <a:pt x="3168" y="2496"/>
                </a:lnTo>
                <a:lnTo>
                  <a:pt x="2304" y="2592"/>
                </a:lnTo>
                <a:lnTo>
                  <a:pt x="1008" y="2256"/>
                </a:lnTo>
                <a:close/>
              </a:path>
            </a:pathLst>
          </a:custGeom>
          <a:solidFill>
            <a:srgbClr val="FFFFCC"/>
          </a:solidFill>
          <a:ln w="952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3" name="Rectangle 2"/>
          <p:cNvSpPr>
            <a:spLocks noGrp="1" noChangeArrowheads="1"/>
          </p:cNvSpPr>
          <p:nvPr>
            <p:ph type="title"/>
          </p:nvPr>
        </p:nvSpPr>
        <p:spPr/>
        <p:txBody>
          <a:bodyPr/>
          <a:lstStyle/>
          <a:p>
            <a:pPr eaLnBrk="1" hangingPunct="1"/>
            <a:r>
              <a:rPr lang="en-US" smtClean="0"/>
              <a:t>In the Duck simulation context…</a:t>
            </a:r>
          </a:p>
        </p:txBody>
      </p:sp>
      <p:grpSp>
        <p:nvGrpSpPr>
          <p:cNvPr id="15364" name="Group 6"/>
          <p:cNvGrpSpPr>
            <a:grpSpLocks/>
          </p:cNvGrpSpPr>
          <p:nvPr/>
        </p:nvGrpSpPr>
        <p:grpSpPr bwMode="auto">
          <a:xfrm>
            <a:off x="1295400" y="3124200"/>
            <a:ext cx="1447800" cy="1219200"/>
            <a:chOff x="816" y="1968"/>
            <a:chExt cx="912" cy="768"/>
          </a:xfrm>
        </p:grpSpPr>
        <p:sp>
          <p:nvSpPr>
            <p:cNvPr id="15397" name="Oval 4"/>
            <p:cNvSpPr>
              <a:spLocks noChangeArrowheads="1"/>
            </p:cNvSpPr>
            <p:nvPr/>
          </p:nvSpPr>
          <p:spPr bwMode="auto">
            <a:xfrm>
              <a:off x="816" y="1968"/>
              <a:ext cx="912" cy="768"/>
            </a:xfrm>
            <a:prstGeom prst="ellipse">
              <a:avLst/>
            </a:prstGeom>
            <a:solidFill>
              <a:srgbClr val="5F5F5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8" name="Oval 5"/>
            <p:cNvSpPr>
              <a:spLocks noChangeArrowheads="1"/>
            </p:cNvSpPr>
            <p:nvPr/>
          </p:nvSpPr>
          <p:spPr bwMode="auto">
            <a:xfrm>
              <a:off x="864" y="1992"/>
              <a:ext cx="816" cy="7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65" name="WordArt 9"/>
          <p:cNvSpPr>
            <a:spLocks noChangeArrowheads="1" noChangeShapeType="1" noTextEdit="1"/>
          </p:cNvSpPr>
          <p:nvPr/>
        </p:nvSpPr>
        <p:spPr bwMode="auto">
          <a:xfrm>
            <a:off x="990600" y="4114800"/>
            <a:ext cx="2076450" cy="838200"/>
          </a:xfrm>
          <a:prstGeom prst="rect">
            <a:avLst/>
          </a:prstGeom>
        </p:spPr>
        <p:txBody>
          <a:bodyPr wrap="none" fromWordArt="1">
            <a:prstTxWarp prst="textCanDown">
              <a:avLst>
                <a:gd name="adj" fmla="val 33333"/>
              </a:avLst>
            </a:prstTxWarp>
          </a:bodyPr>
          <a:lstStyle/>
          <a:p>
            <a:pPr algn="ctr"/>
            <a:r>
              <a:rPr lang="en-US" sz="3600" kern="10" dirty="0">
                <a:ln w="9525">
                  <a:solidFill>
                    <a:srgbClr val="000000"/>
                  </a:solidFill>
                  <a:round/>
                  <a:headEnd/>
                  <a:tailEnd/>
                </a:ln>
                <a:solidFill>
                  <a:srgbClr val="000000"/>
                </a:solidFill>
                <a:latin typeface="Times New Roman"/>
                <a:cs typeface="Times New Roman"/>
              </a:rPr>
              <a:t>Duck Class</a:t>
            </a:r>
          </a:p>
        </p:txBody>
      </p:sp>
      <p:grpSp>
        <p:nvGrpSpPr>
          <p:cNvPr id="15366" name="Group 22"/>
          <p:cNvGrpSpPr>
            <a:grpSpLocks/>
          </p:cNvGrpSpPr>
          <p:nvPr/>
        </p:nvGrpSpPr>
        <p:grpSpPr bwMode="auto">
          <a:xfrm>
            <a:off x="4343400" y="2438400"/>
            <a:ext cx="2057400" cy="1676400"/>
            <a:chOff x="2736" y="1536"/>
            <a:chExt cx="1296" cy="1056"/>
          </a:xfrm>
        </p:grpSpPr>
        <p:grpSp>
          <p:nvGrpSpPr>
            <p:cNvPr id="15385" name="Group 10"/>
            <p:cNvGrpSpPr>
              <a:grpSpLocks/>
            </p:cNvGrpSpPr>
            <p:nvPr/>
          </p:nvGrpSpPr>
          <p:grpSpPr bwMode="auto">
            <a:xfrm>
              <a:off x="2736" y="1824"/>
              <a:ext cx="912" cy="768"/>
              <a:chOff x="816" y="1968"/>
              <a:chExt cx="912" cy="768"/>
            </a:xfrm>
          </p:grpSpPr>
          <p:sp>
            <p:nvSpPr>
              <p:cNvPr id="15395" name="Oval 11"/>
              <p:cNvSpPr>
                <a:spLocks noChangeArrowheads="1"/>
              </p:cNvSpPr>
              <p:nvPr/>
            </p:nvSpPr>
            <p:spPr bwMode="auto">
              <a:xfrm>
                <a:off x="816" y="1968"/>
                <a:ext cx="912" cy="768"/>
              </a:xfrm>
              <a:prstGeom prst="ellipse">
                <a:avLst/>
              </a:prstGeom>
              <a:solidFill>
                <a:srgbClr val="5F5F5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6" name="Oval 12"/>
              <p:cNvSpPr>
                <a:spLocks noChangeArrowheads="1"/>
              </p:cNvSpPr>
              <p:nvPr/>
            </p:nvSpPr>
            <p:spPr bwMode="auto">
              <a:xfrm>
                <a:off x="864" y="1992"/>
                <a:ext cx="816" cy="7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86" name="Group 13"/>
            <p:cNvGrpSpPr>
              <a:grpSpLocks/>
            </p:cNvGrpSpPr>
            <p:nvPr/>
          </p:nvGrpSpPr>
          <p:grpSpPr bwMode="auto">
            <a:xfrm>
              <a:off x="2832" y="1728"/>
              <a:ext cx="912" cy="768"/>
              <a:chOff x="816" y="1968"/>
              <a:chExt cx="912" cy="768"/>
            </a:xfrm>
          </p:grpSpPr>
          <p:sp>
            <p:nvSpPr>
              <p:cNvPr id="15393" name="Oval 14"/>
              <p:cNvSpPr>
                <a:spLocks noChangeArrowheads="1"/>
              </p:cNvSpPr>
              <p:nvPr/>
            </p:nvSpPr>
            <p:spPr bwMode="auto">
              <a:xfrm>
                <a:off x="816" y="1968"/>
                <a:ext cx="912" cy="768"/>
              </a:xfrm>
              <a:prstGeom prst="ellipse">
                <a:avLst/>
              </a:prstGeom>
              <a:solidFill>
                <a:srgbClr val="5F5F5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4" name="Oval 15"/>
              <p:cNvSpPr>
                <a:spLocks noChangeArrowheads="1"/>
              </p:cNvSpPr>
              <p:nvPr/>
            </p:nvSpPr>
            <p:spPr bwMode="auto">
              <a:xfrm>
                <a:off x="864" y="1992"/>
                <a:ext cx="816" cy="7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87" name="Group 16"/>
            <p:cNvGrpSpPr>
              <a:grpSpLocks/>
            </p:cNvGrpSpPr>
            <p:nvPr/>
          </p:nvGrpSpPr>
          <p:grpSpPr bwMode="auto">
            <a:xfrm>
              <a:off x="2976" y="1632"/>
              <a:ext cx="912" cy="768"/>
              <a:chOff x="816" y="1968"/>
              <a:chExt cx="912" cy="768"/>
            </a:xfrm>
          </p:grpSpPr>
          <p:sp>
            <p:nvSpPr>
              <p:cNvPr id="15391" name="Oval 17"/>
              <p:cNvSpPr>
                <a:spLocks noChangeArrowheads="1"/>
              </p:cNvSpPr>
              <p:nvPr/>
            </p:nvSpPr>
            <p:spPr bwMode="auto">
              <a:xfrm>
                <a:off x="816" y="1968"/>
                <a:ext cx="912" cy="768"/>
              </a:xfrm>
              <a:prstGeom prst="ellipse">
                <a:avLst/>
              </a:prstGeom>
              <a:solidFill>
                <a:srgbClr val="5F5F5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2" name="Oval 18"/>
              <p:cNvSpPr>
                <a:spLocks noChangeArrowheads="1"/>
              </p:cNvSpPr>
              <p:nvPr/>
            </p:nvSpPr>
            <p:spPr bwMode="auto">
              <a:xfrm>
                <a:off x="864" y="1992"/>
                <a:ext cx="816" cy="7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88" name="Group 19"/>
            <p:cNvGrpSpPr>
              <a:grpSpLocks/>
            </p:cNvGrpSpPr>
            <p:nvPr/>
          </p:nvGrpSpPr>
          <p:grpSpPr bwMode="auto">
            <a:xfrm>
              <a:off x="3120" y="1536"/>
              <a:ext cx="912" cy="768"/>
              <a:chOff x="816" y="1968"/>
              <a:chExt cx="912" cy="768"/>
            </a:xfrm>
          </p:grpSpPr>
          <p:sp>
            <p:nvSpPr>
              <p:cNvPr id="15389" name="Oval 20"/>
              <p:cNvSpPr>
                <a:spLocks noChangeArrowheads="1"/>
              </p:cNvSpPr>
              <p:nvPr/>
            </p:nvSpPr>
            <p:spPr bwMode="auto">
              <a:xfrm>
                <a:off x="816" y="1968"/>
                <a:ext cx="912" cy="768"/>
              </a:xfrm>
              <a:prstGeom prst="ellipse">
                <a:avLst/>
              </a:prstGeom>
              <a:solidFill>
                <a:srgbClr val="5F5F5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0" name="Oval 21"/>
              <p:cNvSpPr>
                <a:spLocks noChangeArrowheads="1"/>
              </p:cNvSpPr>
              <p:nvPr/>
            </p:nvSpPr>
            <p:spPr bwMode="auto">
              <a:xfrm>
                <a:off x="864" y="1992"/>
                <a:ext cx="816" cy="7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5367" name="Group 23"/>
          <p:cNvGrpSpPr>
            <a:grpSpLocks/>
          </p:cNvGrpSpPr>
          <p:nvPr/>
        </p:nvGrpSpPr>
        <p:grpSpPr bwMode="auto">
          <a:xfrm>
            <a:off x="6248400" y="3886200"/>
            <a:ext cx="2057400" cy="1676400"/>
            <a:chOff x="2736" y="1536"/>
            <a:chExt cx="1296" cy="1056"/>
          </a:xfrm>
        </p:grpSpPr>
        <p:grpSp>
          <p:nvGrpSpPr>
            <p:cNvPr id="15373" name="Group 24"/>
            <p:cNvGrpSpPr>
              <a:grpSpLocks/>
            </p:cNvGrpSpPr>
            <p:nvPr/>
          </p:nvGrpSpPr>
          <p:grpSpPr bwMode="auto">
            <a:xfrm>
              <a:off x="2736" y="1824"/>
              <a:ext cx="912" cy="768"/>
              <a:chOff x="816" y="1968"/>
              <a:chExt cx="912" cy="768"/>
            </a:xfrm>
          </p:grpSpPr>
          <p:sp>
            <p:nvSpPr>
              <p:cNvPr id="15383" name="Oval 25"/>
              <p:cNvSpPr>
                <a:spLocks noChangeArrowheads="1"/>
              </p:cNvSpPr>
              <p:nvPr/>
            </p:nvSpPr>
            <p:spPr bwMode="auto">
              <a:xfrm>
                <a:off x="816" y="1968"/>
                <a:ext cx="912" cy="768"/>
              </a:xfrm>
              <a:prstGeom prst="ellipse">
                <a:avLst/>
              </a:prstGeom>
              <a:solidFill>
                <a:srgbClr val="5F5F5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4" name="Oval 26"/>
              <p:cNvSpPr>
                <a:spLocks noChangeArrowheads="1"/>
              </p:cNvSpPr>
              <p:nvPr/>
            </p:nvSpPr>
            <p:spPr bwMode="auto">
              <a:xfrm>
                <a:off x="864" y="1992"/>
                <a:ext cx="816" cy="7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74" name="Group 27"/>
            <p:cNvGrpSpPr>
              <a:grpSpLocks/>
            </p:cNvGrpSpPr>
            <p:nvPr/>
          </p:nvGrpSpPr>
          <p:grpSpPr bwMode="auto">
            <a:xfrm>
              <a:off x="2832" y="1728"/>
              <a:ext cx="912" cy="768"/>
              <a:chOff x="816" y="1968"/>
              <a:chExt cx="912" cy="768"/>
            </a:xfrm>
          </p:grpSpPr>
          <p:sp>
            <p:nvSpPr>
              <p:cNvPr id="15381" name="Oval 28"/>
              <p:cNvSpPr>
                <a:spLocks noChangeArrowheads="1"/>
              </p:cNvSpPr>
              <p:nvPr/>
            </p:nvSpPr>
            <p:spPr bwMode="auto">
              <a:xfrm>
                <a:off x="816" y="1968"/>
                <a:ext cx="912" cy="768"/>
              </a:xfrm>
              <a:prstGeom prst="ellipse">
                <a:avLst/>
              </a:prstGeom>
              <a:solidFill>
                <a:srgbClr val="5F5F5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2" name="Oval 29"/>
              <p:cNvSpPr>
                <a:spLocks noChangeArrowheads="1"/>
              </p:cNvSpPr>
              <p:nvPr/>
            </p:nvSpPr>
            <p:spPr bwMode="auto">
              <a:xfrm>
                <a:off x="864" y="1992"/>
                <a:ext cx="816" cy="7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75" name="Group 30"/>
            <p:cNvGrpSpPr>
              <a:grpSpLocks/>
            </p:cNvGrpSpPr>
            <p:nvPr/>
          </p:nvGrpSpPr>
          <p:grpSpPr bwMode="auto">
            <a:xfrm>
              <a:off x="2976" y="1632"/>
              <a:ext cx="912" cy="768"/>
              <a:chOff x="816" y="1968"/>
              <a:chExt cx="912" cy="768"/>
            </a:xfrm>
          </p:grpSpPr>
          <p:sp>
            <p:nvSpPr>
              <p:cNvPr id="15379" name="Oval 31"/>
              <p:cNvSpPr>
                <a:spLocks noChangeArrowheads="1"/>
              </p:cNvSpPr>
              <p:nvPr/>
            </p:nvSpPr>
            <p:spPr bwMode="auto">
              <a:xfrm>
                <a:off x="816" y="1968"/>
                <a:ext cx="912" cy="768"/>
              </a:xfrm>
              <a:prstGeom prst="ellipse">
                <a:avLst/>
              </a:prstGeom>
              <a:solidFill>
                <a:srgbClr val="5F5F5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Oval 32"/>
              <p:cNvSpPr>
                <a:spLocks noChangeArrowheads="1"/>
              </p:cNvSpPr>
              <p:nvPr/>
            </p:nvSpPr>
            <p:spPr bwMode="auto">
              <a:xfrm>
                <a:off x="864" y="1992"/>
                <a:ext cx="816" cy="7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76" name="Group 33"/>
            <p:cNvGrpSpPr>
              <a:grpSpLocks/>
            </p:cNvGrpSpPr>
            <p:nvPr/>
          </p:nvGrpSpPr>
          <p:grpSpPr bwMode="auto">
            <a:xfrm>
              <a:off x="3120" y="1536"/>
              <a:ext cx="912" cy="768"/>
              <a:chOff x="816" y="1968"/>
              <a:chExt cx="912" cy="768"/>
            </a:xfrm>
          </p:grpSpPr>
          <p:sp>
            <p:nvSpPr>
              <p:cNvPr id="15377" name="Oval 34"/>
              <p:cNvSpPr>
                <a:spLocks noChangeArrowheads="1"/>
              </p:cNvSpPr>
              <p:nvPr/>
            </p:nvSpPr>
            <p:spPr bwMode="auto">
              <a:xfrm>
                <a:off x="816" y="1968"/>
                <a:ext cx="912" cy="768"/>
              </a:xfrm>
              <a:prstGeom prst="ellipse">
                <a:avLst/>
              </a:prstGeom>
              <a:solidFill>
                <a:srgbClr val="5F5F5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8" name="Oval 35"/>
              <p:cNvSpPr>
                <a:spLocks noChangeArrowheads="1"/>
              </p:cNvSpPr>
              <p:nvPr/>
            </p:nvSpPr>
            <p:spPr bwMode="auto">
              <a:xfrm>
                <a:off x="864" y="1992"/>
                <a:ext cx="816" cy="7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5368" name="WordArt 36"/>
          <p:cNvSpPr>
            <a:spLocks noChangeArrowheads="1" noChangeShapeType="1" noTextEdit="1"/>
          </p:cNvSpPr>
          <p:nvPr/>
        </p:nvSpPr>
        <p:spPr bwMode="auto">
          <a:xfrm>
            <a:off x="4038600" y="3886200"/>
            <a:ext cx="2076450" cy="838200"/>
          </a:xfrm>
          <a:prstGeom prst="rect">
            <a:avLst/>
          </a:prstGeom>
        </p:spPr>
        <p:txBody>
          <a:bodyPr wrap="none" fromWordArt="1">
            <a:prstTxWarp prst="textCanDown">
              <a:avLst>
                <a:gd name="adj" fmla="val 33333"/>
              </a:avLst>
            </a:prstTxWarp>
          </a:bodyPr>
          <a:lstStyle/>
          <a:p>
            <a:pPr algn="ctr"/>
            <a:r>
              <a:rPr lang="en-US" sz="3600" kern="10">
                <a:ln w="9525">
                  <a:solidFill>
                    <a:srgbClr val="000000"/>
                  </a:solidFill>
                  <a:round/>
                  <a:headEnd/>
                  <a:tailEnd/>
                </a:ln>
                <a:solidFill>
                  <a:srgbClr val="000000"/>
                </a:solidFill>
                <a:latin typeface="Times New Roman"/>
                <a:cs typeface="Times New Roman"/>
              </a:rPr>
              <a:t>Flying Behaviors</a:t>
            </a:r>
          </a:p>
        </p:txBody>
      </p:sp>
      <p:sp>
        <p:nvSpPr>
          <p:cNvPr id="15369" name="WordArt 37"/>
          <p:cNvSpPr>
            <a:spLocks noChangeArrowheads="1" noChangeShapeType="1" noTextEdit="1"/>
          </p:cNvSpPr>
          <p:nvPr/>
        </p:nvSpPr>
        <p:spPr bwMode="auto">
          <a:xfrm>
            <a:off x="6172200" y="5257800"/>
            <a:ext cx="2076450" cy="838200"/>
          </a:xfrm>
          <a:prstGeom prst="rect">
            <a:avLst/>
          </a:prstGeom>
        </p:spPr>
        <p:txBody>
          <a:bodyPr wrap="none" fromWordArt="1">
            <a:prstTxWarp prst="textCanDown">
              <a:avLst>
                <a:gd name="adj" fmla="val 33333"/>
              </a:avLst>
            </a:prstTxWarp>
          </a:bodyPr>
          <a:lstStyle/>
          <a:p>
            <a:pPr algn="ctr"/>
            <a:r>
              <a:rPr lang="en-US" sz="3600" kern="10">
                <a:ln w="9525">
                  <a:solidFill>
                    <a:srgbClr val="000000"/>
                  </a:solidFill>
                  <a:round/>
                  <a:headEnd/>
                  <a:tailEnd/>
                </a:ln>
                <a:solidFill>
                  <a:srgbClr val="000000"/>
                </a:solidFill>
                <a:latin typeface="Times New Roman"/>
                <a:cs typeface="Times New Roman"/>
              </a:rPr>
              <a:t>Quacking Behaviors</a:t>
            </a:r>
          </a:p>
        </p:txBody>
      </p:sp>
      <p:sp>
        <p:nvSpPr>
          <p:cNvPr id="15370" name="Text Box 40"/>
          <p:cNvSpPr txBox="1">
            <a:spLocks noChangeArrowheads="1"/>
          </p:cNvSpPr>
          <p:nvPr/>
        </p:nvSpPr>
        <p:spPr bwMode="auto">
          <a:xfrm>
            <a:off x="6308725" y="3236913"/>
            <a:ext cx="1289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t>Duck</a:t>
            </a:r>
          </a:p>
          <a:p>
            <a:r>
              <a:rPr lang="en-US" b="1"/>
              <a:t>Behaviors</a:t>
            </a:r>
          </a:p>
        </p:txBody>
      </p:sp>
      <p:sp>
        <p:nvSpPr>
          <p:cNvPr id="15371" name="Text Box 41"/>
          <p:cNvSpPr txBox="1">
            <a:spLocks noChangeArrowheads="1"/>
          </p:cNvSpPr>
          <p:nvPr/>
        </p:nvSpPr>
        <p:spPr bwMode="auto">
          <a:xfrm>
            <a:off x="6400800" y="2209800"/>
            <a:ext cx="177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i="1" u="sng"/>
              <a:t>Parts that vary</a:t>
            </a:r>
          </a:p>
        </p:txBody>
      </p:sp>
      <p:sp>
        <p:nvSpPr>
          <p:cNvPr id="15372" name="Text Box 42"/>
          <p:cNvSpPr txBox="1">
            <a:spLocks noChangeArrowheads="1"/>
          </p:cNvSpPr>
          <p:nvPr/>
        </p:nvSpPr>
        <p:spPr bwMode="auto">
          <a:xfrm>
            <a:off x="457200" y="2362200"/>
            <a:ext cx="2813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i="1" u="sng"/>
              <a:t>Parts that stay the same</a:t>
            </a:r>
          </a:p>
        </p:txBody>
      </p:sp>
    </p:spTree>
    <p:extLst>
      <p:ext uri="{BB962C8B-B14F-4D97-AF65-F5344CB8AC3E}">
        <p14:creationId xmlns:p14="http://schemas.microsoft.com/office/powerpoint/2010/main" val="528012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a:bodyPr>
          <a:lstStyle/>
          <a:p>
            <a:r>
              <a:rPr lang="en-US" dirty="0" smtClean="0"/>
              <a:t>Design Duck behaviors classes</a:t>
            </a:r>
            <a:endParaRPr lang="en-US" dirty="0"/>
          </a:p>
        </p:txBody>
      </p:sp>
      <p:sp>
        <p:nvSpPr>
          <p:cNvPr id="3" name="Content Placeholder 2"/>
          <p:cNvSpPr>
            <a:spLocks noGrp="1"/>
          </p:cNvSpPr>
          <p:nvPr>
            <p:ph idx="1"/>
          </p:nvPr>
        </p:nvSpPr>
        <p:spPr/>
        <p:txBody>
          <a:bodyPr/>
          <a:lstStyle/>
          <a:p>
            <a:r>
              <a:rPr lang="en-US" dirty="0" smtClean="0"/>
              <a:t>Keep things flexible, </a:t>
            </a:r>
            <a:r>
              <a:rPr lang="en-US" i="1" dirty="0" smtClean="0"/>
              <a:t>i.e., allow new </a:t>
            </a:r>
            <a:r>
              <a:rPr lang="en-US" i="1" dirty="0" err="1" smtClean="0"/>
              <a:t>behaviours</a:t>
            </a:r>
            <a:r>
              <a:rPr lang="en-US" i="1" dirty="0" smtClean="0"/>
              <a:t>  added without changing existing code</a:t>
            </a:r>
          </a:p>
          <a:p>
            <a:pPr lvl="1">
              <a:buNone/>
            </a:pPr>
            <a:endParaRPr lang="en-US" dirty="0" smtClean="0"/>
          </a:p>
          <a:p>
            <a:r>
              <a:rPr lang="en-US" dirty="0" smtClean="0"/>
              <a:t>Only specify behavior when we have to, </a:t>
            </a:r>
            <a:r>
              <a:rPr lang="en-US" i="1" dirty="0" smtClean="0"/>
              <a:t>i.e., specify the flying feature of mallard duck when we </a:t>
            </a:r>
            <a:r>
              <a:rPr lang="en-US" i="1" dirty="0" smtClean="0">
                <a:solidFill>
                  <a:srgbClr val="FF0000"/>
                </a:solidFill>
              </a:rPr>
              <a:t>initiate</a:t>
            </a:r>
            <a:r>
              <a:rPr lang="en-US" i="1" dirty="0" smtClean="0"/>
              <a:t> a mallard duck </a:t>
            </a:r>
          </a:p>
          <a:p>
            <a:endParaRPr lang="en-US" dirty="0" smtClean="0"/>
          </a:p>
          <a:p>
            <a:r>
              <a:rPr lang="en-US" dirty="0" smtClean="0"/>
              <a:t>Change behaviors whenever we want dynamically, </a:t>
            </a:r>
            <a:r>
              <a:rPr lang="en-US" i="1" dirty="0" smtClean="0"/>
              <a:t>i.e., at runtime</a:t>
            </a:r>
            <a:r>
              <a:rPr lang="en-US" dirty="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381000"/>
            <a:ext cx="8229600" cy="1143000"/>
          </a:xfrm>
        </p:spPr>
        <p:txBody>
          <a:bodyPr/>
          <a:lstStyle/>
          <a:p>
            <a:r>
              <a:rPr lang="en-US" dirty="0" smtClean="0"/>
              <a:t>Design Principle #2 </a:t>
            </a:r>
            <a:endParaRPr lang="en-US" dirty="0"/>
          </a:p>
        </p:txBody>
      </p:sp>
      <p:sp>
        <p:nvSpPr>
          <p:cNvPr id="3" name="Content Placeholder 2"/>
          <p:cNvSpPr>
            <a:spLocks noGrp="1"/>
          </p:cNvSpPr>
          <p:nvPr>
            <p:ph idx="1"/>
          </p:nvPr>
        </p:nvSpPr>
        <p:spPr>
          <a:xfrm>
            <a:off x="478971" y="1594539"/>
            <a:ext cx="8229600" cy="4389120"/>
          </a:xfrm>
        </p:spPr>
        <p:txBody>
          <a:bodyPr/>
          <a:lstStyle/>
          <a:p>
            <a:r>
              <a:rPr lang="en-US" dirty="0" smtClean="0"/>
              <a:t>Program to a super type (an interface), not a concrete implementation</a:t>
            </a:r>
          </a:p>
          <a:p>
            <a:endParaRPr lang="en-US" dirty="0" smtClean="0"/>
          </a:p>
        </p:txBody>
      </p:sp>
      <p:sp>
        <p:nvSpPr>
          <p:cNvPr id="5" name="Rectangle 4"/>
          <p:cNvSpPr/>
          <p:nvPr/>
        </p:nvSpPr>
        <p:spPr>
          <a:xfrm>
            <a:off x="3526971" y="2445802"/>
            <a:ext cx="3048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Animal</a:t>
            </a:r>
          </a:p>
          <a:p>
            <a:pPr algn="ctr"/>
            <a:endParaRPr lang="en-US" dirty="0" smtClean="0"/>
          </a:p>
          <a:p>
            <a:pPr algn="ctr"/>
            <a:endParaRPr lang="en-US" dirty="0" smtClean="0"/>
          </a:p>
          <a:p>
            <a:pPr algn="ctr"/>
            <a:r>
              <a:rPr lang="en-US" dirty="0" err="1" smtClean="0"/>
              <a:t>makeSound</a:t>
            </a:r>
            <a:r>
              <a:rPr lang="en-US" dirty="0" smtClean="0"/>
              <a:t>()</a:t>
            </a:r>
          </a:p>
          <a:p>
            <a:pPr algn="ctr"/>
            <a:endParaRPr lang="en-US" dirty="0" smtClean="0"/>
          </a:p>
          <a:p>
            <a:pPr algn="ctr"/>
            <a:endParaRPr lang="en-US" dirty="0" smtClean="0"/>
          </a:p>
          <a:p>
            <a:pPr algn="ctr"/>
            <a:endParaRPr lang="en-US" dirty="0"/>
          </a:p>
        </p:txBody>
      </p:sp>
      <p:cxnSp>
        <p:nvCxnSpPr>
          <p:cNvPr id="6" name="Straight Connector 5"/>
          <p:cNvCxnSpPr/>
          <p:nvPr/>
        </p:nvCxnSpPr>
        <p:spPr>
          <a:xfrm>
            <a:off x="631371" y="5036602"/>
            <a:ext cx="30480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584371" y="5036602"/>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Cat</a:t>
            </a:r>
          </a:p>
          <a:p>
            <a:pPr algn="ctr"/>
            <a:endParaRPr lang="en-US" dirty="0" smtClean="0"/>
          </a:p>
          <a:p>
            <a:pPr algn="ctr"/>
            <a:endParaRPr lang="en-US" dirty="0" smtClean="0"/>
          </a:p>
          <a:p>
            <a:pPr algn="ctr"/>
            <a:r>
              <a:rPr lang="en-US" dirty="0" err="1" smtClean="0"/>
              <a:t>makeSound</a:t>
            </a:r>
            <a:r>
              <a:rPr lang="en-US" dirty="0" smtClean="0"/>
              <a:t>(){ </a:t>
            </a:r>
          </a:p>
          <a:p>
            <a:pPr algn="ctr"/>
            <a:r>
              <a:rPr lang="en-US" dirty="0" smtClean="0"/>
              <a:t>meow();}</a:t>
            </a:r>
          </a:p>
          <a:p>
            <a:pPr algn="ctr"/>
            <a:r>
              <a:rPr lang="en-US" dirty="0" smtClean="0"/>
              <a:t>Meow(){//meow sound}</a:t>
            </a:r>
          </a:p>
          <a:p>
            <a:pPr algn="ctr"/>
            <a:endParaRPr lang="en-US" dirty="0"/>
          </a:p>
        </p:txBody>
      </p:sp>
      <p:sp>
        <p:nvSpPr>
          <p:cNvPr id="8" name="Rectangle 7"/>
          <p:cNvSpPr/>
          <p:nvPr/>
        </p:nvSpPr>
        <p:spPr>
          <a:xfrm>
            <a:off x="707571" y="5036602"/>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Dog</a:t>
            </a:r>
          </a:p>
          <a:p>
            <a:pPr algn="ctr"/>
            <a:endParaRPr lang="en-US" dirty="0" smtClean="0"/>
          </a:p>
          <a:p>
            <a:pPr algn="ctr"/>
            <a:endParaRPr lang="en-US" dirty="0" smtClean="0"/>
          </a:p>
          <a:p>
            <a:pPr algn="ctr"/>
            <a:r>
              <a:rPr lang="en-US" dirty="0" err="1" smtClean="0"/>
              <a:t>makeSound</a:t>
            </a:r>
            <a:r>
              <a:rPr lang="en-US" dirty="0" smtClean="0"/>
              <a:t>(){ </a:t>
            </a:r>
          </a:p>
          <a:p>
            <a:pPr algn="ctr"/>
            <a:r>
              <a:rPr lang="en-US" dirty="0" smtClean="0"/>
              <a:t>Bark();}</a:t>
            </a:r>
          </a:p>
          <a:p>
            <a:pPr algn="ctr"/>
            <a:r>
              <a:rPr lang="en-US" dirty="0" smtClean="0"/>
              <a:t>Bark(){//bark sound}</a:t>
            </a:r>
            <a:endParaRPr lang="en-US" dirty="0"/>
          </a:p>
        </p:txBody>
      </p:sp>
      <p:cxnSp>
        <p:nvCxnSpPr>
          <p:cNvPr id="9" name="Straight Connector 8"/>
          <p:cNvCxnSpPr/>
          <p:nvPr/>
        </p:nvCxnSpPr>
        <p:spPr>
          <a:xfrm>
            <a:off x="3526971" y="2979202"/>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7571" y="5646202"/>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84371" y="5722402"/>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0"/>
          </p:cNvCxnSpPr>
          <p:nvPr/>
        </p:nvCxnSpPr>
        <p:spPr>
          <a:xfrm rot="5400000" flipH="1" flipV="1">
            <a:off x="2955471" y="3931702"/>
            <a:ext cx="381000" cy="18288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a:off x="3984171" y="4503202"/>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5431971" y="4503202"/>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14" idx="3"/>
          </p:cNvCxnSpPr>
          <p:nvPr/>
        </p:nvCxnSpPr>
        <p:spPr>
          <a:xfrm rot="16200000" flipH="1">
            <a:off x="6213021" y="3988852"/>
            <a:ext cx="381000" cy="17145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Cloud Callout 15"/>
          <p:cNvSpPr/>
          <p:nvPr/>
        </p:nvSpPr>
        <p:spPr>
          <a:xfrm>
            <a:off x="7293428" y="2369602"/>
            <a:ext cx="1600200" cy="1371600"/>
          </a:xfrm>
          <a:prstGeom prst="cloudCallout">
            <a:avLst>
              <a:gd name="adj1" fmla="val -105401"/>
              <a:gd name="adj2" fmla="val 6666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super class</a:t>
            </a:r>
            <a:endParaRPr lang="en-US" dirty="0"/>
          </a:p>
        </p:txBody>
      </p:sp>
      <p:sp>
        <p:nvSpPr>
          <p:cNvPr id="17" name="Cloud Callout 16"/>
          <p:cNvSpPr/>
          <p:nvPr/>
        </p:nvSpPr>
        <p:spPr>
          <a:xfrm>
            <a:off x="533401" y="2980790"/>
            <a:ext cx="2841170" cy="1446212"/>
          </a:xfrm>
          <a:prstGeom prst="cloudCallout">
            <a:avLst>
              <a:gd name="adj1" fmla="val 27315"/>
              <a:gd name="adj2" fmla="val 11111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Concrete  Implementation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a:t>
            </a:r>
            <a:endParaRPr lang="en-US" dirty="0"/>
          </a:p>
        </p:txBody>
      </p:sp>
      <p:sp>
        <p:nvSpPr>
          <p:cNvPr id="3" name="Content Placeholder 2"/>
          <p:cNvSpPr>
            <a:spLocks noGrp="1"/>
          </p:cNvSpPr>
          <p:nvPr>
            <p:ph idx="1"/>
          </p:nvPr>
        </p:nvSpPr>
        <p:spPr/>
        <p:txBody>
          <a:bodyPr>
            <a:normAutofit/>
          </a:bodyPr>
          <a:lstStyle/>
          <a:p>
            <a:r>
              <a:rPr lang="en-US" dirty="0" smtClean="0"/>
              <a:t>The declared type of the variables should be super type (interface or an abstract class) so that the objects assigned to those variable can be of any concrete implementation of the super type.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Example</a:t>
            </a:r>
            <a:endParaRPr lang="en-US" dirty="0"/>
          </a:p>
        </p:txBody>
      </p:sp>
      <p:sp>
        <p:nvSpPr>
          <p:cNvPr id="4" name="Rectangle 3"/>
          <p:cNvSpPr/>
          <p:nvPr/>
        </p:nvSpPr>
        <p:spPr>
          <a:xfrm>
            <a:off x="3276600" y="1828800"/>
            <a:ext cx="3048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Animal</a:t>
            </a:r>
          </a:p>
          <a:p>
            <a:pPr algn="ctr"/>
            <a:endParaRPr lang="en-US" dirty="0" smtClean="0"/>
          </a:p>
          <a:p>
            <a:pPr algn="ctr"/>
            <a:endParaRPr lang="en-US" dirty="0" smtClean="0"/>
          </a:p>
          <a:p>
            <a:pPr algn="ctr"/>
            <a:r>
              <a:rPr lang="en-US" dirty="0" err="1" smtClean="0"/>
              <a:t>makeSound</a:t>
            </a:r>
            <a:r>
              <a:rPr lang="en-US" dirty="0" smtClean="0"/>
              <a:t>()</a:t>
            </a:r>
          </a:p>
          <a:p>
            <a:pPr algn="ctr"/>
            <a:endParaRPr lang="en-US" dirty="0" smtClean="0"/>
          </a:p>
          <a:p>
            <a:pPr algn="ctr"/>
            <a:endParaRPr lang="en-US" dirty="0" smtClean="0"/>
          </a:p>
          <a:p>
            <a:pPr algn="ctr"/>
            <a:endParaRPr lang="en-US" dirty="0"/>
          </a:p>
        </p:txBody>
      </p:sp>
      <p:cxnSp>
        <p:nvCxnSpPr>
          <p:cNvPr id="6" name="Straight Connector 5"/>
          <p:cNvCxnSpPr/>
          <p:nvPr/>
        </p:nvCxnSpPr>
        <p:spPr>
          <a:xfrm>
            <a:off x="381000" y="4419600"/>
            <a:ext cx="30480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334000" y="4419600"/>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Cat</a:t>
            </a:r>
          </a:p>
          <a:p>
            <a:pPr algn="ctr"/>
            <a:endParaRPr lang="en-US" dirty="0" smtClean="0"/>
          </a:p>
          <a:p>
            <a:pPr algn="ctr"/>
            <a:endParaRPr lang="en-US" dirty="0" smtClean="0"/>
          </a:p>
          <a:p>
            <a:pPr algn="ctr"/>
            <a:r>
              <a:rPr lang="en-US" dirty="0" err="1" smtClean="0"/>
              <a:t>makeSound</a:t>
            </a:r>
            <a:r>
              <a:rPr lang="en-US" dirty="0" smtClean="0"/>
              <a:t>(){ </a:t>
            </a:r>
          </a:p>
          <a:p>
            <a:pPr algn="ctr"/>
            <a:r>
              <a:rPr lang="en-US" dirty="0" smtClean="0"/>
              <a:t>meow();}</a:t>
            </a:r>
          </a:p>
          <a:p>
            <a:pPr algn="ctr"/>
            <a:r>
              <a:rPr lang="en-US" dirty="0" smtClean="0"/>
              <a:t>Meow(){//meow sound}</a:t>
            </a:r>
          </a:p>
          <a:p>
            <a:pPr algn="ctr"/>
            <a:endParaRPr lang="en-US" dirty="0"/>
          </a:p>
        </p:txBody>
      </p:sp>
      <p:sp>
        <p:nvSpPr>
          <p:cNvPr id="9" name="Rectangle 8"/>
          <p:cNvSpPr/>
          <p:nvPr/>
        </p:nvSpPr>
        <p:spPr>
          <a:xfrm>
            <a:off x="457200" y="4419600"/>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Dog</a:t>
            </a:r>
          </a:p>
          <a:p>
            <a:pPr algn="ctr"/>
            <a:endParaRPr lang="en-US" dirty="0" smtClean="0"/>
          </a:p>
          <a:p>
            <a:pPr algn="ctr"/>
            <a:endParaRPr lang="en-US" dirty="0" smtClean="0"/>
          </a:p>
          <a:p>
            <a:pPr algn="ctr"/>
            <a:r>
              <a:rPr lang="en-US" dirty="0" err="1" smtClean="0"/>
              <a:t>makeSound</a:t>
            </a:r>
            <a:r>
              <a:rPr lang="en-US" dirty="0" smtClean="0"/>
              <a:t>(){ </a:t>
            </a:r>
          </a:p>
          <a:p>
            <a:pPr algn="ctr"/>
            <a:r>
              <a:rPr lang="en-US" dirty="0" smtClean="0"/>
              <a:t>Bark();}</a:t>
            </a:r>
          </a:p>
          <a:p>
            <a:pPr algn="ctr"/>
            <a:r>
              <a:rPr lang="en-US" dirty="0" smtClean="0"/>
              <a:t>Bark(){//bark sound}</a:t>
            </a:r>
            <a:endParaRPr lang="en-US" dirty="0"/>
          </a:p>
        </p:txBody>
      </p:sp>
      <p:cxnSp>
        <p:nvCxnSpPr>
          <p:cNvPr id="10" name="Straight Connector 9"/>
          <p:cNvCxnSpPr/>
          <p:nvPr/>
        </p:nvCxnSpPr>
        <p:spPr>
          <a:xfrm>
            <a:off x="3276600" y="2362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200" y="5029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0" y="51054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0"/>
          </p:cNvCxnSpPr>
          <p:nvPr/>
        </p:nvCxnSpPr>
        <p:spPr>
          <a:xfrm rot="5400000" flipH="1" flipV="1">
            <a:off x="2705100" y="3314700"/>
            <a:ext cx="381000" cy="18288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3733800" y="3886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5181600" y="3886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3"/>
          </p:cNvCxnSpPr>
          <p:nvPr/>
        </p:nvCxnSpPr>
        <p:spPr>
          <a:xfrm rot="16200000" flipH="1">
            <a:off x="5962650" y="3371850"/>
            <a:ext cx="381000" cy="17145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Cloud Callout 14"/>
          <p:cNvSpPr/>
          <p:nvPr/>
        </p:nvSpPr>
        <p:spPr>
          <a:xfrm>
            <a:off x="7162800" y="914400"/>
            <a:ext cx="1600200" cy="1371600"/>
          </a:xfrm>
          <a:prstGeom prst="cloudCallout">
            <a:avLst>
              <a:gd name="adj1" fmla="val -105401"/>
              <a:gd name="adj2" fmla="val 6666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super class</a:t>
            </a:r>
            <a:endParaRPr lang="en-US" dirty="0"/>
          </a:p>
        </p:txBody>
      </p:sp>
      <p:sp>
        <p:nvSpPr>
          <p:cNvPr id="16" name="Cloud Callout 15"/>
          <p:cNvSpPr/>
          <p:nvPr/>
        </p:nvSpPr>
        <p:spPr>
          <a:xfrm>
            <a:off x="228600" y="2438400"/>
            <a:ext cx="2895600" cy="1371600"/>
          </a:xfrm>
          <a:prstGeom prst="cloudCallout">
            <a:avLst>
              <a:gd name="adj1" fmla="val 27315"/>
              <a:gd name="adj2" fmla="val 11111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Concrete  Implementation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3657600" cy="1143000"/>
          </a:xfrm>
        </p:spPr>
        <p:txBody>
          <a:bodyPr>
            <a:normAutofit/>
          </a:bodyPr>
          <a:lstStyle/>
          <a:p>
            <a:r>
              <a:rPr lang="en-US" sz="3200" dirty="0" smtClean="0"/>
              <a:t>Programming to implementation </a:t>
            </a:r>
            <a:endParaRPr lang="en-US" sz="3200" dirty="0"/>
          </a:p>
        </p:txBody>
      </p:sp>
      <p:sp>
        <p:nvSpPr>
          <p:cNvPr id="3" name="Content Placeholder 2"/>
          <p:cNvSpPr>
            <a:spLocks noGrp="1"/>
          </p:cNvSpPr>
          <p:nvPr>
            <p:ph idx="1"/>
          </p:nvPr>
        </p:nvSpPr>
        <p:spPr>
          <a:xfrm>
            <a:off x="457200" y="1935480"/>
            <a:ext cx="3200400" cy="3703320"/>
          </a:xfrm>
        </p:spPr>
        <p:txBody>
          <a:bodyPr>
            <a:normAutofit fontScale="92500" lnSpcReduction="10000"/>
          </a:bodyPr>
          <a:lstStyle/>
          <a:p>
            <a:pPr>
              <a:buNone/>
            </a:pPr>
            <a:r>
              <a:rPr lang="en-US" dirty="0" smtClean="0"/>
              <a:t>Dog d = new Dog();</a:t>
            </a:r>
          </a:p>
          <a:p>
            <a:pPr>
              <a:buNone/>
            </a:pPr>
            <a:endParaRPr lang="en-US" dirty="0" smtClean="0"/>
          </a:p>
          <a:p>
            <a:pPr>
              <a:buNone/>
            </a:pPr>
            <a:r>
              <a:rPr lang="en-US" dirty="0" smtClean="0"/>
              <a:t>    </a:t>
            </a:r>
            <a:r>
              <a:rPr lang="en-US" dirty="0" err="1" smtClean="0"/>
              <a:t>d.bark</a:t>
            </a:r>
            <a:r>
              <a:rPr lang="en-US" dirty="0" smtClean="0"/>
              <a:t>();</a:t>
            </a:r>
          </a:p>
          <a:p>
            <a:pPr>
              <a:buNone/>
            </a:pPr>
            <a:endParaRPr lang="en-US" dirty="0" smtClean="0"/>
          </a:p>
          <a:p>
            <a:pPr>
              <a:buNone/>
            </a:pPr>
            <a:r>
              <a:rPr lang="en-US" dirty="0" smtClean="0"/>
              <a:t>Or</a:t>
            </a:r>
          </a:p>
          <a:p>
            <a:pPr>
              <a:buNone/>
            </a:pPr>
            <a:endParaRPr lang="en-US" dirty="0" smtClean="0"/>
          </a:p>
          <a:p>
            <a:pPr>
              <a:buNone/>
            </a:pPr>
            <a:r>
              <a:rPr lang="en-US" dirty="0"/>
              <a:t>	</a:t>
            </a:r>
            <a:r>
              <a:rPr lang="en-US" dirty="0" err="1" smtClean="0"/>
              <a:t>d.makeSound</a:t>
            </a:r>
            <a:r>
              <a:rPr lang="en-US" dirty="0" smtClean="0"/>
              <a:t>();</a:t>
            </a:r>
          </a:p>
          <a:p>
            <a:endParaRPr lang="en-US" dirty="0" smtClean="0"/>
          </a:p>
          <a:p>
            <a:pPr>
              <a:buNone/>
            </a:pPr>
            <a:r>
              <a:rPr lang="en-US" dirty="0" smtClean="0"/>
              <a:t> </a:t>
            </a:r>
            <a:endParaRPr lang="en-US" dirty="0"/>
          </a:p>
        </p:txBody>
      </p:sp>
      <p:sp>
        <p:nvSpPr>
          <p:cNvPr id="4" name="Title 1"/>
          <p:cNvSpPr txBox="1">
            <a:spLocks/>
          </p:cNvSpPr>
          <p:nvPr/>
        </p:nvSpPr>
        <p:spPr>
          <a:xfrm>
            <a:off x="4495800" y="685800"/>
            <a:ext cx="3657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Programming to super type </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4343400" y="1981200"/>
            <a:ext cx="4572000" cy="106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Animal </a:t>
            </a:r>
            <a:r>
              <a:rPr lang="en-US" sz="2600" dirty="0" smtClean="0"/>
              <a:t>d</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new Dog();</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d.makeSound</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p:txBody>
      </p:sp>
      <p:sp>
        <p:nvSpPr>
          <p:cNvPr id="6" name="Content Placeholder 2"/>
          <p:cNvSpPr txBox="1">
            <a:spLocks/>
          </p:cNvSpPr>
          <p:nvPr/>
        </p:nvSpPr>
        <p:spPr>
          <a:xfrm>
            <a:off x="4267200" y="4114800"/>
            <a:ext cx="4572000" cy="1524000"/>
          </a:xfrm>
          <a:prstGeom prst="rect">
            <a:avLst/>
          </a:prstGeom>
        </p:spPr>
        <p:txBody>
          <a:bodyPr vert="horz">
            <a:normAutofit fontScale="92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Animal </a:t>
            </a:r>
            <a:r>
              <a:rPr lang="en-US" sz="2600" noProof="0" dirty="0" smtClean="0"/>
              <a:t>d</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getAnimal</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d.makeSound</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itle 1"/>
          <p:cNvSpPr txBox="1">
            <a:spLocks/>
          </p:cNvSpPr>
          <p:nvPr/>
        </p:nvSpPr>
        <p:spPr>
          <a:xfrm>
            <a:off x="4267200" y="3200400"/>
            <a:ext cx="3657600" cy="5334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Or even better (why?)</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Example</a:t>
            </a:r>
            <a:endParaRPr lang="en-US" dirty="0"/>
          </a:p>
        </p:txBody>
      </p:sp>
      <p:sp>
        <p:nvSpPr>
          <p:cNvPr id="4" name="Rectangle 3"/>
          <p:cNvSpPr/>
          <p:nvPr/>
        </p:nvSpPr>
        <p:spPr>
          <a:xfrm>
            <a:off x="3276600" y="1828800"/>
            <a:ext cx="3048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Animal</a:t>
            </a:r>
          </a:p>
          <a:p>
            <a:pPr algn="ctr"/>
            <a:endParaRPr lang="en-US" dirty="0" smtClean="0"/>
          </a:p>
          <a:p>
            <a:pPr algn="ctr"/>
            <a:endParaRPr lang="en-US" dirty="0" smtClean="0"/>
          </a:p>
          <a:p>
            <a:pPr algn="ctr"/>
            <a:r>
              <a:rPr lang="en-US" dirty="0" err="1" smtClean="0"/>
              <a:t>makeSound</a:t>
            </a:r>
            <a:r>
              <a:rPr lang="en-US" dirty="0" smtClean="0"/>
              <a:t>()</a:t>
            </a:r>
          </a:p>
          <a:p>
            <a:pPr algn="ctr"/>
            <a:endParaRPr lang="en-US" dirty="0" smtClean="0"/>
          </a:p>
          <a:p>
            <a:pPr algn="ctr"/>
            <a:endParaRPr lang="en-US" dirty="0" smtClean="0"/>
          </a:p>
          <a:p>
            <a:pPr algn="ctr"/>
            <a:endParaRPr lang="en-US" dirty="0"/>
          </a:p>
        </p:txBody>
      </p:sp>
      <p:cxnSp>
        <p:nvCxnSpPr>
          <p:cNvPr id="6" name="Straight Connector 5"/>
          <p:cNvCxnSpPr/>
          <p:nvPr/>
        </p:nvCxnSpPr>
        <p:spPr>
          <a:xfrm>
            <a:off x="381000" y="4419600"/>
            <a:ext cx="30480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334000" y="4419600"/>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Cat</a:t>
            </a:r>
          </a:p>
          <a:p>
            <a:pPr algn="ctr"/>
            <a:endParaRPr lang="en-US" dirty="0" smtClean="0"/>
          </a:p>
          <a:p>
            <a:pPr algn="ctr"/>
            <a:endParaRPr lang="en-US" dirty="0" smtClean="0"/>
          </a:p>
          <a:p>
            <a:pPr algn="ctr"/>
            <a:r>
              <a:rPr lang="en-US" dirty="0" err="1" smtClean="0"/>
              <a:t>makeSound</a:t>
            </a:r>
            <a:r>
              <a:rPr lang="en-US" dirty="0" smtClean="0"/>
              <a:t>(){ </a:t>
            </a:r>
          </a:p>
          <a:p>
            <a:pPr algn="ctr"/>
            <a:r>
              <a:rPr lang="en-US" dirty="0" smtClean="0"/>
              <a:t>meow();}</a:t>
            </a:r>
          </a:p>
          <a:p>
            <a:pPr algn="ctr"/>
            <a:r>
              <a:rPr lang="en-US" dirty="0" smtClean="0"/>
              <a:t>Meow(){//meow sound}</a:t>
            </a:r>
          </a:p>
          <a:p>
            <a:pPr algn="ctr"/>
            <a:endParaRPr lang="en-US" dirty="0"/>
          </a:p>
        </p:txBody>
      </p:sp>
      <p:sp>
        <p:nvSpPr>
          <p:cNvPr id="9" name="Rectangle 8"/>
          <p:cNvSpPr/>
          <p:nvPr/>
        </p:nvSpPr>
        <p:spPr>
          <a:xfrm>
            <a:off x="457200" y="4419600"/>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Dog</a:t>
            </a:r>
          </a:p>
          <a:p>
            <a:pPr algn="ctr"/>
            <a:endParaRPr lang="en-US" dirty="0" smtClean="0"/>
          </a:p>
          <a:p>
            <a:pPr algn="ctr"/>
            <a:endParaRPr lang="en-US" dirty="0" smtClean="0"/>
          </a:p>
          <a:p>
            <a:pPr algn="ctr"/>
            <a:r>
              <a:rPr lang="en-US" dirty="0" err="1" smtClean="0"/>
              <a:t>makeSound</a:t>
            </a:r>
            <a:r>
              <a:rPr lang="en-US" dirty="0" smtClean="0"/>
              <a:t>(){ </a:t>
            </a:r>
          </a:p>
          <a:p>
            <a:pPr algn="ctr"/>
            <a:r>
              <a:rPr lang="en-US" dirty="0" smtClean="0"/>
              <a:t>Bark();}</a:t>
            </a:r>
          </a:p>
          <a:p>
            <a:pPr algn="ctr"/>
            <a:r>
              <a:rPr lang="en-US" dirty="0" smtClean="0"/>
              <a:t>Bark(){//bark sound}</a:t>
            </a:r>
            <a:endParaRPr lang="en-US" dirty="0"/>
          </a:p>
        </p:txBody>
      </p:sp>
      <p:cxnSp>
        <p:nvCxnSpPr>
          <p:cNvPr id="10" name="Straight Connector 9"/>
          <p:cNvCxnSpPr/>
          <p:nvPr/>
        </p:nvCxnSpPr>
        <p:spPr>
          <a:xfrm>
            <a:off x="3276600" y="2362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200" y="5029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0" y="51054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0"/>
          </p:cNvCxnSpPr>
          <p:nvPr/>
        </p:nvCxnSpPr>
        <p:spPr>
          <a:xfrm rot="5400000" flipH="1" flipV="1">
            <a:off x="2705100" y="3314700"/>
            <a:ext cx="381000" cy="18288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3733800" y="3886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5181600" y="3886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3"/>
          </p:cNvCxnSpPr>
          <p:nvPr/>
        </p:nvCxnSpPr>
        <p:spPr>
          <a:xfrm rot="16200000" flipH="1">
            <a:off x="5962650" y="3371850"/>
            <a:ext cx="381000" cy="17145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Cloud Callout 14"/>
          <p:cNvSpPr/>
          <p:nvPr/>
        </p:nvSpPr>
        <p:spPr>
          <a:xfrm>
            <a:off x="7162800" y="914400"/>
            <a:ext cx="1600200" cy="1371600"/>
          </a:xfrm>
          <a:prstGeom prst="cloudCallout">
            <a:avLst>
              <a:gd name="adj1" fmla="val -105401"/>
              <a:gd name="adj2" fmla="val 6666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super class</a:t>
            </a:r>
            <a:endParaRPr lang="en-US" dirty="0"/>
          </a:p>
        </p:txBody>
      </p:sp>
      <p:sp>
        <p:nvSpPr>
          <p:cNvPr id="16" name="Cloud Callout 15"/>
          <p:cNvSpPr/>
          <p:nvPr/>
        </p:nvSpPr>
        <p:spPr>
          <a:xfrm>
            <a:off x="228600" y="2438400"/>
            <a:ext cx="2895600" cy="1371600"/>
          </a:xfrm>
          <a:prstGeom prst="cloudCallout">
            <a:avLst>
              <a:gd name="adj1" fmla="val 27315"/>
              <a:gd name="adj2" fmla="val 11111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Concrete  Implementation</a:t>
            </a:r>
            <a:endParaRPr lang="en-US" dirty="0"/>
          </a:p>
        </p:txBody>
      </p:sp>
    </p:spTree>
    <p:extLst>
      <p:ext uri="{BB962C8B-B14F-4D97-AF65-F5344CB8AC3E}">
        <p14:creationId xmlns:p14="http://schemas.microsoft.com/office/powerpoint/2010/main" val="29597450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Design </a:t>
            </a:r>
            <a:r>
              <a:rPr lang="en-US" altLang="zh-CN" dirty="0" smtClean="0"/>
              <a:t>Principle #2</a:t>
            </a:r>
            <a:r>
              <a:rPr lang="en-US" dirty="0" smtClean="0"/>
              <a:t> </a:t>
            </a:r>
            <a:endParaRPr lang="en-US" dirty="0"/>
          </a:p>
        </p:txBody>
      </p:sp>
      <p:sp>
        <p:nvSpPr>
          <p:cNvPr id="3" name="Content Placeholder 2"/>
          <p:cNvSpPr>
            <a:spLocks noGrp="1"/>
          </p:cNvSpPr>
          <p:nvPr>
            <p:ph idx="1"/>
          </p:nvPr>
        </p:nvSpPr>
        <p:spPr>
          <a:xfrm>
            <a:off x="381000" y="1905000"/>
            <a:ext cx="8229600" cy="4389120"/>
          </a:xfrm>
        </p:spPr>
        <p:txBody>
          <a:bodyPr/>
          <a:lstStyle/>
          <a:p>
            <a:r>
              <a:rPr lang="en-US" dirty="0" smtClean="0"/>
              <a:t>Design Principle #2:</a:t>
            </a:r>
          </a:p>
          <a:p>
            <a:pPr algn="ctr">
              <a:buNone/>
            </a:pPr>
            <a:r>
              <a:rPr lang="en-US" dirty="0" smtClean="0"/>
              <a:t>Program to a </a:t>
            </a:r>
            <a:r>
              <a:rPr lang="en-US" dirty="0" err="1" smtClean="0"/>
              <a:t>supertype</a:t>
            </a:r>
            <a:r>
              <a:rPr lang="en-US" dirty="0" smtClean="0"/>
              <a:t> (an interface), </a:t>
            </a:r>
          </a:p>
          <a:p>
            <a:pPr algn="ctr">
              <a:buNone/>
            </a:pPr>
            <a:r>
              <a:rPr lang="en-US" dirty="0" smtClean="0"/>
              <a:t>not an implementation</a:t>
            </a:r>
          </a:p>
          <a:p>
            <a:r>
              <a:rPr lang="en-US" dirty="0" smtClean="0"/>
              <a:t>Duck </a:t>
            </a:r>
            <a:r>
              <a:rPr lang="en-US" dirty="0" err="1" smtClean="0"/>
              <a:t>behaviours</a:t>
            </a:r>
            <a:r>
              <a:rPr lang="en-US" dirty="0" smtClean="0"/>
              <a:t> are designed as two interfaces</a:t>
            </a:r>
          </a:p>
          <a:p>
            <a:endParaRPr lang="en-US" dirty="0" smtClean="0"/>
          </a:p>
          <a:p>
            <a:endParaRPr lang="en-US" dirty="0" smtClean="0"/>
          </a:p>
          <a:p>
            <a:endParaRPr lang="en-US" dirty="0" smtClean="0"/>
          </a:p>
          <a:p>
            <a:endParaRPr lang="en-US" dirty="0" smtClean="0"/>
          </a:p>
          <a:p>
            <a:r>
              <a:rPr lang="en-US" dirty="0" smtClean="0"/>
              <a:t>Then the implementation of each interfaces are given</a:t>
            </a:r>
          </a:p>
          <a:p>
            <a:pPr lvl="1">
              <a:buNone/>
            </a:pPr>
            <a:endParaRPr lang="en-US" dirty="0" smtClean="0"/>
          </a:p>
          <a:p>
            <a:endParaRPr lang="en-US" dirty="0" smtClean="0"/>
          </a:p>
          <a:p>
            <a:endParaRPr lang="en-US" dirty="0"/>
          </a:p>
        </p:txBody>
      </p:sp>
      <p:sp>
        <p:nvSpPr>
          <p:cNvPr id="45" name="Rectangle 44"/>
          <p:cNvSpPr/>
          <p:nvPr/>
        </p:nvSpPr>
        <p:spPr>
          <a:xfrm>
            <a:off x="1524000" y="4343400"/>
            <a:ext cx="1828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en-US" altLang="zh-CN" dirty="0" smtClean="0"/>
              <a:t>《interface》</a:t>
            </a:r>
            <a:endParaRPr lang="en-US" dirty="0" smtClean="0"/>
          </a:p>
          <a:p>
            <a:pPr algn="ctr"/>
            <a:r>
              <a:rPr lang="en-US" dirty="0" smtClean="0"/>
              <a:t>Flyable</a:t>
            </a:r>
          </a:p>
          <a:p>
            <a:pPr algn="ctr"/>
            <a:endParaRPr lang="en-US" dirty="0" smtClean="0"/>
          </a:p>
          <a:p>
            <a:pPr algn="ctr"/>
            <a:r>
              <a:rPr lang="en-US" dirty="0" smtClean="0">
                <a:solidFill>
                  <a:srgbClr val="FF0000"/>
                </a:solidFill>
              </a:rPr>
              <a:t>fly()</a:t>
            </a:r>
          </a:p>
          <a:p>
            <a:pPr algn="ctr"/>
            <a:endParaRPr lang="en-US" dirty="0"/>
          </a:p>
        </p:txBody>
      </p:sp>
      <p:cxnSp>
        <p:nvCxnSpPr>
          <p:cNvPr id="46" name="Straight Connector 45"/>
          <p:cNvCxnSpPr/>
          <p:nvPr/>
        </p:nvCxnSpPr>
        <p:spPr>
          <a:xfrm rot="10800000" flipH="1">
            <a:off x="1524000" y="5029200"/>
            <a:ext cx="1828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724400" y="4343400"/>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altLang="zh-CN" dirty="0" smtClean="0"/>
              <a:t>《interface》</a:t>
            </a:r>
          </a:p>
          <a:p>
            <a:pPr algn="ctr"/>
            <a:r>
              <a:rPr lang="en-US" dirty="0" err="1" smtClean="0"/>
              <a:t>Quackable</a:t>
            </a:r>
            <a:endParaRPr lang="en-US" dirty="0" smtClean="0"/>
          </a:p>
          <a:p>
            <a:pPr algn="ctr"/>
            <a:endParaRPr lang="en-US" dirty="0" smtClean="0"/>
          </a:p>
          <a:p>
            <a:pPr algn="ctr"/>
            <a:r>
              <a:rPr lang="en-US" dirty="0" smtClean="0">
                <a:solidFill>
                  <a:srgbClr val="FFFF00"/>
                </a:solidFill>
              </a:rPr>
              <a:t>quack()</a:t>
            </a:r>
          </a:p>
          <a:p>
            <a:pPr algn="ctr"/>
            <a:endParaRPr lang="en-US" dirty="0"/>
          </a:p>
        </p:txBody>
      </p:sp>
      <p:cxnSp>
        <p:nvCxnSpPr>
          <p:cNvPr id="48" name="Straight Connector 47"/>
          <p:cNvCxnSpPr/>
          <p:nvPr/>
        </p:nvCxnSpPr>
        <p:spPr>
          <a:xfrm>
            <a:off x="4724400" y="5029200"/>
            <a:ext cx="1447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724400" y="4236720"/>
            <a:ext cx="27432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43712"/>
          </a:xfrm>
        </p:spPr>
        <p:txBody>
          <a:bodyPr>
            <a:normAutofit fontScale="90000"/>
          </a:bodyPr>
          <a:lstStyle/>
          <a:p>
            <a:r>
              <a:rPr lang="en-US" sz="4800" dirty="0" smtClean="0"/>
              <a:t>How about an interface (Java and C++)</a:t>
            </a:r>
            <a:endParaRPr lang="en-US" sz="4800" dirty="0"/>
          </a:p>
        </p:txBody>
      </p:sp>
      <p:sp>
        <p:nvSpPr>
          <p:cNvPr id="4" name="Rectangle 3"/>
          <p:cNvSpPr/>
          <p:nvPr/>
        </p:nvSpPr>
        <p:spPr>
          <a:xfrm>
            <a:off x="4876800" y="1504950"/>
            <a:ext cx="3048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Duck</a:t>
            </a:r>
          </a:p>
          <a:p>
            <a:pPr algn="ctr"/>
            <a:endParaRPr lang="en-US" dirty="0" smtClean="0"/>
          </a:p>
          <a:p>
            <a:pPr algn="ctr"/>
            <a:r>
              <a:rPr lang="en-US" dirty="0" smtClean="0"/>
              <a:t>swim()</a:t>
            </a:r>
          </a:p>
          <a:p>
            <a:pPr algn="ctr"/>
            <a:r>
              <a:rPr lang="en-US" dirty="0" smtClean="0"/>
              <a:t>display()</a:t>
            </a:r>
          </a:p>
          <a:p>
            <a:pPr algn="ctr"/>
            <a:endParaRPr lang="en-US" b="1" dirty="0" smtClean="0">
              <a:solidFill>
                <a:srgbClr val="FF0000"/>
              </a:solidFill>
            </a:endParaRPr>
          </a:p>
          <a:p>
            <a:pPr algn="ctr"/>
            <a:r>
              <a:rPr lang="en-US" dirty="0" smtClean="0"/>
              <a:t>//other duck-like method</a:t>
            </a:r>
          </a:p>
          <a:p>
            <a:pPr algn="ctr"/>
            <a:endParaRPr lang="en-US" dirty="0"/>
          </a:p>
        </p:txBody>
      </p:sp>
      <p:cxnSp>
        <p:nvCxnSpPr>
          <p:cNvPr id="6" name="Straight Connector 5"/>
          <p:cNvCxnSpPr/>
          <p:nvPr/>
        </p:nvCxnSpPr>
        <p:spPr>
          <a:xfrm>
            <a:off x="76200" y="4038600"/>
            <a:ext cx="30480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352800" y="4038600"/>
            <a:ext cx="30480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RedheadDuck</a:t>
            </a:r>
            <a:endParaRPr lang="en-US" dirty="0" smtClean="0"/>
          </a:p>
          <a:p>
            <a:pPr algn="ctr"/>
            <a:endParaRPr lang="en-US" dirty="0" smtClean="0"/>
          </a:p>
          <a:p>
            <a:pPr algn="ctr"/>
            <a:r>
              <a:rPr lang="en-US" dirty="0" smtClean="0">
                <a:solidFill>
                  <a:srgbClr val="FFFF00"/>
                </a:solidFill>
              </a:rPr>
              <a:t>quack(){</a:t>
            </a:r>
          </a:p>
          <a:p>
            <a:pPr algn="ctr"/>
            <a:r>
              <a:rPr lang="en-US" dirty="0" smtClean="0">
                <a:solidFill>
                  <a:srgbClr val="FFFF00"/>
                </a:solidFill>
              </a:rPr>
              <a:t>//implement}</a:t>
            </a:r>
          </a:p>
          <a:p>
            <a:pPr algn="ctr"/>
            <a:r>
              <a:rPr lang="en-US" dirty="0" smtClean="0">
                <a:solidFill>
                  <a:srgbClr val="FF0000"/>
                </a:solidFill>
              </a:rPr>
              <a:t>fly(){</a:t>
            </a:r>
          </a:p>
          <a:p>
            <a:pPr algn="ctr"/>
            <a:r>
              <a:rPr lang="en-US" dirty="0" smtClean="0">
                <a:solidFill>
                  <a:srgbClr val="FF0000"/>
                </a:solidFill>
              </a:rPr>
              <a:t>//implement}</a:t>
            </a:r>
          </a:p>
          <a:p>
            <a:pPr algn="ctr"/>
            <a:r>
              <a:rPr lang="en-US" dirty="0" smtClean="0"/>
              <a:t>display()</a:t>
            </a:r>
          </a:p>
          <a:p>
            <a:pPr algn="ctr"/>
            <a:r>
              <a:rPr lang="en-US" dirty="0" smtClean="0"/>
              <a:t>//looks like a redhead</a:t>
            </a:r>
          </a:p>
          <a:p>
            <a:pPr algn="ctr"/>
            <a:endParaRPr lang="en-US" dirty="0"/>
          </a:p>
        </p:txBody>
      </p:sp>
      <p:sp>
        <p:nvSpPr>
          <p:cNvPr id="9" name="Rectangle 8"/>
          <p:cNvSpPr/>
          <p:nvPr/>
        </p:nvSpPr>
        <p:spPr>
          <a:xfrm>
            <a:off x="152400" y="4038600"/>
            <a:ext cx="30480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MallardDuck</a:t>
            </a:r>
            <a:endParaRPr lang="en-US" dirty="0" smtClean="0"/>
          </a:p>
          <a:p>
            <a:pPr algn="ctr"/>
            <a:endParaRPr lang="en-US" dirty="0" smtClean="0"/>
          </a:p>
          <a:p>
            <a:pPr algn="ctr"/>
            <a:r>
              <a:rPr lang="en-US" dirty="0" smtClean="0">
                <a:solidFill>
                  <a:srgbClr val="FFFF00"/>
                </a:solidFill>
              </a:rPr>
              <a:t>quack(){</a:t>
            </a:r>
          </a:p>
          <a:p>
            <a:pPr algn="ctr"/>
            <a:r>
              <a:rPr lang="en-US" dirty="0" smtClean="0">
                <a:solidFill>
                  <a:srgbClr val="FFFF00"/>
                </a:solidFill>
              </a:rPr>
              <a:t>//implement}</a:t>
            </a:r>
          </a:p>
          <a:p>
            <a:pPr algn="ctr"/>
            <a:r>
              <a:rPr lang="en-US" dirty="0" smtClean="0">
                <a:solidFill>
                  <a:srgbClr val="FF0000"/>
                </a:solidFill>
              </a:rPr>
              <a:t>fly(){</a:t>
            </a:r>
          </a:p>
          <a:p>
            <a:pPr algn="ctr"/>
            <a:r>
              <a:rPr lang="en-US" dirty="0" smtClean="0">
                <a:solidFill>
                  <a:srgbClr val="FF0000"/>
                </a:solidFill>
              </a:rPr>
              <a:t>//implement}</a:t>
            </a:r>
          </a:p>
          <a:p>
            <a:pPr algn="ctr"/>
            <a:r>
              <a:rPr lang="en-US" dirty="0" smtClean="0"/>
              <a:t>display()</a:t>
            </a:r>
          </a:p>
          <a:p>
            <a:pPr algn="ctr"/>
            <a:r>
              <a:rPr lang="en-US" dirty="0" smtClean="0"/>
              <a:t>//looks like a mallard</a:t>
            </a:r>
          </a:p>
          <a:p>
            <a:pPr algn="ctr"/>
            <a:endParaRPr lang="en-US" dirty="0"/>
          </a:p>
        </p:txBody>
      </p:sp>
      <p:cxnSp>
        <p:nvCxnSpPr>
          <p:cNvPr id="10" name="Straight Connector 9"/>
          <p:cNvCxnSpPr/>
          <p:nvPr/>
        </p:nvCxnSpPr>
        <p:spPr>
          <a:xfrm>
            <a:off x="4876800" y="1992313"/>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2400" y="45720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5720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0"/>
            <a:endCxn id="19" idx="2"/>
          </p:cNvCxnSpPr>
          <p:nvPr/>
        </p:nvCxnSpPr>
        <p:spPr>
          <a:xfrm flipV="1">
            <a:off x="1676400" y="3724274"/>
            <a:ext cx="3714750" cy="31432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5391150" y="3571874"/>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6019800" y="3533774"/>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3"/>
            <a:endCxn id="8" idx="0"/>
          </p:cNvCxnSpPr>
          <p:nvPr/>
        </p:nvCxnSpPr>
        <p:spPr>
          <a:xfrm flipH="1">
            <a:off x="4876800" y="3686174"/>
            <a:ext cx="1257300" cy="35242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019800" y="4038600"/>
            <a:ext cx="30480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RubberDuck</a:t>
            </a:r>
            <a:endParaRPr lang="en-US" dirty="0" smtClean="0"/>
          </a:p>
          <a:p>
            <a:pPr algn="ctr"/>
            <a:endParaRPr lang="en-US" dirty="0" smtClean="0"/>
          </a:p>
          <a:p>
            <a:pPr algn="ctr"/>
            <a:r>
              <a:rPr lang="en-US" dirty="0" smtClean="0">
                <a:solidFill>
                  <a:srgbClr val="FFFF00"/>
                </a:solidFill>
              </a:rPr>
              <a:t>quack(){</a:t>
            </a:r>
          </a:p>
          <a:p>
            <a:pPr algn="ctr"/>
            <a:r>
              <a:rPr lang="en-US" dirty="0" smtClean="0">
                <a:solidFill>
                  <a:srgbClr val="FFFF00"/>
                </a:solidFill>
              </a:rPr>
              <a:t>//implement to Squeak}</a:t>
            </a:r>
          </a:p>
          <a:p>
            <a:pPr algn="ctr"/>
            <a:r>
              <a:rPr lang="en-US" dirty="0" smtClean="0"/>
              <a:t>display()</a:t>
            </a:r>
          </a:p>
          <a:p>
            <a:pPr algn="ctr"/>
            <a:r>
              <a:rPr lang="en-US" dirty="0" smtClean="0"/>
              <a:t>//looks like a  </a:t>
            </a:r>
            <a:r>
              <a:rPr lang="en-US" dirty="0" err="1" smtClean="0"/>
              <a:t>rubberduck</a:t>
            </a:r>
            <a:endParaRPr lang="en-US" dirty="0" smtClean="0"/>
          </a:p>
          <a:p>
            <a:pPr algn="ctr"/>
            <a:endParaRPr lang="en-US" dirty="0"/>
          </a:p>
        </p:txBody>
      </p:sp>
      <p:cxnSp>
        <p:nvCxnSpPr>
          <p:cNvPr id="16" name="Straight Connector 15"/>
          <p:cNvCxnSpPr/>
          <p:nvPr/>
        </p:nvCxnSpPr>
        <p:spPr>
          <a:xfrm>
            <a:off x="6019800" y="4648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a:off x="7162800" y="3505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7" idx="3"/>
            <a:endCxn id="15" idx="0"/>
          </p:cNvCxnSpPr>
          <p:nvPr/>
        </p:nvCxnSpPr>
        <p:spPr>
          <a:xfrm>
            <a:off x="7277100" y="3657600"/>
            <a:ext cx="266700" cy="3810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81000" y="1885950"/>
            <a:ext cx="1371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《interface》</a:t>
            </a:r>
            <a:endParaRPr lang="en-US" dirty="0" smtClean="0"/>
          </a:p>
          <a:p>
            <a:pPr algn="ctr"/>
            <a:r>
              <a:rPr lang="en-US" dirty="0" smtClean="0"/>
              <a:t>Flyable</a:t>
            </a:r>
          </a:p>
          <a:p>
            <a:pPr algn="ctr"/>
            <a:endParaRPr lang="en-US" dirty="0" smtClean="0"/>
          </a:p>
          <a:p>
            <a:pPr algn="ctr"/>
            <a:r>
              <a:rPr lang="en-US" dirty="0" smtClean="0">
                <a:solidFill>
                  <a:srgbClr val="FF0000"/>
                </a:solidFill>
              </a:rPr>
              <a:t>fly()</a:t>
            </a:r>
          </a:p>
          <a:p>
            <a:pPr algn="ctr"/>
            <a:endParaRPr lang="en-US" dirty="0"/>
          </a:p>
        </p:txBody>
      </p:sp>
      <p:cxnSp>
        <p:nvCxnSpPr>
          <p:cNvPr id="24" name="Straight Connector 23"/>
          <p:cNvCxnSpPr>
            <a:stCxn id="23" idx="1"/>
            <a:endCxn id="23" idx="3"/>
          </p:cNvCxnSpPr>
          <p:nvPr/>
        </p:nvCxnSpPr>
        <p:spPr>
          <a:xfrm>
            <a:off x="381000" y="2533650"/>
            <a:ext cx="1371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571750" y="1563688"/>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altLang="zh-CN" dirty="0" smtClean="0"/>
              <a:t>《interface》</a:t>
            </a:r>
          </a:p>
          <a:p>
            <a:pPr algn="ctr"/>
            <a:r>
              <a:rPr lang="en-US" dirty="0" err="1" smtClean="0"/>
              <a:t>Quackable</a:t>
            </a:r>
            <a:endParaRPr lang="en-US" dirty="0" smtClean="0"/>
          </a:p>
          <a:p>
            <a:pPr algn="ctr"/>
            <a:endParaRPr lang="en-US" dirty="0" smtClean="0"/>
          </a:p>
          <a:p>
            <a:pPr algn="ctr"/>
            <a:r>
              <a:rPr lang="en-US" dirty="0" smtClean="0">
                <a:solidFill>
                  <a:srgbClr val="FFFF00"/>
                </a:solidFill>
              </a:rPr>
              <a:t>quack()</a:t>
            </a:r>
          </a:p>
          <a:p>
            <a:pPr algn="ctr"/>
            <a:endParaRPr lang="en-US" dirty="0"/>
          </a:p>
        </p:txBody>
      </p:sp>
      <p:cxnSp>
        <p:nvCxnSpPr>
          <p:cNvPr id="29" name="Straight Connector 28"/>
          <p:cNvCxnSpPr/>
          <p:nvPr/>
        </p:nvCxnSpPr>
        <p:spPr>
          <a:xfrm>
            <a:off x="2590800" y="2114550"/>
            <a:ext cx="1447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Isosceles Triangle 31"/>
          <p:cNvSpPr/>
          <p:nvPr/>
        </p:nvSpPr>
        <p:spPr>
          <a:xfrm>
            <a:off x="685800" y="3124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2895600" y="2706688"/>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a:stCxn id="32" idx="3"/>
          </p:cNvCxnSpPr>
          <p:nvPr/>
        </p:nvCxnSpPr>
        <p:spPr>
          <a:xfrm rot="16200000" flipH="1">
            <a:off x="666750" y="3409950"/>
            <a:ext cx="762000" cy="4953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9" idx="3"/>
          </p:cNvCxnSpPr>
          <p:nvPr/>
        </p:nvCxnSpPr>
        <p:spPr>
          <a:xfrm rot="16200000" flipH="1">
            <a:off x="2190750" y="2266950"/>
            <a:ext cx="762000" cy="27813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1066800" y="3124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3124200" y="2676525"/>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3390900" y="26670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3" idx="3"/>
          </p:cNvCxnSpPr>
          <p:nvPr/>
        </p:nvCxnSpPr>
        <p:spPr>
          <a:xfrm rot="5400000">
            <a:off x="2152650" y="3297238"/>
            <a:ext cx="1295400" cy="4191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1" idx="3"/>
          </p:cNvCxnSpPr>
          <p:nvPr/>
        </p:nvCxnSpPr>
        <p:spPr>
          <a:xfrm rot="16200000" flipH="1">
            <a:off x="3257550" y="2809875"/>
            <a:ext cx="1295400" cy="13335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2" idx="3"/>
          </p:cNvCxnSpPr>
          <p:nvPr/>
        </p:nvCxnSpPr>
        <p:spPr>
          <a:xfrm rot="16200000" flipH="1">
            <a:off x="5619750" y="704850"/>
            <a:ext cx="1295400" cy="55245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5477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57600" y="152400"/>
            <a:ext cx="1828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en-US" altLang="zh-CN" dirty="0" smtClean="0"/>
              <a:t>《interface》</a:t>
            </a:r>
            <a:endParaRPr lang="en-US" dirty="0" smtClean="0"/>
          </a:p>
          <a:p>
            <a:pPr algn="ctr"/>
            <a:r>
              <a:rPr lang="en-US" dirty="0" smtClean="0"/>
              <a:t>Flyable</a:t>
            </a:r>
          </a:p>
          <a:p>
            <a:pPr algn="ctr"/>
            <a:endParaRPr lang="en-US" dirty="0" smtClean="0"/>
          </a:p>
          <a:p>
            <a:pPr algn="ctr"/>
            <a:r>
              <a:rPr lang="en-US" dirty="0" smtClean="0">
                <a:solidFill>
                  <a:srgbClr val="FF0000"/>
                </a:solidFill>
              </a:rPr>
              <a:t>fly()</a:t>
            </a:r>
          </a:p>
          <a:p>
            <a:pPr algn="ctr"/>
            <a:endParaRPr lang="en-US" dirty="0"/>
          </a:p>
        </p:txBody>
      </p:sp>
      <p:cxnSp>
        <p:nvCxnSpPr>
          <p:cNvPr id="7" name="Straight Connector 6"/>
          <p:cNvCxnSpPr/>
          <p:nvPr/>
        </p:nvCxnSpPr>
        <p:spPr>
          <a:xfrm rot="10800000" flipH="1">
            <a:off x="3657600" y="838200"/>
            <a:ext cx="1828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0" y="3505200"/>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altLang="zh-CN" dirty="0" smtClean="0"/>
              <a:t>《interface》</a:t>
            </a:r>
          </a:p>
          <a:p>
            <a:pPr algn="ctr"/>
            <a:r>
              <a:rPr lang="en-US" dirty="0" err="1" smtClean="0"/>
              <a:t>Quackable</a:t>
            </a:r>
            <a:endParaRPr lang="en-US" dirty="0" smtClean="0"/>
          </a:p>
          <a:p>
            <a:pPr algn="ctr"/>
            <a:endParaRPr lang="en-US" dirty="0" smtClean="0"/>
          </a:p>
          <a:p>
            <a:pPr algn="ctr"/>
            <a:r>
              <a:rPr lang="en-US" dirty="0" smtClean="0">
                <a:solidFill>
                  <a:srgbClr val="FFFF00"/>
                </a:solidFill>
              </a:rPr>
              <a:t>quack()</a:t>
            </a:r>
          </a:p>
          <a:p>
            <a:pPr algn="ctr"/>
            <a:endParaRPr lang="en-US" dirty="0"/>
          </a:p>
        </p:txBody>
      </p:sp>
      <p:cxnSp>
        <p:nvCxnSpPr>
          <p:cNvPr id="9" name="Straight Connector 8"/>
          <p:cNvCxnSpPr/>
          <p:nvPr/>
        </p:nvCxnSpPr>
        <p:spPr>
          <a:xfrm>
            <a:off x="3810000" y="4191000"/>
            <a:ext cx="1447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a:off x="4114800" y="13716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3886200" y="4648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4495800" y="13716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4419600" y="4648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4876800" y="4648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438400" y="1828800"/>
            <a:ext cx="2362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en-US" altLang="zh-CN" dirty="0" err="1" smtClean="0"/>
              <a:t>FlyWithWings</a:t>
            </a:r>
            <a:endParaRPr lang="en-US" dirty="0" smtClean="0"/>
          </a:p>
          <a:p>
            <a:pPr algn="ctr"/>
            <a:endParaRPr lang="en-US" dirty="0" smtClean="0"/>
          </a:p>
          <a:p>
            <a:pPr algn="ctr"/>
            <a:r>
              <a:rPr lang="en-US" dirty="0" smtClean="0">
                <a:solidFill>
                  <a:srgbClr val="FF0000"/>
                </a:solidFill>
              </a:rPr>
              <a:t>fly(){</a:t>
            </a:r>
          </a:p>
          <a:p>
            <a:pPr algn="ctr"/>
            <a:r>
              <a:rPr lang="en-US" dirty="0" smtClean="0">
                <a:solidFill>
                  <a:srgbClr val="FF0000"/>
                </a:solidFill>
              </a:rPr>
              <a:t>//implement duck  flying}</a:t>
            </a:r>
          </a:p>
          <a:p>
            <a:pPr algn="ctr"/>
            <a:endParaRPr lang="en-US" dirty="0"/>
          </a:p>
        </p:txBody>
      </p:sp>
      <p:cxnSp>
        <p:nvCxnSpPr>
          <p:cNvPr id="20" name="Straight Connector 19"/>
          <p:cNvCxnSpPr/>
          <p:nvPr/>
        </p:nvCxnSpPr>
        <p:spPr>
          <a:xfrm>
            <a:off x="2438400" y="2286000"/>
            <a:ext cx="23622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876800" y="1828800"/>
            <a:ext cx="2057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en-US" altLang="zh-CN" dirty="0" err="1" smtClean="0"/>
              <a:t>FlyNoWay</a:t>
            </a:r>
            <a:endParaRPr lang="en-US" dirty="0" smtClean="0"/>
          </a:p>
          <a:p>
            <a:pPr algn="ctr"/>
            <a:endParaRPr lang="en-US" dirty="0" smtClean="0"/>
          </a:p>
          <a:p>
            <a:pPr algn="ctr"/>
            <a:r>
              <a:rPr lang="en-US" dirty="0" smtClean="0">
                <a:solidFill>
                  <a:srgbClr val="FF0000"/>
                </a:solidFill>
              </a:rPr>
              <a:t>fly(){</a:t>
            </a:r>
          </a:p>
          <a:p>
            <a:pPr algn="ctr"/>
            <a:r>
              <a:rPr lang="en-US" dirty="0" smtClean="0">
                <a:solidFill>
                  <a:srgbClr val="FF0000"/>
                </a:solidFill>
              </a:rPr>
              <a:t>// do nothing}</a:t>
            </a:r>
          </a:p>
          <a:p>
            <a:pPr algn="ctr"/>
            <a:endParaRPr lang="en-US" dirty="0"/>
          </a:p>
        </p:txBody>
      </p:sp>
      <p:cxnSp>
        <p:nvCxnSpPr>
          <p:cNvPr id="28" name="Straight Connector 27"/>
          <p:cNvCxnSpPr/>
          <p:nvPr/>
        </p:nvCxnSpPr>
        <p:spPr>
          <a:xfrm>
            <a:off x="3810000" y="3398520"/>
            <a:ext cx="27432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9" idx="0"/>
            <a:endCxn id="10" idx="3"/>
          </p:cNvCxnSpPr>
          <p:nvPr/>
        </p:nvCxnSpPr>
        <p:spPr>
          <a:xfrm rot="5400000" flipH="1" flipV="1">
            <a:off x="3771900" y="1371600"/>
            <a:ext cx="304800" cy="60960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0"/>
            <a:endCxn id="12" idx="4"/>
          </p:cNvCxnSpPr>
          <p:nvPr/>
        </p:nvCxnSpPr>
        <p:spPr>
          <a:xfrm rot="16200000" flipV="1">
            <a:off x="5162550" y="1085850"/>
            <a:ext cx="304800" cy="118110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57200" y="5029200"/>
            <a:ext cx="2362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en-US" altLang="zh-CN" dirty="0" smtClean="0"/>
              <a:t>Quack</a:t>
            </a:r>
            <a:endParaRPr lang="en-US" dirty="0" smtClean="0"/>
          </a:p>
          <a:p>
            <a:pPr algn="ctr"/>
            <a:r>
              <a:rPr lang="en-US" altLang="zh-CN" dirty="0" smtClean="0">
                <a:solidFill>
                  <a:srgbClr val="FF0000"/>
                </a:solidFill>
              </a:rPr>
              <a:t>quack</a:t>
            </a:r>
            <a:r>
              <a:rPr lang="en-US" dirty="0" smtClean="0">
                <a:solidFill>
                  <a:srgbClr val="FF0000"/>
                </a:solidFill>
              </a:rPr>
              <a:t>(){</a:t>
            </a:r>
          </a:p>
          <a:p>
            <a:pPr algn="ctr"/>
            <a:r>
              <a:rPr lang="en-US" dirty="0" smtClean="0">
                <a:solidFill>
                  <a:srgbClr val="FF0000"/>
                </a:solidFill>
              </a:rPr>
              <a:t>//implement duck  </a:t>
            </a:r>
            <a:r>
              <a:rPr lang="en-US" altLang="zh-CN" dirty="0" smtClean="0">
                <a:solidFill>
                  <a:srgbClr val="FF0000"/>
                </a:solidFill>
              </a:rPr>
              <a:t>quacking</a:t>
            </a:r>
            <a:r>
              <a:rPr lang="en-US" dirty="0" smtClean="0">
                <a:solidFill>
                  <a:srgbClr val="FF0000"/>
                </a:solidFill>
              </a:rPr>
              <a:t>}</a:t>
            </a:r>
          </a:p>
          <a:p>
            <a:pPr algn="ctr"/>
            <a:endParaRPr lang="en-US" dirty="0"/>
          </a:p>
        </p:txBody>
      </p:sp>
      <p:cxnSp>
        <p:nvCxnSpPr>
          <p:cNvPr id="35" name="Straight Connector 34"/>
          <p:cNvCxnSpPr/>
          <p:nvPr/>
        </p:nvCxnSpPr>
        <p:spPr>
          <a:xfrm>
            <a:off x="381000" y="5486400"/>
            <a:ext cx="2438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0"/>
            <a:endCxn id="11" idx="3"/>
          </p:cNvCxnSpPr>
          <p:nvPr/>
        </p:nvCxnSpPr>
        <p:spPr>
          <a:xfrm rot="5400000" flipH="1" flipV="1">
            <a:off x="2705100" y="3733800"/>
            <a:ext cx="228600" cy="236220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581400" y="5029200"/>
            <a:ext cx="2362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en-US" altLang="zh-CN" dirty="0" smtClean="0"/>
              <a:t>Squeak</a:t>
            </a:r>
            <a:endParaRPr lang="en-US" dirty="0" smtClean="0"/>
          </a:p>
          <a:p>
            <a:pPr algn="ctr"/>
            <a:r>
              <a:rPr lang="en-US" altLang="zh-CN" dirty="0" smtClean="0">
                <a:solidFill>
                  <a:srgbClr val="FF0000"/>
                </a:solidFill>
              </a:rPr>
              <a:t>quack</a:t>
            </a:r>
            <a:r>
              <a:rPr lang="en-US" dirty="0" smtClean="0">
                <a:solidFill>
                  <a:srgbClr val="FF0000"/>
                </a:solidFill>
              </a:rPr>
              <a:t>(){</a:t>
            </a:r>
          </a:p>
          <a:p>
            <a:pPr algn="ctr"/>
            <a:r>
              <a:rPr lang="en-US" dirty="0" smtClean="0">
                <a:solidFill>
                  <a:srgbClr val="FF0000"/>
                </a:solidFill>
              </a:rPr>
              <a:t>//implement duck  </a:t>
            </a:r>
            <a:r>
              <a:rPr lang="en-US" altLang="zh-CN" dirty="0" smtClean="0">
                <a:solidFill>
                  <a:srgbClr val="FF0000"/>
                </a:solidFill>
              </a:rPr>
              <a:t>squeaking</a:t>
            </a:r>
            <a:r>
              <a:rPr lang="en-US" dirty="0" smtClean="0">
                <a:solidFill>
                  <a:srgbClr val="FF0000"/>
                </a:solidFill>
              </a:rPr>
              <a:t>}</a:t>
            </a:r>
          </a:p>
          <a:p>
            <a:pPr algn="ctr"/>
            <a:endParaRPr lang="en-US" dirty="0"/>
          </a:p>
        </p:txBody>
      </p:sp>
      <p:cxnSp>
        <p:nvCxnSpPr>
          <p:cNvPr id="43" name="Straight Connector 42"/>
          <p:cNvCxnSpPr/>
          <p:nvPr/>
        </p:nvCxnSpPr>
        <p:spPr>
          <a:xfrm>
            <a:off x="3505200" y="5486400"/>
            <a:ext cx="2438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2" idx="0"/>
            <a:endCxn id="13" idx="3"/>
          </p:cNvCxnSpPr>
          <p:nvPr/>
        </p:nvCxnSpPr>
        <p:spPr>
          <a:xfrm rot="16200000" flipV="1">
            <a:off x="4533900" y="4800600"/>
            <a:ext cx="228600" cy="22860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553200" y="5029200"/>
            <a:ext cx="2362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en-US" altLang="zh-CN" dirty="0" smtClean="0"/>
              <a:t>Mute</a:t>
            </a:r>
            <a:endParaRPr lang="en-US" dirty="0" smtClean="0"/>
          </a:p>
          <a:p>
            <a:pPr algn="ctr"/>
            <a:r>
              <a:rPr lang="en-US" altLang="zh-CN" dirty="0" smtClean="0">
                <a:solidFill>
                  <a:srgbClr val="FF0000"/>
                </a:solidFill>
              </a:rPr>
              <a:t>quack</a:t>
            </a:r>
            <a:r>
              <a:rPr lang="en-US" dirty="0" smtClean="0">
                <a:solidFill>
                  <a:srgbClr val="FF0000"/>
                </a:solidFill>
              </a:rPr>
              <a:t>(){</a:t>
            </a:r>
          </a:p>
          <a:p>
            <a:pPr algn="ctr"/>
            <a:r>
              <a:rPr lang="en-US" dirty="0" smtClean="0">
                <a:solidFill>
                  <a:srgbClr val="FF0000"/>
                </a:solidFill>
              </a:rPr>
              <a:t>//do nothing – can’t quack!}</a:t>
            </a:r>
          </a:p>
          <a:p>
            <a:pPr algn="ctr"/>
            <a:endParaRPr lang="en-US" dirty="0"/>
          </a:p>
        </p:txBody>
      </p:sp>
      <p:cxnSp>
        <p:nvCxnSpPr>
          <p:cNvPr id="38" name="Straight Connector 37"/>
          <p:cNvCxnSpPr/>
          <p:nvPr/>
        </p:nvCxnSpPr>
        <p:spPr>
          <a:xfrm>
            <a:off x="6477000" y="5486400"/>
            <a:ext cx="2438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0"/>
            <a:endCxn id="14" idx="4"/>
          </p:cNvCxnSpPr>
          <p:nvPr/>
        </p:nvCxnSpPr>
        <p:spPr>
          <a:xfrm rot="16200000" flipV="1">
            <a:off x="6305550" y="3600450"/>
            <a:ext cx="228600" cy="262890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876800" y="2438400"/>
            <a:ext cx="2133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initial design of the system</a:t>
            </a:r>
            <a:endParaRPr lang="en-US" dirty="0"/>
          </a:p>
        </p:txBody>
      </p:sp>
      <p:sp>
        <p:nvSpPr>
          <p:cNvPr id="4" name="Rectangle 3"/>
          <p:cNvSpPr/>
          <p:nvPr/>
        </p:nvSpPr>
        <p:spPr>
          <a:xfrm>
            <a:off x="3276600" y="2057400"/>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Duck</a:t>
            </a:r>
          </a:p>
          <a:p>
            <a:pPr algn="ctr"/>
            <a:endParaRPr lang="en-US" dirty="0" smtClean="0"/>
          </a:p>
          <a:p>
            <a:pPr algn="ctr"/>
            <a:r>
              <a:rPr lang="en-US" dirty="0" smtClean="0"/>
              <a:t>quack()</a:t>
            </a:r>
          </a:p>
          <a:p>
            <a:pPr algn="ctr"/>
            <a:r>
              <a:rPr lang="en-US" dirty="0" smtClean="0"/>
              <a:t>swim()</a:t>
            </a:r>
          </a:p>
          <a:p>
            <a:pPr algn="ctr"/>
            <a:r>
              <a:rPr lang="en-US" dirty="0" smtClean="0"/>
              <a:t>display()</a:t>
            </a:r>
          </a:p>
          <a:p>
            <a:pPr algn="ctr"/>
            <a:r>
              <a:rPr lang="en-US" dirty="0" smtClean="0"/>
              <a:t>//other duck-like method</a:t>
            </a:r>
          </a:p>
          <a:p>
            <a:pPr algn="ctr"/>
            <a:endParaRPr lang="en-US" dirty="0"/>
          </a:p>
        </p:txBody>
      </p:sp>
      <p:cxnSp>
        <p:nvCxnSpPr>
          <p:cNvPr id="6" name="Straight Connector 5"/>
          <p:cNvCxnSpPr/>
          <p:nvPr/>
        </p:nvCxnSpPr>
        <p:spPr>
          <a:xfrm>
            <a:off x="381000" y="4419600"/>
            <a:ext cx="30480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334000" y="4419600"/>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RedheadDuck</a:t>
            </a:r>
            <a:endParaRPr lang="en-US" dirty="0" smtClean="0"/>
          </a:p>
          <a:p>
            <a:pPr algn="ctr"/>
            <a:endParaRPr lang="en-US" dirty="0" smtClean="0"/>
          </a:p>
          <a:p>
            <a:pPr algn="ctr"/>
            <a:endParaRPr lang="en-US" dirty="0" smtClean="0"/>
          </a:p>
          <a:p>
            <a:pPr algn="ctr"/>
            <a:r>
              <a:rPr lang="en-US" dirty="0" smtClean="0"/>
              <a:t>display()</a:t>
            </a:r>
          </a:p>
          <a:p>
            <a:pPr algn="ctr"/>
            <a:r>
              <a:rPr lang="en-US" dirty="0" smtClean="0"/>
              <a:t>//looks like a redhead</a:t>
            </a:r>
          </a:p>
          <a:p>
            <a:pPr algn="ctr"/>
            <a:endParaRPr lang="en-US" dirty="0"/>
          </a:p>
        </p:txBody>
      </p:sp>
      <p:sp>
        <p:nvSpPr>
          <p:cNvPr id="9" name="Rectangle 8"/>
          <p:cNvSpPr/>
          <p:nvPr/>
        </p:nvSpPr>
        <p:spPr>
          <a:xfrm>
            <a:off x="457200" y="4419600"/>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MallardDuck</a:t>
            </a:r>
            <a:endParaRPr lang="en-US" dirty="0" smtClean="0"/>
          </a:p>
          <a:p>
            <a:pPr algn="ctr"/>
            <a:endParaRPr lang="en-US" dirty="0" smtClean="0"/>
          </a:p>
          <a:p>
            <a:pPr algn="ctr"/>
            <a:endParaRPr lang="en-US" dirty="0" smtClean="0"/>
          </a:p>
          <a:p>
            <a:pPr algn="ctr"/>
            <a:r>
              <a:rPr lang="en-US" dirty="0" smtClean="0"/>
              <a:t>display()</a:t>
            </a:r>
          </a:p>
          <a:p>
            <a:pPr algn="ctr"/>
            <a:r>
              <a:rPr lang="en-US" dirty="0" smtClean="0"/>
              <a:t>//looks like a mallard</a:t>
            </a:r>
          </a:p>
          <a:p>
            <a:pPr algn="ctr"/>
            <a:endParaRPr lang="en-US" dirty="0"/>
          </a:p>
        </p:txBody>
      </p:sp>
      <p:cxnSp>
        <p:nvCxnSpPr>
          <p:cNvPr id="10" name="Straight Connector 9"/>
          <p:cNvCxnSpPr/>
          <p:nvPr/>
        </p:nvCxnSpPr>
        <p:spPr>
          <a:xfrm>
            <a:off x="3276600" y="25908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200" y="5029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0" y="51054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0"/>
          </p:cNvCxnSpPr>
          <p:nvPr/>
        </p:nvCxnSpPr>
        <p:spPr>
          <a:xfrm rot="5400000" flipH="1" flipV="1">
            <a:off x="2705100" y="3314700"/>
            <a:ext cx="381000" cy="18288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3733800" y="3886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5181600" y="3886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3"/>
          </p:cNvCxnSpPr>
          <p:nvPr/>
        </p:nvCxnSpPr>
        <p:spPr>
          <a:xfrm rot="16200000" flipH="1">
            <a:off x="5962650" y="3371850"/>
            <a:ext cx="381000" cy="171450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Other types of duck can reuse of fly and quack behaviors </a:t>
            </a:r>
            <a:r>
              <a:rPr lang="zh-CN" altLang="en-US" dirty="0" smtClean="0"/>
              <a:t> </a:t>
            </a:r>
            <a:r>
              <a:rPr lang="en-US" altLang="zh-CN" dirty="0" smtClean="0"/>
              <a:t>(they are not hidden away in Duck)</a:t>
            </a:r>
          </a:p>
          <a:p>
            <a:endParaRPr lang="en-US" dirty="0" smtClean="0"/>
          </a:p>
          <a:p>
            <a:r>
              <a:rPr lang="en-US" dirty="0" smtClean="0"/>
              <a:t>Add new behaviors without modifying existing code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43712"/>
          </a:xfrm>
        </p:spPr>
        <p:txBody>
          <a:bodyPr>
            <a:normAutofit fontScale="90000"/>
          </a:bodyPr>
          <a:lstStyle/>
          <a:p>
            <a:r>
              <a:rPr lang="en-US" sz="4800" dirty="0" smtClean="0"/>
              <a:t>How about an interface (Java and C++)</a:t>
            </a:r>
            <a:endParaRPr lang="en-US" sz="4800" dirty="0"/>
          </a:p>
        </p:txBody>
      </p:sp>
      <p:sp>
        <p:nvSpPr>
          <p:cNvPr id="4" name="Rectangle 3"/>
          <p:cNvSpPr/>
          <p:nvPr/>
        </p:nvSpPr>
        <p:spPr>
          <a:xfrm>
            <a:off x="4876800" y="1504950"/>
            <a:ext cx="3048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Duck</a:t>
            </a:r>
          </a:p>
          <a:p>
            <a:pPr algn="ctr"/>
            <a:endParaRPr lang="en-US" dirty="0" smtClean="0"/>
          </a:p>
          <a:p>
            <a:pPr algn="ctr"/>
            <a:r>
              <a:rPr lang="en-US" dirty="0" smtClean="0"/>
              <a:t>swim()</a:t>
            </a:r>
          </a:p>
          <a:p>
            <a:pPr algn="ctr"/>
            <a:r>
              <a:rPr lang="en-US" dirty="0" smtClean="0"/>
              <a:t>display()</a:t>
            </a:r>
          </a:p>
          <a:p>
            <a:pPr algn="ctr"/>
            <a:endParaRPr lang="en-US" b="1" dirty="0" smtClean="0">
              <a:solidFill>
                <a:srgbClr val="FF0000"/>
              </a:solidFill>
            </a:endParaRPr>
          </a:p>
          <a:p>
            <a:pPr algn="ctr"/>
            <a:r>
              <a:rPr lang="en-US" dirty="0" smtClean="0"/>
              <a:t>//other duck-like method</a:t>
            </a:r>
          </a:p>
          <a:p>
            <a:pPr algn="ctr"/>
            <a:endParaRPr lang="en-US" dirty="0"/>
          </a:p>
        </p:txBody>
      </p:sp>
      <p:cxnSp>
        <p:nvCxnSpPr>
          <p:cNvPr id="6" name="Straight Connector 5"/>
          <p:cNvCxnSpPr/>
          <p:nvPr/>
        </p:nvCxnSpPr>
        <p:spPr>
          <a:xfrm>
            <a:off x="76200" y="4038600"/>
            <a:ext cx="30480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352800" y="4038600"/>
            <a:ext cx="30480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RedheadDuck</a:t>
            </a:r>
            <a:endParaRPr lang="en-US" dirty="0" smtClean="0"/>
          </a:p>
          <a:p>
            <a:pPr algn="ctr"/>
            <a:endParaRPr lang="en-US" dirty="0" smtClean="0"/>
          </a:p>
          <a:p>
            <a:pPr algn="ctr"/>
            <a:r>
              <a:rPr lang="en-US" dirty="0" smtClean="0">
                <a:solidFill>
                  <a:srgbClr val="FFFF00"/>
                </a:solidFill>
              </a:rPr>
              <a:t>quack(){</a:t>
            </a:r>
          </a:p>
          <a:p>
            <a:pPr algn="ctr"/>
            <a:r>
              <a:rPr lang="en-US" dirty="0" smtClean="0">
                <a:solidFill>
                  <a:srgbClr val="FFFF00"/>
                </a:solidFill>
              </a:rPr>
              <a:t>//implement}</a:t>
            </a:r>
          </a:p>
          <a:p>
            <a:pPr algn="ctr"/>
            <a:r>
              <a:rPr lang="en-US" dirty="0" smtClean="0">
                <a:solidFill>
                  <a:srgbClr val="FF0000"/>
                </a:solidFill>
              </a:rPr>
              <a:t>fly(){</a:t>
            </a:r>
          </a:p>
          <a:p>
            <a:pPr algn="ctr"/>
            <a:r>
              <a:rPr lang="en-US" dirty="0" smtClean="0">
                <a:solidFill>
                  <a:srgbClr val="FF0000"/>
                </a:solidFill>
              </a:rPr>
              <a:t>//implement}</a:t>
            </a:r>
          </a:p>
          <a:p>
            <a:pPr algn="ctr"/>
            <a:r>
              <a:rPr lang="en-US" dirty="0" smtClean="0"/>
              <a:t>display()</a:t>
            </a:r>
          </a:p>
          <a:p>
            <a:pPr algn="ctr"/>
            <a:r>
              <a:rPr lang="en-US" dirty="0" smtClean="0"/>
              <a:t>//looks like a redhead</a:t>
            </a:r>
          </a:p>
          <a:p>
            <a:pPr algn="ctr"/>
            <a:endParaRPr lang="en-US" dirty="0"/>
          </a:p>
        </p:txBody>
      </p:sp>
      <p:sp>
        <p:nvSpPr>
          <p:cNvPr id="9" name="Rectangle 8"/>
          <p:cNvSpPr/>
          <p:nvPr/>
        </p:nvSpPr>
        <p:spPr>
          <a:xfrm>
            <a:off x="152400" y="4038600"/>
            <a:ext cx="30480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MallardDuck</a:t>
            </a:r>
            <a:endParaRPr lang="en-US" dirty="0" smtClean="0"/>
          </a:p>
          <a:p>
            <a:pPr algn="ctr"/>
            <a:endParaRPr lang="en-US" dirty="0" smtClean="0"/>
          </a:p>
          <a:p>
            <a:pPr algn="ctr"/>
            <a:r>
              <a:rPr lang="en-US" dirty="0" smtClean="0">
                <a:solidFill>
                  <a:srgbClr val="FFFF00"/>
                </a:solidFill>
              </a:rPr>
              <a:t>quack(){</a:t>
            </a:r>
          </a:p>
          <a:p>
            <a:pPr algn="ctr"/>
            <a:r>
              <a:rPr lang="en-US" dirty="0" smtClean="0">
                <a:solidFill>
                  <a:srgbClr val="FFFF00"/>
                </a:solidFill>
              </a:rPr>
              <a:t>//implement}</a:t>
            </a:r>
          </a:p>
          <a:p>
            <a:pPr algn="ctr"/>
            <a:r>
              <a:rPr lang="en-US" dirty="0" smtClean="0">
                <a:solidFill>
                  <a:srgbClr val="FF0000"/>
                </a:solidFill>
              </a:rPr>
              <a:t>fly(){</a:t>
            </a:r>
          </a:p>
          <a:p>
            <a:pPr algn="ctr"/>
            <a:r>
              <a:rPr lang="en-US" dirty="0" smtClean="0">
                <a:solidFill>
                  <a:srgbClr val="FF0000"/>
                </a:solidFill>
              </a:rPr>
              <a:t>//implement}</a:t>
            </a:r>
          </a:p>
          <a:p>
            <a:pPr algn="ctr"/>
            <a:r>
              <a:rPr lang="en-US" dirty="0" smtClean="0"/>
              <a:t>display()</a:t>
            </a:r>
          </a:p>
          <a:p>
            <a:pPr algn="ctr"/>
            <a:r>
              <a:rPr lang="en-US" dirty="0" smtClean="0"/>
              <a:t>//looks like a mallard</a:t>
            </a:r>
          </a:p>
          <a:p>
            <a:pPr algn="ctr"/>
            <a:endParaRPr lang="en-US" dirty="0"/>
          </a:p>
        </p:txBody>
      </p:sp>
      <p:cxnSp>
        <p:nvCxnSpPr>
          <p:cNvPr id="10" name="Straight Connector 9"/>
          <p:cNvCxnSpPr/>
          <p:nvPr/>
        </p:nvCxnSpPr>
        <p:spPr>
          <a:xfrm>
            <a:off x="4876800" y="1992313"/>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2400" y="45720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5720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0"/>
            <a:endCxn id="19" idx="2"/>
          </p:cNvCxnSpPr>
          <p:nvPr/>
        </p:nvCxnSpPr>
        <p:spPr>
          <a:xfrm flipV="1">
            <a:off x="1676400" y="3724274"/>
            <a:ext cx="3714750" cy="31432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5391150" y="3571874"/>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6019800" y="3533774"/>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3"/>
            <a:endCxn id="8" idx="0"/>
          </p:cNvCxnSpPr>
          <p:nvPr/>
        </p:nvCxnSpPr>
        <p:spPr>
          <a:xfrm flipH="1">
            <a:off x="4876800" y="3686174"/>
            <a:ext cx="1257300" cy="35242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019800" y="4038600"/>
            <a:ext cx="30480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RubberDuck</a:t>
            </a:r>
            <a:endParaRPr lang="en-US" dirty="0" smtClean="0"/>
          </a:p>
          <a:p>
            <a:pPr algn="ctr"/>
            <a:endParaRPr lang="en-US" dirty="0" smtClean="0"/>
          </a:p>
          <a:p>
            <a:pPr algn="ctr"/>
            <a:r>
              <a:rPr lang="en-US" dirty="0" smtClean="0">
                <a:solidFill>
                  <a:srgbClr val="FFFF00"/>
                </a:solidFill>
              </a:rPr>
              <a:t>quack(){</a:t>
            </a:r>
          </a:p>
          <a:p>
            <a:pPr algn="ctr"/>
            <a:r>
              <a:rPr lang="en-US" dirty="0" smtClean="0">
                <a:solidFill>
                  <a:srgbClr val="FFFF00"/>
                </a:solidFill>
              </a:rPr>
              <a:t>//implement to Squeak}</a:t>
            </a:r>
          </a:p>
          <a:p>
            <a:pPr algn="ctr"/>
            <a:r>
              <a:rPr lang="en-US" dirty="0" smtClean="0"/>
              <a:t>display()</a:t>
            </a:r>
          </a:p>
          <a:p>
            <a:pPr algn="ctr"/>
            <a:r>
              <a:rPr lang="en-US" dirty="0" smtClean="0"/>
              <a:t>//looks like a  </a:t>
            </a:r>
            <a:r>
              <a:rPr lang="en-US" dirty="0" err="1" smtClean="0"/>
              <a:t>rubberduck</a:t>
            </a:r>
            <a:endParaRPr lang="en-US" dirty="0" smtClean="0"/>
          </a:p>
          <a:p>
            <a:pPr algn="ctr"/>
            <a:endParaRPr lang="en-US" dirty="0"/>
          </a:p>
        </p:txBody>
      </p:sp>
      <p:cxnSp>
        <p:nvCxnSpPr>
          <p:cNvPr id="16" name="Straight Connector 15"/>
          <p:cNvCxnSpPr/>
          <p:nvPr/>
        </p:nvCxnSpPr>
        <p:spPr>
          <a:xfrm>
            <a:off x="6019800" y="4648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a:off x="7162800" y="3505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7" idx="3"/>
            <a:endCxn id="15" idx="0"/>
          </p:cNvCxnSpPr>
          <p:nvPr/>
        </p:nvCxnSpPr>
        <p:spPr>
          <a:xfrm>
            <a:off x="7277100" y="3657600"/>
            <a:ext cx="266700" cy="3810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81000" y="1885950"/>
            <a:ext cx="1371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《interface》</a:t>
            </a:r>
            <a:endParaRPr lang="en-US" dirty="0" smtClean="0"/>
          </a:p>
          <a:p>
            <a:pPr algn="ctr"/>
            <a:r>
              <a:rPr lang="en-US" dirty="0" smtClean="0"/>
              <a:t>Flyable</a:t>
            </a:r>
          </a:p>
          <a:p>
            <a:pPr algn="ctr"/>
            <a:endParaRPr lang="en-US" dirty="0" smtClean="0"/>
          </a:p>
          <a:p>
            <a:pPr algn="ctr"/>
            <a:r>
              <a:rPr lang="en-US" dirty="0" smtClean="0">
                <a:solidFill>
                  <a:srgbClr val="FF0000"/>
                </a:solidFill>
              </a:rPr>
              <a:t>fly()</a:t>
            </a:r>
          </a:p>
          <a:p>
            <a:pPr algn="ctr"/>
            <a:endParaRPr lang="en-US" dirty="0"/>
          </a:p>
        </p:txBody>
      </p:sp>
      <p:cxnSp>
        <p:nvCxnSpPr>
          <p:cNvPr id="24" name="Straight Connector 23"/>
          <p:cNvCxnSpPr>
            <a:stCxn id="23" idx="1"/>
            <a:endCxn id="23" idx="3"/>
          </p:cNvCxnSpPr>
          <p:nvPr/>
        </p:nvCxnSpPr>
        <p:spPr>
          <a:xfrm>
            <a:off x="381000" y="2533650"/>
            <a:ext cx="1371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571750" y="1563688"/>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altLang="zh-CN" dirty="0" smtClean="0"/>
              <a:t>《interface》</a:t>
            </a:r>
          </a:p>
          <a:p>
            <a:pPr algn="ctr"/>
            <a:r>
              <a:rPr lang="en-US" dirty="0" err="1" smtClean="0"/>
              <a:t>Quackable</a:t>
            </a:r>
            <a:endParaRPr lang="en-US" dirty="0" smtClean="0"/>
          </a:p>
          <a:p>
            <a:pPr algn="ctr"/>
            <a:endParaRPr lang="en-US" dirty="0" smtClean="0"/>
          </a:p>
          <a:p>
            <a:pPr algn="ctr"/>
            <a:r>
              <a:rPr lang="en-US" dirty="0" smtClean="0">
                <a:solidFill>
                  <a:srgbClr val="FFFF00"/>
                </a:solidFill>
              </a:rPr>
              <a:t>quack()</a:t>
            </a:r>
          </a:p>
          <a:p>
            <a:pPr algn="ctr"/>
            <a:endParaRPr lang="en-US" dirty="0"/>
          </a:p>
        </p:txBody>
      </p:sp>
      <p:cxnSp>
        <p:nvCxnSpPr>
          <p:cNvPr id="29" name="Straight Connector 28"/>
          <p:cNvCxnSpPr/>
          <p:nvPr/>
        </p:nvCxnSpPr>
        <p:spPr>
          <a:xfrm>
            <a:off x="2590800" y="2114550"/>
            <a:ext cx="1447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Isosceles Triangle 31"/>
          <p:cNvSpPr/>
          <p:nvPr/>
        </p:nvSpPr>
        <p:spPr>
          <a:xfrm>
            <a:off x="685800" y="3124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2895600" y="2706688"/>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a:stCxn id="32" idx="3"/>
          </p:cNvCxnSpPr>
          <p:nvPr/>
        </p:nvCxnSpPr>
        <p:spPr>
          <a:xfrm rot="16200000" flipH="1">
            <a:off x="666750" y="3409950"/>
            <a:ext cx="762000" cy="4953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9" idx="3"/>
          </p:cNvCxnSpPr>
          <p:nvPr/>
        </p:nvCxnSpPr>
        <p:spPr>
          <a:xfrm rot="16200000" flipH="1">
            <a:off x="2190750" y="2266950"/>
            <a:ext cx="762000" cy="27813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1066800" y="3124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3124200" y="2676525"/>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3390900" y="26670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3" idx="3"/>
          </p:cNvCxnSpPr>
          <p:nvPr/>
        </p:nvCxnSpPr>
        <p:spPr>
          <a:xfrm rot="5400000">
            <a:off x="2152650" y="3297238"/>
            <a:ext cx="1295400" cy="4191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1" idx="3"/>
          </p:cNvCxnSpPr>
          <p:nvPr/>
        </p:nvCxnSpPr>
        <p:spPr>
          <a:xfrm rot="16200000" flipH="1">
            <a:off x="3257550" y="2809875"/>
            <a:ext cx="1295400" cy="13335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2" idx="3"/>
          </p:cNvCxnSpPr>
          <p:nvPr/>
        </p:nvCxnSpPr>
        <p:spPr>
          <a:xfrm rot="16200000" flipH="1">
            <a:off x="5619750" y="704850"/>
            <a:ext cx="1295400" cy="55245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5477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Integrating the duck behavior</a:t>
            </a:r>
          </a:p>
        </p:txBody>
      </p:sp>
      <p:sp>
        <p:nvSpPr>
          <p:cNvPr id="19459" name="Rectangle 3"/>
          <p:cNvSpPr>
            <a:spLocks noGrp="1" noChangeArrowheads="1"/>
          </p:cNvSpPr>
          <p:nvPr>
            <p:ph type="body" idx="1"/>
          </p:nvPr>
        </p:nvSpPr>
        <p:spPr/>
        <p:txBody>
          <a:bodyPr/>
          <a:lstStyle/>
          <a:p>
            <a:pPr eaLnBrk="1" hangingPunct="1"/>
            <a:r>
              <a:rPr lang="en-US" smtClean="0"/>
              <a:t>Key now is that Duck class will </a:t>
            </a:r>
            <a:r>
              <a:rPr lang="en-US" b="1" i="1" u="sng" smtClean="0"/>
              <a:t>delegate</a:t>
            </a:r>
            <a:r>
              <a:rPr lang="en-US" smtClean="0"/>
              <a:t> its flying and quacking behavior instead of implementing these itself.</a:t>
            </a:r>
          </a:p>
        </p:txBody>
      </p:sp>
    </p:spTree>
    <p:extLst>
      <p:ext uri="{BB962C8B-B14F-4D97-AF65-F5344CB8AC3E}">
        <p14:creationId xmlns:p14="http://schemas.microsoft.com/office/powerpoint/2010/main" val="16365473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reeform 2"/>
          <p:cNvSpPr>
            <a:spLocks/>
          </p:cNvSpPr>
          <p:nvPr/>
        </p:nvSpPr>
        <p:spPr bwMode="auto">
          <a:xfrm>
            <a:off x="3505200" y="2057400"/>
            <a:ext cx="5257800" cy="4114800"/>
          </a:xfrm>
          <a:custGeom>
            <a:avLst/>
            <a:gdLst>
              <a:gd name="T0" fmla="*/ 2147483647 w 3312"/>
              <a:gd name="T1" fmla="*/ 2147483647 h 2592"/>
              <a:gd name="T2" fmla="*/ 120967500 w 3312"/>
              <a:gd name="T3" fmla="*/ 2147483647 h 2592"/>
              <a:gd name="T4" fmla="*/ 0 w 3312"/>
              <a:gd name="T5" fmla="*/ 725805000 h 2592"/>
              <a:gd name="T6" fmla="*/ 2147483647 w 3312"/>
              <a:gd name="T7" fmla="*/ 0 h 2592"/>
              <a:gd name="T8" fmla="*/ 2147483647 w 3312"/>
              <a:gd name="T9" fmla="*/ 2147483647 h 2592"/>
              <a:gd name="T10" fmla="*/ 2147483647 w 3312"/>
              <a:gd name="T11" fmla="*/ 2147483647 h 2592"/>
              <a:gd name="T12" fmla="*/ 2147483647 w 3312"/>
              <a:gd name="T13" fmla="*/ 2147483647 h 2592"/>
              <a:gd name="T14" fmla="*/ 2147483647 w 3312"/>
              <a:gd name="T15" fmla="*/ 2147483647 h 25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12" h="2592">
                <a:moveTo>
                  <a:pt x="1008" y="2256"/>
                </a:moveTo>
                <a:lnTo>
                  <a:pt x="48" y="1632"/>
                </a:lnTo>
                <a:lnTo>
                  <a:pt x="0" y="288"/>
                </a:lnTo>
                <a:lnTo>
                  <a:pt x="1968" y="0"/>
                </a:lnTo>
                <a:lnTo>
                  <a:pt x="3312" y="1056"/>
                </a:lnTo>
                <a:lnTo>
                  <a:pt x="3168" y="2496"/>
                </a:lnTo>
                <a:lnTo>
                  <a:pt x="2304" y="2592"/>
                </a:lnTo>
                <a:lnTo>
                  <a:pt x="1008" y="2256"/>
                </a:lnTo>
                <a:close/>
              </a:path>
            </a:pathLst>
          </a:custGeom>
          <a:solidFill>
            <a:srgbClr val="FFFFCC"/>
          </a:solidFill>
          <a:ln w="952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3" name="Rectangle 3"/>
          <p:cNvSpPr>
            <a:spLocks noGrp="1" noChangeArrowheads="1"/>
          </p:cNvSpPr>
          <p:nvPr>
            <p:ph type="title"/>
          </p:nvPr>
        </p:nvSpPr>
        <p:spPr/>
        <p:txBody>
          <a:bodyPr>
            <a:normAutofit fontScale="90000"/>
          </a:bodyPr>
          <a:lstStyle/>
          <a:p>
            <a:pPr eaLnBrk="1" hangingPunct="1"/>
            <a:r>
              <a:rPr lang="en-US" dirty="0" smtClean="0"/>
              <a:t>Integrating the Duck </a:t>
            </a:r>
            <a:r>
              <a:rPr lang="en-US" dirty="0" err="1" smtClean="0"/>
              <a:t>behaviours</a:t>
            </a:r>
            <a:r>
              <a:rPr lang="en-US" dirty="0" smtClean="0"/>
              <a:t> to super Duck class…</a:t>
            </a:r>
          </a:p>
        </p:txBody>
      </p:sp>
      <p:grpSp>
        <p:nvGrpSpPr>
          <p:cNvPr id="20484" name="Group 8"/>
          <p:cNvGrpSpPr>
            <a:grpSpLocks/>
          </p:cNvGrpSpPr>
          <p:nvPr/>
        </p:nvGrpSpPr>
        <p:grpSpPr bwMode="auto">
          <a:xfrm>
            <a:off x="4343400" y="2438400"/>
            <a:ext cx="2057400" cy="1676400"/>
            <a:chOff x="2736" y="1536"/>
            <a:chExt cx="1296" cy="1056"/>
          </a:xfrm>
        </p:grpSpPr>
        <p:grpSp>
          <p:nvGrpSpPr>
            <p:cNvPr id="20509" name="Group 9"/>
            <p:cNvGrpSpPr>
              <a:grpSpLocks/>
            </p:cNvGrpSpPr>
            <p:nvPr/>
          </p:nvGrpSpPr>
          <p:grpSpPr bwMode="auto">
            <a:xfrm>
              <a:off x="2736" y="1824"/>
              <a:ext cx="912" cy="768"/>
              <a:chOff x="816" y="1968"/>
              <a:chExt cx="912" cy="768"/>
            </a:xfrm>
          </p:grpSpPr>
          <p:sp>
            <p:nvSpPr>
              <p:cNvPr id="20519" name="Oval 10"/>
              <p:cNvSpPr>
                <a:spLocks noChangeArrowheads="1"/>
              </p:cNvSpPr>
              <p:nvPr/>
            </p:nvSpPr>
            <p:spPr bwMode="auto">
              <a:xfrm>
                <a:off x="816" y="1968"/>
                <a:ext cx="912" cy="768"/>
              </a:xfrm>
              <a:prstGeom prst="ellipse">
                <a:avLst/>
              </a:prstGeom>
              <a:solidFill>
                <a:srgbClr val="5F5F5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0" name="Oval 11"/>
              <p:cNvSpPr>
                <a:spLocks noChangeArrowheads="1"/>
              </p:cNvSpPr>
              <p:nvPr/>
            </p:nvSpPr>
            <p:spPr bwMode="auto">
              <a:xfrm>
                <a:off x="864" y="1992"/>
                <a:ext cx="816" cy="7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10" name="Group 12"/>
            <p:cNvGrpSpPr>
              <a:grpSpLocks/>
            </p:cNvGrpSpPr>
            <p:nvPr/>
          </p:nvGrpSpPr>
          <p:grpSpPr bwMode="auto">
            <a:xfrm>
              <a:off x="2832" y="1728"/>
              <a:ext cx="912" cy="768"/>
              <a:chOff x="816" y="1968"/>
              <a:chExt cx="912" cy="768"/>
            </a:xfrm>
          </p:grpSpPr>
          <p:sp>
            <p:nvSpPr>
              <p:cNvPr id="20517" name="Oval 13"/>
              <p:cNvSpPr>
                <a:spLocks noChangeArrowheads="1"/>
              </p:cNvSpPr>
              <p:nvPr/>
            </p:nvSpPr>
            <p:spPr bwMode="auto">
              <a:xfrm>
                <a:off x="816" y="1968"/>
                <a:ext cx="912" cy="768"/>
              </a:xfrm>
              <a:prstGeom prst="ellipse">
                <a:avLst/>
              </a:prstGeom>
              <a:solidFill>
                <a:srgbClr val="5F5F5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8" name="Oval 14"/>
              <p:cNvSpPr>
                <a:spLocks noChangeArrowheads="1"/>
              </p:cNvSpPr>
              <p:nvPr/>
            </p:nvSpPr>
            <p:spPr bwMode="auto">
              <a:xfrm>
                <a:off x="864" y="1992"/>
                <a:ext cx="816" cy="7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11" name="Group 15"/>
            <p:cNvGrpSpPr>
              <a:grpSpLocks/>
            </p:cNvGrpSpPr>
            <p:nvPr/>
          </p:nvGrpSpPr>
          <p:grpSpPr bwMode="auto">
            <a:xfrm>
              <a:off x="2976" y="1632"/>
              <a:ext cx="912" cy="768"/>
              <a:chOff x="816" y="1968"/>
              <a:chExt cx="912" cy="768"/>
            </a:xfrm>
          </p:grpSpPr>
          <p:sp>
            <p:nvSpPr>
              <p:cNvPr id="20515" name="Oval 16"/>
              <p:cNvSpPr>
                <a:spLocks noChangeArrowheads="1"/>
              </p:cNvSpPr>
              <p:nvPr/>
            </p:nvSpPr>
            <p:spPr bwMode="auto">
              <a:xfrm>
                <a:off x="816" y="1968"/>
                <a:ext cx="912" cy="768"/>
              </a:xfrm>
              <a:prstGeom prst="ellipse">
                <a:avLst/>
              </a:prstGeom>
              <a:solidFill>
                <a:srgbClr val="5F5F5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6" name="Oval 17"/>
              <p:cNvSpPr>
                <a:spLocks noChangeArrowheads="1"/>
              </p:cNvSpPr>
              <p:nvPr/>
            </p:nvSpPr>
            <p:spPr bwMode="auto">
              <a:xfrm>
                <a:off x="864" y="1992"/>
                <a:ext cx="816" cy="7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12" name="Group 18"/>
            <p:cNvGrpSpPr>
              <a:grpSpLocks/>
            </p:cNvGrpSpPr>
            <p:nvPr/>
          </p:nvGrpSpPr>
          <p:grpSpPr bwMode="auto">
            <a:xfrm>
              <a:off x="3120" y="1536"/>
              <a:ext cx="912" cy="768"/>
              <a:chOff x="816" y="1968"/>
              <a:chExt cx="912" cy="768"/>
            </a:xfrm>
          </p:grpSpPr>
          <p:sp>
            <p:nvSpPr>
              <p:cNvPr id="20513" name="Oval 19"/>
              <p:cNvSpPr>
                <a:spLocks noChangeArrowheads="1"/>
              </p:cNvSpPr>
              <p:nvPr/>
            </p:nvSpPr>
            <p:spPr bwMode="auto">
              <a:xfrm>
                <a:off x="816" y="1968"/>
                <a:ext cx="912" cy="768"/>
              </a:xfrm>
              <a:prstGeom prst="ellipse">
                <a:avLst/>
              </a:prstGeom>
              <a:solidFill>
                <a:srgbClr val="5F5F5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4" name="Oval 20"/>
              <p:cNvSpPr>
                <a:spLocks noChangeArrowheads="1"/>
              </p:cNvSpPr>
              <p:nvPr/>
            </p:nvSpPr>
            <p:spPr bwMode="auto">
              <a:xfrm>
                <a:off x="864" y="1992"/>
                <a:ext cx="816" cy="7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0485" name="Group 21"/>
          <p:cNvGrpSpPr>
            <a:grpSpLocks/>
          </p:cNvGrpSpPr>
          <p:nvPr/>
        </p:nvGrpSpPr>
        <p:grpSpPr bwMode="auto">
          <a:xfrm>
            <a:off x="6248400" y="3886200"/>
            <a:ext cx="2057400" cy="1676400"/>
            <a:chOff x="2736" y="1536"/>
            <a:chExt cx="1296" cy="1056"/>
          </a:xfrm>
        </p:grpSpPr>
        <p:grpSp>
          <p:nvGrpSpPr>
            <p:cNvPr id="20497" name="Group 22"/>
            <p:cNvGrpSpPr>
              <a:grpSpLocks/>
            </p:cNvGrpSpPr>
            <p:nvPr/>
          </p:nvGrpSpPr>
          <p:grpSpPr bwMode="auto">
            <a:xfrm>
              <a:off x="2736" y="1824"/>
              <a:ext cx="912" cy="768"/>
              <a:chOff x="816" y="1968"/>
              <a:chExt cx="912" cy="768"/>
            </a:xfrm>
          </p:grpSpPr>
          <p:sp>
            <p:nvSpPr>
              <p:cNvPr id="20507" name="Oval 23"/>
              <p:cNvSpPr>
                <a:spLocks noChangeArrowheads="1"/>
              </p:cNvSpPr>
              <p:nvPr/>
            </p:nvSpPr>
            <p:spPr bwMode="auto">
              <a:xfrm>
                <a:off x="816" y="1968"/>
                <a:ext cx="912" cy="768"/>
              </a:xfrm>
              <a:prstGeom prst="ellipse">
                <a:avLst/>
              </a:prstGeom>
              <a:solidFill>
                <a:srgbClr val="5F5F5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8" name="Oval 24"/>
              <p:cNvSpPr>
                <a:spLocks noChangeArrowheads="1"/>
              </p:cNvSpPr>
              <p:nvPr/>
            </p:nvSpPr>
            <p:spPr bwMode="auto">
              <a:xfrm>
                <a:off x="864" y="1992"/>
                <a:ext cx="816" cy="7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498" name="Group 25"/>
            <p:cNvGrpSpPr>
              <a:grpSpLocks/>
            </p:cNvGrpSpPr>
            <p:nvPr/>
          </p:nvGrpSpPr>
          <p:grpSpPr bwMode="auto">
            <a:xfrm>
              <a:off x="2832" y="1728"/>
              <a:ext cx="912" cy="768"/>
              <a:chOff x="816" y="1968"/>
              <a:chExt cx="912" cy="768"/>
            </a:xfrm>
          </p:grpSpPr>
          <p:sp>
            <p:nvSpPr>
              <p:cNvPr id="20505" name="Oval 26"/>
              <p:cNvSpPr>
                <a:spLocks noChangeArrowheads="1"/>
              </p:cNvSpPr>
              <p:nvPr/>
            </p:nvSpPr>
            <p:spPr bwMode="auto">
              <a:xfrm>
                <a:off x="816" y="1968"/>
                <a:ext cx="912" cy="768"/>
              </a:xfrm>
              <a:prstGeom prst="ellipse">
                <a:avLst/>
              </a:prstGeom>
              <a:solidFill>
                <a:srgbClr val="5F5F5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6" name="Oval 27"/>
              <p:cNvSpPr>
                <a:spLocks noChangeArrowheads="1"/>
              </p:cNvSpPr>
              <p:nvPr/>
            </p:nvSpPr>
            <p:spPr bwMode="auto">
              <a:xfrm>
                <a:off x="864" y="1992"/>
                <a:ext cx="816" cy="7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499" name="Group 28"/>
            <p:cNvGrpSpPr>
              <a:grpSpLocks/>
            </p:cNvGrpSpPr>
            <p:nvPr/>
          </p:nvGrpSpPr>
          <p:grpSpPr bwMode="auto">
            <a:xfrm>
              <a:off x="2976" y="1632"/>
              <a:ext cx="912" cy="768"/>
              <a:chOff x="816" y="1968"/>
              <a:chExt cx="912" cy="768"/>
            </a:xfrm>
          </p:grpSpPr>
          <p:sp>
            <p:nvSpPr>
              <p:cNvPr id="20503" name="Oval 29"/>
              <p:cNvSpPr>
                <a:spLocks noChangeArrowheads="1"/>
              </p:cNvSpPr>
              <p:nvPr/>
            </p:nvSpPr>
            <p:spPr bwMode="auto">
              <a:xfrm>
                <a:off x="816" y="1968"/>
                <a:ext cx="912" cy="768"/>
              </a:xfrm>
              <a:prstGeom prst="ellipse">
                <a:avLst/>
              </a:prstGeom>
              <a:solidFill>
                <a:srgbClr val="5F5F5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4" name="Oval 30"/>
              <p:cNvSpPr>
                <a:spLocks noChangeArrowheads="1"/>
              </p:cNvSpPr>
              <p:nvPr/>
            </p:nvSpPr>
            <p:spPr bwMode="auto">
              <a:xfrm>
                <a:off x="864" y="1992"/>
                <a:ext cx="816" cy="7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500" name="Group 31"/>
            <p:cNvGrpSpPr>
              <a:grpSpLocks/>
            </p:cNvGrpSpPr>
            <p:nvPr/>
          </p:nvGrpSpPr>
          <p:grpSpPr bwMode="auto">
            <a:xfrm>
              <a:off x="3120" y="1536"/>
              <a:ext cx="912" cy="768"/>
              <a:chOff x="816" y="1968"/>
              <a:chExt cx="912" cy="768"/>
            </a:xfrm>
          </p:grpSpPr>
          <p:sp>
            <p:nvSpPr>
              <p:cNvPr id="20501" name="Oval 32"/>
              <p:cNvSpPr>
                <a:spLocks noChangeArrowheads="1"/>
              </p:cNvSpPr>
              <p:nvPr/>
            </p:nvSpPr>
            <p:spPr bwMode="auto">
              <a:xfrm>
                <a:off x="816" y="1968"/>
                <a:ext cx="912" cy="768"/>
              </a:xfrm>
              <a:prstGeom prst="ellipse">
                <a:avLst/>
              </a:prstGeom>
              <a:solidFill>
                <a:srgbClr val="5F5F5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2" name="Oval 33"/>
              <p:cNvSpPr>
                <a:spLocks noChangeArrowheads="1"/>
              </p:cNvSpPr>
              <p:nvPr/>
            </p:nvSpPr>
            <p:spPr bwMode="auto">
              <a:xfrm>
                <a:off x="864" y="1992"/>
                <a:ext cx="816" cy="7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0486" name="WordArt 34"/>
          <p:cNvSpPr>
            <a:spLocks noChangeArrowheads="1" noChangeShapeType="1" noTextEdit="1"/>
          </p:cNvSpPr>
          <p:nvPr/>
        </p:nvSpPr>
        <p:spPr bwMode="auto">
          <a:xfrm>
            <a:off x="4038600" y="3886200"/>
            <a:ext cx="2076450" cy="838200"/>
          </a:xfrm>
          <a:prstGeom prst="rect">
            <a:avLst/>
          </a:prstGeom>
        </p:spPr>
        <p:txBody>
          <a:bodyPr wrap="none" fromWordArt="1">
            <a:prstTxWarp prst="textCanDown">
              <a:avLst>
                <a:gd name="adj" fmla="val 33333"/>
              </a:avLst>
            </a:prstTxWarp>
          </a:bodyPr>
          <a:lstStyle/>
          <a:p>
            <a:pPr algn="ctr"/>
            <a:r>
              <a:rPr lang="en-US" sz="3600" kern="10">
                <a:ln w="9525">
                  <a:solidFill>
                    <a:srgbClr val="000000"/>
                  </a:solidFill>
                  <a:round/>
                  <a:headEnd/>
                  <a:tailEnd/>
                </a:ln>
                <a:solidFill>
                  <a:srgbClr val="000000"/>
                </a:solidFill>
                <a:latin typeface="Times New Roman"/>
                <a:cs typeface="Times New Roman"/>
              </a:rPr>
              <a:t>Flying Behaviors</a:t>
            </a:r>
          </a:p>
        </p:txBody>
      </p:sp>
      <p:sp>
        <p:nvSpPr>
          <p:cNvPr id="20487" name="WordArt 35"/>
          <p:cNvSpPr>
            <a:spLocks noChangeArrowheads="1" noChangeShapeType="1" noTextEdit="1"/>
          </p:cNvSpPr>
          <p:nvPr/>
        </p:nvSpPr>
        <p:spPr bwMode="auto">
          <a:xfrm>
            <a:off x="6172200" y="5257800"/>
            <a:ext cx="2076450" cy="838200"/>
          </a:xfrm>
          <a:prstGeom prst="rect">
            <a:avLst/>
          </a:prstGeom>
        </p:spPr>
        <p:txBody>
          <a:bodyPr wrap="none" fromWordArt="1">
            <a:prstTxWarp prst="textCanDown">
              <a:avLst>
                <a:gd name="adj" fmla="val 33333"/>
              </a:avLst>
            </a:prstTxWarp>
          </a:bodyPr>
          <a:lstStyle/>
          <a:p>
            <a:pPr algn="ctr"/>
            <a:r>
              <a:rPr lang="en-US" sz="3600" kern="10">
                <a:ln w="9525">
                  <a:solidFill>
                    <a:srgbClr val="000000"/>
                  </a:solidFill>
                  <a:round/>
                  <a:headEnd/>
                  <a:tailEnd/>
                </a:ln>
                <a:solidFill>
                  <a:srgbClr val="000000"/>
                </a:solidFill>
                <a:latin typeface="Times New Roman"/>
                <a:cs typeface="Times New Roman"/>
              </a:rPr>
              <a:t>Quacking Behaviors</a:t>
            </a:r>
          </a:p>
        </p:txBody>
      </p:sp>
      <p:sp>
        <p:nvSpPr>
          <p:cNvPr id="20488" name="Text Box 36"/>
          <p:cNvSpPr txBox="1">
            <a:spLocks noChangeArrowheads="1"/>
          </p:cNvSpPr>
          <p:nvPr/>
        </p:nvSpPr>
        <p:spPr bwMode="auto">
          <a:xfrm>
            <a:off x="6308725" y="3236913"/>
            <a:ext cx="1289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t>Duck</a:t>
            </a:r>
          </a:p>
          <a:p>
            <a:r>
              <a:rPr lang="en-US" b="1"/>
              <a:t>Behaviors</a:t>
            </a:r>
          </a:p>
        </p:txBody>
      </p:sp>
      <p:grpSp>
        <p:nvGrpSpPr>
          <p:cNvPr id="20489" name="Group 43"/>
          <p:cNvGrpSpPr>
            <a:grpSpLocks/>
          </p:cNvGrpSpPr>
          <p:nvPr/>
        </p:nvGrpSpPr>
        <p:grpSpPr bwMode="auto">
          <a:xfrm>
            <a:off x="381000" y="2438400"/>
            <a:ext cx="2819400" cy="2819400"/>
            <a:chOff x="480" y="1488"/>
            <a:chExt cx="1776" cy="1776"/>
          </a:xfrm>
        </p:grpSpPr>
        <p:sp>
          <p:nvSpPr>
            <p:cNvPr id="20492" name="AutoShape 38"/>
            <p:cNvSpPr>
              <a:spLocks noChangeArrowheads="1"/>
            </p:cNvSpPr>
            <p:nvPr/>
          </p:nvSpPr>
          <p:spPr bwMode="auto">
            <a:xfrm>
              <a:off x="480" y="1488"/>
              <a:ext cx="1680" cy="17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Text Box 39"/>
            <p:cNvSpPr txBox="1">
              <a:spLocks noChangeArrowheads="1"/>
            </p:cNvSpPr>
            <p:nvPr/>
          </p:nvSpPr>
          <p:spPr bwMode="auto">
            <a:xfrm>
              <a:off x="1056" y="1632"/>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Duck</a:t>
              </a:r>
            </a:p>
          </p:txBody>
        </p:sp>
        <p:sp>
          <p:nvSpPr>
            <p:cNvPr id="20494" name="Line 40"/>
            <p:cNvSpPr>
              <a:spLocks noChangeShapeType="1"/>
            </p:cNvSpPr>
            <p:nvPr/>
          </p:nvSpPr>
          <p:spPr bwMode="auto">
            <a:xfrm>
              <a:off x="480" y="1892"/>
              <a:ext cx="1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5" name="Text Box 41"/>
            <p:cNvSpPr txBox="1">
              <a:spLocks noChangeArrowheads="1"/>
            </p:cNvSpPr>
            <p:nvPr/>
          </p:nvSpPr>
          <p:spPr bwMode="auto">
            <a:xfrm>
              <a:off x="480" y="1968"/>
              <a:ext cx="1776" cy="1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FlyBehavior: flyBehavior</a:t>
              </a:r>
            </a:p>
            <a:p>
              <a:r>
                <a:rPr lang="en-US" sz="1400"/>
                <a:t>QuackBehavior: quackBehavior</a:t>
              </a:r>
            </a:p>
            <a:p>
              <a:endParaRPr lang="en-US" sz="1400"/>
            </a:p>
            <a:p>
              <a:r>
                <a:rPr lang="en-US" sz="1400" b="1"/>
                <a:t>performQuack()</a:t>
              </a:r>
            </a:p>
            <a:p>
              <a:r>
                <a:rPr lang="en-US" sz="1400"/>
                <a:t>swim()</a:t>
              </a:r>
            </a:p>
            <a:p>
              <a:r>
                <a:rPr lang="en-US" sz="1400"/>
                <a:t>display()</a:t>
              </a:r>
            </a:p>
            <a:p>
              <a:r>
                <a:rPr lang="en-US" sz="1400" b="1"/>
                <a:t>performFly()</a:t>
              </a:r>
            </a:p>
            <a:p>
              <a:r>
                <a:rPr lang="en-US" sz="1400"/>
                <a:t>//other duck-like methods</a:t>
              </a:r>
            </a:p>
          </p:txBody>
        </p:sp>
        <p:sp>
          <p:nvSpPr>
            <p:cNvPr id="20496" name="Line 42"/>
            <p:cNvSpPr>
              <a:spLocks noChangeShapeType="1"/>
            </p:cNvSpPr>
            <p:nvPr/>
          </p:nvSpPr>
          <p:spPr bwMode="auto">
            <a:xfrm>
              <a:off x="480" y="2352"/>
              <a:ext cx="1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490" name="Freeform 44"/>
          <p:cNvSpPr>
            <a:spLocks/>
          </p:cNvSpPr>
          <p:nvPr/>
        </p:nvSpPr>
        <p:spPr bwMode="auto">
          <a:xfrm>
            <a:off x="2514600" y="3035300"/>
            <a:ext cx="1676400" cy="393700"/>
          </a:xfrm>
          <a:custGeom>
            <a:avLst/>
            <a:gdLst>
              <a:gd name="T0" fmla="*/ 0 w 1056"/>
              <a:gd name="T1" fmla="*/ 504031250 h 248"/>
              <a:gd name="T2" fmla="*/ 967740000 w 1056"/>
              <a:gd name="T3" fmla="*/ 20161250 h 248"/>
              <a:gd name="T4" fmla="*/ 2147483647 w 1056"/>
              <a:gd name="T5" fmla="*/ 624998750 h 248"/>
              <a:gd name="T6" fmla="*/ 0 60000 65536"/>
              <a:gd name="T7" fmla="*/ 0 60000 65536"/>
              <a:gd name="T8" fmla="*/ 0 60000 65536"/>
            </a:gdLst>
            <a:ahLst/>
            <a:cxnLst>
              <a:cxn ang="T6">
                <a:pos x="T0" y="T1"/>
              </a:cxn>
              <a:cxn ang="T7">
                <a:pos x="T2" y="T3"/>
              </a:cxn>
              <a:cxn ang="T8">
                <a:pos x="T4" y="T5"/>
              </a:cxn>
            </a:cxnLst>
            <a:rect l="0" t="0" r="r" b="b"/>
            <a:pathLst>
              <a:path w="1056" h="248">
                <a:moveTo>
                  <a:pt x="0" y="200"/>
                </a:moveTo>
                <a:cubicBezTo>
                  <a:pt x="104" y="100"/>
                  <a:pt x="208" y="0"/>
                  <a:pt x="384" y="8"/>
                </a:cubicBezTo>
                <a:cubicBezTo>
                  <a:pt x="560" y="16"/>
                  <a:pt x="808" y="132"/>
                  <a:pt x="1056" y="24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Freeform 45"/>
          <p:cNvSpPr>
            <a:spLocks/>
          </p:cNvSpPr>
          <p:nvPr/>
        </p:nvSpPr>
        <p:spPr bwMode="auto">
          <a:xfrm>
            <a:off x="2819400" y="3733800"/>
            <a:ext cx="3048000" cy="1866900"/>
          </a:xfrm>
          <a:custGeom>
            <a:avLst/>
            <a:gdLst>
              <a:gd name="T0" fmla="*/ 0 w 1920"/>
              <a:gd name="T1" fmla="*/ 0 h 1176"/>
              <a:gd name="T2" fmla="*/ 1935480000 w 1920"/>
              <a:gd name="T3" fmla="*/ 2147483647 h 1176"/>
              <a:gd name="T4" fmla="*/ 2147483647 w 1920"/>
              <a:gd name="T5" fmla="*/ 2147483647 h 1176"/>
              <a:gd name="T6" fmla="*/ 0 60000 65536"/>
              <a:gd name="T7" fmla="*/ 0 60000 65536"/>
              <a:gd name="T8" fmla="*/ 0 60000 65536"/>
            </a:gdLst>
            <a:ahLst/>
            <a:cxnLst>
              <a:cxn ang="T6">
                <a:pos x="T0" y="T1"/>
              </a:cxn>
              <a:cxn ang="T7">
                <a:pos x="T2" y="T3"/>
              </a:cxn>
              <a:cxn ang="T8">
                <a:pos x="T4" y="T5"/>
              </a:cxn>
            </a:cxnLst>
            <a:rect l="0" t="0" r="r" b="b"/>
            <a:pathLst>
              <a:path w="1920" h="1176">
                <a:moveTo>
                  <a:pt x="0" y="0"/>
                </a:moveTo>
                <a:cubicBezTo>
                  <a:pt x="224" y="420"/>
                  <a:pt x="448" y="840"/>
                  <a:pt x="768" y="1008"/>
                </a:cubicBezTo>
                <a:cubicBezTo>
                  <a:pt x="1088" y="1176"/>
                  <a:pt x="1504" y="1092"/>
                  <a:pt x="1920" y="100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74319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descr="http://www.uml.org.cn/sjms/images/15_1a.jpg"/>
          <p:cNvPicPr>
            <a:picLocks noChangeAspect="1" noChangeArrowheads="1"/>
          </p:cNvPicPr>
          <p:nvPr/>
        </p:nvPicPr>
        <p:blipFill>
          <a:blip r:embed="rId2" cstate="print"/>
          <a:srcRect/>
          <a:stretch>
            <a:fillRect/>
          </a:stretch>
        </p:blipFill>
        <p:spPr bwMode="auto">
          <a:xfrm>
            <a:off x="301663" y="2057400"/>
            <a:ext cx="8842337" cy="3200400"/>
          </a:xfrm>
          <a:prstGeom prst="rect">
            <a:avLst/>
          </a:prstGeom>
          <a:noFill/>
        </p:spPr>
      </p:pic>
      <p:sp>
        <p:nvSpPr>
          <p:cNvPr id="5" name="Title 1"/>
          <p:cNvSpPr txBox="1">
            <a:spLocks/>
          </p:cNvSpPr>
          <p:nvPr/>
        </p:nvSpPr>
        <p:spPr>
          <a:xfrm>
            <a:off x="533400" y="685800"/>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Integrating the Duck behavior to super Duck class</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 better – setter functions</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667000" y="2286000"/>
            <a:ext cx="36576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Duck</a:t>
            </a:r>
          </a:p>
          <a:p>
            <a:pPr algn="ctr"/>
            <a:endParaRPr lang="en-US" dirty="0" smtClean="0"/>
          </a:p>
          <a:p>
            <a:pPr algn="ctr"/>
            <a:r>
              <a:rPr lang="en-US" dirty="0" err="1" smtClean="0">
                <a:solidFill>
                  <a:srgbClr val="FFFF00"/>
                </a:solidFill>
              </a:rPr>
              <a:t>FlyBehavior</a:t>
            </a:r>
            <a:r>
              <a:rPr lang="en-US" dirty="0" smtClean="0">
                <a:solidFill>
                  <a:srgbClr val="FFFF00"/>
                </a:solidFill>
              </a:rPr>
              <a:t>     </a:t>
            </a:r>
            <a:r>
              <a:rPr lang="en-US" dirty="0" err="1" smtClean="0">
                <a:solidFill>
                  <a:srgbClr val="FFFF00"/>
                </a:solidFill>
              </a:rPr>
              <a:t>flyBehavior</a:t>
            </a:r>
            <a:endParaRPr lang="en-US" dirty="0" smtClean="0">
              <a:solidFill>
                <a:srgbClr val="FFFF00"/>
              </a:solidFill>
            </a:endParaRPr>
          </a:p>
          <a:p>
            <a:pPr algn="ctr"/>
            <a:r>
              <a:rPr lang="en-US" dirty="0" err="1" smtClean="0">
                <a:solidFill>
                  <a:srgbClr val="FF0000"/>
                </a:solidFill>
              </a:rPr>
              <a:t>QuackBehavior</a:t>
            </a:r>
            <a:r>
              <a:rPr lang="en-US" dirty="0" smtClean="0">
                <a:solidFill>
                  <a:srgbClr val="FF0000"/>
                </a:solidFill>
              </a:rPr>
              <a:t>     </a:t>
            </a:r>
            <a:r>
              <a:rPr lang="en-US" dirty="0" err="1" smtClean="0">
                <a:solidFill>
                  <a:srgbClr val="FF0000"/>
                </a:solidFill>
              </a:rPr>
              <a:t>quackBehavior</a:t>
            </a:r>
            <a:endParaRPr lang="en-US" dirty="0" smtClean="0">
              <a:solidFill>
                <a:srgbClr val="FF0000"/>
              </a:solidFill>
            </a:endParaRPr>
          </a:p>
          <a:p>
            <a:pPr algn="ctr"/>
            <a:endParaRPr lang="en-US" dirty="0" smtClean="0"/>
          </a:p>
          <a:p>
            <a:pPr algn="ctr"/>
            <a:endParaRPr lang="en-US" dirty="0" smtClean="0"/>
          </a:p>
          <a:p>
            <a:pPr algn="ctr"/>
            <a:r>
              <a:rPr lang="en-US" dirty="0" err="1" smtClean="0">
                <a:solidFill>
                  <a:srgbClr val="FFFF00"/>
                </a:solidFill>
              </a:rPr>
              <a:t>performFly</a:t>
            </a:r>
            <a:r>
              <a:rPr lang="en-US" dirty="0" smtClean="0">
                <a:solidFill>
                  <a:srgbClr val="FFFF00"/>
                </a:solidFill>
              </a:rPr>
              <a:t>() </a:t>
            </a:r>
          </a:p>
          <a:p>
            <a:pPr algn="ctr"/>
            <a:r>
              <a:rPr lang="en-US" dirty="0" err="1" smtClean="0">
                <a:solidFill>
                  <a:srgbClr val="FF0000"/>
                </a:solidFill>
              </a:rPr>
              <a:t>performQuack</a:t>
            </a:r>
            <a:r>
              <a:rPr lang="en-US" dirty="0" smtClean="0">
                <a:solidFill>
                  <a:srgbClr val="FF0000"/>
                </a:solidFill>
              </a:rPr>
              <a:t>()</a:t>
            </a:r>
          </a:p>
          <a:p>
            <a:pPr algn="ctr"/>
            <a:r>
              <a:rPr lang="en-US" dirty="0" smtClean="0"/>
              <a:t>swim()</a:t>
            </a:r>
          </a:p>
          <a:p>
            <a:pPr algn="ctr"/>
            <a:r>
              <a:rPr lang="en-US" dirty="0" smtClean="0"/>
              <a:t>display()</a:t>
            </a:r>
          </a:p>
          <a:p>
            <a:pPr algn="ctr"/>
            <a:r>
              <a:rPr lang="en-US" dirty="0" err="1" smtClean="0">
                <a:solidFill>
                  <a:srgbClr val="FFFF00"/>
                </a:solidFill>
              </a:rPr>
              <a:t>setFlyBehavior</a:t>
            </a:r>
            <a:r>
              <a:rPr lang="en-US" dirty="0" smtClean="0">
                <a:solidFill>
                  <a:srgbClr val="FFFF00"/>
                </a:solidFill>
              </a:rPr>
              <a:t>()</a:t>
            </a:r>
          </a:p>
          <a:p>
            <a:pPr algn="ctr"/>
            <a:r>
              <a:rPr lang="en-US" dirty="0" err="1" smtClean="0">
                <a:solidFill>
                  <a:srgbClr val="FF0000"/>
                </a:solidFill>
              </a:rPr>
              <a:t>setQuackBehavior</a:t>
            </a:r>
            <a:r>
              <a:rPr lang="en-US" dirty="0" smtClean="0">
                <a:solidFill>
                  <a:srgbClr val="FF0000"/>
                </a:solidFill>
              </a:rPr>
              <a:t>()</a:t>
            </a:r>
          </a:p>
          <a:p>
            <a:pPr algn="ctr"/>
            <a:r>
              <a:rPr lang="en-US" dirty="0" smtClean="0"/>
              <a:t>//other duck-like method</a:t>
            </a:r>
          </a:p>
          <a:p>
            <a:pPr algn="ctr"/>
            <a:endParaRPr lang="en-US" dirty="0"/>
          </a:p>
        </p:txBody>
      </p:sp>
      <p:cxnSp>
        <p:nvCxnSpPr>
          <p:cNvPr id="5" name="Straight Connector 4"/>
          <p:cNvCxnSpPr/>
          <p:nvPr/>
        </p:nvCxnSpPr>
        <p:spPr>
          <a:xfrm>
            <a:off x="2667000" y="2819400"/>
            <a:ext cx="3657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67000" y="3733800"/>
            <a:ext cx="3657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Cloud Callout 8"/>
          <p:cNvSpPr/>
          <p:nvPr/>
        </p:nvSpPr>
        <p:spPr>
          <a:xfrm>
            <a:off x="6705600" y="3352800"/>
            <a:ext cx="1981200" cy="1752600"/>
          </a:xfrm>
          <a:prstGeom prst="cloudCallout">
            <a:avLst>
              <a:gd name="adj1" fmla="val -118818"/>
              <a:gd name="adj2" fmla="val 65674"/>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change behaviors at runtime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26"/>
          <p:cNvSpPr>
            <a:spLocks noChangeArrowheads="1"/>
          </p:cNvSpPr>
          <p:nvPr/>
        </p:nvSpPr>
        <p:spPr bwMode="auto">
          <a:xfrm>
            <a:off x="5257800" y="3657600"/>
            <a:ext cx="3886200" cy="2667000"/>
          </a:xfrm>
          <a:prstGeom prst="rect">
            <a:avLst/>
          </a:prstGeom>
          <a:solidFill>
            <a:srgbClr val="FFCCFF"/>
          </a:solidFill>
          <a:ln w="9525">
            <a:solidFill>
              <a:srgbClr val="FF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 name="Rectangle 125"/>
          <p:cNvSpPr>
            <a:spLocks noChangeArrowheads="1"/>
          </p:cNvSpPr>
          <p:nvPr/>
        </p:nvSpPr>
        <p:spPr bwMode="auto">
          <a:xfrm>
            <a:off x="5257800" y="1752600"/>
            <a:ext cx="3886200" cy="19050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8" name="Rectangle 124"/>
          <p:cNvSpPr>
            <a:spLocks noChangeArrowheads="1"/>
          </p:cNvSpPr>
          <p:nvPr/>
        </p:nvSpPr>
        <p:spPr bwMode="auto">
          <a:xfrm>
            <a:off x="76200" y="1752600"/>
            <a:ext cx="5181600" cy="4572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Rectangle 2"/>
          <p:cNvSpPr>
            <a:spLocks noGrp="1" noChangeArrowheads="1"/>
          </p:cNvSpPr>
          <p:nvPr>
            <p:ph type="title"/>
          </p:nvPr>
        </p:nvSpPr>
        <p:spPr/>
        <p:txBody>
          <a:bodyPr>
            <a:normAutofit fontScale="90000"/>
          </a:bodyPr>
          <a:lstStyle/>
          <a:p>
            <a:pPr eaLnBrk="1" hangingPunct="1"/>
            <a:r>
              <a:rPr lang="en-US" dirty="0" smtClean="0"/>
              <a:t>Duck simulation recast using the new approach</a:t>
            </a:r>
          </a:p>
        </p:txBody>
      </p:sp>
      <p:grpSp>
        <p:nvGrpSpPr>
          <p:cNvPr id="21510" name="Group 48"/>
          <p:cNvGrpSpPr>
            <a:grpSpLocks/>
          </p:cNvGrpSpPr>
          <p:nvPr/>
        </p:nvGrpSpPr>
        <p:grpSpPr bwMode="auto">
          <a:xfrm>
            <a:off x="76200" y="4953000"/>
            <a:ext cx="1219200" cy="914400"/>
            <a:chOff x="336" y="2880"/>
            <a:chExt cx="768" cy="576"/>
          </a:xfrm>
        </p:grpSpPr>
        <p:sp>
          <p:nvSpPr>
            <p:cNvPr id="21578" name="AutoShape 9"/>
            <p:cNvSpPr>
              <a:spLocks noChangeArrowheads="1"/>
            </p:cNvSpPr>
            <p:nvPr/>
          </p:nvSpPr>
          <p:spPr bwMode="auto">
            <a:xfrm>
              <a:off x="336" y="2880"/>
              <a:ext cx="768" cy="5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79" name="Text Box 10"/>
            <p:cNvSpPr txBox="1">
              <a:spLocks noChangeArrowheads="1"/>
            </p:cNvSpPr>
            <p:nvPr/>
          </p:nvSpPr>
          <p:spPr bwMode="auto">
            <a:xfrm>
              <a:off x="336" y="2906"/>
              <a:ext cx="73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MallardDuck</a:t>
              </a:r>
            </a:p>
          </p:txBody>
        </p:sp>
        <p:sp>
          <p:nvSpPr>
            <p:cNvPr id="21580" name="Line 11"/>
            <p:cNvSpPr>
              <a:spLocks noChangeShapeType="1"/>
            </p:cNvSpPr>
            <p:nvPr/>
          </p:nvSpPr>
          <p:spPr bwMode="auto">
            <a:xfrm>
              <a:off x="336" y="307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1" name="Text Box 12"/>
            <p:cNvSpPr txBox="1">
              <a:spLocks noChangeArrowheads="1"/>
            </p:cNvSpPr>
            <p:nvPr/>
          </p:nvSpPr>
          <p:spPr bwMode="auto">
            <a:xfrm>
              <a:off x="393" y="3161"/>
              <a:ext cx="5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display()</a:t>
              </a:r>
            </a:p>
          </p:txBody>
        </p:sp>
      </p:grpSp>
      <p:grpSp>
        <p:nvGrpSpPr>
          <p:cNvPr id="21511" name="Group 64"/>
          <p:cNvGrpSpPr>
            <a:grpSpLocks/>
          </p:cNvGrpSpPr>
          <p:nvPr/>
        </p:nvGrpSpPr>
        <p:grpSpPr bwMode="auto">
          <a:xfrm>
            <a:off x="1295400" y="4953000"/>
            <a:ext cx="1338263" cy="914400"/>
            <a:chOff x="1104" y="3120"/>
            <a:chExt cx="843" cy="576"/>
          </a:xfrm>
        </p:grpSpPr>
        <p:sp>
          <p:nvSpPr>
            <p:cNvPr id="21574" name="AutoShape 50"/>
            <p:cNvSpPr>
              <a:spLocks noChangeArrowheads="1"/>
            </p:cNvSpPr>
            <p:nvPr/>
          </p:nvSpPr>
          <p:spPr bwMode="auto">
            <a:xfrm>
              <a:off x="1152" y="3120"/>
              <a:ext cx="768" cy="5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75" name="Text Box 51"/>
            <p:cNvSpPr txBox="1">
              <a:spLocks noChangeArrowheads="1"/>
            </p:cNvSpPr>
            <p:nvPr/>
          </p:nvSpPr>
          <p:spPr bwMode="auto">
            <a:xfrm>
              <a:off x="1104" y="3146"/>
              <a:ext cx="84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RedHeadDuck</a:t>
              </a:r>
            </a:p>
          </p:txBody>
        </p:sp>
        <p:sp>
          <p:nvSpPr>
            <p:cNvPr id="21576" name="Line 52"/>
            <p:cNvSpPr>
              <a:spLocks noChangeShapeType="1"/>
            </p:cNvSpPr>
            <p:nvPr/>
          </p:nvSpPr>
          <p:spPr bwMode="auto">
            <a:xfrm>
              <a:off x="1152" y="331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7" name="Text Box 53"/>
            <p:cNvSpPr txBox="1">
              <a:spLocks noChangeArrowheads="1"/>
            </p:cNvSpPr>
            <p:nvPr/>
          </p:nvSpPr>
          <p:spPr bwMode="auto">
            <a:xfrm>
              <a:off x="1209" y="3401"/>
              <a:ext cx="5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display()</a:t>
              </a:r>
            </a:p>
          </p:txBody>
        </p:sp>
      </p:grpSp>
      <p:grpSp>
        <p:nvGrpSpPr>
          <p:cNvPr id="21512" name="Group 54"/>
          <p:cNvGrpSpPr>
            <a:grpSpLocks/>
          </p:cNvGrpSpPr>
          <p:nvPr/>
        </p:nvGrpSpPr>
        <p:grpSpPr bwMode="auto">
          <a:xfrm>
            <a:off x="2667000" y="4953000"/>
            <a:ext cx="1219200" cy="914400"/>
            <a:chOff x="336" y="2880"/>
            <a:chExt cx="768" cy="576"/>
          </a:xfrm>
        </p:grpSpPr>
        <p:sp>
          <p:nvSpPr>
            <p:cNvPr id="21570" name="AutoShape 55"/>
            <p:cNvSpPr>
              <a:spLocks noChangeArrowheads="1"/>
            </p:cNvSpPr>
            <p:nvPr/>
          </p:nvSpPr>
          <p:spPr bwMode="auto">
            <a:xfrm>
              <a:off x="336" y="2880"/>
              <a:ext cx="768" cy="5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71" name="Text Box 56"/>
            <p:cNvSpPr txBox="1">
              <a:spLocks noChangeArrowheads="1"/>
            </p:cNvSpPr>
            <p:nvPr/>
          </p:nvSpPr>
          <p:spPr bwMode="auto">
            <a:xfrm>
              <a:off x="336" y="2906"/>
              <a:ext cx="73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RubberDuck</a:t>
              </a:r>
            </a:p>
          </p:txBody>
        </p:sp>
        <p:sp>
          <p:nvSpPr>
            <p:cNvPr id="21572" name="Line 57"/>
            <p:cNvSpPr>
              <a:spLocks noChangeShapeType="1"/>
            </p:cNvSpPr>
            <p:nvPr/>
          </p:nvSpPr>
          <p:spPr bwMode="auto">
            <a:xfrm>
              <a:off x="336" y="307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3" name="Text Box 58"/>
            <p:cNvSpPr txBox="1">
              <a:spLocks noChangeArrowheads="1"/>
            </p:cNvSpPr>
            <p:nvPr/>
          </p:nvSpPr>
          <p:spPr bwMode="auto">
            <a:xfrm>
              <a:off x="393" y="3161"/>
              <a:ext cx="5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display()</a:t>
              </a:r>
            </a:p>
          </p:txBody>
        </p:sp>
      </p:grpSp>
      <p:grpSp>
        <p:nvGrpSpPr>
          <p:cNvPr id="21513" name="Group 59"/>
          <p:cNvGrpSpPr>
            <a:grpSpLocks/>
          </p:cNvGrpSpPr>
          <p:nvPr/>
        </p:nvGrpSpPr>
        <p:grpSpPr bwMode="auto">
          <a:xfrm>
            <a:off x="3962400" y="4953000"/>
            <a:ext cx="1219200" cy="914400"/>
            <a:chOff x="336" y="2880"/>
            <a:chExt cx="768" cy="576"/>
          </a:xfrm>
        </p:grpSpPr>
        <p:sp>
          <p:nvSpPr>
            <p:cNvPr id="21566" name="AutoShape 60"/>
            <p:cNvSpPr>
              <a:spLocks noChangeArrowheads="1"/>
            </p:cNvSpPr>
            <p:nvPr/>
          </p:nvSpPr>
          <p:spPr bwMode="auto">
            <a:xfrm>
              <a:off x="336" y="2880"/>
              <a:ext cx="768" cy="5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7" name="Text Box 61"/>
            <p:cNvSpPr txBox="1">
              <a:spLocks noChangeArrowheads="1"/>
            </p:cNvSpPr>
            <p:nvPr/>
          </p:nvSpPr>
          <p:spPr bwMode="auto">
            <a:xfrm>
              <a:off x="336" y="2906"/>
              <a:ext cx="6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DecoyDuck</a:t>
              </a:r>
            </a:p>
          </p:txBody>
        </p:sp>
        <p:sp>
          <p:nvSpPr>
            <p:cNvPr id="21568" name="Line 62"/>
            <p:cNvSpPr>
              <a:spLocks noChangeShapeType="1"/>
            </p:cNvSpPr>
            <p:nvPr/>
          </p:nvSpPr>
          <p:spPr bwMode="auto">
            <a:xfrm>
              <a:off x="336" y="307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9" name="Text Box 63"/>
            <p:cNvSpPr txBox="1">
              <a:spLocks noChangeArrowheads="1"/>
            </p:cNvSpPr>
            <p:nvPr/>
          </p:nvSpPr>
          <p:spPr bwMode="auto">
            <a:xfrm>
              <a:off x="393" y="3161"/>
              <a:ext cx="5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display()</a:t>
              </a:r>
            </a:p>
          </p:txBody>
        </p:sp>
      </p:grpSp>
      <p:grpSp>
        <p:nvGrpSpPr>
          <p:cNvPr id="21514" name="Group 66"/>
          <p:cNvGrpSpPr>
            <a:grpSpLocks/>
          </p:cNvGrpSpPr>
          <p:nvPr/>
        </p:nvGrpSpPr>
        <p:grpSpPr bwMode="auto">
          <a:xfrm>
            <a:off x="990600" y="2057400"/>
            <a:ext cx="2819400" cy="2438400"/>
            <a:chOff x="240" y="1296"/>
            <a:chExt cx="1776" cy="1536"/>
          </a:xfrm>
        </p:grpSpPr>
        <p:sp>
          <p:nvSpPr>
            <p:cNvPr id="21561" name="AutoShape 4"/>
            <p:cNvSpPr>
              <a:spLocks noChangeArrowheads="1"/>
            </p:cNvSpPr>
            <p:nvPr/>
          </p:nvSpPr>
          <p:spPr bwMode="auto">
            <a:xfrm>
              <a:off x="240" y="1296"/>
              <a:ext cx="1776" cy="153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2" name="Text Box 5"/>
            <p:cNvSpPr txBox="1">
              <a:spLocks noChangeArrowheads="1"/>
            </p:cNvSpPr>
            <p:nvPr/>
          </p:nvSpPr>
          <p:spPr bwMode="auto">
            <a:xfrm>
              <a:off x="686" y="1315"/>
              <a:ext cx="37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Duck</a:t>
              </a:r>
            </a:p>
          </p:txBody>
        </p:sp>
        <p:sp>
          <p:nvSpPr>
            <p:cNvPr id="21563" name="Line 6"/>
            <p:cNvSpPr>
              <a:spLocks noChangeShapeType="1"/>
            </p:cNvSpPr>
            <p:nvPr/>
          </p:nvSpPr>
          <p:spPr bwMode="auto">
            <a:xfrm>
              <a:off x="240" y="1536"/>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4" name="Text Box 7"/>
            <p:cNvSpPr txBox="1">
              <a:spLocks noChangeArrowheads="1"/>
            </p:cNvSpPr>
            <p:nvPr/>
          </p:nvSpPr>
          <p:spPr bwMode="auto">
            <a:xfrm>
              <a:off x="301" y="1555"/>
              <a:ext cx="1681" cy="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FlyBehavior: flyBehavior</a:t>
              </a:r>
            </a:p>
            <a:p>
              <a:r>
                <a:rPr lang="en-US" sz="1400"/>
                <a:t>QuackBehavior: quackBehavior</a:t>
              </a:r>
            </a:p>
            <a:p>
              <a:endParaRPr lang="en-US" sz="1400"/>
            </a:p>
            <a:p>
              <a:r>
                <a:rPr lang="en-US" sz="1400"/>
                <a:t>performQuack()</a:t>
              </a:r>
            </a:p>
            <a:p>
              <a:r>
                <a:rPr lang="en-US" sz="1400"/>
                <a:t>performFly()</a:t>
              </a:r>
            </a:p>
            <a:p>
              <a:r>
                <a:rPr lang="en-US" sz="1400"/>
                <a:t>setFlyBehavior()</a:t>
              </a:r>
            </a:p>
            <a:p>
              <a:r>
                <a:rPr lang="en-US" sz="1400"/>
                <a:t>setQuackBehavior()</a:t>
              </a:r>
            </a:p>
            <a:p>
              <a:r>
                <a:rPr lang="en-US" sz="1400"/>
                <a:t>swim()</a:t>
              </a:r>
            </a:p>
            <a:p>
              <a:r>
                <a:rPr lang="en-US" sz="1400"/>
                <a:t>display()</a:t>
              </a:r>
            </a:p>
          </p:txBody>
        </p:sp>
        <p:sp>
          <p:nvSpPr>
            <p:cNvPr id="21565" name="Line 65"/>
            <p:cNvSpPr>
              <a:spLocks noChangeShapeType="1"/>
            </p:cNvSpPr>
            <p:nvPr/>
          </p:nvSpPr>
          <p:spPr bwMode="auto">
            <a:xfrm>
              <a:off x="240" y="1920"/>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15" name="Line 67"/>
          <p:cNvSpPr>
            <a:spLocks noChangeShapeType="1"/>
          </p:cNvSpPr>
          <p:nvPr/>
        </p:nvSpPr>
        <p:spPr bwMode="auto">
          <a:xfrm flipV="1">
            <a:off x="685800" y="4495800"/>
            <a:ext cx="685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6" name="Line 68"/>
          <p:cNvSpPr>
            <a:spLocks noChangeShapeType="1"/>
          </p:cNvSpPr>
          <p:nvPr/>
        </p:nvSpPr>
        <p:spPr bwMode="auto">
          <a:xfrm flipV="1">
            <a:off x="1981200" y="4495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7" name="Line 69"/>
          <p:cNvSpPr>
            <a:spLocks noChangeShapeType="1"/>
          </p:cNvSpPr>
          <p:nvPr/>
        </p:nvSpPr>
        <p:spPr bwMode="auto">
          <a:xfrm flipV="1">
            <a:off x="3124200" y="4495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8" name="Line 70"/>
          <p:cNvSpPr>
            <a:spLocks noChangeShapeType="1"/>
          </p:cNvSpPr>
          <p:nvPr/>
        </p:nvSpPr>
        <p:spPr bwMode="auto">
          <a:xfrm flipH="1" flipV="1">
            <a:off x="3505200" y="4495800"/>
            <a:ext cx="838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519" name="Group 88"/>
          <p:cNvGrpSpPr>
            <a:grpSpLocks/>
          </p:cNvGrpSpPr>
          <p:nvPr/>
        </p:nvGrpSpPr>
        <p:grpSpPr bwMode="auto">
          <a:xfrm>
            <a:off x="6324600" y="1768475"/>
            <a:ext cx="1371600" cy="857250"/>
            <a:chOff x="4272" y="1114"/>
            <a:chExt cx="864" cy="540"/>
          </a:xfrm>
        </p:grpSpPr>
        <p:sp>
          <p:nvSpPr>
            <p:cNvPr id="21557" name="AutoShape 72"/>
            <p:cNvSpPr>
              <a:spLocks noChangeArrowheads="1"/>
            </p:cNvSpPr>
            <p:nvPr/>
          </p:nvSpPr>
          <p:spPr bwMode="auto">
            <a:xfrm>
              <a:off x="4272" y="1152"/>
              <a:ext cx="864"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8" name="Text Box 73"/>
            <p:cNvSpPr txBox="1">
              <a:spLocks noChangeArrowheads="1"/>
            </p:cNvSpPr>
            <p:nvPr/>
          </p:nvSpPr>
          <p:spPr bwMode="auto">
            <a:xfrm>
              <a:off x="4272" y="1114"/>
              <a:ext cx="80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&lt;&lt;interface&gt;&gt;</a:t>
              </a:r>
            </a:p>
            <a:p>
              <a:r>
                <a:rPr lang="en-US" sz="1400" b="1"/>
                <a:t>FlyBehavior</a:t>
              </a:r>
            </a:p>
          </p:txBody>
        </p:sp>
        <p:sp>
          <p:nvSpPr>
            <p:cNvPr id="21559" name="Line 74"/>
            <p:cNvSpPr>
              <a:spLocks noChangeShapeType="1"/>
            </p:cNvSpPr>
            <p:nvPr/>
          </p:nvSpPr>
          <p:spPr bwMode="auto">
            <a:xfrm>
              <a:off x="4272" y="1426"/>
              <a:ext cx="864"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0" name="Text Box 75"/>
            <p:cNvSpPr txBox="1">
              <a:spLocks noChangeArrowheads="1"/>
            </p:cNvSpPr>
            <p:nvPr/>
          </p:nvSpPr>
          <p:spPr bwMode="auto">
            <a:xfrm>
              <a:off x="4329" y="1462"/>
              <a:ext cx="3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fly()</a:t>
              </a:r>
            </a:p>
          </p:txBody>
        </p:sp>
      </p:grpSp>
      <p:grpSp>
        <p:nvGrpSpPr>
          <p:cNvPr id="21520" name="Group 89"/>
          <p:cNvGrpSpPr>
            <a:grpSpLocks/>
          </p:cNvGrpSpPr>
          <p:nvPr/>
        </p:nvGrpSpPr>
        <p:grpSpPr bwMode="auto">
          <a:xfrm>
            <a:off x="5410200" y="2667000"/>
            <a:ext cx="1752600" cy="990600"/>
            <a:chOff x="3408" y="1728"/>
            <a:chExt cx="1104" cy="624"/>
          </a:xfrm>
        </p:grpSpPr>
        <p:sp>
          <p:nvSpPr>
            <p:cNvPr id="21553" name="AutoShape 78"/>
            <p:cNvSpPr>
              <a:spLocks noChangeArrowheads="1"/>
            </p:cNvSpPr>
            <p:nvPr/>
          </p:nvSpPr>
          <p:spPr bwMode="auto">
            <a:xfrm>
              <a:off x="3408" y="1728"/>
              <a:ext cx="1104" cy="5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4" name="Text Box 79"/>
            <p:cNvSpPr txBox="1">
              <a:spLocks noChangeArrowheads="1"/>
            </p:cNvSpPr>
            <p:nvPr/>
          </p:nvSpPr>
          <p:spPr bwMode="auto">
            <a:xfrm>
              <a:off x="3552" y="1728"/>
              <a:ext cx="80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FlyWithWings</a:t>
              </a:r>
            </a:p>
          </p:txBody>
        </p:sp>
        <p:sp>
          <p:nvSpPr>
            <p:cNvPr id="21555" name="Line 80"/>
            <p:cNvSpPr>
              <a:spLocks noChangeShapeType="1"/>
            </p:cNvSpPr>
            <p:nvPr/>
          </p:nvSpPr>
          <p:spPr bwMode="auto">
            <a:xfrm>
              <a:off x="3408" y="1920"/>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6" name="Text Box 81"/>
            <p:cNvSpPr txBox="1">
              <a:spLocks noChangeArrowheads="1"/>
            </p:cNvSpPr>
            <p:nvPr/>
          </p:nvSpPr>
          <p:spPr bwMode="auto">
            <a:xfrm>
              <a:off x="3465" y="1892"/>
              <a:ext cx="104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fly()</a:t>
              </a:r>
            </a:p>
            <a:p>
              <a:r>
                <a:rPr lang="en-US" sz="1400"/>
                <a:t>// implements duck</a:t>
              </a:r>
            </a:p>
            <a:p>
              <a:r>
                <a:rPr lang="en-US" sz="1400"/>
                <a:t>flying</a:t>
              </a:r>
            </a:p>
          </p:txBody>
        </p:sp>
      </p:grpSp>
      <p:grpSp>
        <p:nvGrpSpPr>
          <p:cNvPr id="21521" name="Group 90"/>
          <p:cNvGrpSpPr>
            <a:grpSpLocks/>
          </p:cNvGrpSpPr>
          <p:nvPr/>
        </p:nvGrpSpPr>
        <p:grpSpPr bwMode="auto">
          <a:xfrm>
            <a:off x="7239000" y="2667000"/>
            <a:ext cx="1676400" cy="990600"/>
            <a:chOff x="3408" y="1728"/>
            <a:chExt cx="1104" cy="624"/>
          </a:xfrm>
        </p:grpSpPr>
        <p:sp>
          <p:nvSpPr>
            <p:cNvPr id="21549" name="AutoShape 91"/>
            <p:cNvSpPr>
              <a:spLocks noChangeArrowheads="1"/>
            </p:cNvSpPr>
            <p:nvPr/>
          </p:nvSpPr>
          <p:spPr bwMode="auto">
            <a:xfrm>
              <a:off x="3408" y="1728"/>
              <a:ext cx="1104" cy="5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0" name="Text Box 92"/>
            <p:cNvSpPr txBox="1">
              <a:spLocks noChangeArrowheads="1"/>
            </p:cNvSpPr>
            <p:nvPr/>
          </p:nvSpPr>
          <p:spPr bwMode="auto">
            <a:xfrm>
              <a:off x="3552" y="1728"/>
              <a:ext cx="66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FlyNoWay</a:t>
              </a:r>
            </a:p>
          </p:txBody>
        </p:sp>
        <p:sp>
          <p:nvSpPr>
            <p:cNvPr id="21551" name="Line 93"/>
            <p:cNvSpPr>
              <a:spLocks noChangeShapeType="1"/>
            </p:cNvSpPr>
            <p:nvPr/>
          </p:nvSpPr>
          <p:spPr bwMode="auto">
            <a:xfrm>
              <a:off x="3408" y="1920"/>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2" name="Text Box 94"/>
            <p:cNvSpPr txBox="1">
              <a:spLocks noChangeArrowheads="1"/>
            </p:cNvSpPr>
            <p:nvPr/>
          </p:nvSpPr>
          <p:spPr bwMode="auto">
            <a:xfrm>
              <a:off x="3466" y="1892"/>
              <a:ext cx="86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fly()</a:t>
              </a:r>
            </a:p>
            <a:p>
              <a:r>
                <a:rPr lang="en-US" sz="1400"/>
                <a:t>// do nothing –</a:t>
              </a:r>
            </a:p>
            <a:p>
              <a:r>
                <a:rPr lang="en-US" sz="1400"/>
                <a:t>Can’t fly</a:t>
              </a:r>
            </a:p>
          </p:txBody>
        </p:sp>
      </p:grpSp>
      <p:sp>
        <p:nvSpPr>
          <p:cNvPr id="21522" name="Line 95"/>
          <p:cNvSpPr>
            <a:spLocks noChangeShapeType="1"/>
          </p:cNvSpPr>
          <p:nvPr/>
        </p:nvSpPr>
        <p:spPr bwMode="auto">
          <a:xfrm flipV="1">
            <a:off x="5943600" y="23622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3" name="Line 96"/>
          <p:cNvSpPr>
            <a:spLocks noChangeShapeType="1"/>
          </p:cNvSpPr>
          <p:nvPr/>
        </p:nvSpPr>
        <p:spPr bwMode="auto">
          <a:xfrm flipH="1" flipV="1">
            <a:off x="7696200" y="22860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524" name="Group 102"/>
          <p:cNvGrpSpPr>
            <a:grpSpLocks/>
          </p:cNvGrpSpPr>
          <p:nvPr/>
        </p:nvGrpSpPr>
        <p:grpSpPr bwMode="auto">
          <a:xfrm>
            <a:off x="6592888" y="3657600"/>
            <a:ext cx="1484312" cy="762000"/>
            <a:chOff x="3744" y="2400"/>
            <a:chExt cx="935" cy="480"/>
          </a:xfrm>
        </p:grpSpPr>
        <p:sp>
          <p:nvSpPr>
            <p:cNvPr id="21545" name="AutoShape 98"/>
            <p:cNvSpPr>
              <a:spLocks noChangeArrowheads="1"/>
            </p:cNvSpPr>
            <p:nvPr/>
          </p:nvSpPr>
          <p:spPr bwMode="auto">
            <a:xfrm>
              <a:off x="3744" y="2448"/>
              <a:ext cx="864"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6" name="Text Box 99"/>
            <p:cNvSpPr txBox="1">
              <a:spLocks noChangeArrowheads="1"/>
            </p:cNvSpPr>
            <p:nvPr/>
          </p:nvSpPr>
          <p:spPr bwMode="auto">
            <a:xfrm>
              <a:off x="3744" y="2400"/>
              <a:ext cx="93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&lt;&lt;interface&gt;&gt;</a:t>
              </a:r>
            </a:p>
            <a:p>
              <a:r>
                <a:rPr lang="en-US" sz="1400" b="1"/>
                <a:t>QuackBehavior</a:t>
              </a:r>
            </a:p>
          </p:txBody>
        </p:sp>
        <p:sp>
          <p:nvSpPr>
            <p:cNvPr id="21547" name="Line 100"/>
            <p:cNvSpPr>
              <a:spLocks noChangeShapeType="1"/>
            </p:cNvSpPr>
            <p:nvPr/>
          </p:nvSpPr>
          <p:spPr bwMode="auto">
            <a:xfrm>
              <a:off x="3744" y="2736"/>
              <a:ext cx="864"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8" name="Text Box 101"/>
            <p:cNvSpPr txBox="1">
              <a:spLocks noChangeArrowheads="1"/>
            </p:cNvSpPr>
            <p:nvPr/>
          </p:nvSpPr>
          <p:spPr bwMode="auto">
            <a:xfrm>
              <a:off x="3801" y="2688"/>
              <a:ext cx="4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quack()</a:t>
              </a:r>
            </a:p>
          </p:txBody>
        </p:sp>
      </p:grpSp>
      <p:grpSp>
        <p:nvGrpSpPr>
          <p:cNvPr id="21525" name="Group 109"/>
          <p:cNvGrpSpPr>
            <a:grpSpLocks/>
          </p:cNvGrpSpPr>
          <p:nvPr/>
        </p:nvGrpSpPr>
        <p:grpSpPr bwMode="auto">
          <a:xfrm>
            <a:off x="5257800" y="4495800"/>
            <a:ext cx="1752600" cy="990600"/>
            <a:chOff x="3648" y="2976"/>
            <a:chExt cx="1104" cy="624"/>
          </a:xfrm>
        </p:grpSpPr>
        <p:sp>
          <p:nvSpPr>
            <p:cNvPr id="21541" name="AutoShape 105"/>
            <p:cNvSpPr>
              <a:spLocks noChangeArrowheads="1"/>
            </p:cNvSpPr>
            <p:nvPr/>
          </p:nvSpPr>
          <p:spPr bwMode="auto">
            <a:xfrm>
              <a:off x="3648" y="2976"/>
              <a:ext cx="1104" cy="62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2" name="Text Box 106"/>
            <p:cNvSpPr txBox="1">
              <a:spLocks noChangeArrowheads="1"/>
            </p:cNvSpPr>
            <p:nvPr/>
          </p:nvSpPr>
          <p:spPr bwMode="auto">
            <a:xfrm>
              <a:off x="3936" y="2976"/>
              <a:ext cx="43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Quack</a:t>
              </a:r>
            </a:p>
          </p:txBody>
        </p:sp>
        <p:sp>
          <p:nvSpPr>
            <p:cNvPr id="21543" name="Line 107"/>
            <p:cNvSpPr>
              <a:spLocks noChangeShapeType="1"/>
            </p:cNvSpPr>
            <p:nvPr/>
          </p:nvSpPr>
          <p:spPr bwMode="auto">
            <a:xfrm>
              <a:off x="3648" y="3168"/>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4" name="Text Box 108"/>
            <p:cNvSpPr txBox="1">
              <a:spLocks noChangeArrowheads="1"/>
            </p:cNvSpPr>
            <p:nvPr/>
          </p:nvSpPr>
          <p:spPr bwMode="auto">
            <a:xfrm>
              <a:off x="3705" y="3120"/>
              <a:ext cx="104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quack()</a:t>
              </a:r>
            </a:p>
            <a:p>
              <a:r>
                <a:rPr lang="en-US" sz="1400"/>
                <a:t>// implements duck</a:t>
              </a:r>
            </a:p>
            <a:p>
              <a:r>
                <a:rPr lang="en-US" sz="1400"/>
                <a:t>quacking</a:t>
              </a:r>
            </a:p>
          </p:txBody>
        </p:sp>
      </p:grpSp>
      <p:grpSp>
        <p:nvGrpSpPr>
          <p:cNvPr id="21526" name="Group 110"/>
          <p:cNvGrpSpPr>
            <a:grpSpLocks/>
          </p:cNvGrpSpPr>
          <p:nvPr/>
        </p:nvGrpSpPr>
        <p:grpSpPr bwMode="auto">
          <a:xfrm>
            <a:off x="7162800" y="4495800"/>
            <a:ext cx="1752600" cy="990600"/>
            <a:chOff x="3648" y="2976"/>
            <a:chExt cx="1104" cy="624"/>
          </a:xfrm>
        </p:grpSpPr>
        <p:sp>
          <p:nvSpPr>
            <p:cNvPr id="21537" name="AutoShape 111"/>
            <p:cNvSpPr>
              <a:spLocks noChangeArrowheads="1"/>
            </p:cNvSpPr>
            <p:nvPr/>
          </p:nvSpPr>
          <p:spPr bwMode="auto">
            <a:xfrm>
              <a:off x="3648" y="2976"/>
              <a:ext cx="1104" cy="62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8" name="Text Box 112"/>
            <p:cNvSpPr txBox="1">
              <a:spLocks noChangeArrowheads="1"/>
            </p:cNvSpPr>
            <p:nvPr/>
          </p:nvSpPr>
          <p:spPr bwMode="auto">
            <a:xfrm>
              <a:off x="3936" y="2976"/>
              <a:ext cx="4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Squeak</a:t>
              </a:r>
            </a:p>
          </p:txBody>
        </p:sp>
        <p:sp>
          <p:nvSpPr>
            <p:cNvPr id="21539" name="Line 113"/>
            <p:cNvSpPr>
              <a:spLocks noChangeShapeType="1"/>
            </p:cNvSpPr>
            <p:nvPr/>
          </p:nvSpPr>
          <p:spPr bwMode="auto">
            <a:xfrm>
              <a:off x="3648" y="3168"/>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0" name="Text Box 114"/>
            <p:cNvSpPr txBox="1">
              <a:spLocks noChangeArrowheads="1"/>
            </p:cNvSpPr>
            <p:nvPr/>
          </p:nvSpPr>
          <p:spPr bwMode="auto">
            <a:xfrm>
              <a:off x="3705" y="3120"/>
              <a:ext cx="104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quack()</a:t>
              </a:r>
            </a:p>
            <a:p>
              <a:r>
                <a:rPr lang="en-US" sz="1400"/>
                <a:t>// implements squeak</a:t>
              </a:r>
            </a:p>
          </p:txBody>
        </p:sp>
      </p:grpSp>
      <p:grpSp>
        <p:nvGrpSpPr>
          <p:cNvPr id="21527" name="Group 120"/>
          <p:cNvGrpSpPr>
            <a:grpSpLocks/>
          </p:cNvGrpSpPr>
          <p:nvPr/>
        </p:nvGrpSpPr>
        <p:grpSpPr bwMode="auto">
          <a:xfrm>
            <a:off x="5943600" y="5562600"/>
            <a:ext cx="2209800" cy="746125"/>
            <a:chOff x="3744" y="3504"/>
            <a:chExt cx="1392" cy="470"/>
          </a:xfrm>
        </p:grpSpPr>
        <p:sp>
          <p:nvSpPr>
            <p:cNvPr id="21533" name="AutoShape 116"/>
            <p:cNvSpPr>
              <a:spLocks noChangeArrowheads="1"/>
            </p:cNvSpPr>
            <p:nvPr/>
          </p:nvSpPr>
          <p:spPr bwMode="auto">
            <a:xfrm>
              <a:off x="3744" y="3504"/>
              <a:ext cx="1392"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4" name="Text Box 117"/>
            <p:cNvSpPr txBox="1">
              <a:spLocks noChangeArrowheads="1"/>
            </p:cNvSpPr>
            <p:nvPr/>
          </p:nvSpPr>
          <p:spPr bwMode="auto">
            <a:xfrm>
              <a:off x="4107" y="3504"/>
              <a:ext cx="66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Mutequack</a:t>
              </a:r>
            </a:p>
          </p:txBody>
        </p:sp>
        <p:sp>
          <p:nvSpPr>
            <p:cNvPr id="21535" name="Line 118"/>
            <p:cNvSpPr>
              <a:spLocks noChangeShapeType="1"/>
            </p:cNvSpPr>
            <p:nvPr/>
          </p:nvSpPr>
          <p:spPr bwMode="auto">
            <a:xfrm>
              <a:off x="3744" y="3696"/>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6" name="Text Box 119"/>
            <p:cNvSpPr txBox="1">
              <a:spLocks noChangeArrowheads="1"/>
            </p:cNvSpPr>
            <p:nvPr/>
          </p:nvSpPr>
          <p:spPr bwMode="auto">
            <a:xfrm>
              <a:off x="3816" y="3648"/>
              <a:ext cx="13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quack()</a:t>
              </a:r>
            </a:p>
            <a:p>
              <a:r>
                <a:rPr lang="en-US" sz="1400"/>
                <a:t>// do nothing</a:t>
              </a:r>
            </a:p>
          </p:txBody>
        </p:sp>
      </p:grpSp>
      <p:sp>
        <p:nvSpPr>
          <p:cNvPr id="21528" name="Line 121"/>
          <p:cNvSpPr>
            <a:spLocks noChangeShapeType="1"/>
          </p:cNvSpPr>
          <p:nvPr/>
        </p:nvSpPr>
        <p:spPr bwMode="auto">
          <a:xfrm flipV="1">
            <a:off x="5943600" y="4038600"/>
            <a:ext cx="609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9" name="Line 122"/>
          <p:cNvSpPr>
            <a:spLocks noChangeShapeType="1"/>
          </p:cNvSpPr>
          <p:nvPr/>
        </p:nvSpPr>
        <p:spPr bwMode="auto">
          <a:xfrm flipH="1" flipV="1">
            <a:off x="8001000" y="4114800"/>
            <a:ext cx="457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0" name="Line 123"/>
          <p:cNvSpPr>
            <a:spLocks noChangeShapeType="1"/>
          </p:cNvSpPr>
          <p:nvPr/>
        </p:nvSpPr>
        <p:spPr bwMode="auto">
          <a:xfrm flipV="1">
            <a:off x="7086600" y="4419600"/>
            <a:ext cx="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1" name="Freeform 127"/>
          <p:cNvSpPr>
            <a:spLocks/>
          </p:cNvSpPr>
          <p:nvPr/>
        </p:nvSpPr>
        <p:spPr bwMode="auto">
          <a:xfrm>
            <a:off x="3086100" y="1993900"/>
            <a:ext cx="3238500" cy="609600"/>
          </a:xfrm>
          <a:custGeom>
            <a:avLst/>
            <a:gdLst>
              <a:gd name="T0" fmla="*/ 181451250 w 2040"/>
              <a:gd name="T1" fmla="*/ 947578750 h 384"/>
              <a:gd name="T2" fmla="*/ 302418750 w 2040"/>
              <a:gd name="T3" fmla="*/ 826611250 h 384"/>
              <a:gd name="T4" fmla="*/ 1995963750 w 2040"/>
              <a:gd name="T5" fmla="*/ 100806250 h 384"/>
              <a:gd name="T6" fmla="*/ 2147483647 w 2040"/>
              <a:gd name="T7" fmla="*/ 22177375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40" h="384">
                <a:moveTo>
                  <a:pt x="72" y="376"/>
                </a:moveTo>
                <a:cubicBezTo>
                  <a:pt x="36" y="380"/>
                  <a:pt x="0" y="384"/>
                  <a:pt x="120" y="328"/>
                </a:cubicBezTo>
                <a:cubicBezTo>
                  <a:pt x="240" y="272"/>
                  <a:pt x="472" y="80"/>
                  <a:pt x="792" y="40"/>
                </a:cubicBezTo>
                <a:cubicBezTo>
                  <a:pt x="1112" y="0"/>
                  <a:pt x="1576" y="44"/>
                  <a:pt x="2040" y="8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2" name="Freeform 128"/>
          <p:cNvSpPr>
            <a:spLocks/>
          </p:cNvSpPr>
          <p:nvPr/>
        </p:nvSpPr>
        <p:spPr bwMode="auto">
          <a:xfrm>
            <a:off x="3352800" y="2895600"/>
            <a:ext cx="3200400" cy="1397000"/>
          </a:xfrm>
          <a:custGeom>
            <a:avLst/>
            <a:gdLst>
              <a:gd name="T0" fmla="*/ 0 w 2016"/>
              <a:gd name="T1" fmla="*/ 0 h 880"/>
              <a:gd name="T2" fmla="*/ 1935480000 w 2016"/>
              <a:gd name="T3" fmla="*/ 1935480000 h 880"/>
              <a:gd name="T4" fmla="*/ 2147483647 w 2016"/>
              <a:gd name="T5" fmla="*/ 1693545000 h 880"/>
              <a:gd name="T6" fmla="*/ 0 60000 65536"/>
              <a:gd name="T7" fmla="*/ 0 60000 65536"/>
              <a:gd name="T8" fmla="*/ 0 60000 65536"/>
            </a:gdLst>
            <a:ahLst/>
            <a:cxnLst>
              <a:cxn ang="T6">
                <a:pos x="T0" y="T1"/>
              </a:cxn>
              <a:cxn ang="T7">
                <a:pos x="T2" y="T3"/>
              </a:cxn>
              <a:cxn ang="T8">
                <a:pos x="T4" y="T5"/>
              </a:cxn>
            </a:cxnLst>
            <a:rect l="0" t="0" r="r" b="b"/>
            <a:pathLst>
              <a:path w="2016" h="880">
                <a:moveTo>
                  <a:pt x="0" y="0"/>
                </a:moveTo>
                <a:cubicBezTo>
                  <a:pt x="216" y="328"/>
                  <a:pt x="432" y="656"/>
                  <a:pt x="768" y="768"/>
                </a:cubicBezTo>
                <a:cubicBezTo>
                  <a:pt x="1104" y="880"/>
                  <a:pt x="1560" y="776"/>
                  <a:pt x="2016" y="67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Cloud Callout 77"/>
          <p:cNvSpPr/>
          <p:nvPr/>
        </p:nvSpPr>
        <p:spPr>
          <a:xfrm>
            <a:off x="-426929" y="3382962"/>
            <a:ext cx="2286000" cy="1066800"/>
          </a:xfrm>
          <a:prstGeom prst="cloudCallout">
            <a:avLst>
              <a:gd name="adj1" fmla="val 55000"/>
              <a:gd name="adj2" fmla="val 865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IS-A</a:t>
            </a:r>
          </a:p>
          <a:p>
            <a:pPr algn="ctr"/>
            <a:r>
              <a:rPr lang="en-US" dirty="0" smtClean="0"/>
              <a:t>(Inheritance)</a:t>
            </a:r>
            <a:endParaRPr lang="en-US" dirty="0"/>
          </a:p>
        </p:txBody>
      </p:sp>
      <p:sp>
        <p:nvSpPr>
          <p:cNvPr id="79" name="Cloud Callout 78"/>
          <p:cNvSpPr/>
          <p:nvPr/>
        </p:nvSpPr>
        <p:spPr>
          <a:xfrm>
            <a:off x="3086100" y="914400"/>
            <a:ext cx="2514600" cy="914400"/>
          </a:xfrm>
          <a:prstGeom prst="cloudCallout">
            <a:avLst>
              <a:gd name="adj1" fmla="val -4949"/>
              <a:gd name="adj2" fmla="val 944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HAS-A</a:t>
            </a:r>
          </a:p>
          <a:p>
            <a:pPr algn="ctr"/>
            <a:r>
              <a:rPr lang="en-US" dirty="0" smtClean="0"/>
              <a:t>(Composition)</a:t>
            </a:r>
            <a:endParaRPr lang="en-US" dirty="0"/>
          </a:p>
        </p:txBody>
      </p:sp>
    </p:spTree>
    <p:extLst>
      <p:ext uri="{BB962C8B-B14F-4D97-AF65-F5344CB8AC3E}">
        <p14:creationId xmlns:p14="http://schemas.microsoft.com/office/powerpoint/2010/main" val="74951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43712"/>
          </a:xfrm>
        </p:spPr>
        <p:txBody>
          <a:bodyPr>
            <a:normAutofit fontScale="90000"/>
          </a:bodyPr>
          <a:lstStyle/>
          <a:p>
            <a:r>
              <a:rPr lang="en-US" sz="4800" dirty="0" smtClean="0"/>
              <a:t>How about an interface (Java and C++)</a:t>
            </a:r>
            <a:endParaRPr lang="en-US" sz="4800" dirty="0"/>
          </a:p>
        </p:txBody>
      </p:sp>
      <p:sp>
        <p:nvSpPr>
          <p:cNvPr id="4" name="Rectangle 3"/>
          <p:cNvSpPr/>
          <p:nvPr/>
        </p:nvSpPr>
        <p:spPr>
          <a:xfrm>
            <a:off x="4876800" y="1504950"/>
            <a:ext cx="3048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Duck</a:t>
            </a:r>
          </a:p>
          <a:p>
            <a:pPr algn="ctr"/>
            <a:endParaRPr lang="en-US" dirty="0" smtClean="0"/>
          </a:p>
          <a:p>
            <a:pPr algn="ctr"/>
            <a:r>
              <a:rPr lang="en-US" dirty="0" smtClean="0"/>
              <a:t>swim()</a:t>
            </a:r>
          </a:p>
          <a:p>
            <a:pPr algn="ctr"/>
            <a:r>
              <a:rPr lang="en-US" dirty="0" smtClean="0"/>
              <a:t>display()</a:t>
            </a:r>
          </a:p>
          <a:p>
            <a:pPr algn="ctr"/>
            <a:endParaRPr lang="en-US" b="1" dirty="0" smtClean="0">
              <a:solidFill>
                <a:srgbClr val="FF0000"/>
              </a:solidFill>
            </a:endParaRPr>
          </a:p>
          <a:p>
            <a:pPr algn="ctr"/>
            <a:r>
              <a:rPr lang="en-US" dirty="0" smtClean="0"/>
              <a:t>//other duck-like method</a:t>
            </a:r>
          </a:p>
          <a:p>
            <a:pPr algn="ctr"/>
            <a:endParaRPr lang="en-US" dirty="0"/>
          </a:p>
        </p:txBody>
      </p:sp>
      <p:cxnSp>
        <p:nvCxnSpPr>
          <p:cNvPr id="6" name="Straight Connector 5"/>
          <p:cNvCxnSpPr/>
          <p:nvPr/>
        </p:nvCxnSpPr>
        <p:spPr>
          <a:xfrm>
            <a:off x="76200" y="4038600"/>
            <a:ext cx="30480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352800" y="4038600"/>
            <a:ext cx="30480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RedheadDuck</a:t>
            </a:r>
            <a:endParaRPr lang="en-US" dirty="0" smtClean="0"/>
          </a:p>
          <a:p>
            <a:pPr algn="ctr"/>
            <a:endParaRPr lang="en-US" dirty="0" smtClean="0"/>
          </a:p>
          <a:p>
            <a:pPr algn="ctr"/>
            <a:r>
              <a:rPr lang="en-US" dirty="0" smtClean="0">
                <a:solidFill>
                  <a:srgbClr val="FFFF00"/>
                </a:solidFill>
              </a:rPr>
              <a:t>quack(){</a:t>
            </a:r>
          </a:p>
          <a:p>
            <a:pPr algn="ctr"/>
            <a:r>
              <a:rPr lang="en-US" dirty="0" smtClean="0">
                <a:solidFill>
                  <a:srgbClr val="FFFF00"/>
                </a:solidFill>
              </a:rPr>
              <a:t>//implement}</a:t>
            </a:r>
          </a:p>
          <a:p>
            <a:pPr algn="ctr"/>
            <a:r>
              <a:rPr lang="en-US" dirty="0" smtClean="0">
                <a:solidFill>
                  <a:srgbClr val="FF0000"/>
                </a:solidFill>
              </a:rPr>
              <a:t>fly(){</a:t>
            </a:r>
          </a:p>
          <a:p>
            <a:pPr algn="ctr"/>
            <a:r>
              <a:rPr lang="en-US" dirty="0" smtClean="0">
                <a:solidFill>
                  <a:srgbClr val="FF0000"/>
                </a:solidFill>
              </a:rPr>
              <a:t>//implement}</a:t>
            </a:r>
          </a:p>
          <a:p>
            <a:pPr algn="ctr"/>
            <a:r>
              <a:rPr lang="en-US" dirty="0" smtClean="0"/>
              <a:t>display()</a:t>
            </a:r>
          </a:p>
          <a:p>
            <a:pPr algn="ctr"/>
            <a:r>
              <a:rPr lang="en-US" dirty="0" smtClean="0"/>
              <a:t>//looks like a redhead</a:t>
            </a:r>
          </a:p>
          <a:p>
            <a:pPr algn="ctr"/>
            <a:endParaRPr lang="en-US" dirty="0"/>
          </a:p>
        </p:txBody>
      </p:sp>
      <p:sp>
        <p:nvSpPr>
          <p:cNvPr id="9" name="Rectangle 8"/>
          <p:cNvSpPr/>
          <p:nvPr/>
        </p:nvSpPr>
        <p:spPr>
          <a:xfrm>
            <a:off x="152400" y="4038600"/>
            <a:ext cx="30480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MallardDuck</a:t>
            </a:r>
            <a:endParaRPr lang="en-US" dirty="0" smtClean="0"/>
          </a:p>
          <a:p>
            <a:pPr algn="ctr"/>
            <a:endParaRPr lang="en-US" dirty="0" smtClean="0"/>
          </a:p>
          <a:p>
            <a:pPr algn="ctr"/>
            <a:r>
              <a:rPr lang="en-US" dirty="0" smtClean="0">
                <a:solidFill>
                  <a:srgbClr val="FFFF00"/>
                </a:solidFill>
              </a:rPr>
              <a:t>quack(){</a:t>
            </a:r>
          </a:p>
          <a:p>
            <a:pPr algn="ctr"/>
            <a:r>
              <a:rPr lang="en-US" dirty="0" smtClean="0">
                <a:solidFill>
                  <a:srgbClr val="FFFF00"/>
                </a:solidFill>
              </a:rPr>
              <a:t>//implement}</a:t>
            </a:r>
          </a:p>
          <a:p>
            <a:pPr algn="ctr"/>
            <a:r>
              <a:rPr lang="en-US" dirty="0" smtClean="0">
                <a:solidFill>
                  <a:srgbClr val="FF0000"/>
                </a:solidFill>
              </a:rPr>
              <a:t>fly(){</a:t>
            </a:r>
          </a:p>
          <a:p>
            <a:pPr algn="ctr"/>
            <a:r>
              <a:rPr lang="en-US" dirty="0" smtClean="0">
                <a:solidFill>
                  <a:srgbClr val="FF0000"/>
                </a:solidFill>
              </a:rPr>
              <a:t>//implement}</a:t>
            </a:r>
          </a:p>
          <a:p>
            <a:pPr algn="ctr"/>
            <a:r>
              <a:rPr lang="en-US" dirty="0" smtClean="0"/>
              <a:t>display()</a:t>
            </a:r>
          </a:p>
          <a:p>
            <a:pPr algn="ctr"/>
            <a:r>
              <a:rPr lang="en-US" dirty="0" smtClean="0"/>
              <a:t>//looks like a mallard</a:t>
            </a:r>
          </a:p>
          <a:p>
            <a:pPr algn="ctr"/>
            <a:endParaRPr lang="en-US" dirty="0"/>
          </a:p>
        </p:txBody>
      </p:sp>
      <p:cxnSp>
        <p:nvCxnSpPr>
          <p:cNvPr id="10" name="Straight Connector 9"/>
          <p:cNvCxnSpPr/>
          <p:nvPr/>
        </p:nvCxnSpPr>
        <p:spPr>
          <a:xfrm>
            <a:off x="4876800" y="1992313"/>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2400" y="45720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5720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0"/>
            <a:endCxn id="19" idx="2"/>
          </p:cNvCxnSpPr>
          <p:nvPr/>
        </p:nvCxnSpPr>
        <p:spPr>
          <a:xfrm flipV="1">
            <a:off x="1676400" y="3724274"/>
            <a:ext cx="3714750" cy="31432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5391150" y="3571874"/>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6019800" y="3533774"/>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3"/>
            <a:endCxn id="8" idx="0"/>
          </p:cNvCxnSpPr>
          <p:nvPr/>
        </p:nvCxnSpPr>
        <p:spPr>
          <a:xfrm flipH="1">
            <a:off x="4876800" y="3686174"/>
            <a:ext cx="1257300" cy="35242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019800" y="4038600"/>
            <a:ext cx="30480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RubberDuck</a:t>
            </a:r>
            <a:endParaRPr lang="en-US" dirty="0" smtClean="0"/>
          </a:p>
          <a:p>
            <a:pPr algn="ctr"/>
            <a:endParaRPr lang="en-US" dirty="0" smtClean="0"/>
          </a:p>
          <a:p>
            <a:pPr algn="ctr"/>
            <a:r>
              <a:rPr lang="en-US" dirty="0" smtClean="0">
                <a:solidFill>
                  <a:srgbClr val="FFFF00"/>
                </a:solidFill>
              </a:rPr>
              <a:t>quack(){</a:t>
            </a:r>
          </a:p>
          <a:p>
            <a:pPr algn="ctr"/>
            <a:r>
              <a:rPr lang="en-US" dirty="0" smtClean="0">
                <a:solidFill>
                  <a:srgbClr val="FFFF00"/>
                </a:solidFill>
              </a:rPr>
              <a:t>//implement to Squeak}</a:t>
            </a:r>
          </a:p>
          <a:p>
            <a:pPr algn="ctr"/>
            <a:r>
              <a:rPr lang="en-US" dirty="0" smtClean="0"/>
              <a:t>display()</a:t>
            </a:r>
          </a:p>
          <a:p>
            <a:pPr algn="ctr"/>
            <a:r>
              <a:rPr lang="en-US" dirty="0" smtClean="0"/>
              <a:t>//looks like a  </a:t>
            </a:r>
            <a:r>
              <a:rPr lang="en-US" dirty="0" err="1" smtClean="0"/>
              <a:t>rubberduck</a:t>
            </a:r>
            <a:endParaRPr lang="en-US" dirty="0" smtClean="0"/>
          </a:p>
          <a:p>
            <a:pPr algn="ctr"/>
            <a:endParaRPr lang="en-US" dirty="0"/>
          </a:p>
        </p:txBody>
      </p:sp>
      <p:cxnSp>
        <p:nvCxnSpPr>
          <p:cNvPr id="16" name="Straight Connector 15"/>
          <p:cNvCxnSpPr/>
          <p:nvPr/>
        </p:nvCxnSpPr>
        <p:spPr>
          <a:xfrm>
            <a:off x="6019800" y="4648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a:off x="7162800" y="3505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7" idx="3"/>
            <a:endCxn id="15" idx="0"/>
          </p:cNvCxnSpPr>
          <p:nvPr/>
        </p:nvCxnSpPr>
        <p:spPr>
          <a:xfrm>
            <a:off x="7277100" y="3657600"/>
            <a:ext cx="266700" cy="3810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81000" y="1885950"/>
            <a:ext cx="1371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《interface》</a:t>
            </a:r>
            <a:endParaRPr lang="en-US" dirty="0" smtClean="0"/>
          </a:p>
          <a:p>
            <a:pPr algn="ctr"/>
            <a:r>
              <a:rPr lang="en-US" dirty="0" smtClean="0"/>
              <a:t>Flyable</a:t>
            </a:r>
          </a:p>
          <a:p>
            <a:pPr algn="ctr"/>
            <a:endParaRPr lang="en-US" dirty="0" smtClean="0"/>
          </a:p>
          <a:p>
            <a:pPr algn="ctr"/>
            <a:r>
              <a:rPr lang="en-US" dirty="0" smtClean="0">
                <a:solidFill>
                  <a:srgbClr val="FF0000"/>
                </a:solidFill>
              </a:rPr>
              <a:t>fly()</a:t>
            </a:r>
          </a:p>
          <a:p>
            <a:pPr algn="ctr"/>
            <a:endParaRPr lang="en-US" dirty="0"/>
          </a:p>
        </p:txBody>
      </p:sp>
      <p:cxnSp>
        <p:nvCxnSpPr>
          <p:cNvPr id="24" name="Straight Connector 23"/>
          <p:cNvCxnSpPr>
            <a:stCxn id="23" idx="1"/>
            <a:endCxn id="23" idx="3"/>
          </p:cNvCxnSpPr>
          <p:nvPr/>
        </p:nvCxnSpPr>
        <p:spPr>
          <a:xfrm>
            <a:off x="381000" y="2533650"/>
            <a:ext cx="1371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571750" y="1563688"/>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altLang="zh-CN" dirty="0" smtClean="0"/>
              <a:t>《interface》</a:t>
            </a:r>
          </a:p>
          <a:p>
            <a:pPr algn="ctr"/>
            <a:r>
              <a:rPr lang="en-US" dirty="0" err="1" smtClean="0"/>
              <a:t>Quackable</a:t>
            </a:r>
            <a:endParaRPr lang="en-US" dirty="0" smtClean="0"/>
          </a:p>
          <a:p>
            <a:pPr algn="ctr"/>
            <a:endParaRPr lang="en-US" dirty="0" smtClean="0"/>
          </a:p>
          <a:p>
            <a:pPr algn="ctr"/>
            <a:r>
              <a:rPr lang="en-US" dirty="0" smtClean="0">
                <a:solidFill>
                  <a:srgbClr val="FFFF00"/>
                </a:solidFill>
              </a:rPr>
              <a:t>quack()</a:t>
            </a:r>
          </a:p>
          <a:p>
            <a:pPr algn="ctr"/>
            <a:endParaRPr lang="en-US" dirty="0"/>
          </a:p>
        </p:txBody>
      </p:sp>
      <p:cxnSp>
        <p:nvCxnSpPr>
          <p:cNvPr id="29" name="Straight Connector 28"/>
          <p:cNvCxnSpPr/>
          <p:nvPr/>
        </p:nvCxnSpPr>
        <p:spPr>
          <a:xfrm>
            <a:off x="2590800" y="2114550"/>
            <a:ext cx="1447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Isosceles Triangle 31"/>
          <p:cNvSpPr/>
          <p:nvPr/>
        </p:nvSpPr>
        <p:spPr>
          <a:xfrm>
            <a:off x="685800" y="3124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2895600" y="2706688"/>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a:stCxn id="32" idx="3"/>
          </p:cNvCxnSpPr>
          <p:nvPr/>
        </p:nvCxnSpPr>
        <p:spPr>
          <a:xfrm rot="16200000" flipH="1">
            <a:off x="666750" y="3409950"/>
            <a:ext cx="762000" cy="4953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9" idx="3"/>
          </p:cNvCxnSpPr>
          <p:nvPr/>
        </p:nvCxnSpPr>
        <p:spPr>
          <a:xfrm rot="16200000" flipH="1">
            <a:off x="2190750" y="2266950"/>
            <a:ext cx="762000" cy="27813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1066800" y="3124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3124200" y="2676525"/>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3390900" y="26670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3" idx="3"/>
          </p:cNvCxnSpPr>
          <p:nvPr/>
        </p:nvCxnSpPr>
        <p:spPr>
          <a:xfrm rot="5400000">
            <a:off x="2152650" y="3297238"/>
            <a:ext cx="1295400" cy="4191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1" idx="3"/>
          </p:cNvCxnSpPr>
          <p:nvPr/>
        </p:nvCxnSpPr>
        <p:spPr>
          <a:xfrm rot="16200000" flipH="1">
            <a:off x="3257550" y="2809875"/>
            <a:ext cx="1295400" cy="13335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2" idx="3"/>
          </p:cNvCxnSpPr>
          <p:nvPr/>
        </p:nvCxnSpPr>
        <p:spPr>
          <a:xfrm rot="16200000" flipH="1">
            <a:off x="5619750" y="704850"/>
            <a:ext cx="1295400" cy="55245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5477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 #3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Favor composition over inheritance</a:t>
            </a:r>
          </a:p>
          <a:p>
            <a:endParaRPr lang="en-US" dirty="0"/>
          </a:p>
          <a:p>
            <a:r>
              <a:rPr lang="en-US" dirty="0"/>
              <a:t>HAS-A can be better than IS-A</a:t>
            </a:r>
          </a:p>
          <a:p>
            <a:endParaRPr lang="en-US" dirty="0" smtClean="0"/>
          </a:p>
          <a:p>
            <a:r>
              <a:rPr lang="en-US" dirty="0" smtClean="0"/>
              <a:t>Allows </a:t>
            </a:r>
            <a:r>
              <a:rPr lang="en-US" dirty="0"/>
              <a:t>changing behavior at run time</a:t>
            </a:r>
          </a:p>
          <a:p>
            <a:endParaRPr lang="en-US" dirty="0" smtClean="0"/>
          </a:p>
          <a:p>
            <a:endParaRPr lang="en-US" dirty="0"/>
          </a:p>
          <a:p>
            <a:endParaRPr lang="en-US" dirty="0" smtClean="0"/>
          </a:p>
          <a:p>
            <a:endParaRPr lang="en-US" dirty="0" smtClean="0"/>
          </a:p>
          <a:p>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Design Principles</a:t>
            </a:r>
            <a:endParaRPr lang="en-US" dirty="0"/>
          </a:p>
        </p:txBody>
      </p:sp>
      <p:sp>
        <p:nvSpPr>
          <p:cNvPr id="3" name="Content Placeholder 2"/>
          <p:cNvSpPr>
            <a:spLocks noGrp="1"/>
          </p:cNvSpPr>
          <p:nvPr>
            <p:ph idx="1"/>
          </p:nvPr>
        </p:nvSpPr>
        <p:spPr/>
        <p:txBody>
          <a:bodyPr/>
          <a:lstStyle/>
          <a:p>
            <a:r>
              <a:rPr lang="en-US" dirty="0" smtClean="0"/>
              <a:t>Identify the aspects of the application that vary and separate them from what stays the same.</a:t>
            </a:r>
          </a:p>
          <a:p>
            <a:pPr>
              <a:buNone/>
            </a:pPr>
            <a:endParaRPr lang="en-US" dirty="0" smtClean="0"/>
          </a:p>
          <a:p>
            <a:r>
              <a:rPr lang="en-US" dirty="0" smtClean="0"/>
              <a:t>Program to a super type (an interface), not an implementation</a:t>
            </a:r>
          </a:p>
          <a:p>
            <a:endParaRPr lang="en-US" dirty="0" smtClean="0"/>
          </a:p>
          <a:p>
            <a:r>
              <a:rPr lang="en-US" dirty="0" smtClean="0"/>
              <a:t>Favor composition over inheritance</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But now we need the ducks to fly</a:t>
            </a:r>
            <a:endParaRPr lang="en-US" dirty="0"/>
          </a:p>
        </p:txBody>
      </p:sp>
      <p:sp>
        <p:nvSpPr>
          <p:cNvPr id="4" name="Rectangle 3"/>
          <p:cNvSpPr/>
          <p:nvPr/>
        </p:nvSpPr>
        <p:spPr>
          <a:xfrm>
            <a:off x="3276600" y="1828800"/>
            <a:ext cx="3048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Duck</a:t>
            </a:r>
          </a:p>
          <a:p>
            <a:pPr algn="ctr"/>
            <a:endParaRPr lang="en-US" dirty="0" smtClean="0"/>
          </a:p>
          <a:p>
            <a:pPr algn="ctr"/>
            <a:r>
              <a:rPr lang="en-US" dirty="0" smtClean="0"/>
              <a:t>quack()</a:t>
            </a:r>
          </a:p>
          <a:p>
            <a:pPr algn="ctr"/>
            <a:r>
              <a:rPr lang="en-US" dirty="0" smtClean="0"/>
              <a:t>swim()</a:t>
            </a:r>
          </a:p>
          <a:p>
            <a:pPr algn="ctr"/>
            <a:r>
              <a:rPr lang="en-US" dirty="0" smtClean="0"/>
              <a:t>display()</a:t>
            </a:r>
          </a:p>
          <a:p>
            <a:pPr algn="ctr"/>
            <a:r>
              <a:rPr lang="en-US" dirty="0" smtClean="0"/>
              <a:t>//other duck-like method</a:t>
            </a:r>
          </a:p>
          <a:p>
            <a:pPr algn="ctr"/>
            <a:endParaRPr lang="en-US" dirty="0"/>
          </a:p>
        </p:txBody>
      </p:sp>
      <p:cxnSp>
        <p:nvCxnSpPr>
          <p:cNvPr id="6" name="Straight Connector 5"/>
          <p:cNvCxnSpPr/>
          <p:nvPr/>
        </p:nvCxnSpPr>
        <p:spPr>
          <a:xfrm>
            <a:off x="381000" y="4419600"/>
            <a:ext cx="30480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334000" y="4419600"/>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RedheadDuck</a:t>
            </a:r>
            <a:endParaRPr lang="en-US" dirty="0" smtClean="0"/>
          </a:p>
          <a:p>
            <a:pPr algn="ctr"/>
            <a:endParaRPr lang="en-US" dirty="0" smtClean="0"/>
          </a:p>
          <a:p>
            <a:pPr algn="ctr"/>
            <a:endParaRPr lang="en-US" dirty="0" smtClean="0"/>
          </a:p>
          <a:p>
            <a:pPr algn="ctr"/>
            <a:r>
              <a:rPr lang="en-US" dirty="0" smtClean="0"/>
              <a:t>display()</a:t>
            </a:r>
          </a:p>
          <a:p>
            <a:pPr algn="ctr"/>
            <a:r>
              <a:rPr lang="en-US" dirty="0" smtClean="0"/>
              <a:t>//looks like a redhead</a:t>
            </a:r>
          </a:p>
          <a:p>
            <a:pPr algn="ctr"/>
            <a:endParaRPr lang="en-US" dirty="0"/>
          </a:p>
        </p:txBody>
      </p:sp>
      <p:sp>
        <p:nvSpPr>
          <p:cNvPr id="9" name="Rectangle 8"/>
          <p:cNvSpPr/>
          <p:nvPr/>
        </p:nvSpPr>
        <p:spPr>
          <a:xfrm>
            <a:off x="457200" y="4419600"/>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MallardDuck</a:t>
            </a:r>
            <a:endParaRPr lang="en-US" dirty="0" smtClean="0"/>
          </a:p>
          <a:p>
            <a:pPr algn="ctr"/>
            <a:endParaRPr lang="en-US" dirty="0" smtClean="0"/>
          </a:p>
          <a:p>
            <a:pPr algn="ctr"/>
            <a:endParaRPr lang="en-US" dirty="0" smtClean="0"/>
          </a:p>
          <a:p>
            <a:pPr algn="ctr"/>
            <a:r>
              <a:rPr lang="en-US" dirty="0" smtClean="0"/>
              <a:t>display()</a:t>
            </a:r>
          </a:p>
          <a:p>
            <a:pPr algn="ctr"/>
            <a:r>
              <a:rPr lang="en-US" dirty="0" smtClean="0"/>
              <a:t>//looks like a mallard</a:t>
            </a:r>
          </a:p>
          <a:p>
            <a:pPr algn="ctr"/>
            <a:endParaRPr lang="en-US" dirty="0"/>
          </a:p>
        </p:txBody>
      </p:sp>
      <p:cxnSp>
        <p:nvCxnSpPr>
          <p:cNvPr id="10" name="Straight Connector 9"/>
          <p:cNvCxnSpPr/>
          <p:nvPr/>
        </p:nvCxnSpPr>
        <p:spPr>
          <a:xfrm>
            <a:off x="3276600" y="2362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200" y="5029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0" y="51054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0"/>
          </p:cNvCxnSpPr>
          <p:nvPr/>
        </p:nvCxnSpPr>
        <p:spPr>
          <a:xfrm rot="5400000" flipH="1" flipV="1">
            <a:off x="2705100" y="3314700"/>
            <a:ext cx="381000" cy="18288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3733800" y="3886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5181600" y="3886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3"/>
          </p:cNvCxnSpPr>
          <p:nvPr/>
        </p:nvCxnSpPr>
        <p:spPr>
          <a:xfrm rot="16200000" flipH="1">
            <a:off x="5962650" y="3371850"/>
            <a:ext cx="381000" cy="171450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9154" name="Picture 2" descr="http://www.uml.org.cn/sjms/images/15_1a.jpg"/>
          <p:cNvPicPr>
            <a:picLocks noChangeAspect="1" noChangeArrowheads="1"/>
          </p:cNvPicPr>
          <p:nvPr/>
        </p:nvPicPr>
        <p:blipFill>
          <a:blip r:embed="rId2" cstate="print"/>
          <a:srcRect/>
          <a:stretch>
            <a:fillRect/>
          </a:stretch>
        </p:blipFill>
        <p:spPr bwMode="auto">
          <a:xfrm>
            <a:off x="304800" y="152400"/>
            <a:ext cx="5562600" cy="2013330"/>
          </a:xfrm>
          <a:prstGeom prst="rect">
            <a:avLst/>
          </a:prstGeom>
          <a:noFill/>
        </p:spPr>
      </p:pic>
      <p:pic>
        <p:nvPicPr>
          <p:cNvPr id="49158" name="Picture 6" descr="http://www.uml.org.cn/sjms/images/18_1a.jpg"/>
          <p:cNvPicPr>
            <a:picLocks noChangeAspect="1" noChangeArrowheads="1"/>
          </p:cNvPicPr>
          <p:nvPr/>
        </p:nvPicPr>
        <p:blipFill>
          <a:blip r:embed="rId3" cstate="print"/>
          <a:srcRect/>
          <a:stretch>
            <a:fillRect/>
          </a:stretch>
        </p:blipFill>
        <p:spPr bwMode="auto">
          <a:xfrm>
            <a:off x="2362200" y="2165730"/>
            <a:ext cx="6603934" cy="4692270"/>
          </a:xfrm>
          <a:prstGeom prst="rect">
            <a:avLst/>
          </a:prstGeom>
          <a:noFill/>
        </p:spPr>
      </p:pic>
      <p:sp>
        <p:nvSpPr>
          <p:cNvPr id="4" name="Cloud Callout 3"/>
          <p:cNvSpPr/>
          <p:nvPr/>
        </p:nvSpPr>
        <p:spPr>
          <a:xfrm>
            <a:off x="-228600" y="3200400"/>
            <a:ext cx="2895600" cy="1752600"/>
          </a:xfrm>
          <a:prstGeom prst="cloudCallout">
            <a:avLst>
              <a:gd name="adj1" fmla="val 75192"/>
              <a:gd name="adj2" fmla="val 536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Implementation is shared by all subclasses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02" name="Picture 2" descr="http://www.uml.org.cn/sjms/images/16a.jpg"/>
          <p:cNvPicPr>
            <a:picLocks noChangeAspect="1" noChangeArrowheads="1"/>
          </p:cNvPicPr>
          <p:nvPr/>
        </p:nvPicPr>
        <p:blipFill>
          <a:blip r:embed="rId2" cstate="print"/>
          <a:srcRect/>
          <a:stretch>
            <a:fillRect/>
          </a:stretch>
        </p:blipFill>
        <p:spPr bwMode="auto">
          <a:xfrm>
            <a:off x="304800" y="1219200"/>
            <a:ext cx="8382000" cy="4126921"/>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3250" name="Picture 2" descr="http://www.uml.org.cn/sjms/images/18_2a.jpg"/>
          <p:cNvPicPr>
            <a:picLocks noChangeAspect="1" noChangeArrowheads="1"/>
          </p:cNvPicPr>
          <p:nvPr/>
        </p:nvPicPr>
        <p:blipFill>
          <a:blip r:embed="rId2" cstate="print"/>
          <a:srcRect/>
          <a:stretch>
            <a:fillRect/>
          </a:stretch>
        </p:blipFill>
        <p:spPr bwMode="auto">
          <a:xfrm>
            <a:off x="1752600" y="3124200"/>
            <a:ext cx="6081451" cy="3057525"/>
          </a:xfrm>
          <a:prstGeom prst="rect">
            <a:avLst/>
          </a:prstGeom>
          <a:noFill/>
        </p:spPr>
      </p:pic>
      <p:pic>
        <p:nvPicPr>
          <p:cNvPr id="53252" name="Picture 4" descr="http://www.uml.org.cn/sjms/images/11_2a.jpg"/>
          <p:cNvPicPr>
            <a:picLocks noChangeAspect="1" noChangeArrowheads="1"/>
          </p:cNvPicPr>
          <p:nvPr/>
        </p:nvPicPr>
        <p:blipFill>
          <a:blip r:embed="rId3" cstate="print"/>
          <a:srcRect/>
          <a:stretch>
            <a:fillRect/>
          </a:stretch>
        </p:blipFill>
        <p:spPr bwMode="auto">
          <a:xfrm>
            <a:off x="3124200" y="609600"/>
            <a:ext cx="3238500" cy="2343151"/>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4274" name="Picture 2" descr="http://www.uml.org.cn/sjms/images/19_2a.jpg"/>
          <p:cNvPicPr>
            <a:picLocks noChangeAspect="1" noChangeArrowheads="1"/>
          </p:cNvPicPr>
          <p:nvPr/>
        </p:nvPicPr>
        <p:blipFill>
          <a:blip r:embed="rId2" cstate="print"/>
          <a:srcRect/>
          <a:stretch>
            <a:fillRect/>
          </a:stretch>
        </p:blipFill>
        <p:spPr bwMode="auto">
          <a:xfrm>
            <a:off x="457199" y="2057400"/>
            <a:ext cx="5412059" cy="1828800"/>
          </a:xfrm>
          <a:prstGeom prst="rect">
            <a:avLst/>
          </a:prstGeom>
          <a:noFill/>
        </p:spPr>
      </p:pic>
      <p:pic>
        <p:nvPicPr>
          <p:cNvPr id="54276" name="Picture 4" descr="http://www.uml.org.cn/sjms/images/19_3a.jpg"/>
          <p:cNvPicPr>
            <a:picLocks noChangeAspect="1" noChangeArrowheads="1"/>
          </p:cNvPicPr>
          <p:nvPr/>
        </p:nvPicPr>
        <p:blipFill>
          <a:blip r:embed="rId3" cstate="print"/>
          <a:srcRect/>
          <a:stretch>
            <a:fillRect/>
          </a:stretch>
        </p:blipFill>
        <p:spPr bwMode="auto">
          <a:xfrm>
            <a:off x="4343400" y="4191000"/>
            <a:ext cx="3657600" cy="1816443"/>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2226" name="Picture 2" descr="http://www.uml.org.cn/sjms/images/20_1a.jpg"/>
          <p:cNvPicPr>
            <a:picLocks noChangeAspect="1" noChangeArrowheads="1"/>
          </p:cNvPicPr>
          <p:nvPr/>
        </p:nvPicPr>
        <p:blipFill>
          <a:blip r:embed="rId2" cstate="print"/>
          <a:srcRect/>
          <a:stretch>
            <a:fillRect/>
          </a:stretch>
        </p:blipFill>
        <p:spPr bwMode="auto">
          <a:xfrm>
            <a:off x="609600" y="1905000"/>
            <a:ext cx="7990173" cy="25146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75214" y="1426029"/>
            <a:ext cx="1828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en-US" altLang="zh-CN" dirty="0" smtClean="0"/>
              <a:t>《interface》</a:t>
            </a:r>
            <a:endParaRPr lang="en-US" dirty="0" smtClean="0"/>
          </a:p>
          <a:p>
            <a:pPr algn="ctr"/>
            <a:r>
              <a:rPr lang="en-US" dirty="0" smtClean="0"/>
              <a:t>Flyable</a:t>
            </a:r>
          </a:p>
          <a:p>
            <a:pPr algn="ctr"/>
            <a:endParaRPr lang="en-US" dirty="0" smtClean="0"/>
          </a:p>
          <a:p>
            <a:pPr algn="ctr"/>
            <a:r>
              <a:rPr lang="en-US" dirty="0" smtClean="0">
                <a:solidFill>
                  <a:srgbClr val="FF0000"/>
                </a:solidFill>
              </a:rPr>
              <a:t>fly()</a:t>
            </a:r>
          </a:p>
          <a:p>
            <a:pPr algn="ctr"/>
            <a:endParaRPr lang="en-US" dirty="0"/>
          </a:p>
        </p:txBody>
      </p:sp>
      <p:cxnSp>
        <p:nvCxnSpPr>
          <p:cNvPr id="7" name="Straight Connector 6"/>
          <p:cNvCxnSpPr/>
          <p:nvPr/>
        </p:nvCxnSpPr>
        <p:spPr>
          <a:xfrm rot="10800000" flipH="1">
            <a:off x="3069770" y="2093235"/>
            <a:ext cx="1828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a:off x="3260271" y="25908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4114800" y="2645229"/>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38200" y="3124200"/>
            <a:ext cx="2362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en-US" altLang="zh-CN" dirty="0" err="1" smtClean="0"/>
              <a:t>FlyWithWings</a:t>
            </a:r>
            <a:endParaRPr lang="en-US" dirty="0" smtClean="0"/>
          </a:p>
          <a:p>
            <a:pPr algn="ctr"/>
            <a:endParaRPr lang="en-US" dirty="0" smtClean="0"/>
          </a:p>
          <a:p>
            <a:pPr algn="ctr"/>
            <a:r>
              <a:rPr lang="en-US" dirty="0" smtClean="0">
                <a:solidFill>
                  <a:srgbClr val="FF0000"/>
                </a:solidFill>
              </a:rPr>
              <a:t>fly(){</a:t>
            </a:r>
          </a:p>
          <a:p>
            <a:pPr algn="ctr"/>
            <a:r>
              <a:rPr lang="en-US" dirty="0" smtClean="0">
                <a:solidFill>
                  <a:srgbClr val="FF0000"/>
                </a:solidFill>
              </a:rPr>
              <a:t>//implement duck  flying}</a:t>
            </a:r>
          </a:p>
          <a:p>
            <a:pPr algn="ctr"/>
            <a:endParaRPr lang="en-US" dirty="0"/>
          </a:p>
        </p:txBody>
      </p:sp>
      <p:cxnSp>
        <p:nvCxnSpPr>
          <p:cNvPr id="20" name="Straight Connector 19"/>
          <p:cNvCxnSpPr/>
          <p:nvPr/>
        </p:nvCxnSpPr>
        <p:spPr>
          <a:xfrm>
            <a:off x="838200" y="3581400"/>
            <a:ext cx="23622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276600" y="3124200"/>
            <a:ext cx="2057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en-US" altLang="zh-CN" dirty="0" err="1" smtClean="0"/>
              <a:t>FlyNoWay</a:t>
            </a:r>
            <a:endParaRPr lang="en-US" dirty="0" smtClean="0"/>
          </a:p>
          <a:p>
            <a:pPr algn="ctr"/>
            <a:endParaRPr lang="en-US" dirty="0" smtClean="0"/>
          </a:p>
          <a:p>
            <a:pPr algn="ctr"/>
            <a:r>
              <a:rPr lang="en-US" dirty="0" smtClean="0">
                <a:solidFill>
                  <a:srgbClr val="FF0000"/>
                </a:solidFill>
              </a:rPr>
              <a:t>fly(){</a:t>
            </a:r>
          </a:p>
          <a:p>
            <a:pPr algn="ctr"/>
            <a:r>
              <a:rPr lang="en-US" dirty="0" smtClean="0">
                <a:solidFill>
                  <a:srgbClr val="FF0000"/>
                </a:solidFill>
              </a:rPr>
              <a:t>// do nothing}</a:t>
            </a:r>
          </a:p>
          <a:p>
            <a:pPr algn="ctr"/>
            <a:endParaRPr lang="en-US" dirty="0"/>
          </a:p>
        </p:txBody>
      </p:sp>
      <p:cxnSp>
        <p:nvCxnSpPr>
          <p:cNvPr id="30" name="Straight Connector 29"/>
          <p:cNvCxnSpPr>
            <a:stCxn id="19" idx="0"/>
            <a:endCxn id="10" idx="3"/>
          </p:cNvCxnSpPr>
          <p:nvPr/>
        </p:nvCxnSpPr>
        <p:spPr>
          <a:xfrm flipV="1">
            <a:off x="2019300" y="2743200"/>
            <a:ext cx="1355271" cy="38100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4229100" y="2803072"/>
            <a:ext cx="43543" cy="326572"/>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76600" y="3733800"/>
            <a:ext cx="2133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Isosceles Triangle 32"/>
          <p:cNvSpPr/>
          <p:nvPr/>
        </p:nvSpPr>
        <p:spPr>
          <a:xfrm>
            <a:off x="4669971" y="2634346"/>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791200" y="3113316"/>
            <a:ext cx="2057400" cy="1611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en-US" altLang="zh-CN" dirty="0" err="1" smtClean="0"/>
              <a:t>FlyRocketPowered</a:t>
            </a:r>
            <a:endParaRPr lang="en-US" dirty="0" smtClean="0"/>
          </a:p>
          <a:p>
            <a:pPr algn="ctr"/>
            <a:endParaRPr lang="en-US" dirty="0" smtClean="0"/>
          </a:p>
          <a:p>
            <a:pPr algn="ctr"/>
            <a:r>
              <a:rPr lang="en-US" dirty="0" smtClean="0">
                <a:solidFill>
                  <a:srgbClr val="FF0000"/>
                </a:solidFill>
              </a:rPr>
              <a:t>fly(){</a:t>
            </a:r>
          </a:p>
          <a:p>
            <a:pPr algn="ctr"/>
            <a:r>
              <a:rPr lang="en-US" dirty="0" smtClean="0">
                <a:solidFill>
                  <a:srgbClr val="FF0000"/>
                </a:solidFill>
              </a:rPr>
              <a:t>// implement rocketed powered flying}</a:t>
            </a:r>
          </a:p>
          <a:p>
            <a:pPr algn="ctr"/>
            <a:endParaRPr lang="en-US" dirty="0"/>
          </a:p>
        </p:txBody>
      </p:sp>
      <p:cxnSp>
        <p:nvCxnSpPr>
          <p:cNvPr id="41" name="Straight Connector 40"/>
          <p:cNvCxnSpPr>
            <a:stCxn id="40" idx="0"/>
            <a:endCxn id="33" idx="4"/>
          </p:cNvCxnSpPr>
          <p:nvPr/>
        </p:nvCxnSpPr>
        <p:spPr>
          <a:xfrm flipH="1" flipV="1">
            <a:off x="4898571" y="2786746"/>
            <a:ext cx="1921329" cy="32657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802086" y="3582991"/>
            <a:ext cx="2133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8058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6322" name="Picture 2" descr="http://www.uml.org.cn/sjms/images/20_2a.jpg"/>
          <p:cNvPicPr>
            <a:picLocks noChangeAspect="1" noChangeArrowheads="1"/>
          </p:cNvPicPr>
          <p:nvPr/>
        </p:nvPicPr>
        <p:blipFill>
          <a:blip r:embed="rId2" cstate="print"/>
          <a:srcRect/>
          <a:stretch>
            <a:fillRect/>
          </a:stretch>
        </p:blipFill>
        <p:spPr bwMode="auto">
          <a:xfrm>
            <a:off x="457199" y="3124200"/>
            <a:ext cx="8116277" cy="2362200"/>
          </a:xfrm>
          <a:prstGeom prst="rect">
            <a:avLst/>
          </a:prstGeom>
          <a:noFill/>
        </p:spPr>
      </p:pic>
      <p:pic>
        <p:nvPicPr>
          <p:cNvPr id="5" name="Picture 2" descr="http://www.uml.org.cn/sjms/images/20_3a.jpg"/>
          <p:cNvPicPr>
            <a:picLocks noChangeAspect="1" noChangeArrowheads="1"/>
          </p:cNvPicPr>
          <p:nvPr/>
        </p:nvPicPr>
        <p:blipFill>
          <a:blip r:embed="rId3" cstate="print"/>
          <a:srcRect/>
          <a:stretch>
            <a:fillRect/>
          </a:stretch>
        </p:blipFill>
        <p:spPr bwMode="auto">
          <a:xfrm>
            <a:off x="381000" y="914400"/>
            <a:ext cx="7990891" cy="12954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7346" name="Picture 2" descr="http://www.uml.org.cn/sjms/images/21_1a.jpg"/>
          <p:cNvPicPr>
            <a:picLocks noChangeAspect="1" noChangeArrowheads="1"/>
          </p:cNvPicPr>
          <p:nvPr/>
        </p:nvPicPr>
        <p:blipFill>
          <a:blip r:embed="rId2" cstate="print"/>
          <a:srcRect/>
          <a:stretch>
            <a:fillRect/>
          </a:stretch>
        </p:blipFill>
        <p:spPr bwMode="auto">
          <a:xfrm>
            <a:off x="762000" y="457200"/>
            <a:ext cx="7010400" cy="4976361"/>
          </a:xfrm>
          <a:prstGeom prst="rect">
            <a:avLst/>
          </a:prstGeom>
          <a:noFill/>
        </p:spPr>
      </p:pic>
      <p:pic>
        <p:nvPicPr>
          <p:cNvPr id="57348" name="Picture 4" descr="http://www.uml.org.cn/sjms/images/21_2a.jpg"/>
          <p:cNvPicPr>
            <a:picLocks noChangeAspect="1" noChangeArrowheads="1"/>
          </p:cNvPicPr>
          <p:nvPr/>
        </p:nvPicPr>
        <p:blipFill>
          <a:blip r:embed="rId3" cstate="print"/>
          <a:srcRect/>
          <a:stretch>
            <a:fillRect/>
          </a:stretch>
        </p:blipFill>
        <p:spPr bwMode="auto">
          <a:xfrm>
            <a:off x="609600" y="3104795"/>
            <a:ext cx="5468468" cy="3753205"/>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26"/>
          <p:cNvSpPr>
            <a:spLocks noChangeArrowheads="1"/>
          </p:cNvSpPr>
          <p:nvPr/>
        </p:nvSpPr>
        <p:spPr bwMode="auto">
          <a:xfrm>
            <a:off x="5257800" y="3657600"/>
            <a:ext cx="3886200" cy="2667000"/>
          </a:xfrm>
          <a:prstGeom prst="rect">
            <a:avLst/>
          </a:prstGeom>
          <a:solidFill>
            <a:srgbClr val="FFCCFF"/>
          </a:solidFill>
          <a:ln w="9525">
            <a:solidFill>
              <a:srgbClr val="FF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 name="Rectangle 125"/>
          <p:cNvSpPr>
            <a:spLocks noChangeArrowheads="1"/>
          </p:cNvSpPr>
          <p:nvPr/>
        </p:nvSpPr>
        <p:spPr bwMode="auto">
          <a:xfrm>
            <a:off x="5257800" y="1752600"/>
            <a:ext cx="3886200" cy="19050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8" name="Rectangle 124"/>
          <p:cNvSpPr>
            <a:spLocks noChangeArrowheads="1"/>
          </p:cNvSpPr>
          <p:nvPr/>
        </p:nvSpPr>
        <p:spPr bwMode="auto">
          <a:xfrm>
            <a:off x="76200" y="1752600"/>
            <a:ext cx="5181600" cy="4572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Rectangle 2"/>
          <p:cNvSpPr>
            <a:spLocks noGrp="1" noChangeArrowheads="1"/>
          </p:cNvSpPr>
          <p:nvPr>
            <p:ph type="title"/>
          </p:nvPr>
        </p:nvSpPr>
        <p:spPr/>
        <p:txBody>
          <a:bodyPr>
            <a:normAutofit fontScale="90000"/>
          </a:bodyPr>
          <a:lstStyle/>
          <a:p>
            <a:pPr eaLnBrk="1" hangingPunct="1"/>
            <a:r>
              <a:rPr lang="en-US" dirty="0" smtClean="0"/>
              <a:t>Duck simulation recast using the new approach</a:t>
            </a:r>
          </a:p>
        </p:txBody>
      </p:sp>
      <p:grpSp>
        <p:nvGrpSpPr>
          <p:cNvPr id="21510" name="Group 48"/>
          <p:cNvGrpSpPr>
            <a:grpSpLocks/>
          </p:cNvGrpSpPr>
          <p:nvPr/>
        </p:nvGrpSpPr>
        <p:grpSpPr bwMode="auto">
          <a:xfrm>
            <a:off x="76200" y="4953000"/>
            <a:ext cx="1219200" cy="914400"/>
            <a:chOff x="336" y="2880"/>
            <a:chExt cx="768" cy="576"/>
          </a:xfrm>
        </p:grpSpPr>
        <p:sp>
          <p:nvSpPr>
            <p:cNvPr id="21578" name="AutoShape 9"/>
            <p:cNvSpPr>
              <a:spLocks noChangeArrowheads="1"/>
            </p:cNvSpPr>
            <p:nvPr/>
          </p:nvSpPr>
          <p:spPr bwMode="auto">
            <a:xfrm>
              <a:off x="336" y="2880"/>
              <a:ext cx="768" cy="5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79" name="Text Box 10"/>
            <p:cNvSpPr txBox="1">
              <a:spLocks noChangeArrowheads="1"/>
            </p:cNvSpPr>
            <p:nvPr/>
          </p:nvSpPr>
          <p:spPr bwMode="auto">
            <a:xfrm>
              <a:off x="336" y="2906"/>
              <a:ext cx="73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MallardDuck</a:t>
              </a:r>
            </a:p>
          </p:txBody>
        </p:sp>
        <p:sp>
          <p:nvSpPr>
            <p:cNvPr id="21580" name="Line 11"/>
            <p:cNvSpPr>
              <a:spLocks noChangeShapeType="1"/>
            </p:cNvSpPr>
            <p:nvPr/>
          </p:nvSpPr>
          <p:spPr bwMode="auto">
            <a:xfrm>
              <a:off x="336" y="307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1" name="Text Box 12"/>
            <p:cNvSpPr txBox="1">
              <a:spLocks noChangeArrowheads="1"/>
            </p:cNvSpPr>
            <p:nvPr/>
          </p:nvSpPr>
          <p:spPr bwMode="auto">
            <a:xfrm>
              <a:off x="393" y="3161"/>
              <a:ext cx="5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display()</a:t>
              </a:r>
            </a:p>
          </p:txBody>
        </p:sp>
      </p:grpSp>
      <p:grpSp>
        <p:nvGrpSpPr>
          <p:cNvPr id="21511" name="Group 64"/>
          <p:cNvGrpSpPr>
            <a:grpSpLocks/>
          </p:cNvGrpSpPr>
          <p:nvPr/>
        </p:nvGrpSpPr>
        <p:grpSpPr bwMode="auto">
          <a:xfrm>
            <a:off x="1295400" y="4953000"/>
            <a:ext cx="1338263" cy="914400"/>
            <a:chOff x="1104" y="3120"/>
            <a:chExt cx="843" cy="576"/>
          </a:xfrm>
        </p:grpSpPr>
        <p:sp>
          <p:nvSpPr>
            <p:cNvPr id="21574" name="AutoShape 50"/>
            <p:cNvSpPr>
              <a:spLocks noChangeArrowheads="1"/>
            </p:cNvSpPr>
            <p:nvPr/>
          </p:nvSpPr>
          <p:spPr bwMode="auto">
            <a:xfrm>
              <a:off x="1152" y="3120"/>
              <a:ext cx="768" cy="5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75" name="Text Box 51"/>
            <p:cNvSpPr txBox="1">
              <a:spLocks noChangeArrowheads="1"/>
            </p:cNvSpPr>
            <p:nvPr/>
          </p:nvSpPr>
          <p:spPr bwMode="auto">
            <a:xfrm>
              <a:off x="1104" y="3146"/>
              <a:ext cx="84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RedHeadDuck</a:t>
              </a:r>
            </a:p>
          </p:txBody>
        </p:sp>
        <p:sp>
          <p:nvSpPr>
            <p:cNvPr id="21576" name="Line 52"/>
            <p:cNvSpPr>
              <a:spLocks noChangeShapeType="1"/>
            </p:cNvSpPr>
            <p:nvPr/>
          </p:nvSpPr>
          <p:spPr bwMode="auto">
            <a:xfrm>
              <a:off x="1152" y="331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7" name="Text Box 53"/>
            <p:cNvSpPr txBox="1">
              <a:spLocks noChangeArrowheads="1"/>
            </p:cNvSpPr>
            <p:nvPr/>
          </p:nvSpPr>
          <p:spPr bwMode="auto">
            <a:xfrm>
              <a:off x="1209" y="3401"/>
              <a:ext cx="5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display()</a:t>
              </a:r>
            </a:p>
          </p:txBody>
        </p:sp>
      </p:grpSp>
      <p:grpSp>
        <p:nvGrpSpPr>
          <p:cNvPr id="21512" name="Group 54"/>
          <p:cNvGrpSpPr>
            <a:grpSpLocks/>
          </p:cNvGrpSpPr>
          <p:nvPr/>
        </p:nvGrpSpPr>
        <p:grpSpPr bwMode="auto">
          <a:xfrm>
            <a:off x="2667000" y="4953000"/>
            <a:ext cx="1219200" cy="914400"/>
            <a:chOff x="336" y="2880"/>
            <a:chExt cx="768" cy="576"/>
          </a:xfrm>
        </p:grpSpPr>
        <p:sp>
          <p:nvSpPr>
            <p:cNvPr id="21570" name="AutoShape 55"/>
            <p:cNvSpPr>
              <a:spLocks noChangeArrowheads="1"/>
            </p:cNvSpPr>
            <p:nvPr/>
          </p:nvSpPr>
          <p:spPr bwMode="auto">
            <a:xfrm>
              <a:off x="336" y="2880"/>
              <a:ext cx="768" cy="5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71" name="Text Box 56"/>
            <p:cNvSpPr txBox="1">
              <a:spLocks noChangeArrowheads="1"/>
            </p:cNvSpPr>
            <p:nvPr/>
          </p:nvSpPr>
          <p:spPr bwMode="auto">
            <a:xfrm>
              <a:off x="336" y="2906"/>
              <a:ext cx="73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RubberDuck</a:t>
              </a:r>
            </a:p>
          </p:txBody>
        </p:sp>
        <p:sp>
          <p:nvSpPr>
            <p:cNvPr id="21572" name="Line 57"/>
            <p:cNvSpPr>
              <a:spLocks noChangeShapeType="1"/>
            </p:cNvSpPr>
            <p:nvPr/>
          </p:nvSpPr>
          <p:spPr bwMode="auto">
            <a:xfrm>
              <a:off x="336" y="307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3" name="Text Box 58"/>
            <p:cNvSpPr txBox="1">
              <a:spLocks noChangeArrowheads="1"/>
            </p:cNvSpPr>
            <p:nvPr/>
          </p:nvSpPr>
          <p:spPr bwMode="auto">
            <a:xfrm>
              <a:off x="393" y="3161"/>
              <a:ext cx="5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display()</a:t>
              </a:r>
            </a:p>
          </p:txBody>
        </p:sp>
      </p:grpSp>
      <p:grpSp>
        <p:nvGrpSpPr>
          <p:cNvPr id="21513" name="Group 59"/>
          <p:cNvGrpSpPr>
            <a:grpSpLocks/>
          </p:cNvGrpSpPr>
          <p:nvPr/>
        </p:nvGrpSpPr>
        <p:grpSpPr bwMode="auto">
          <a:xfrm>
            <a:off x="3962400" y="4953000"/>
            <a:ext cx="1219200" cy="914400"/>
            <a:chOff x="336" y="2880"/>
            <a:chExt cx="768" cy="576"/>
          </a:xfrm>
        </p:grpSpPr>
        <p:sp>
          <p:nvSpPr>
            <p:cNvPr id="21566" name="AutoShape 60"/>
            <p:cNvSpPr>
              <a:spLocks noChangeArrowheads="1"/>
            </p:cNvSpPr>
            <p:nvPr/>
          </p:nvSpPr>
          <p:spPr bwMode="auto">
            <a:xfrm>
              <a:off x="336" y="2880"/>
              <a:ext cx="768" cy="5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7" name="Text Box 61"/>
            <p:cNvSpPr txBox="1">
              <a:spLocks noChangeArrowheads="1"/>
            </p:cNvSpPr>
            <p:nvPr/>
          </p:nvSpPr>
          <p:spPr bwMode="auto">
            <a:xfrm>
              <a:off x="336" y="2906"/>
              <a:ext cx="6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DecoyDuck</a:t>
              </a:r>
            </a:p>
          </p:txBody>
        </p:sp>
        <p:sp>
          <p:nvSpPr>
            <p:cNvPr id="21568" name="Line 62"/>
            <p:cNvSpPr>
              <a:spLocks noChangeShapeType="1"/>
            </p:cNvSpPr>
            <p:nvPr/>
          </p:nvSpPr>
          <p:spPr bwMode="auto">
            <a:xfrm>
              <a:off x="336" y="307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9" name="Text Box 63"/>
            <p:cNvSpPr txBox="1">
              <a:spLocks noChangeArrowheads="1"/>
            </p:cNvSpPr>
            <p:nvPr/>
          </p:nvSpPr>
          <p:spPr bwMode="auto">
            <a:xfrm>
              <a:off x="393" y="3161"/>
              <a:ext cx="5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display()</a:t>
              </a:r>
            </a:p>
          </p:txBody>
        </p:sp>
      </p:grpSp>
      <p:grpSp>
        <p:nvGrpSpPr>
          <p:cNvPr id="21514" name="Group 66"/>
          <p:cNvGrpSpPr>
            <a:grpSpLocks/>
          </p:cNvGrpSpPr>
          <p:nvPr/>
        </p:nvGrpSpPr>
        <p:grpSpPr bwMode="auto">
          <a:xfrm>
            <a:off x="990600" y="2057400"/>
            <a:ext cx="2819400" cy="2438400"/>
            <a:chOff x="240" y="1296"/>
            <a:chExt cx="1776" cy="1536"/>
          </a:xfrm>
        </p:grpSpPr>
        <p:sp>
          <p:nvSpPr>
            <p:cNvPr id="21561" name="AutoShape 4"/>
            <p:cNvSpPr>
              <a:spLocks noChangeArrowheads="1"/>
            </p:cNvSpPr>
            <p:nvPr/>
          </p:nvSpPr>
          <p:spPr bwMode="auto">
            <a:xfrm>
              <a:off x="240" y="1296"/>
              <a:ext cx="1776" cy="153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2" name="Text Box 5"/>
            <p:cNvSpPr txBox="1">
              <a:spLocks noChangeArrowheads="1"/>
            </p:cNvSpPr>
            <p:nvPr/>
          </p:nvSpPr>
          <p:spPr bwMode="auto">
            <a:xfrm>
              <a:off x="686" y="1315"/>
              <a:ext cx="37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Duck</a:t>
              </a:r>
            </a:p>
          </p:txBody>
        </p:sp>
        <p:sp>
          <p:nvSpPr>
            <p:cNvPr id="21563" name="Line 6"/>
            <p:cNvSpPr>
              <a:spLocks noChangeShapeType="1"/>
            </p:cNvSpPr>
            <p:nvPr/>
          </p:nvSpPr>
          <p:spPr bwMode="auto">
            <a:xfrm>
              <a:off x="240" y="1536"/>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4" name="Text Box 7"/>
            <p:cNvSpPr txBox="1">
              <a:spLocks noChangeArrowheads="1"/>
            </p:cNvSpPr>
            <p:nvPr/>
          </p:nvSpPr>
          <p:spPr bwMode="auto">
            <a:xfrm>
              <a:off x="301" y="1555"/>
              <a:ext cx="1681" cy="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FlyBehavior: flyBehavior</a:t>
              </a:r>
            </a:p>
            <a:p>
              <a:r>
                <a:rPr lang="en-US" sz="1400"/>
                <a:t>QuackBehavior: quackBehavior</a:t>
              </a:r>
            </a:p>
            <a:p>
              <a:endParaRPr lang="en-US" sz="1400"/>
            </a:p>
            <a:p>
              <a:r>
                <a:rPr lang="en-US" sz="1400"/>
                <a:t>performQuack()</a:t>
              </a:r>
            </a:p>
            <a:p>
              <a:r>
                <a:rPr lang="en-US" sz="1400"/>
                <a:t>performFly()</a:t>
              </a:r>
            </a:p>
            <a:p>
              <a:r>
                <a:rPr lang="en-US" sz="1400"/>
                <a:t>setFlyBehavior()</a:t>
              </a:r>
            </a:p>
            <a:p>
              <a:r>
                <a:rPr lang="en-US" sz="1400"/>
                <a:t>setQuackBehavior()</a:t>
              </a:r>
            </a:p>
            <a:p>
              <a:r>
                <a:rPr lang="en-US" sz="1400"/>
                <a:t>swim()</a:t>
              </a:r>
            </a:p>
            <a:p>
              <a:r>
                <a:rPr lang="en-US" sz="1400"/>
                <a:t>display()</a:t>
              </a:r>
            </a:p>
          </p:txBody>
        </p:sp>
        <p:sp>
          <p:nvSpPr>
            <p:cNvPr id="21565" name="Line 65"/>
            <p:cNvSpPr>
              <a:spLocks noChangeShapeType="1"/>
            </p:cNvSpPr>
            <p:nvPr/>
          </p:nvSpPr>
          <p:spPr bwMode="auto">
            <a:xfrm>
              <a:off x="240" y="1920"/>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15" name="Line 67"/>
          <p:cNvSpPr>
            <a:spLocks noChangeShapeType="1"/>
          </p:cNvSpPr>
          <p:nvPr/>
        </p:nvSpPr>
        <p:spPr bwMode="auto">
          <a:xfrm flipV="1">
            <a:off x="685800" y="4495800"/>
            <a:ext cx="685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6" name="Line 68"/>
          <p:cNvSpPr>
            <a:spLocks noChangeShapeType="1"/>
          </p:cNvSpPr>
          <p:nvPr/>
        </p:nvSpPr>
        <p:spPr bwMode="auto">
          <a:xfrm flipV="1">
            <a:off x="1981200" y="4495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7" name="Line 69"/>
          <p:cNvSpPr>
            <a:spLocks noChangeShapeType="1"/>
          </p:cNvSpPr>
          <p:nvPr/>
        </p:nvSpPr>
        <p:spPr bwMode="auto">
          <a:xfrm flipV="1">
            <a:off x="3124200" y="4495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8" name="Line 70"/>
          <p:cNvSpPr>
            <a:spLocks noChangeShapeType="1"/>
          </p:cNvSpPr>
          <p:nvPr/>
        </p:nvSpPr>
        <p:spPr bwMode="auto">
          <a:xfrm flipH="1" flipV="1">
            <a:off x="3505200" y="4495800"/>
            <a:ext cx="838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519" name="Group 88"/>
          <p:cNvGrpSpPr>
            <a:grpSpLocks/>
          </p:cNvGrpSpPr>
          <p:nvPr/>
        </p:nvGrpSpPr>
        <p:grpSpPr bwMode="auto">
          <a:xfrm>
            <a:off x="6324600" y="1768475"/>
            <a:ext cx="1371600" cy="857250"/>
            <a:chOff x="4272" y="1114"/>
            <a:chExt cx="864" cy="540"/>
          </a:xfrm>
        </p:grpSpPr>
        <p:sp>
          <p:nvSpPr>
            <p:cNvPr id="21557" name="AutoShape 72"/>
            <p:cNvSpPr>
              <a:spLocks noChangeArrowheads="1"/>
            </p:cNvSpPr>
            <p:nvPr/>
          </p:nvSpPr>
          <p:spPr bwMode="auto">
            <a:xfrm>
              <a:off x="4272" y="1152"/>
              <a:ext cx="864"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8" name="Text Box 73"/>
            <p:cNvSpPr txBox="1">
              <a:spLocks noChangeArrowheads="1"/>
            </p:cNvSpPr>
            <p:nvPr/>
          </p:nvSpPr>
          <p:spPr bwMode="auto">
            <a:xfrm>
              <a:off x="4272" y="1114"/>
              <a:ext cx="80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&lt;&lt;interface&gt;&gt;</a:t>
              </a:r>
            </a:p>
            <a:p>
              <a:r>
                <a:rPr lang="en-US" sz="1400" b="1"/>
                <a:t>FlyBehavior</a:t>
              </a:r>
            </a:p>
          </p:txBody>
        </p:sp>
        <p:sp>
          <p:nvSpPr>
            <p:cNvPr id="21559" name="Line 74"/>
            <p:cNvSpPr>
              <a:spLocks noChangeShapeType="1"/>
            </p:cNvSpPr>
            <p:nvPr/>
          </p:nvSpPr>
          <p:spPr bwMode="auto">
            <a:xfrm>
              <a:off x="4272" y="1426"/>
              <a:ext cx="864"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0" name="Text Box 75"/>
            <p:cNvSpPr txBox="1">
              <a:spLocks noChangeArrowheads="1"/>
            </p:cNvSpPr>
            <p:nvPr/>
          </p:nvSpPr>
          <p:spPr bwMode="auto">
            <a:xfrm>
              <a:off x="4329" y="1462"/>
              <a:ext cx="3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fly()</a:t>
              </a:r>
            </a:p>
          </p:txBody>
        </p:sp>
      </p:grpSp>
      <p:grpSp>
        <p:nvGrpSpPr>
          <p:cNvPr id="21520" name="Group 89"/>
          <p:cNvGrpSpPr>
            <a:grpSpLocks/>
          </p:cNvGrpSpPr>
          <p:nvPr/>
        </p:nvGrpSpPr>
        <p:grpSpPr bwMode="auto">
          <a:xfrm>
            <a:off x="5410200" y="2667000"/>
            <a:ext cx="1752600" cy="990600"/>
            <a:chOff x="3408" y="1728"/>
            <a:chExt cx="1104" cy="624"/>
          </a:xfrm>
        </p:grpSpPr>
        <p:sp>
          <p:nvSpPr>
            <p:cNvPr id="21553" name="AutoShape 78"/>
            <p:cNvSpPr>
              <a:spLocks noChangeArrowheads="1"/>
            </p:cNvSpPr>
            <p:nvPr/>
          </p:nvSpPr>
          <p:spPr bwMode="auto">
            <a:xfrm>
              <a:off x="3408" y="1728"/>
              <a:ext cx="1104" cy="5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4" name="Text Box 79"/>
            <p:cNvSpPr txBox="1">
              <a:spLocks noChangeArrowheads="1"/>
            </p:cNvSpPr>
            <p:nvPr/>
          </p:nvSpPr>
          <p:spPr bwMode="auto">
            <a:xfrm>
              <a:off x="3552" y="1728"/>
              <a:ext cx="80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FlyWithWings</a:t>
              </a:r>
            </a:p>
          </p:txBody>
        </p:sp>
        <p:sp>
          <p:nvSpPr>
            <p:cNvPr id="21555" name="Line 80"/>
            <p:cNvSpPr>
              <a:spLocks noChangeShapeType="1"/>
            </p:cNvSpPr>
            <p:nvPr/>
          </p:nvSpPr>
          <p:spPr bwMode="auto">
            <a:xfrm>
              <a:off x="3408" y="1920"/>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6" name="Text Box 81"/>
            <p:cNvSpPr txBox="1">
              <a:spLocks noChangeArrowheads="1"/>
            </p:cNvSpPr>
            <p:nvPr/>
          </p:nvSpPr>
          <p:spPr bwMode="auto">
            <a:xfrm>
              <a:off x="3465" y="1892"/>
              <a:ext cx="104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fly()</a:t>
              </a:r>
            </a:p>
            <a:p>
              <a:r>
                <a:rPr lang="en-US" sz="1400"/>
                <a:t>// implements duck</a:t>
              </a:r>
            </a:p>
            <a:p>
              <a:r>
                <a:rPr lang="en-US" sz="1400"/>
                <a:t>flying</a:t>
              </a:r>
            </a:p>
          </p:txBody>
        </p:sp>
      </p:grpSp>
      <p:grpSp>
        <p:nvGrpSpPr>
          <p:cNvPr id="21521" name="Group 90"/>
          <p:cNvGrpSpPr>
            <a:grpSpLocks/>
          </p:cNvGrpSpPr>
          <p:nvPr/>
        </p:nvGrpSpPr>
        <p:grpSpPr bwMode="auto">
          <a:xfrm>
            <a:off x="7239000" y="2667000"/>
            <a:ext cx="1676400" cy="990600"/>
            <a:chOff x="3408" y="1728"/>
            <a:chExt cx="1104" cy="624"/>
          </a:xfrm>
        </p:grpSpPr>
        <p:sp>
          <p:nvSpPr>
            <p:cNvPr id="21549" name="AutoShape 91"/>
            <p:cNvSpPr>
              <a:spLocks noChangeArrowheads="1"/>
            </p:cNvSpPr>
            <p:nvPr/>
          </p:nvSpPr>
          <p:spPr bwMode="auto">
            <a:xfrm>
              <a:off x="3408" y="1728"/>
              <a:ext cx="1104" cy="576"/>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0" name="Text Box 92"/>
            <p:cNvSpPr txBox="1">
              <a:spLocks noChangeArrowheads="1"/>
            </p:cNvSpPr>
            <p:nvPr/>
          </p:nvSpPr>
          <p:spPr bwMode="auto">
            <a:xfrm>
              <a:off x="3552" y="1728"/>
              <a:ext cx="66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FlyNoWay</a:t>
              </a:r>
            </a:p>
          </p:txBody>
        </p:sp>
        <p:sp>
          <p:nvSpPr>
            <p:cNvPr id="21551" name="Line 93"/>
            <p:cNvSpPr>
              <a:spLocks noChangeShapeType="1"/>
            </p:cNvSpPr>
            <p:nvPr/>
          </p:nvSpPr>
          <p:spPr bwMode="auto">
            <a:xfrm>
              <a:off x="3408" y="1920"/>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52" name="Text Box 94"/>
            <p:cNvSpPr txBox="1">
              <a:spLocks noChangeArrowheads="1"/>
            </p:cNvSpPr>
            <p:nvPr/>
          </p:nvSpPr>
          <p:spPr bwMode="auto">
            <a:xfrm>
              <a:off x="3466" y="1892"/>
              <a:ext cx="86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fly()</a:t>
              </a:r>
            </a:p>
            <a:p>
              <a:r>
                <a:rPr lang="en-US" sz="1400"/>
                <a:t>// do nothing –</a:t>
              </a:r>
            </a:p>
            <a:p>
              <a:r>
                <a:rPr lang="en-US" sz="1400"/>
                <a:t>Can’t fly</a:t>
              </a:r>
            </a:p>
          </p:txBody>
        </p:sp>
      </p:grpSp>
      <p:sp>
        <p:nvSpPr>
          <p:cNvPr id="21522" name="Line 95"/>
          <p:cNvSpPr>
            <a:spLocks noChangeShapeType="1"/>
          </p:cNvSpPr>
          <p:nvPr/>
        </p:nvSpPr>
        <p:spPr bwMode="auto">
          <a:xfrm flipV="1">
            <a:off x="5943600" y="23622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3" name="Line 96"/>
          <p:cNvSpPr>
            <a:spLocks noChangeShapeType="1"/>
          </p:cNvSpPr>
          <p:nvPr/>
        </p:nvSpPr>
        <p:spPr bwMode="auto">
          <a:xfrm flipH="1" flipV="1">
            <a:off x="7696200" y="22860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524" name="Group 102"/>
          <p:cNvGrpSpPr>
            <a:grpSpLocks/>
          </p:cNvGrpSpPr>
          <p:nvPr/>
        </p:nvGrpSpPr>
        <p:grpSpPr bwMode="auto">
          <a:xfrm>
            <a:off x="6592888" y="3657600"/>
            <a:ext cx="1484312" cy="762000"/>
            <a:chOff x="3744" y="2400"/>
            <a:chExt cx="935" cy="480"/>
          </a:xfrm>
        </p:grpSpPr>
        <p:sp>
          <p:nvSpPr>
            <p:cNvPr id="21545" name="AutoShape 98"/>
            <p:cNvSpPr>
              <a:spLocks noChangeArrowheads="1"/>
            </p:cNvSpPr>
            <p:nvPr/>
          </p:nvSpPr>
          <p:spPr bwMode="auto">
            <a:xfrm>
              <a:off x="3744" y="2448"/>
              <a:ext cx="864"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6" name="Text Box 99"/>
            <p:cNvSpPr txBox="1">
              <a:spLocks noChangeArrowheads="1"/>
            </p:cNvSpPr>
            <p:nvPr/>
          </p:nvSpPr>
          <p:spPr bwMode="auto">
            <a:xfrm>
              <a:off x="3744" y="2400"/>
              <a:ext cx="93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&lt;&lt;interface&gt;&gt;</a:t>
              </a:r>
            </a:p>
            <a:p>
              <a:r>
                <a:rPr lang="en-US" sz="1400" b="1"/>
                <a:t>QuackBehavior</a:t>
              </a:r>
            </a:p>
          </p:txBody>
        </p:sp>
        <p:sp>
          <p:nvSpPr>
            <p:cNvPr id="21547" name="Line 100"/>
            <p:cNvSpPr>
              <a:spLocks noChangeShapeType="1"/>
            </p:cNvSpPr>
            <p:nvPr/>
          </p:nvSpPr>
          <p:spPr bwMode="auto">
            <a:xfrm>
              <a:off x="3744" y="2736"/>
              <a:ext cx="864"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8" name="Text Box 101"/>
            <p:cNvSpPr txBox="1">
              <a:spLocks noChangeArrowheads="1"/>
            </p:cNvSpPr>
            <p:nvPr/>
          </p:nvSpPr>
          <p:spPr bwMode="auto">
            <a:xfrm>
              <a:off x="3801" y="2688"/>
              <a:ext cx="4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quack()</a:t>
              </a:r>
            </a:p>
          </p:txBody>
        </p:sp>
      </p:grpSp>
      <p:grpSp>
        <p:nvGrpSpPr>
          <p:cNvPr id="21525" name="Group 109"/>
          <p:cNvGrpSpPr>
            <a:grpSpLocks/>
          </p:cNvGrpSpPr>
          <p:nvPr/>
        </p:nvGrpSpPr>
        <p:grpSpPr bwMode="auto">
          <a:xfrm>
            <a:off x="5257800" y="4495800"/>
            <a:ext cx="1752600" cy="990600"/>
            <a:chOff x="3648" y="2976"/>
            <a:chExt cx="1104" cy="624"/>
          </a:xfrm>
        </p:grpSpPr>
        <p:sp>
          <p:nvSpPr>
            <p:cNvPr id="21541" name="AutoShape 105"/>
            <p:cNvSpPr>
              <a:spLocks noChangeArrowheads="1"/>
            </p:cNvSpPr>
            <p:nvPr/>
          </p:nvSpPr>
          <p:spPr bwMode="auto">
            <a:xfrm>
              <a:off x="3648" y="2976"/>
              <a:ext cx="1104" cy="62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2" name="Text Box 106"/>
            <p:cNvSpPr txBox="1">
              <a:spLocks noChangeArrowheads="1"/>
            </p:cNvSpPr>
            <p:nvPr/>
          </p:nvSpPr>
          <p:spPr bwMode="auto">
            <a:xfrm>
              <a:off x="3936" y="2976"/>
              <a:ext cx="43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Quack</a:t>
              </a:r>
            </a:p>
          </p:txBody>
        </p:sp>
        <p:sp>
          <p:nvSpPr>
            <p:cNvPr id="21543" name="Line 107"/>
            <p:cNvSpPr>
              <a:spLocks noChangeShapeType="1"/>
            </p:cNvSpPr>
            <p:nvPr/>
          </p:nvSpPr>
          <p:spPr bwMode="auto">
            <a:xfrm>
              <a:off x="3648" y="3168"/>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4" name="Text Box 108"/>
            <p:cNvSpPr txBox="1">
              <a:spLocks noChangeArrowheads="1"/>
            </p:cNvSpPr>
            <p:nvPr/>
          </p:nvSpPr>
          <p:spPr bwMode="auto">
            <a:xfrm>
              <a:off x="3705" y="3120"/>
              <a:ext cx="104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quack()</a:t>
              </a:r>
            </a:p>
            <a:p>
              <a:r>
                <a:rPr lang="en-US" sz="1400"/>
                <a:t>// implements duck</a:t>
              </a:r>
            </a:p>
            <a:p>
              <a:r>
                <a:rPr lang="en-US" sz="1400"/>
                <a:t>quacking</a:t>
              </a:r>
            </a:p>
          </p:txBody>
        </p:sp>
      </p:grpSp>
      <p:grpSp>
        <p:nvGrpSpPr>
          <p:cNvPr id="21526" name="Group 110"/>
          <p:cNvGrpSpPr>
            <a:grpSpLocks/>
          </p:cNvGrpSpPr>
          <p:nvPr/>
        </p:nvGrpSpPr>
        <p:grpSpPr bwMode="auto">
          <a:xfrm>
            <a:off x="7162800" y="4495800"/>
            <a:ext cx="1752600" cy="990600"/>
            <a:chOff x="3648" y="2976"/>
            <a:chExt cx="1104" cy="624"/>
          </a:xfrm>
        </p:grpSpPr>
        <p:sp>
          <p:nvSpPr>
            <p:cNvPr id="21537" name="AutoShape 111"/>
            <p:cNvSpPr>
              <a:spLocks noChangeArrowheads="1"/>
            </p:cNvSpPr>
            <p:nvPr/>
          </p:nvSpPr>
          <p:spPr bwMode="auto">
            <a:xfrm>
              <a:off x="3648" y="2976"/>
              <a:ext cx="1104" cy="62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8" name="Text Box 112"/>
            <p:cNvSpPr txBox="1">
              <a:spLocks noChangeArrowheads="1"/>
            </p:cNvSpPr>
            <p:nvPr/>
          </p:nvSpPr>
          <p:spPr bwMode="auto">
            <a:xfrm>
              <a:off x="3936" y="2976"/>
              <a:ext cx="4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Squeak</a:t>
              </a:r>
            </a:p>
          </p:txBody>
        </p:sp>
        <p:sp>
          <p:nvSpPr>
            <p:cNvPr id="21539" name="Line 113"/>
            <p:cNvSpPr>
              <a:spLocks noChangeShapeType="1"/>
            </p:cNvSpPr>
            <p:nvPr/>
          </p:nvSpPr>
          <p:spPr bwMode="auto">
            <a:xfrm>
              <a:off x="3648" y="3168"/>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0" name="Text Box 114"/>
            <p:cNvSpPr txBox="1">
              <a:spLocks noChangeArrowheads="1"/>
            </p:cNvSpPr>
            <p:nvPr/>
          </p:nvSpPr>
          <p:spPr bwMode="auto">
            <a:xfrm>
              <a:off x="3705" y="3120"/>
              <a:ext cx="104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quack()</a:t>
              </a:r>
            </a:p>
            <a:p>
              <a:r>
                <a:rPr lang="en-US" sz="1400"/>
                <a:t>// implements squeak</a:t>
              </a:r>
            </a:p>
          </p:txBody>
        </p:sp>
      </p:grpSp>
      <p:grpSp>
        <p:nvGrpSpPr>
          <p:cNvPr id="21527" name="Group 120"/>
          <p:cNvGrpSpPr>
            <a:grpSpLocks/>
          </p:cNvGrpSpPr>
          <p:nvPr/>
        </p:nvGrpSpPr>
        <p:grpSpPr bwMode="auto">
          <a:xfrm>
            <a:off x="5943600" y="5562600"/>
            <a:ext cx="2209800" cy="746125"/>
            <a:chOff x="3744" y="3504"/>
            <a:chExt cx="1392" cy="470"/>
          </a:xfrm>
        </p:grpSpPr>
        <p:sp>
          <p:nvSpPr>
            <p:cNvPr id="21533" name="AutoShape 116"/>
            <p:cNvSpPr>
              <a:spLocks noChangeArrowheads="1"/>
            </p:cNvSpPr>
            <p:nvPr/>
          </p:nvSpPr>
          <p:spPr bwMode="auto">
            <a:xfrm>
              <a:off x="3744" y="3504"/>
              <a:ext cx="1392"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4" name="Text Box 117"/>
            <p:cNvSpPr txBox="1">
              <a:spLocks noChangeArrowheads="1"/>
            </p:cNvSpPr>
            <p:nvPr/>
          </p:nvSpPr>
          <p:spPr bwMode="auto">
            <a:xfrm>
              <a:off x="4107" y="3504"/>
              <a:ext cx="66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Mutequack</a:t>
              </a:r>
            </a:p>
          </p:txBody>
        </p:sp>
        <p:sp>
          <p:nvSpPr>
            <p:cNvPr id="21535" name="Line 118"/>
            <p:cNvSpPr>
              <a:spLocks noChangeShapeType="1"/>
            </p:cNvSpPr>
            <p:nvPr/>
          </p:nvSpPr>
          <p:spPr bwMode="auto">
            <a:xfrm>
              <a:off x="3744" y="3696"/>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6" name="Text Box 119"/>
            <p:cNvSpPr txBox="1">
              <a:spLocks noChangeArrowheads="1"/>
            </p:cNvSpPr>
            <p:nvPr/>
          </p:nvSpPr>
          <p:spPr bwMode="auto">
            <a:xfrm>
              <a:off x="3816" y="3648"/>
              <a:ext cx="13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quack()</a:t>
              </a:r>
            </a:p>
            <a:p>
              <a:r>
                <a:rPr lang="en-US" sz="1400"/>
                <a:t>// do nothing</a:t>
              </a:r>
            </a:p>
          </p:txBody>
        </p:sp>
      </p:grpSp>
      <p:sp>
        <p:nvSpPr>
          <p:cNvPr id="21528" name="Line 121"/>
          <p:cNvSpPr>
            <a:spLocks noChangeShapeType="1"/>
          </p:cNvSpPr>
          <p:nvPr/>
        </p:nvSpPr>
        <p:spPr bwMode="auto">
          <a:xfrm flipV="1">
            <a:off x="5943600" y="4038600"/>
            <a:ext cx="609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9" name="Line 122"/>
          <p:cNvSpPr>
            <a:spLocks noChangeShapeType="1"/>
          </p:cNvSpPr>
          <p:nvPr/>
        </p:nvSpPr>
        <p:spPr bwMode="auto">
          <a:xfrm flipH="1" flipV="1">
            <a:off x="8001000" y="4114800"/>
            <a:ext cx="457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0" name="Line 123"/>
          <p:cNvSpPr>
            <a:spLocks noChangeShapeType="1"/>
          </p:cNvSpPr>
          <p:nvPr/>
        </p:nvSpPr>
        <p:spPr bwMode="auto">
          <a:xfrm flipV="1">
            <a:off x="7086600" y="4419600"/>
            <a:ext cx="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1" name="Freeform 127"/>
          <p:cNvSpPr>
            <a:spLocks/>
          </p:cNvSpPr>
          <p:nvPr/>
        </p:nvSpPr>
        <p:spPr bwMode="auto">
          <a:xfrm>
            <a:off x="3086100" y="1993900"/>
            <a:ext cx="3238500" cy="609600"/>
          </a:xfrm>
          <a:custGeom>
            <a:avLst/>
            <a:gdLst>
              <a:gd name="T0" fmla="*/ 181451250 w 2040"/>
              <a:gd name="T1" fmla="*/ 947578750 h 384"/>
              <a:gd name="T2" fmla="*/ 302418750 w 2040"/>
              <a:gd name="T3" fmla="*/ 826611250 h 384"/>
              <a:gd name="T4" fmla="*/ 1995963750 w 2040"/>
              <a:gd name="T5" fmla="*/ 100806250 h 384"/>
              <a:gd name="T6" fmla="*/ 2147483647 w 2040"/>
              <a:gd name="T7" fmla="*/ 22177375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40" h="384">
                <a:moveTo>
                  <a:pt x="72" y="376"/>
                </a:moveTo>
                <a:cubicBezTo>
                  <a:pt x="36" y="380"/>
                  <a:pt x="0" y="384"/>
                  <a:pt x="120" y="328"/>
                </a:cubicBezTo>
                <a:cubicBezTo>
                  <a:pt x="240" y="272"/>
                  <a:pt x="472" y="80"/>
                  <a:pt x="792" y="40"/>
                </a:cubicBezTo>
                <a:cubicBezTo>
                  <a:pt x="1112" y="0"/>
                  <a:pt x="1576" y="44"/>
                  <a:pt x="2040" y="8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2" name="Freeform 128"/>
          <p:cNvSpPr>
            <a:spLocks/>
          </p:cNvSpPr>
          <p:nvPr/>
        </p:nvSpPr>
        <p:spPr bwMode="auto">
          <a:xfrm>
            <a:off x="3352800" y="2895600"/>
            <a:ext cx="3200400" cy="1397000"/>
          </a:xfrm>
          <a:custGeom>
            <a:avLst/>
            <a:gdLst>
              <a:gd name="T0" fmla="*/ 0 w 2016"/>
              <a:gd name="T1" fmla="*/ 0 h 880"/>
              <a:gd name="T2" fmla="*/ 1935480000 w 2016"/>
              <a:gd name="T3" fmla="*/ 1935480000 h 880"/>
              <a:gd name="T4" fmla="*/ 2147483647 w 2016"/>
              <a:gd name="T5" fmla="*/ 1693545000 h 880"/>
              <a:gd name="T6" fmla="*/ 0 60000 65536"/>
              <a:gd name="T7" fmla="*/ 0 60000 65536"/>
              <a:gd name="T8" fmla="*/ 0 60000 65536"/>
            </a:gdLst>
            <a:ahLst/>
            <a:cxnLst>
              <a:cxn ang="T6">
                <a:pos x="T0" y="T1"/>
              </a:cxn>
              <a:cxn ang="T7">
                <a:pos x="T2" y="T3"/>
              </a:cxn>
              <a:cxn ang="T8">
                <a:pos x="T4" y="T5"/>
              </a:cxn>
            </a:cxnLst>
            <a:rect l="0" t="0" r="r" b="b"/>
            <a:pathLst>
              <a:path w="2016" h="880">
                <a:moveTo>
                  <a:pt x="0" y="0"/>
                </a:moveTo>
                <a:cubicBezTo>
                  <a:pt x="216" y="328"/>
                  <a:pt x="432" y="656"/>
                  <a:pt x="768" y="768"/>
                </a:cubicBezTo>
                <a:cubicBezTo>
                  <a:pt x="1104" y="880"/>
                  <a:pt x="1560" y="776"/>
                  <a:pt x="2016" y="67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Cloud Callout 77"/>
          <p:cNvSpPr/>
          <p:nvPr/>
        </p:nvSpPr>
        <p:spPr>
          <a:xfrm>
            <a:off x="-426929" y="3382962"/>
            <a:ext cx="2286000" cy="1066800"/>
          </a:xfrm>
          <a:prstGeom prst="cloudCallout">
            <a:avLst>
              <a:gd name="adj1" fmla="val 55000"/>
              <a:gd name="adj2" fmla="val 865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IS-A</a:t>
            </a:r>
          </a:p>
          <a:p>
            <a:pPr algn="ctr"/>
            <a:r>
              <a:rPr lang="en-US" dirty="0" smtClean="0"/>
              <a:t>(Inheritance)</a:t>
            </a:r>
            <a:endParaRPr lang="en-US" dirty="0"/>
          </a:p>
        </p:txBody>
      </p:sp>
      <p:sp>
        <p:nvSpPr>
          <p:cNvPr id="79" name="Cloud Callout 78"/>
          <p:cNvSpPr/>
          <p:nvPr/>
        </p:nvSpPr>
        <p:spPr>
          <a:xfrm>
            <a:off x="3086100" y="914400"/>
            <a:ext cx="2514600" cy="914400"/>
          </a:xfrm>
          <a:prstGeom prst="cloudCallout">
            <a:avLst>
              <a:gd name="adj1" fmla="val -4949"/>
              <a:gd name="adj2" fmla="val 944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HAS-A</a:t>
            </a:r>
          </a:p>
          <a:p>
            <a:pPr algn="ctr"/>
            <a:r>
              <a:rPr lang="en-US" dirty="0" smtClean="0"/>
              <a:t>(Composition)</a:t>
            </a:r>
            <a:endParaRPr lang="en-US" dirty="0"/>
          </a:p>
        </p:txBody>
      </p:sp>
    </p:spTree>
    <p:extLst>
      <p:ext uri="{BB962C8B-B14F-4D97-AF65-F5344CB8AC3E}">
        <p14:creationId xmlns:p14="http://schemas.microsoft.com/office/powerpoint/2010/main" val="36521737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Strategy Pattern</a:t>
            </a:r>
            <a:endParaRPr lang="en-US" dirty="0"/>
          </a:p>
        </p:txBody>
      </p:sp>
      <p:sp>
        <p:nvSpPr>
          <p:cNvPr id="3" name="Content Placeholder 2"/>
          <p:cNvSpPr>
            <a:spLocks noGrp="1"/>
          </p:cNvSpPr>
          <p:nvPr>
            <p:ph idx="1"/>
          </p:nvPr>
        </p:nvSpPr>
        <p:spPr/>
        <p:txBody>
          <a:bodyPr/>
          <a:lstStyle/>
          <a:p>
            <a:r>
              <a:rPr lang="en-US" dirty="0" smtClean="0"/>
              <a:t>Define a family of algorithms, encapsulates each one, and makes them interchangeable. </a:t>
            </a:r>
          </a:p>
          <a:p>
            <a:pPr>
              <a:buNone/>
            </a:pPr>
            <a:endParaRPr lang="en-US" dirty="0" smtClean="0"/>
          </a:p>
          <a:p>
            <a:r>
              <a:rPr lang="en-US" dirty="0" smtClean="0"/>
              <a:t>Strategy lets the algorithm vary independently from clients that use it.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So we use OO inheritance</a:t>
            </a:r>
            <a:endParaRPr lang="en-US" dirty="0"/>
          </a:p>
        </p:txBody>
      </p:sp>
      <p:sp>
        <p:nvSpPr>
          <p:cNvPr id="4" name="Rectangle 3"/>
          <p:cNvSpPr/>
          <p:nvPr/>
        </p:nvSpPr>
        <p:spPr>
          <a:xfrm>
            <a:off x="3276600" y="1828800"/>
            <a:ext cx="3048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Duck</a:t>
            </a:r>
          </a:p>
          <a:p>
            <a:pPr algn="ctr"/>
            <a:endParaRPr lang="en-US" dirty="0" smtClean="0"/>
          </a:p>
          <a:p>
            <a:pPr algn="ctr"/>
            <a:r>
              <a:rPr lang="en-US" dirty="0" smtClean="0"/>
              <a:t>quack()</a:t>
            </a:r>
          </a:p>
          <a:p>
            <a:pPr algn="ctr"/>
            <a:r>
              <a:rPr lang="en-US" dirty="0" smtClean="0"/>
              <a:t>swim()</a:t>
            </a:r>
          </a:p>
          <a:p>
            <a:pPr algn="ctr"/>
            <a:r>
              <a:rPr lang="en-US" dirty="0" smtClean="0"/>
              <a:t>display()</a:t>
            </a:r>
          </a:p>
          <a:p>
            <a:pPr algn="ctr"/>
            <a:r>
              <a:rPr lang="en-US" b="1" dirty="0" smtClean="0">
                <a:solidFill>
                  <a:srgbClr val="FF0000"/>
                </a:solidFill>
              </a:rPr>
              <a:t>fly()</a:t>
            </a:r>
          </a:p>
          <a:p>
            <a:pPr algn="ctr"/>
            <a:r>
              <a:rPr lang="en-US" dirty="0" smtClean="0"/>
              <a:t>//other duck-like method</a:t>
            </a:r>
          </a:p>
          <a:p>
            <a:pPr algn="ctr"/>
            <a:endParaRPr lang="en-US" dirty="0"/>
          </a:p>
        </p:txBody>
      </p:sp>
      <p:cxnSp>
        <p:nvCxnSpPr>
          <p:cNvPr id="6" name="Straight Connector 5"/>
          <p:cNvCxnSpPr/>
          <p:nvPr/>
        </p:nvCxnSpPr>
        <p:spPr>
          <a:xfrm>
            <a:off x="381000" y="4419600"/>
            <a:ext cx="30480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334000" y="4419600"/>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RedheadDuck</a:t>
            </a:r>
            <a:endParaRPr lang="en-US" dirty="0" smtClean="0"/>
          </a:p>
          <a:p>
            <a:pPr algn="ctr"/>
            <a:endParaRPr lang="en-US" dirty="0" smtClean="0"/>
          </a:p>
          <a:p>
            <a:pPr algn="ctr"/>
            <a:endParaRPr lang="en-US" dirty="0" smtClean="0"/>
          </a:p>
          <a:p>
            <a:pPr algn="ctr"/>
            <a:r>
              <a:rPr lang="en-US" dirty="0" smtClean="0"/>
              <a:t>display()</a:t>
            </a:r>
          </a:p>
          <a:p>
            <a:pPr algn="ctr"/>
            <a:r>
              <a:rPr lang="en-US" dirty="0" smtClean="0"/>
              <a:t>//looks like a redhead</a:t>
            </a:r>
          </a:p>
          <a:p>
            <a:pPr algn="ctr"/>
            <a:endParaRPr lang="en-US" dirty="0"/>
          </a:p>
        </p:txBody>
      </p:sp>
      <p:sp>
        <p:nvSpPr>
          <p:cNvPr id="9" name="Rectangle 8"/>
          <p:cNvSpPr/>
          <p:nvPr/>
        </p:nvSpPr>
        <p:spPr>
          <a:xfrm>
            <a:off x="457200" y="4419600"/>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MallardDuck</a:t>
            </a:r>
            <a:endParaRPr lang="en-US" dirty="0" smtClean="0"/>
          </a:p>
          <a:p>
            <a:pPr algn="ctr"/>
            <a:endParaRPr lang="en-US" dirty="0" smtClean="0"/>
          </a:p>
          <a:p>
            <a:pPr algn="ctr"/>
            <a:endParaRPr lang="en-US" dirty="0" smtClean="0"/>
          </a:p>
          <a:p>
            <a:pPr algn="ctr"/>
            <a:r>
              <a:rPr lang="en-US" dirty="0" smtClean="0"/>
              <a:t>display()</a:t>
            </a:r>
          </a:p>
          <a:p>
            <a:pPr algn="ctr"/>
            <a:r>
              <a:rPr lang="en-US" dirty="0" smtClean="0"/>
              <a:t>//looks like a mallard</a:t>
            </a:r>
          </a:p>
          <a:p>
            <a:pPr algn="ctr"/>
            <a:endParaRPr lang="en-US" dirty="0"/>
          </a:p>
        </p:txBody>
      </p:sp>
      <p:cxnSp>
        <p:nvCxnSpPr>
          <p:cNvPr id="10" name="Straight Connector 9"/>
          <p:cNvCxnSpPr/>
          <p:nvPr/>
        </p:nvCxnSpPr>
        <p:spPr>
          <a:xfrm>
            <a:off x="3276600" y="2362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200" y="5029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0" y="51054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0"/>
          </p:cNvCxnSpPr>
          <p:nvPr/>
        </p:nvCxnSpPr>
        <p:spPr>
          <a:xfrm rot="5400000" flipH="1" flipV="1">
            <a:off x="2705100" y="3314700"/>
            <a:ext cx="381000" cy="18288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3733800" y="3886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5181600" y="3886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3"/>
          </p:cNvCxnSpPr>
          <p:nvPr/>
        </p:nvCxnSpPr>
        <p:spPr>
          <a:xfrm rot="16200000" flipH="1">
            <a:off x="5962650" y="3371850"/>
            <a:ext cx="381000" cy="17145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Cloud Callout 14"/>
          <p:cNvSpPr/>
          <p:nvPr/>
        </p:nvSpPr>
        <p:spPr>
          <a:xfrm>
            <a:off x="6324600" y="1828800"/>
            <a:ext cx="2514600" cy="1371600"/>
          </a:xfrm>
          <a:prstGeom prst="cloudCallout">
            <a:avLst>
              <a:gd name="adj1" fmla="val -105401"/>
              <a:gd name="adj2" fmla="val 6666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fly() in super class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11"/>
          <p:cNvGrpSpPr>
            <a:grpSpLocks/>
          </p:cNvGrpSpPr>
          <p:nvPr/>
        </p:nvGrpSpPr>
        <p:grpSpPr bwMode="auto">
          <a:xfrm>
            <a:off x="609600" y="838200"/>
            <a:ext cx="2452688" cy="1284288"/>
            <a:chOff x="711" y="1063"/>
            <a:chExt cx="1545" cy="809"/>
          </a:xfrm>
        </p:grpSpPr>
        <p:sp>
          <p:nvSpPr>
            <p:cNvPr id="14385" name="AutoShape 6"/>
            <p:cNvSpPr>
              <a:spLocks noChangeArrowheads="1"/>
            </p:cNvSpPr>
            <p:nvPr/>
          </p:nvSpPr>
          <p:spPr bwMode="auto">
            <a:xfrm>
              <a:off x="711" y="1063"/>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6" name="Text Box 7"/>
            <p:cNvSpPr txBox="1">
              <a:spLocks noChangeArrowheads="1"/>
            </p:cNvSpPr>
            <p:nvPr/>
          </p:nvSpPr>
          <p:spPr bwMode="auto">
            <a:xfrm>
              <a:off x="1104" y="1089"/>
              <a:ext cx="6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Character</a:t>
              </a:r>
            </a:p>
          </p:txBody>
        </p:sp>
        <p:sp>
          <p:nvSpPr>
            <p:cNvPr id="14387" name="Line 8"/>
            <p:cNvSpPr>
              <a:spLocks noChangeShapeType="1"/>
            </p:cNvSpPr>
            <p:nvPr/>
          </p:nvSpPr>
          <p:spPr bwMode="auto">
            <a:xfrm>
              <a:off x="711" y="1296"/>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88" name="Text Box 9"/>
            <p:cNvSpPr txBox="1">
              <a:spLocks noChangeArrowheads="1"/>
            </p:cNvSpPr>
            <p:nvPr/>
          </p:nvSpPr>
          <p:spPr bwMode="auto">
            <a:xfrm>
              <a:off x="768" y="1344"/>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WeaponBehavior weapon;</a:t>
              </a:r>
            </a:p>
            <a:p>
              <a:endParaRPr lang="en-US" sz="1400"/>
            </a:p>
            <a:p>
              <a:r>
                <a:rPr lang="en-US" sz="1400"/>
                <a:t>fight();</a:t>
              </a:r>
            </a:p>
          </p:txBody>
        </p:sp>
        <p:sp>
          <p:nvSpPr>
            <p:cNvPr id="14389" name="Line 10"/>
            <p:cNvSpPr>
              <a:spLocks noChangeShapeType="1"/>
            </p:cNvSpPr>
            <p:nvPr/>
          </p:nvSpPr>
          <p:spPr bwMode="auto">
            <a:xfrm>
              <a:off x="711" y="1536"/>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39" name="Group 18"/>
          <p:cNvGrpSpPr>
            <a:grpSpLocks/>
          </p:cNvGrpSpPr>
          <p:nvPr/>
        </p:nvGrpSpPr>
        <p:grpSpPr bwMode="auto">
          <a:xfrm>
            <a:off x="3581400" y="762000"/>
            <a:ext cx="2286000" cy="1284288"/>
            <a:chOff x="2256" y="480"/>
            <a:chExt cx="1545" cy="809"/>
          </a:xfrm>
        </p:grpSpPr>
        <p:sp>
          <p:nvSpPr>
            <p:cNvPr id="14381" name="AutoShape 13"/>
            <p:cNvSpPr>
              <a:spLocks noChangeArrowheads="1"/>
            </p:cNvSpPr>
            <p:nvPr/>
          </p:nvSpPr>
          <p:spPr bwMode="auto">
            <a:xfrm>
              <a:off x="2256" y="480"/>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2" name="Text Box 14"/>
            <p:cNvSpPr txBox="1">
              <a:spLocks noChangeArrowheads="1"/>
            </p:cNvSpPr>
            <p:nvPr/>
          </p:nvSpPr>
          <p:spPr bwMode="auto">
            <a:xfrm>
              <a:off x="2649" y="506"/>
              <a:ext cx="87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KnifeBehavior</a:t>
              </a:r>
            </a:p>
          </p:txBody>
        </p:sp>
        <p:sp>
          <p:nvSpPr>
            <p:cNvPr id="14383" name="Line 15"/>
            <p:cNvSpPr>
              <a:spLocks noChangeShapeType="1"/>
            </p:cNvSpPr>
            <p:nvPr/>
          </p:nvSpPr>
          <p:spPr bwMode="auto">
            <a:xfrm>
              <a:off x="2256" y="713"/>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84" name="Text Box 16"/>
            <p:cNvSpPr txBox="1">
              <a:spLocks noChangeArrowheads="1"/>
            </p:cNvSpPr>
            <p:nvPr/>
          </p:nvSpPr>
          <p:spPr bwMode="auto">
            <a:xfrm>
              <a:off x="2313" y="761"/>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cutting with</a:t>
              </a:r>
            </a:p>
            <a:p>
              <a:r>
                <a:rPr lang="en-US" sz="1400"/>
                <a:t>// a knife</a:t>
              </a:r>
            </a:p>
          </p:txBody>
        </p:sp>
      </p:grpSp>
      <p:grpSp>
        <p:nvGrpSpPr>
          <p:cNvPr id="14340" name="Group 24"/>
          <p:cNvGrpSpPr>
            <a:grpSpLocks/>
          </p:cNvGrpSpPr>
          <p:nvPr/>
        </p:nvGrpSpPr>
        <p:grpSpPr bwMode="auto">
          <a:xfrm>
            <a:off x="6172200" y="762000"/>
            <a:ext cx="2286000" cy="1284288"/>
            <a:chOff x="3888" y="480"/>
            <a:chExt cx="1440" cy="809"/>
          </a:xfrm>
        </p:grpSpPr>
        <p:sp>
          <p:nvSpPr>
            <p:cNvPr id="14377" name="AutoShape 20"/>
            <p:cNvSpPr>
              <a:spLocks noChangeArrowheads="1"/>
            </p:cNvSpPr>
            <p:nvPr/>
          </p:nvSpPr>
          <p:spPr bwMode="auto">
            <a:xfrm>
              <a:off x="3888" y="480"/>
              <a:ext cx="1440"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8" name="Text Box 21"/>
            <p:cNvSpPr txBox="1">
              <a:spLocks noChangeArrowheads="1"/>
            </p:cNvSpPr>
            <p:nvPr/>
          </p:nvSpPr>
          <p:spPr bwMode="auto">
            <a:xfrm>
              <a:off x="3984" y="506"/>
              <a:ext cx="1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BowAndArrowBehavior</a:t>
              </a:r>
            </a:p>
          </p:txBody>
        </p:sp>
        <p:sp>
          <p:nvSpPr>
            <p:cNvPr id="14379" name="Line 22"/>
            <p:cNvSpPr>
              <a:spLocks noChangeShapeType="1"/>
            </p:cNvSpPr>
            <p:nvPr/>
          </p:nvSpPr>
          <p:spPr bwMode="auto">
            <a:xfrm>
              <a:off x="3888" y="713"/>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80" name="Text Box 23"/>
            <p:cNvSpPr txBox="1">
              <a:spLocks noChangeArrowheads="1"/>
            </p:cNvSpPr>
            <p:nvPr/>
          </p:nvSpPr>
          <p:spPr bwMode="auto">
            <a:xfrm>
              <a:off x="3941" y="761"/>
              <a:ext cx="134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fight with</a:t>
              </a:r>
            </a:p>
            <a:p>
              <a:r>
                <a:rPr lang="en-US" sz="1400"/>
                <a:t>// bow and arrows</a:t>
              </a:r>
            </a:p>
          </p:txBody>
        </p:sp>
      </p:grpSp>
      <p:grpSp>
        <p:nvGrpSpPr>
          <p:cNvPr id="14341" name="Group 25"/>
          <p:cNvGrpSpPr>
            <a:grpSpLocks/>
          </p:cNvGrpSpPr>
          <p:nvPr/>
        </p:nvGrpSpPr>
        <p:grpSpPr bwMode="auto">
          <a:xfrm>
            <a:off x="609600" y="2286000"/>
            <a:ext cx="2286000" cy="1284288"/>
            <a:chOff x="2256" y="480"/>
            <a:chExt cx="1545" cy="809"/>
          </a:xfrm>
        </p:grpSpPr>
        <p:sp>
          <p:nvSpPr>
            <p:cNvPr id="14373" name="AutoShape 26"/>
            <p:cNvSpPr>
              <a:spLocks noChangeArrowheads="1"/>
            </p:cNvSpPr>
            <p:nvPr/>
          </p:nvSpPr>
          <p:spPr bwMode="auto">
            <a:xfrm>
              <a:off x="2256" y="480"/>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4" name="Text Box 27"/>
            <p:cNvSpPr txBox="1">
              <a:spLocks noChangeArrowheads="1"/>
            </p:cNvSpPr>
            <p:nvPr/>
          </p:nvSpPr>
          <p:spPr bwMode="auto">
            <a:xfrm>
              <a:off x="2649" y="506"/>
              <a:ext cx="80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AxeBehavior</a:t>
              </a:r>
            </a:p>
          </p:txBody>
        </p:sp>
        <p:sp>
          <p:nvSpPr>
            <p:cNvPr id="14375" name="Line 28"/>
            <p:cNvSpPr>
              <a:spLocks noChangeShapeType="1"/>
            </p:cNvSpPr>
            <p:nvPr/>
          </p:nvSpPr>
          <p:spPr bwMode="auto">
            <a:xfrm>
              <a:off x="2256" y="713"/>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76" name="Text Box 29"/>
            <p:cNvSpPr txBox="1">
              <a:spLocks noChangeArrowheads="1"/>
            </p:cNvSpPr>
            <p:nvPr/>
          </p:nvSpPr>
          <p:spPr bwMode="auto">
            <a:xfrm>
              <a:off x="2313" y="761"/>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fight  with</a:t>
              </a:r>
            </a:p>
            <a:p>
              <a:r>
                <a:rPr lang="en-US" sz="1400"/>
                <a:t>// an axe</a:t>
              </a:r>
            </a:p>
          </p:txBody>
        </p:sp>
      </p:grpSp>
      <p:grpSp>
        <p:nvGrpSpPr>
          <p:cNvPr id="14342" name="Group 35"/>
          <p:cNvGrpSpPr>
            <a:grpSpLocks/>
          </p:cNvGrpSpPr>
          <p:nvPr/>
        </p:nvGrpSpPr>
        <p:grpSpPr bwMode="auto">
          <a:xfrm>
            <a:off x="3429000" y="2286000"/>
            <a:ext cx="2286000" cy="1066800"/>
            <a:chOff x="2208" y="1440"/>
            <a:chExt cx="1440" cy="672"/>
          </a:xfrm>
        </p:grpSpPr>
        <p:sp>
          <p:nvSpPr>
            <p:cNvPr id="14369" name="AutoShape 31"/>
            <p:cNvSpPr>
              <a:spLocks noChangeArrowheads="1"/>
            </p:cNvSpPr>
            <p:nvPr/>
          </p:nvSpPr>
          <p:spPr bwMode="auto">
            <a:xfrm>
              <a:off x="2208" y="1440"/>
              <a:ext cx="1440" cy="67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0" name="Text Box 32"/>
            <p:cNvSpPr txBox="1">
              <a:spLocks noChangeArrowheads="1"/>
            </p:cNvSpPr>
            <p:nvPr/>
          </p:nvSpPr>
          <p:spPr bwMode="auto">
            <a:xfrm>
              <a:off x="2574" y="1466"/>
              <a:ext cx="97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&lt;&lt;interface&gt;&gt;</a:t>
              </a:r>
            </a:p>
            <a:p>
              <a:r>
                <a:rPr lang="en-US" sz="1400"/>
                <a:t>WeaponBehavior</a:t>
              </a:r>
            </a:p>
          </p:txBody>
        </p:sp>
        <p:sp>
          <p:nvSpPr>
            <p:cNvPr id="14371" name="Line 33"/>
            <p:cNvSpPr>
              <a:spLocks noChangeShapeType="1"/>
            </p:cNvSpPr>
            <p:nvPr/>
          </p:nvSpPr>
          <p:spPr bwMode="auto">
            <a:xfrm>
              <a:off x="2208" y="1824"/>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72" name="Text Box 34"/>
            <p:cNvSpPr txBox="1">
              <a:spLocks noChangeArrowheads="1"/>
            </p:cNvSpPr>
            <p:nvPr/>
          </p:nvSpPr>
          <p:spPr bwMode="auto">
            <a:xfrm>
              <a:off x="2256" y="1872"/>
              <a:ext cx="134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p:txBody>
        </p:sp>
      </p:grpSp>
      <p:grpSp>
        <p:nvGrpSpPr>
          <p:cNvPr id="14343" name="Group 42"/>
          <p:cNvGrpSpPr>
            <a:grpSpLocks/>
          </p:cNvGrpSpPr>
          <p:nvPr/>
        </p:nvGrpSpPr>
        <p:grpSpPr bwMode="auto">
          <a:xfrm>
            <a:off x="6019800" y="2362200"/>
            <a:ext cx="914400" cy="762000"/>
            <a:chOff x="3840" y="1344"/>
            <a:chExt cx="576" cy="480"/>
          </a:xfrm>
        </p:grpSpPr>
        <p:sp>
          <p:nvSpPr>
            <p:cNvPr id="14365" name="AutoShape 37"/>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6" name="Text Box 38"/>
            <p:cNvSpPr txBox="1">
              <a:spLocks noChangeArrowheads="1"/>
            </p:cNvSpPr>
            <p:nvPr/>
          </p:nvSpPr>
          <p:spPr bwMode="auto">
            <a:xfrm>
              <a:off x="3888" y="1392"/>
              <a:ext cx="45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Queen</a:t>
              </a:r>
            </a:p>
          </p:txBody>
        </p:sp>
        <p:sp>
          <p:nvSpPr>
            <p:cNvPr id="14367" name="Text Box 40"/>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4368" name="Line 41"/>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44" name="Group 43"/>
          <p:cNvGrpSpPr>
            <a:grpSpLocks/>
          </p:cNvGrpSpPr>
          <p:nvPr/>
        </p:nvGrpSpPr>
        <p:grpSpPr bwMode="auto">
          <a:xfrm>
            <a:off x="762000" y="3886200"/>
            <a:ext cx="914400" cy="762000"/>
            <a:chOff x="3840" y="1344"/>
            <a:chExt cx="576" cy="480"/>
          </a:xfrm>
        </p:grpSpPr>
        <p:sp>
          <p:nvSpPr>
            <p:cNvPr id="14361" name="AutoShape 44"/>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2" name="Text Box 45"/>
            <p:cNvSpPr txBox="1">
              <a:spLocks noChangeArrowheads="1"/>
            </p:cNvSpPr>
            <p:nvPr/>
          </p:nvSpPr>
          <p:spPr bwMode="auto">
            <a:xfrm>
              <a:off x="3888" y="1392"/>
              <a:ext cx="3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King</a:t>
              </a:r>
            </a:p>
          </p:txBody>
        </p:sp>
        <p:sp>
          <p:nvSpPr>
            <p:cNvPr id="14363" name="Text Box 46"/>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4364" name="Line 47"/>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45" name="Group 48"/>
          <p:cNvGrpSpPr>
            <a:grpSpLocks/>
          </p:cNvGrpSpPr>
          <p:nvPr/>
        </p:nvGrpSpPr>
        <p:grpSpPr bwMode="auto">
          <a:xfrm>
            <a:off x="2438400" y="3962400"/>
            <a:ext cx="914400" cy="762000"/>
            <a:chOff x="3840" y="1344"/>
            <a:chExt cx="576" cy="480"/>
          </a:xfrm>
        </p:grpSpPr>
        <p:sp>
          <p:nvSpPr>
            <p:cNvPr id="14357" name="AutoShape 49"/>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8" name="Text Box 50"/>
            <p:cNvSpPr txBox="1">
              <a:spLocks noChangeArrowheads="1"/>
            </p:cNvSpPr>
            <p:nvPr/>
          </p:nvSpPr>
          <p:spPr bwMode="auto">
            <a:xfrm>
              <a:off x="3888" y="1392"/>
              <a:ext cx="4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Knight</a:t>
              </a:r>
            </a:p>
          </p:txBody>
        </p:sp>
        <p:sp>
          <p:nvSpPr>
            <p:cNvPr id="14359" name="Text Box 51"/>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4360" name="Line 52"/>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46" name="Group 53"/>
          <p:cNvGrpSpPr>
            <a:grpSpLocks/>
          </p:cNvGrpSpPr>
          <p:nvPr/>
        </p:nvGrpSpPr>
        <p:grpSpPr bwMode="auto">
          <a:xfrm>
            <a:off x="3886200" y="3962400"/>
            <a:ext cx="914400" cy="762000"/>
            <a:chOff x="3840" y="1344"/>
            <a:chExt cx="576" cy="480"/>
          </a:xfrm>
        </p:grpSpPr>
        <p:sp>
          <p:nvSpPr>
            <p:cNvPr id="14353" name="AutoShape 54"/>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4" name="Text Box 55"/>
            <p:cNvSpPr txBox="1">
              <a:spLocks noChangeArrowheads="1"/>
            </p:cNvSpPr>
            <p:nvPr/>
          </p:nvSpPr>
          <p:spPr bwMode="auto">
            <a:xfrm>
              <a:off x="3888" y="1392"/>
              <a:ext cx="45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Bishop</a:t>
              </a:r>
            </a:p>
          </p:txBody>
        </p:sp>
        <p:sp>
          <p:nvSpPr>
            <p:cNvPr id="14355" name="Text Box 56"/>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4356" name="Line 57"/>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47" name="Group 58"/>
          <p:cNvGrpSpPr>
            <a:grpSpLocks/>
          </p:cNvGrpSpPr>
          <p:nvPr/>
        </p:nvGrpSpPr>
        <p:grpSpPr bwMode="auto">
          <a:xfrm>
            <a:off x="5334000" y="3581400"/>
            <a:ext cx="2286000" cy="1284288"/>
            <a:chOff x="2256" y="480"/>
            <a:chExt cx="1545" cy="809"/>
          </a:xfrm>
        </p:grpSpPr>
        <p:sp>
          <p:nvSpPr>
            <p:cNvPr id="14349" name="AutoShape 59"/>
            <p:cNvSpPr>
              <a:spLocks noChangeArrowheads="1"/>
            </p:cNvSpPr>
            <p:nvPr/>
          </p:nvSpPr>
          <p:spPr bwMode="auto">
            <a:xfrm>
              <a:off x="2256" y="480"/>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 name="Text Box 60"/>
            <p:cNvSpPr txBox="1">
              <a:spLocks noChangeArrowheads="1"/>
            </p:cNvSpPr>
            <p:nvPr/>
          </p:nvSpPr>
          <p:spPr bwMode="auto">
            <a:xfrm>
              <a:off x="2649" y="506"/>
              <a:ext cx="91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SpearBehavior</a:t>
              </a:r>
            </a:p>
          </p:txBody>
        </p:sp>
        <p:sp>
          <p:nvSpPr>
            <p:cNvPr id="14351" name="Line 61"/>
            <p:cNvSpPr>
              <a:spLocks noChangeShapeType="1"/>
            </p:cNvSpPr>
            <p:nvPr/>
          </p:nvSpPr>
          <p:spPr bwMode="auto">
            <a:xfrm>
              <a:off x="2256" y="713"/>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Text Box 62"/>
            <p:cNvSpPr txBox="1">
              <a:spLocks noChangeArrowheads="1"/>
            </p:cNvSpPr>
            <p:nvPr/>
          </p:nvSpPr>
          <p:spPr bwMode="auto">
            <a:xfrm>
              <a:off x="2313" y="761"/>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fight  with</a:t>
              </a:r>
            </a:p>
            <a:p>
              <a:r>
                <a:rPr lang="en-US" sz="1400"/>
                <a:t>// a spear</a:t>
              </a:r>
            </a:p>
          </p:txBody>
        </p:sp>
      </p:grpSp>
      <p:sp>
        <p:nvSpPr>
          <p:cNvPr id="14348" name="Text Box 63"/>
          <p:cNvSpPr txBox="1">
            <a:spLocks noChangeArrowheads="1"/>
          </p:cNvSpPr>
          <p:nvPr/>
        </p:nvSpPr>
        <p:spPr bwMode="auto">
          <a:xfrm>
            <a:off x="2438400" y="5410200"/>
            <a:ext cx="3762375"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t>setWeapon(WeaponBehavior w){</a:t>
            </a:r>
          </a:p>
          <a:p>
            <a:r>
              <a:rPr lang="en-US" b="1"/>
              <a:t>	this.weapon = w;</a:t>
            </a:r>
          </a:p>
          <a:p>
            <a:r>
              <a:rPr lang="en-US" b="1"/>
              <a:t>}</a:t>
            </a:r>
          </a:p>
        </p:txBody>
      </p:sp>
    </p:spTree>
    <p:extLst>
      <p:ext uri="{BB962C8B-B14F-4D97-AF65-F5344CB8AC3E}">
        <p14:creationId xmlns:p14="http://schemas.microsoft.com/office/powerpoint/2010/main" val="9548219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533400" y="533400"/>
            <a:ext cx="2452688" cy="1284288"/>
            <a:chOff x="711" y="1063"/>
            <a:chExt cx="1545" cy="809"/>
          </a:xfrm>
        </p:grpSpPr>
        <p:sp>
          <p:nvSpPr>
            <p:cNvPr id="15410" name="AutoShape 3"/>
            <p:cNvSpPr>
              <a:spLocks noChangeArrowheads="1"/>
            </p:cNvSpPr>
            <p:nvPr/>
          </p:nvSpPr>
          <p:spPr bwMode="auto">
            <a:xfrm>
              <a:off x="711" y="1063"/>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1" name="Text Box 4"/>
            <p:cNvSpPr txBox="1">
              <a:spLocks noChangeArrowheads="1"/>
            </p:cNvSpPr>
            <p:nvPr/>
          </p:nvSpPr>
          <p:spPr bwMode="auto">
            <a:xfrm>
              <a:off x="1104" y="1089"/>
              <a:ext cx="6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Character</a:t>
              </a:r>
            </a:p>
          </p:txBody>
        </p:sp>
        <p:sp>
          <p:nvSpPr>
            <p:cNvPr id="15412" name="Line 5"/>
            <p:cNvSpPr>
              <a:spLocks noChangeShapeType="1"/>
            </p:cNvSpPr>
            <p:nvPr/>
          </p:nvSpPr>
          <p:spPr bwMode="auto">
            <a:xfrm>
              <a:off x="711" y="1296"/>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3" name="Text Box 6"/>
            <p:cNvSpPr txBox="1">
              <a:spLocks noChangeArrowheads="1"/>
            </p:cNvSpPr>
            <p:nvPr/>
          </p:nvSpPr>
          <p:spPr bwMode="auto">
            <a:xfrm>
              <a:off x="768" y="1344"/>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WeaponBehavior weapon;</a:t>
              </a:r>
            </a:p>
            <a:p>
              <a:endParaRPr lang="en-US" sz="1400"/>
            </a:p>
            <a:p>
              <a:r>
                <a:rPr lang="en-US" sz="1400"/>
                <a:t>fight();</a:t>
              </a:r>
            </a:p>
          </p:txBody>
        </p:sp>
        <p:sp>
          <p:nvSpPr>
            <p:cNvPr id="15414" name="Line 7"/>
            <p:cNvSpPr>
              <a:spLocks noChangeShapeType="1"/>
            </p:cNvSpPr>
            <p:nvPr/>
          </p:nvSpPr>
          <p:spPr bwMode="auto">
            <a:xfrm>
              <a:off x="711" y="1536"/>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363" name="Group 8"/>
          <p:cNvGrpSpPr>
            <a:grpSpLocks/>
          </p:cNvGrpSpPr>
          <p:nvPr/>
        </p:nvGrpSpPr>
        <p:grpSpPr bwMode="auto">
          <a:xfrm>
            <a:off x="4114800" y="1447800"/>
            <a:ext cx="2286000" cy="1284288"/>
            <a:chOff x="2256" y="480"/>
            <a:chExt cx="1545" cy="809"/>
          </a:xfrm>
        </p:grpSpPr>
        <p:sp>
          <p:nvSpPr>
            <p:cNvPr id="15406" name="AutoShape 9"/>
            <p:cNvSpPr>
              <a:spLocks noChangeArrowheads="1"/>
            </p:cNvSpPr>
            <p:nvPr/>
          </p:nvSpPr>
          <p:spPr bwMode="auto">
            <a:xfrm>
              <a:off x="2256" y="480"/>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7" name="Text Box 10"/>
            <p:cNvSpPr txBox="1">
              <a:spLocks noChangeArrowheads="1"/>
            </p:cNvSpPr>
            <p:nvPr/>
          </p:nvSpPr>
          <p:spPr bwMode="auto">
            <a:xfrm>
              <a:off x="2649" y="506"/>
              <a:ext cx="87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KnifeBehavior</a:t>
              </a:r>
            </a:p>
          </p:txBody>
        </p:sp>
        <p:sp>
          <p:nvSpPr>
            <p:cNvPr id="15408" name="Line 11"/>
            <p:cNvSpPr>
              <a:spLocks noChangeShapeType="1"/>
            </p:cNvSpPr>
            <p:nvPr/>
          </p:nvSpPr>
          <p:spPr bwMode="auto">
            <a:xfrm>
              <a:off x="2256" y="713"/>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9" name="Text Box 12"/>
            <p:cNvSpPr txBox="1">
              <a:spLocks noChangeArrowheads="1"/>
            </p:cNvSpPr>
            <p:nvPr/>
          </p:nvSpPr>
          <p:spPr bwMode="auto">
            <a:xfrm>
              <a:off x="2313" y="761"/>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cutting with</a:t>
              </a:r>
            </a:p>
            <a:p>
              <a:r>
                <a:rPr lang="en-US" sz="1400"/>
                <a:t>// a knife</a:t>
              </a:r>
            </a:p>
          </p:txBody>
        </p:sp>
      </p:grpSp>
      <p:grpSp>
        <p:nvGrpSpPr>
          <p:cNvPr id="15364" name="Group 13"/>
          <p:cNvGrpSpPr>
            <a:grpSpLocks/>
          </p:cNvGrpSpPr>
          <p:nvPr/>
        </p:nvGrpSpPr>
        <p:grpSpPr bwMode="auto">
          <a:xfrm>
            <a:off x="6629400" y="2057400"/>
            <a:ext cx="2286000" cy="1284288"/>
            <a:chOff x="3888" y="480"/>
            <a:chExt cx="1440" cy="809"/>
          </a:xfrm>
        </p:grpSpPr>
        <p:sp>
          <p:nvSpPr>
            <p:cNvPr id="15402" name="AutoShape 14"/>
            <p:cNvSpPr>
              <a:spLocks noChangeArrowheads="1"/>
            </p:cNvSpPr>
            <p:nvPr/>
          </p:nvSpPr>
          <p:spPr bwMode="auto">
            <a:xfrm>
              <a:off x="3888" y="480"/>
              <a:ext cx="1440"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3" name="Text Box 15"/>
            <p:cNvSpPr txBox="1">
              <a:spLocks noChangeArrowheads="1"/>
            </p:cNvSpPr>
            <p:nvPr/>
          </p:nvSpPr>
          <p:spPr bwMode="auto">
            <a:xfrm>
              <a:off x="3984" y="506"/>
              <a:ext cx="1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BowAndArrowBehavior</a:t>
              </a:r>
            </a:p>
          </p:txBody>
        </p:sp>
        <p:sp>
          <p:nvSpPr>
            <p:cNvPr id="15404" name="Line 16"/>
            <p:cNvSpPr>
              <a:spLocks noChangeShapeType="1"/>
            </p:cNvSpPr>
            <p:nvPr/>
          </p:nvSpPr>
          <p:spPr bwMode="auto">
            <a:xfrm>
              <a:off x="3888" y="713"/>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5" name="Text Box 17"/>
            <p:cNvSpPr txBox="1">
              <a:spLocks noChangeArrowheads="1"/>
            </p:cNvSpPr>
            <p:nvPr/>
          </p:nvSpPr>
          <p:spPr bwMode="auto">
            <a:xfrm>
              <a:off x="3941" y="761"/>
              <a:ext cx="134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fight with</a:t>
              </a:r>
            </a:p>
            <a:p>
              <a:r>
                <a:rPr lang="en-US" sz="1400"/>
                <a:t>// bow and arrows</a:t>
              </a:r>
            </a:p>
          </p:txBody>
        </p:sp>
      </p:grpSp>
      <p:grpSp>
        <p:nvGrpSpPr>
          <p:cNvPr id="15365" name="Group 18"/>
          <p:cNvGrpSpPr>
            <a:grpSpLocks/>
          </p:cNvGrpSpPr>
          <p:nvPr/>
        </p:nvGrpSpPr>
        <p:grpSpPr bwMode="auto">
          <a:xfrm>
            <a:off x="457200" y="2743200"/>
            <a:ext cx="2286000" cy="1284288"/>
            <a:chOff x="2256" y="480"/>
            <a:chExt cx="1545" cy="809"/>
          </a:xfrm>
        </p:grpSpPr>
        <p:sp>
          <p:nvSpPr>
            <p:cNvPr id="15398" name="AutoShape 19"/>
            <p:cNvSpPr>
              <a:spLocks noChangeArrowheads="1"/>
            </p:cNvSpPr>
            <p:nvPr/>
          </p:nvSpPr>
          <p:spPr bwMode="auto">
            <a:xfrm>
              <a:off x="2256" y="480"/>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9" name="Text Box 20"/>
            <p:cNvSpPr txBox="1">
              <a:spLocks noChangeArrowheads="1"/>
            </p:cNvSpPr>
            <p:nvPr/>
          </p:nvSpPr>
          <p:spPr bwMode="auto">
            <a:xfrm>
              <a:off x="2649" y="506"/>
              <a:ext cx="80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AxeBehavior</a:t>
              </a:r>
            </a:p>
          </p:txBody>
        </p:sp>
        <p:sp>
          <p:nvSpPr>
            <p:cNvPr id="15400" name="Line 21"/>
            <p:cNvSpPr>
              <a:spLocks noChangeShapeType="1"/>
            </p:cNvSpPr>
            <p:nvPr/>
          </p:nvSpPr>
          <p:spPr bwMode="auto">
            <a:xfrm>
              <a:off x="2256" y="713"/>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01" name="Text Box 22"/>
            <p:cNvSpPr txBox="1">
              <a:spLocks noChangeArrowheads="1"/>
            </p:cNvSpPr>
            <p:nvPr/>
          </p:nvSpPr>
          <p:spPr bwMode="auto">
            <a:xfrm>
              <a:off x="2313" y="761"/>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fight  with</a:t>
              </a:r>
            </a:p>
            <a:p>
              <a:r>
                <a:rPr lang="en-US" sz="1400"/>
                <a:t>// an axe</a:t>
              </a:r>
            </a:p>
          </p:txBody>
        </p:sp>
      </p:grpSp>
      <p:grpSp>
        <p:nvGrpSpPr>
          <p:cNvPr id="15366" name="Group 23"/>
          <p:cNvGrpSpPr>
            <a:grpSpLocks/>
          </p:cNvGrpSpPr>
          <p:nvPr/>
        </p:nvGrpSpPr>
        <p:grpSpPr bwMode="auto">
          <a:xfrm>
            <a:off x="2895600" y="2819400"/>
            <a:ext cx="2286000" cy="1066800"/>
            <a:chOff x="2208" y="1440"/>
            <a:chExt cx="1440" cy="672"/>
          </a:xfrm>
        </p:grpSpPr>
        <p:sp>
          <p:nvSpPr>
            <p:cNvPr id="15394" name="AutoShape 24"/>
            <p:cNvSpPr>
              <a:spLocks noChangeArrowheads="1"/>
            </p:cNvSpPr>
            <p:nvPr/>
          </p:nvSpPr>
          <p:spPr bwMode="auto">
            <a:xfrm>
              <a:off x="2208" y="1440"/>
              <a:ext cx="1440" cy="67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5" name="Text Box 25"/>
            <p:cNvSpPr txBox="1">
              <a:spLocks noChangeArrowheads="1"/>
            </p:cNvSpPr>
            <p:nvPr/>
          </p:nvSpPr>
          <p:spPr bwMode="auto">
            <a:xfrm>
              <a:off x="2574" y="1466"/>
              <a:ext cx="97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&lt;&lt;interface&gt;&gt;</a:t>
              </a:r>
            </a:p>
            <a:p>
              <a:r>
                <a:rPr lang="en-US" sz="1400"/>
                <a:t>WeaponBehavior</a:t>
              </a:r>
            </a:p>
          </p:txBody>
        </p:sp>
        <p:sp>
          <p:nvSpPr>
            <p:cNvPr id="15396" name="Line 26"/>
            <p:cNvSpPr>
              <a:spLocks noChangeShapeType="1"/>
            </p:cNvSpPr>
            <p:nvPr/>
          </p:nvSpPr>
          <p:spPr bwMode="auto">
            <a:xfrm>
              <a:off x="2208" y="1824"/>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7" name="Text Box 27"/>
            <p:cNvSpPr txBox="1">
              <a:spLocks noChangeArrowheads="1"/>
            </p:cNvSpPr>
            <p:nvPr/>
          </p:nvSpPr>
          <p:spPr bwMode="auto">
            <a:xfrm>
              <a:off x="2256" y="1872"/>
              <a:ext cx="134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p:txBody>
        </p:sp>
      </p:grpSp>
      <p:grpSp>
        <p:nvGrpSpPr>
          <p:cNvPr id="15367" name="Group 28"/>
          <p:cNvGrpSpPr>
            <a:grpSpLocks/>
          </p:cNvGrpSpPr>
          <p:nvPr/>
        </p:nvGrpSpPr>
        <p:grpSpPr bwMode="auto">
          <a:xfrm>
            <a:off x="5562600" y="3048000"/>
            <a:ext cx="914400" cy="762000"/>
            <a:chOff x="3840" y="1344"/>
            <a:chExt cx="576" cy="480"/>
          </a:xfrm>
        </p:grpSpPr>
        <p:sp>
          <p:nvSpPr>
            <p:cNvPr id="15390" name="AutoShape 29"/>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1" name="Text Box 30"/>
            <p:cNvSpPr txBox="1">
              <a:spLocks noChangeArrowheads="1"/>
            </p:cNvSpPr>
            <p:nvPr/>
          </p:nvSpPr>
          <p:spPr bwMode="auto">
            <a:xfrm>
              <a:off x="3888" y="1392"/>
              <a:ext cx="45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Queen</a:t>
              </a:r>
            </a:p>
          </p:txBody>
        </p:sp>
        <p:sp>
          <p:nvSpPr>
            <p:cNvPr id="15392" name="Text Box 31"/>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5393" name="Line 32"/>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368" name="Group 33"/>
          <p:cNvGrpSpPr>
            <a:grpSpLocks/>
          </p:cNvGrpSpPr>
          <p:nvPr/>
        </p:nvGrpSpPr>
        <p:grpSpPr bwMode="auto">
          <a:xfrm>
            <a:off x="1600200" y="4343400"/>
            <a:ext cx="914400" cy="762000"/>
            <a:chOff x="3840" y="1344"/>
            <a:chExt cx="576" cy="480"/>
          </a:xfrm>
        </p:grpSpPr>
        <p:sp>
          <p:nvSpPr>
            <p:cNvPr id="15386" name="AutoShape 34"/>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7" name="Text Box 35"/>
            <p:cNvSpPr txBox="1">
              <a:spLocks noChangeArrowheads="1"/>
            </p:cNvSpPr>
            <p:nvPr/>
          </p:nvSpPr>
          <p:spPr bwMode="auto">
            <a:xfrm>
              <a:off x="3888" y="1392"/>
              <a:ext cx="3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King</a:t>
              </a:r>
            </a:p>
          </p:txBody>
        </p:sp>
        <p:sp>
          <p:nvSpPr>
            <p:cNvPr id="15388" name="Text Box 36"/>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5389" name="Line 37"/>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369" name="Group 38"/>
          <p:cNvGrpSpPr>
            <a:grpSpLocks/>
          </p:cNvGrpSpPr>
          <p:nvPr/>
        </p:nvGrpSpPr>
        <p:grpSpPr bwMode="auto">
          <a:xfrm>
            <a:off x="3200400" y="4267200"/>
            <a:ext cx="914400" cy="762000"/>
            <a:chOff x="3840" y="1344"/>
            <a:chExt cx="576" cy="480"/>
          </a:xfrm>
        </p:grpSpPr>
        <p:sp>
          <p:nvSpPr>
            <p:cNvPr id="15382" name="AutoShape 39"/>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3" name="Text Box 40"/>
            <p:cNvSpPr txBox="1">
              <a:spLocks noChangeArrowheads="1"/>
            </p:cNvSpPr>
            <p:nvPr/>
          </p:nvSpPr>
          <p:spPr bwMode="auto">
            <a:xfrm>
              <a:off x="3888" y="1392"/>
              <a:ext cx="4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Knight</a:t>
              </a:r>
            </a:p>
          </p:txBody>
        </p:sp>
        <p:sp>
          <p:nvSpPr>
            <p:cNvPr id="15384" name="Text Box 41"/>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5385" name="Line 42"/>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370" name="Group 43"/>
          <p:cNvGrpSpPr>
            <a:grpSpLocks/>
          </p:cNvGrpSpPr>
          <p:nvPr/>
        </p:nvGrpSpPr>
        <p:grpSpPr bwMode="auto">
          <a:xfrm>
            <a:off x="4800600" y="4267200"/>
            <a:ext cx="914400" cy="762000"/>
            <a:chOff x="3840" y="1344"/>
            <a:chExt cx="576" cy="480"/>
          </a:xfrm>
        </p:grpSpPr>
        <p:sp>
          <p:nvSpPr>
            <p:cNvPr id="15378" name="AutoShape 44"/>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Text Box 45"/>
            <p:cNvSpPr txBox="1">
              <a:spLocks noChangeArrowheads="1"/>
            </p:cNvSpPr>
            <p:nvPr/>
          </p:nvSpPr>
          <p:spPr bwMode="auto">
            <a:xfrm>
              <a:off x="3888" y="1392"/>
              <a:ext cx="45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Bishop</a:t>
              </a:r>
            </a:p>
          </p:txBody>
        </p:sp>
        <p:sp>
          <p:nvSpPr>
            <p:cNvPr id="15380" name="Text Box 46"/>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5381" name="Line 47"/>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371" name="Group 48"/>
          <p:cNvGrpSpPr>
            <a:grpSpLocks/>
          </p:cNvGrpSpPr>
          <p:nvPr/>
        </p:nvGrpSpPr>
        <p:grpSpPr bwMode="auto">
          <a:xfrm>
            <a:off x="6019800" y="3962400"/>
            <a:ext cx="2286000" cy="1284288"/>
            <a:chOff x="2256" y="480"/>
            <a:chExt cx="1545" cy="809"/>
          </a:xfrm>
        </p:grpSpPr>
        <p:sp>
          <p:nvSpPr>
            <p:cNvPr id="15374" name="AutoShape 49"/>
            <p:cNvSpPr>
              <a:spLocks noChangeArrowheads="1"/>
            </p:cNvSpPr>
            <p:nvPr/>
          </p:nvSpPr>
          <p:spPr bwMode="auto">
            <a:xfrm>
              <a:off x="2256" y="480"/>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5" name="Text Box 50"/>
            <p:cNvSpPr txBox="1">
              <a:spLocks noChangeArrowheads="1"/>
            </p:cNvSpPr>
            <p:nvPr/>
          </p:nvSpPr>
          <p:spPr bwMode="auto">
            <a:xfrm>
              <a:off x="2649" y="506"/>
              <a:ext cx="91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SpearBehavior</a:t>
              </a:r>
            </a:p>
          </p:txBody>
        </p:sp>
        <p:sp>
          <p:nvSpPr>
            <p:cNvPr id="15376" name="Line 51"/>
            <p:cNvSpPr>
              <a:spLocks noChangeShapeType="1"/>
            </p:cNvSpPr>
            <p:nvPr/>
          </p:nvSpPr>
          <p:spPr bwMode="auto">
            <a:xfrm>
              <a:off x="2256" y="713"/>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7" name="Text Box 52"/>
            <p:cNvSpPr txBox="1">
              <a:spLocks noChangeArrowheads="1"/>
            </p:cNvSpPr>
            <p:nvPr/>
          </p:nvSpPr>
          <p:spPr bwMode="auto">
            <a:xfrm>
              <a:off x="2313" y="761"/>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fight  with</a:t>
              </a:r>
            </a:p>
            <a:p>
              <a:r>
                <a:rPr lang="en-US" sz="1400"/>
                <a:t>// a spear</a:t>
              </a:r>
            </a:p>
          </p:txBody>
        </p:sp>
      </p:grpSp>
      <p:sp>
        <p:nvSpPr>
          <p:cNvPr id="15372" name="Text Box 53"/>
          <p:cNvSpPr txBox="1">
            <a:spLocks noChangeArrowheads="1"/>
          </p:cNvSpPr>
          <p:nvPr/>
        </p:nvSpPr>
        <p:spPr bwMode="auto">
          <a:xfrm>
            <a:off x="2438400" y="5410200"/>
            <a:ext cx="3762375"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t>setWeapon(WeaponBehavior w){</a:t>
            </a:r>
          </a:p>
          <a:p>
            <a:r>
              <a:rPr lang="en-US" b="1"/>
              <a:t>	this.weapon = w;</a:t>
            </a:r>
          </a:p>
          <a:p>
            <a:r>
              <a:rPr lang="en-US" b="1"/>
              <a:t>}</a:t>
            </a:r>
          </a:p>
        </p:txBody>
      </p:sp>
      <p:sp>
        <p:nvSpPr>
          <p:cNvPr id="15373" name="Text Box 54"/>
          <p:cNvSpPr txBox="1">
            <a:spLocks noChangeArrowheads="1"/>
          </p:cNvSpPr>
          <p:nvPr/>
        </p:nvSpPr>
        <p:spPr bwMode="auto">
          <a:xfrm>
            <a:off x="1098550" y="166688"/>
            <a:ext cx="111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t>Abstract</a:t>
            </a:r>
          </a:p>
        </p:txBody>
      </p:sp>
    </p:spTree>
    <p:extLst>
      <p:ext uri="{BB962C8B-B14F-4D97-AF65-F5344CB8AC3E}">
        <p14:creationId xmlns:p14="http://schemas.microsoft.com/office/powerpoint/2010/main" val="26416037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533400" y="533400"/>
            <a:ext cx="2452688" cy="1284288"/>
            <a:chOff x="711" y="1063"/>
            <a:chExt cx="1545" cy="809"/>
          </a:xfrm>
        </p:grpSpPr>
        <p:sp>
          <p:nvSpPr>
            <p:cNvPr id="16435" name="AutoShape 3"/>
            <p:cNvSpPr>
              <a:spLocks noChangeArrowheads="1"/>
            </p:cNvSpPr>
            <p:nvPr/>
          </p:nvSpPr>
          <p:spPr bwMode="auto">
            <a:xfrm>
              <a:off x="711" y="1063"/>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6" name="Text Box 4"/>
            <p:cNvSpPr txBox="1">
              <a:spLocks noChangeArrowheads="1"/>
            </p:cNvSpPr>
            <p:nvPr/>
          </p:nvSpPr>
          <p:spPr bwMode="auto">
            <a:xfrm>
              <a:off x="1104" y="1089"/>
              <a:ext cx="6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Character</a:t>
              </a:r>
            </a:p>
          </p:txBody>
        </p:sp>
        <p:sp>
          <p:nvSpPr>
            <p:cNvPr id="16437" name="Line 5"/>
            <p:cNvSpPr>
              <a:spLocks noChangeShapeType="1"/>
            </p:cNvSpPr>
            <p:nvPr/>
          </p:nvSpPr>
          <p:spPr bwMode="auto">
            <a:xfrm>
              <a:off x="711" y="1296"/>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8" name="Text Box 6"/>
            <p:cNvSpPr txBox="1">
              <a:spLocks noChangeArrowheads="1"/>
            </p:cNvSpPr>
            <p:nvPr/>
          </p:nvSpPr>
          <p:spPr bwMode="auto">
            <a:xfrm>
              <a:off x="768" y="1344"/>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WeaponBehavior weapon;</a:t>
              </a:r>
            </a:p>
            <a:p>
              <a:endParaRPr lang="en-US" sz="1400"/>
            </a:p>
            <a:p>
              <a:r>
                <a:rPr lang="en-US" sz="1400"/>
                <a:t>fight();</a:t>
              </a:r>
            </a:p>
          </p:txBody>
        </p:sp>
        <p:sp>
          <p:nvSpPr>
            <p:cNvPr id="16439" name="Line 7"/>
            <p:cNvSpPr>
              <a:spLocks noChangeShapeType="1"/>
            </p:cNvSpPr>
            <p:nvPr/>
          </p:nvSpPr>
          <p:spPr bwMode="auto">
            <a:xfrm>
              <a:off x="711" y="1536"/>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387" name="Group 8"/>
          <p:cNvGrpSpPr>
            <a:grpSpLocks/>
          </p:cNvGrpSpPr>
          <p:nvPr/>
        </p:nvGrpSpPr>
        <p:grpSpPr bwMode="auto">
          <a:xfrm>
            <a:off x="3048000" y="2743200"/>
            <a:ext cx="2286000" cy="1284288"/>
            <a:chOff x="2256" y="480"/>
            <a:chExt cx="1545" cy="809"/>
          </a:xfrm>
        </p:grpSpPr>
        <p:sp>
          <p:nvSpPr>
            <p:cNvPr id="16431" name="AutoShape 9"/>
            <p:cNvSpPr>
              <a:spLocks noChangeArrowheads="1"/>
            </p:cNvSpPr>
            <p:nvPr/>
          </p:nvSpPr>
          <p:spPr bwMode="auto">
            <a:xfrm>
              <a:off x="2256" y="480"/>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2" name="Text Box 10"/>
            <p:cNvSpPr txBox="1">
              <a:spLocks noChangeArrowheads="1"/>
            </p:cNvSpPr>
            <p:nvPr/>
          </p:nvSpPr>
          <p:spPr bwMode="auto">
            <a:xfrm>
              <a:off x="2649" y="506"/>
              <a:ext cx="87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KnifeBehavior</a:t>
              </a:r>
            </a:p>
          </p:txBody>
        </p:sp>
        <p:sp>
          <p:nvSpPr>
            <p:cNvPr id="16433" name="Line 11"/>
            <p:cNvSpPr>
              <a:spLocks noChangeShapeType="1"/>
            </p:cNvSpPr>
            <p:nvPr/>
          </p:nvSpPr>
          <p:spPr bwMode="auto">
            <a:xfrm>
              <a:off x="2256" y="713"/>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4" name="Text Box 12"/>
            <p:cNvSpPr txBox="1">
              <a:spLocks noChangeArrowheads="1"/>
            </p:cNvSpPr>
            <p:nvPr/>
          </p:nvSpPr>
          <p:spPr bwMode="auto">
            <a:xfrm>
              <a:off x="2313" y="761"/>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cutting with</a:t>
              </a:r>
            </a:p>
            <a:p>
              <a:r>
                <a:rPr lang="en-US" sz="1400"/>
                <a:t>// a knife</a:t>
              </a:r>
            </a:p>
          </p:txBody>
        </p:sp>
      </p:grpSp>
      <p:grpSp>
        <p:nvGrpSpPr>
          <p:cNvPr id="16388" name="Group 13"/>
          <p:cNvGrpSpPr>
            <a:grpSpLocks/>
          </p:cNvGrpSpPr>
          <p:nvPr/>
        </p:nvGrpSpPr>
        <p:grpSpPr bwMode="auto">
          <a:xfrm>
            <a:off x="6629400" y="2438400"/>
            <a:ext cx="2286000" cy="1284288"/>
            <a:chOff x="3888" y="480"/>
            <a:chExt cx="1440" cy="809"/>
          </a:xfrm>
        </p:grpSpPr>
        <p:sp>
          <p:nvSpPr>
            <p:cNvPr id="16427" name="AutoShape 14"/>
            <p:cNvSpPr>
              <a:spLocks noChangeArrowheads="1"/>
            </p:cNvSpPr>
            <p:nvPr/>
          </p:nvSpPr>
          <p:spPr bwMode="auto">
            <a:xfrm>
              <a:off x="3888" y="480"/>
              <a:ext cx="1440"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8" name="Text Box 15"/>
            <p:cNvSpPr txBox="1">
              <a:spLocks noChangeArrowheads="1"/>
            </p:cNvSpPr>
            <p:nvPr/>
          </p:nvSpPr>
          <p:spPr bwMode="auto">
            <a:xfrm>
              <a:off x="3984" y="506"/>
              <a:ext cx="1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BowAndArrowBehavior</a:t>
              </a:r>
            </a:p>
          </p:txBody>
        </p:sp>
        <p:sp>
          <p:nvSpPr>
            <p:cNvPr id="16429" name="Line 16"/>
            <p:cNvSpPr>
              <a:spLocks noChangeShapeType="1"/>
            </p:cNvSpPr>
            <p:nvPr/>
          </p:nvSpPr>
          <p:spPr bwMode="auto">
            <a:xfrm>
              <a:off x="3888" y="713"/>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0" name="Text Box 17"/>
            <p:cNvSpPr txBox="1">
              <a:spLocks noChangeArrowheads="1"/>
            </p:cNvSpPr>
            <p:nvPr/>
          </p:nvSpPr>
          <p:spPr bwMode="auto">
            <a:xfrm>
              <a:off x="3941" y="761"/>
              <a:ext cx="134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fight with</a:t>
              </a:r>
            </a:p>
            <a:p>
              <a:r>
                <a:rPr lang="en-US" sz="1400"/>
                <a:t>// bow and arrows</a:t>
              </a:r>
            </a:p>
          </p:txBody>
        </p:sp>
      </p:grpSp>
      <p:grpSp>
        <p:nvGrpSpPr>
          <p:cNvPr id="16389" name="Group 18"/>
          <p:cNvGrpSpPr>
            <a:grpSpLocks/>
          </p:cNvGrpSpPr>
          <p:nvPr/>
        </p:nvGrpSpPr>
        <p:grpSpPr bwMode="auto">
          <a:xfrm>
            <a:off x="457200" y="2743200"/>
            <a:ext cx="2286000" cy="1284288"/>
            <a:chOff x="2256" y="480"/>
            <a:chExt cx="1545" cy="809"/>
          </a:xfrm>
        </p:grpSpPr>
        <p:sp>
          <p:nvSpPr>
            <p:cNvPr id="16423" name="AutoShape 19"/>
            <p:cNvSpPr>
              <a:spLocks noChangeArrowheads="1"/>
            </p:cNvSpPr>
            <p:nvPr/>
          </p:nvSpPr>
          <p:spPr bwMode="auto">
            <a:xfrm>
              <a:off x="2256" y="480"/>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4" name="Text Box 20"/>
            <p:cNvSpPr txBox="1">
              <a:spLocks noChangeArrowheads="1"/>
            </p:cNvSpPr>
            <p:nvPr/>
          </p:nvSpPr>
          <p:spPr bwMode="auto">
            <a:xfrm>
              <a:off x="2649" y="506"/>
              <a:ext cx="80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AxeBehavior</a:t>
              </a:r>
            </a:p>
          </p:txBody>
        </p:sp>
        <p:sp>
          <p:nvSpPr>
            <p:cNvPr id="16425" name="Line 21"/>
            <p:cNvSpPr>
              <a:spLocks noChangeShapeType="1"/>
            </p:cNvSpPr>
            <p:nvPr/>
          </p:nvSpPr>
          <p:spPr bwMode="auto">
            <a:xfrm>
              <a:off x="2256" y="713"/>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6" name="Text Box 22"/>
            <p:cNvSpPr txBox="1">
              <a:spLocks noChangeArrowheads="1"/>
            </p:cNvSpPr>
            <p:nvPr/>
          </p:nvSpPr>
          <p:spPr bwMode="auto">
            <a:xfrm>
              <a:off x="2313" y="761"/>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fight  with</a:t>
              </a:r>
            </a:p>
            <a:p>
              <a:r>
                <a:rPr lang="en-US" sz="1400"/>
                <a:t>// an axe</a:t>
              </a:r>
            </a:p>
          </p:txBody>
        </p:sp>
      </p:grpSp>
      <p:grpSp>
        <p:nvGrpSpPr>
          <p:cNvPr id="16390" name="Group 23"/>
          <p:cNvGrpSpPr>
            <a:grpSpLocks/>
          </p:cNvGrpSpPr>
          <p:nvPr/>
        </p:nvGrpSpPr>
        <p:grpSpPr bwMode="auto">
          <a:xfrm>
            <a:off x="5257800" y="609600"/>
            <a:ext cx="2286000" cy="1066800"/>
            <a:chOff x="2208" y="1440"/>
            <a:chExt cx="1440" cy="672"/>
          </a:xfrm>
        </p:grpSpPr>
        <p:sp>
          <p:nvSpPr>
            <p:cNvPr id="16419" name="AutoShape 24"/>
            <p:cNvSpPr>
              <a:spLocks noChangeArrowheads="1"/>
            </p:cNvSpPr>
            <p:nvPr/>
          </p:nvSpPr>
          <p:spPr bwMode="auto">
            <a:xfrm>
              <a:off x="2208" y="1440"/>
              <a:ext cx="1440" cy="67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0" name="Text Box 25"/>
            <p:cNvSpPr txBox="1">
              <a:spLocks noChangeArrowheads="1"/>
            </p:cNvSpPr>
            <p:nvPr/>
          </p:nvSpPr>
          <p:spPr bwMode="auto">
            <a:xfrm>
              <a:off x="2574" y="1466"/>
              <a:ext cx="97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&lt;&lt;interface&gt;&gt;</a:t>
              </a:r>
            </a:p>
            <a:p>
              <a:r>
                <a:rPr lang="en-US" sz="1400"/>
                <a:t>WeaponBehavior</a:t>
              </a:r>
            </a:p>
          </p:txBody>
        </p:sp>
        <p:sp>
          <p:nvSpPr>
            <p:cNvPr id="16421" name="Line 26"/>
            <p:cNvSpPr>
              <a:spLocks noChangeShapeType="1"/>
            </p:cNvSpPr>
            <p:nvPr/>
          </p:nvSpPr>
          <p:spPr bwMode="auto">
            <a:xfrm>
              <a:off x="2208" y="1824"/>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2" name="Text Box 27"/>
            <p:cNvSpPr txBox="1">
              <a:spLocks noChangeArrowheads="1"/>
            </p:cNvSpPr>
            <p:nvPr/>
          </p:nvSpPr>
          <p:spPr bwMode="auto">
            <a:xfrm>
              <a:off x="2256" y="1872"/>
              <a:ext cx="134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p:txBody>
        </p:sp>
      </p:grpSp>
      <p:grpSp>
        <p:nvGrpSpPr>
          <p:cNvPr id="16391" name="Group 28"/>
          <p:cNvGrpSpPr>
            <a:grpSpLocks/>
          </p:cNvGrpSpPr>
          <p:nvPr/>
        </p:nvGrpSpPr>
        <p:grpSpPr bwMode="auto">
          <a:xfrm>
            <a:off x="5562600" y="3048000"/>
            <a:ext cx="914400" cy="762000"/>
            <a:chOff x="3840" y="1344"/>
            <a:chExt cx="576" cy="480"/>
          </a:xfrm>
        </p:grpSpPr>
        <p:sp>
          <p:nvSpPr>
            <p:cNvPr id="16415" name="AutoShape 29"/>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6" name="Text Box 30"/>
            <p:cNvSpPr txBox="1">
              <a:spLocks noChangeArrowheads="1"/>
            </p:cNvSpPr>
            <p:nvPr/>
          </p:nvSpPr>
          <p:spPr bwMode="auto">
            <a:xfrm>
              <a:off x="3888" y="1392"/>
              <a:ext cx="45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Queen</a:t>
              </a:r>
            </a:p>
          </p:txBody>
        </p:sp>
        <p:sp>
          <p:nvSpPr>
            <p:cNvPr id="16417" name="Text Box 31"/>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6418" name="Line 32"/>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392" name="Group 33"/>
          <p:cNvGrpSpPr>
            <a:grpSpLocks/>
          </p:cNvGrpSpPr>
          <p:nvPr/>
        </p:nvGrpSpPr>
        <p:grpSpPr bwMode="auto">
          <a:xfrm>
            <a:off x="1600200" y="4343400"/>
            <a:ext cx="914400" cy="762000"/>
            <a:chOff x="3840" y="1344"/>
            <a:chExt cx="576" cy="480"/>
          </a:xfrm>
        </p:grpSpPr>
        <p:sp>
          <p:nvSpPr>
            <p:cNvPr id="16411" name="AutoShape 34"/>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2" name="Text Box 35"/>
            <p:cNvSpPr txBox="1">
              <a:spLocks noChangeArrowheads="1"/>
            </p:cNvSpPr>
            <p:nvPr/>
          </p:nvSpPr>
          <p:spPr bwMode="auto">
            <a:xfrm>
              <a:off x="3888" y="1392"/>
              <a:ext cx="3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King</a:t>
              </a:r>
            </a:p>
          </p:txBody>
        </p:sp>
        <p:sp>
          <p:nvSpPr>
            <p:cNvPr id="16413" name="Text Box 36"/>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6414" name="Line 37"/>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393" name="Group 38"/>
          <p:cNvGrpSpPr>
            <a:grpSpLocks/>
          </p:cNvGrpSpPr>
          <p:nvPr/>
        </p:nvGrpSpPr>
        <p:grpSpPr bwMode="auto">
          <a:xfrm>
            <a:off x="3200400" y="4267200"/>
            <a:ext cx="914400" cy="762000"/>
            <a:chOff x="3840" y="1344"/>
            <a:chExt cx="576" cy="480"/>
          </a:xfrm>
        </p:grpSpPr>
        <p:sp>
          <p:nvSpPr>
            <p:cNvPr id="16407" name="AutoShape 39"/>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8" name="Text Box 40"/>
            <p:cNvSpPr txBox="1">
              <a:spLocks noChangeArrowheads="1"/>
            </p:cNvSpPr>
            <p:nvPr/>
          </p:nvSpPr>
          <p:spPr bwMode="auto">
            <a:xfrm>
              <a:off x="3888" y="1392"/>
              <a:ext cx="4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Knight</a:t>
              </a:r>
            </a:p>
          </p:txBody>
        </p:sp>
        <p:sp>
          <p:nvSpPr>
            <p:cNvPr id="16409" name="Text Box 41"/>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6410" name="Line 42"/>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394" name="Group 43"/>
          <p:cNvGrpSpPr>
            <a:grpSpLocks/>
          </p:cNvGrpSpPr>
          <p:nvPr/>
        </p:nvGrpSpPr>
        <p:grpSpPr bwMode="auto">
          <a:xfrm>
            <a:off x="4800600" y="4267200"/>
            <a:ext cx="914400" cy="762000"/>
            <a:chOff x="3840" y="1344"/>
            <a:chExt cx="576" cy="480"/>
          </a:xfrm>
        </p:grpSpPr>
        <p:sp>
          <p:nvSpPr>
            <p:cNvPr id="16403" name="AutoShape 44"/>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4" name="Text Box 45"/>
            <p:cNvSpPr txBox="1">
              <a:spLocks noChangeArrowheads="1"/>
            </p:cNvSpPr>
            <p:nvPr/>
          </p:nvSpPr>
          <p:spPr bwMode="auto">
            <a:xfrm>
              <a:off x="3888" y="1392"/>
              <a:ext cx="45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Bishop</a:t>
              </a:r>
            </a:p>
          </p:txBody>
        </p:sp>
        <p:sp>
          <p:nvSpPr>
            <p:cNvPr id="16405" name="Text Box 46"/>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6406" name="Line 47"/>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395" name="Group 48"/>
          <p:cNvGrpSpPr>
            <a:grpSpLocks/>
          </p:cNvGrpSpPr>
          <p:nvPr/>
        </p:nvGrpSpPr>
        <p:grpSpPr bwMode="auto">
          <a:xfrm>
            <a:off x="6019800" y="3962400"/>
            <a:ext cx="2286000" cy="1284288"/>
            <a:chOff x="2256" y="480"/>
            <a:chExt cx="1545" cy="809"/>
          </a:xfrm>
        </p:grpSpPr>
        <p:sp>
          <p:nvSpPr>
            <p:cNvPr id="16399" name="AutoShape 49"/>
            <p:cNvSpPr>
              <a:spLocks noChangeArrowheads="1"/>
            </p:cNvSpPr>
            <p:nvPr/>
          </p:nvSpPr>
          <p:spPr bwMode="auto">
            <a:xfrm>
              <a:off x="2256" y="480"/>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0" name="Text Box 50"/>
            <p:cNvSpPr txBox="1">
              <a:spLocks noChangeArrowheads="1"/>
            </p:cNvSpPr>
            <p:nvPr/>
          </p:nvSpPr>
          <p:spPr bwMode="auto">
            <a:xfrm>
              <a:off x="2649" y="506"/>
              <a:ext cx="91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SpearBehavior</a:t>
              </a:r>
            </a:p>
          </p:txBody>
        </p:sp>
        <p:sp>
          <p:nvSpPr>
            <p:cNvPr id="16401" name="Line 51"/>
            <p:cNvSpPr>
              <a:spLocks noChangeShapeType="1"/>
            </p:cNvSpPr>
            <p:nvPr/>
          </p:nvSpPr>
          <p:spPr bwMode="auto">
            <a:xfrm>
              <a:off x="2256" y="713"/>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2" name="Text Box 52"/>
            <p:cNvSpPr txBox="1">
              <a:spLocks noChangeArrowheads="1"/>
            </p:cNvSpPr>
            <p:nvPr/>
          </p:nvSpPr>
          <p:spPr bwMode="auto">
            <a:xfrm>
              <a:off x="2313" y="761"/>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fight  with</a:t>
              </a:r>
            </a:p>
            <a:p>
              <a:r>
                <a:rPr lang="en-US" sz="1400"/>
                <a:t>// a spear</a:t>
              </a:r>
            </a:p>
          </p:txBody>
        </p:sp>
      </p:grpSp>
      <p:sp>
        <p:nvSpPr>
          <p:cNvPr id="16396" name="Text Box 53"/>
          <p:cNvSpPr txBox="1">
            <a:spLocks noChangeArrowheads="1"/>
          </p:cNvSpPr>
          <p:nvPr/>
        </p:nvSpPr>
        <p:spPr bwMode="auto">
          <a:xfrm>
            <a:off x="2438400" y="5410200"/>
            <a:ext cx="3762375"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t>setWeapon(WeaponBehavior w){</a:t>
            </a:r>
          </a:p>
          <a:p>
            <a:r>
              <a:rPr lang="en-US" b="1"/>
              <a:t>	this.weapon = w;</a:t>
            </a:r>
          </a:p>
          <a:p>
            <a:r>
              <a:rPr lang="en-US" b="1"/>
              <a:t>}</a:t>
            </a:r>
          </a:p>
        </p:txBody>
      </p:sp>
      <p:sp>
        <p:nvSpPr>
          <p:cNvPr id="16397" name="Text Box 54"/>
          <p:cNvSpPr txBox="1">
            <a:spLocks noChangeArrowheads="1"/>
          </p:cNvSpPr>
          <p:nvPr/>
        </p:nvSpPr>
        <p:spPr bwMode="auto">
          <a:xfrm>
            <a:off x="1098550" y="166688"/>
            <a:ext cx="111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t>Abstract</a:t>
            </a:r>
          </a:p>
        </p:txBody>
      </p:sp>
      <p:sp>
        <p:nvSpPr>
          <p:cNvPr id="16398" name="Text Box 55"/>
          <p:cNvSpPr txBox="1">
            <a:spLocks noChangeArrowheads="1"/>
          </p:cNvSpPr>
          <p:nvPr/>
        </p:nvSpPr>
        <p:spPr bwMode="auto">
          <a:xfrm>
            <a:off x="5289550" y="228600"/>
            <a:ext cx="217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t>Behavior Interface</a:t>
            </a:r>
          </a:p>
        </p:txBody>
      </p:sp>
    </p:spTree>
    <p:extLst>
      <p:ext uri="{BB962C8B-B14F-4D97-AF65-F5344CB8AC3E}">
        <p14:creationId xmlns:p14="http://schemas.microsoft.com/office/powerpoint/2010/main" val="8728624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p:cNvGrpSpPr>
            <a:grpSpLocks/>
          </p:cNvGrpSpPr>
          <p:nvPr/>
        </p:nvGrpSpPr>
        <p:grpSpPr bwMode="auto">
          <a:xfrm>
            <a:off x="533400" y="533400"/>
            <a:ext cx="2452688" cy="1284288"/>
            <a:chOff x="711" y="1063"/>
            <a:chExt cx="1545" cy="809"/>
          </a:xfrm>
        </p:grpSpPr>
        <p:sp>
          <p:nvSpPr>
            <p:cNvPr id="17467" name="AutoShape 3"/>
            <p:cNvSpPr>
              <a:spLocks noChangeArrowheads="1"/>
            </p:cNvSpPr>
            <p:nvPr/>
          </p:nvSpPr>
          <p:spPr bwMode="auto">
            <a:xfrm>
              <a:off x="711" y="1063"/>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8" name="Text Box 4"/>
            <p:cNvSpPr txBox="1">
              <a:spLocks noChangeArrowheads="1"/>
            </p:cNvSpPr>
            <p:nvPr/>
          </p:nvSpPr>
          <p:spPr bwMode="auto">
            <a:xfrm>
              <a:off x="1104" y="1089"/>
              <a:ext cx="6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Character</a:t>
              </a:r>
            </a:p>
          </p:txBody>
        </p:sp>
        <p:sp>
          <p:nvSpPr>
            <p:cNvPr id="17469" name="Line 5"/>
            <p:cNvSpPr>
              <a:spLocks noChangeShapeType="1"/>
            </p:cNvSpPr>
            <p:nvPr/>
          </p:nvSpPr>
          <p:spPr bwMode="auto">
            <a:xfrm>
              <a:off x="711" y="1296"/>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0" name="Text Box 6"/>
            <p:cNvSpPr txBox="1">
              <a:spLocks noChangeArrowheads="1"/>
            </p:cNvSpPr>
            <p:nvPr/>
          </p:nvSpPr>
          <p:spPr bwMode="auto">
            <a:xfrm>
              <a:off x="768" y="1344"/>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WeaponBehavior weapon;</a:t>
              </a:r>
            </a:p>
            <a:p>
              <a:endParaRPr lang="en-US" sz="1400"/>
            </a:p>
            <a:p>
              <a:r>
                <a:rPr lang="en-US" sz="1400"/>
                <a:t>fight();</a:t>
              </a:r>
            </a:p>
          </p:txBody>
        </p:sp>
        <p:sp>
          <p:nvSpPr>
            <p:cNvPr id="17471" name="Line 7"/>
            <p:cNvSpPr>
              <a:spLocks noChangeShapeType="1"/>
            </p:cNvSpPr>
            <p:nvPr/>
          </p:nvSpPr>
          <p:spPr bwMode="auto">
            <a:xfrm>
              <a:off x="711" y="1536"/>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411" name="Group 8"/>
          <p:cNvGrpSpPr>
            <a:grpSpLocks/>
          </p:cNvGrpSpPr>
          <p:nvPr/>
        </p:nvGrpSpPr>
        <p:grpSpPr bwMode="auto">
          <a:xfrm>
            <a:off x="3886200" y="3440113"/>
            <a:ext cx="2286000" cy="1284287"/>
            <a:chOff x="2256" y="480"/>
            <a:chExt cx="1545" cy="809"/>
          </a:xfrm>
        </p:grpSpPr>
        <p:sp>
          <p:nvSpPr>
            <p:cNvPr id="17463" name="AutoShape 9"/>
            <p:cNvSpPr>
              <a:spLocks noChangeArrowheads="1"/>
            </p:cNvSpPr>
            <p:nvPr/>
          </p:nvSpPr>
          <p:spPr bwMode="auto">
            <a:xfrm>
              <a:off x="2256" y="480"/>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4" name="Text Box 10"/>
            <p:cNvSpPr txBox="1">
              <a:spLocks noChangeArrowheads="1"/>
            </p:cNvSpPr>
            <p:nvPr/>
          </p:nvSpPr>
          <p:spPr bwMode="auto">
            <a:xfrm>
              <a:off x="2649" y="506"/>
              <a:ext cx="87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KnifeBehavior</a:t>
              </a:r>
            </a:p>
          </p:txBody>
        </p:sp>
        <p:sp>
          <p:nvSpPr>
            <p:cNvPr id="17465" name="Line 11"/>
            <p:cNvSpPr>
              <a:spLocks noChangeShapeType="1"/>
            </p:cNvSpPr>
            <p:nvPr/>
          </p:nvSpPr>
          <p:spPr bwMode="auto">
            <a:xfrm>
              <a:off x="2256" y="713"/>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66" name="Text Box 12"/>
            <p:cNvSpPr txBox="1">
              <a:spLocks noChangeArrowheads="1"/>
            </p:cNvSpPr>
            <p:nvPr/>
          </p:nvSpPr>
          <p:spPr bwMode="auto">
            <a:xfrm>
              <a:off x="2313" y="761"/>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cutting with</a:t>
              </a:r>
            </a:p>
            <a:p>
              <a:r>
                <a:rPr lang="en-US" sz="1400"/>
                <a:t>// a knife</a:t>
              </a:r>
            </a:p>
          </p:txBody>
        </p:sp>
      </p:grpSp>
      <p:grpSp>
        <p:nvGrpSpPr>
          <p:cNvPr id="17412" name="Group 13"/>
          <p:cNvGrpSpPr>
            <a:grpSpLocks/>
          </p:cNvGrpSpPr>
          <p:nvPr/>
        </p:nvGrpSpPr>
        <p:grpSpPr bwMode="auto">
          <a:xfrm>
            <a:off x="6781800" y="1981200"/>
            <a:ext cx="2286000" cy="1284288"/>
            <a:chOff x="3888" y="480"/>
            <a:chExt cx="1440" cy="809"/>
          </a:xfrm>
        </p:grpSpPr>
        <p:sp>
          <p:nvSpPr>
            <p:cNvPr id="17459" name="AutoShape 14"/>
            <p:cNvSpPr>
              <a:spLocks noChangeArrowheads="1"/>
            </p:cNvSpPr>
            <p:nvPr/>
          </p:nvSpPr>
          <p:spPr bwMode="auto">
            <a:xfrm>
              <a:off x="3888" y="480"/>
              <a:ext cx="1440"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0" name="Text Box 15"/>
            <p:cNvSpPr txBox="1">
              <a:spLocks noChangeArrowheads="1"/>
            </p:cNvSpPr>
            <p:nvPr/>
          </p:nvSpPr>
          <p:spPr bwMode="auto">
            <a:xfrm>
              <a:off x="3984" y="506"/>
              <a:ext cx="1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BowAndArrowBehavior</a:t>
              </a:r>
            </a:p>
          </p:txBody>
        </p:sp>
        <p:sp>
          <p:nvSpPr>
            <p:cNvPr id="17461" name="Line 16"/>
            <p:cNvSpPr>
              <a:spLocks noChangeShapeType="1"/>
            </p:cNvSpPr>
            <p:nvPr/>
          </p:nvSpPr>
          <p:spPr bwMode="auto">
            <a:xfrm>
              <a:off x="3888" y="713"/>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62" name="Text Box 17"/>
            <p:cNvSpPr txBox="1">
              <a:spLocks noChangeArrowheads="1"/>
            </p:cNvSpPr>
            <p:nvPr/>
          </p:nvSpPr>
          <p:spPr bwMode="auto">
            <a:xfrm>
              <a:off x="3941" y="761"/>
              <a:ext cx="134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fight with</a:t>
              </a:r>
            </a:p>
            <a:p>
              <a:r>
                <a:rPr lang="en-US" sz="1400"/>
                <a:t>// bow and arrows</a:t>
              </a:r>
            </a:p>
          </p:txBody>
        </p:sp>
      </p:grpSp>
      <p:grpSp>
        <p:nvGrpSpPr>
          <p:cNvPr id="17413" name="Group 18"/>
          <p:cNvGrpSpPr>
            <a:grpSpLocks/>
          </p:cNvGrpSpPr>
          <p:nvPr/>
        </p:nvGrpSpPr>
        <p:grpSpPr bwMode="auto">
          <a:xfrm>
            <a:off x="3352800" y="2057400"/>
            <a:ext cx="2286000" cy="1284288"/>
            <a:chOff x="2256" y="480"/>
            <a:chExt cx="1545" cy="809"/>
          </a:xfrm>
        </p:grpSpPr>
        <p:sp>
          <p:nvSpPr>
            <p:cNvPr id="17455" name="AutoShape 19"/>
            <p:cNvSpPr>
              <a:spLocks noChangeArrowheads="1"/>
            </p:cNvSpPr>
            <p:nvPr/>
          </p:nvSpPr>
          <p:spPr bwMode="auto">
            <a:xfrm>
              <a:off x="2256" y="480"/>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6" name="Text Box 20"/>
            <p:cNvSpPr txBox="1">
              <a:spLocks noChangeArrowheads="1"/>
            </p:cNvSpPr>
            <p:nvPr/>
          </p:nvSpPr>
          <p:spPr bwMode="auto">
            <a:xfrm>
              <a:off x="2649" y="506"/>
              <a:ext cx="80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AxeBehavior</a:t>
              </a:r>
            </a:p>
          </p:txBody>
        </p:sp>
        <p:sp>
          <p:nvSpPr>
            <p:cNvPr id="17457" name="Line 21"/>
            <p:cNvSpPr>
              <a:spLocks noChangeShapeType="1"/>
            </p:cNvSpPr>
            <p:nvPr/>
          </p:nvSpPr>
          <p:spPr bwMode="auto">
            <a:xfrm>
              <a:off x="2256" y="713"/>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8" name="Text Box 22"/>
            <p:cNvSpPr txBox="1">
              <a:spLocks noChangeArrowheads="1"/>
            </p:cNvSpPr>
            <p:nvPr/>
          </p:nvSpPr>
          <p:spPr bwMode="auto">
            <a:xfrm>
              <a:off x="2313" y="761"/>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fight  with</a:t>
              </a:r>
            </a:p>
            <a:p>
              <a:r>
                <a:rPr lang="en-US" sz="1400"/>
                <a:t>// an axe</a:t>
              </a:r>
            </a:p>
          </p:txBody>
        </p:sp>
      </p:grpSp>
      <p:grpSp>
        <p:nvGrpSpPr>
          <p:cNvPr id="17414" name="Group 23"/>
          <p:cNvGrpSpPr>
            <a:grpSpLocks/>
          </p:cNvGrpSpPr>
          <p:nvPr/>
        </p:nvGrpSpPr>
        <p:grpSpPr bwMode="auto">
          <a:xfrm>
            <a:off x="4876800" y="609600"/>
            <a:ext cx="2286000" cy="1066800"/>
            <a:chOff x="2208" y="1440"/>
            <a:chExt cx="1440" cy="672"/>
          </a:xfrm>
        </p:grpSpPr>
        <p:sp>
          <p:nvSpPr>
            <p:cNvPr id="17451" name="AutoShape 24"/>
            <p:cNvSpPr>
              <a:spLocks noChangeArrowheads="1"/>
            </p:cNvSpPr>
            <p:nvPr/>
          </p:nvSpPr>
          <p:spPr bwMode="auto">
            <a:xfrm>
              <a:off x="2208" y="1440"/>
              <a:ext cx="1440" cy="67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2" name="Text Box 25"/>
            <p:cNvSpPr txBox="1">
              <a:spLocks noChangeArrowheads="1"/>
            </p:cNvSpPr>
            <p:nvPr/>
          </p:nvSpPr>
          <p:spPr bwMode="auto">
            <a:xfrm>
              <a:off x="2574" y="1466"/>
              <a:ext cx="97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&lt;&lt;interface&gt;&gt;</a:t>
              </a:r>
            </a:p>
            <a:p>
              <a:r>
                <a:rPr lang="en-US" sz="1400"/>
                <a:t>WeaponBehavior</a:t>
              </a:r>
            </a:p>
          </p:txBody>
        </p:sp>
        <p:sp>
          <p:nvSpPr>
            <p:cNvPr id="17453" name="Line 26"/>
            <p:cNvSpPr>
              <a:spLocks noChangeShapeType="1"/>
            </p:cNvSpPr>
            <p:nvPr/>
          </p:nvSpPr>
          <p:spPr bwMode="auto">
            <a:xfrm>
              <a:off x="2208" y="1824"/>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4" name="Text Box 27"/>
            <p:cNvSpPr txBox="1">
              <a:spLocks noChangeArrowheads="1"/>
            </p:cNvSpPr>
            <p:nvPr/>
          </p:nvSpPr>
          <p:spPr bwMode="auto">
            <a:xfrm>
              <a:off x="2256" y="1872"/>
              <a:ext cx="134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p:txBody>
        </p:sp>
      </p:grpSp>
      <p:grpSp>
        <p:nvGrpSpPr>
          <p:cNvPr id="17415" name="Group 28"/>
          <p:cNvGrpSpPr>
            <a:grpSpLocks/>
          </p:cNvGrpSpPr>
          <p:nvPr/>
        </p:nvGrpSpPr>
        <p:grpSpPr bwMode="auto">
          <a:xfrm>
            <a:off x="1752600" y="3200400"/>
            <a:ext cx="914400" cy="762000"/>
            <a:chOff x="3840" y="1344"/>
            <a:chExt cx="576" cy="480"/>
          </a:xfrm>
        </p:grpSpPr>
        <p:sp>
          <p:nvSpPr>
            <p:cNvPr id="17447" name="AutoShape 29"/>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8" name="Text Box 30"/>
            <p:cNvSpPr txBox="1">
              <a:spLocks noChangeArrowheads="1"/>
            </p:cNvSpPr>
            <p:nvPr/>
          </p:nvSpPr>
          <p:spPr bwMode="auto">
            <a:xfrm>
              <a:off x="3888" y="1392"/>
              <a:ext cx="45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Queen</a:t>
              </a:r>
            </a:p>
          </p:txBody>
        </p:sp>
        <p:sp>
          <p:nvSpPr>
            <p:cNvPr id="17449" name="Text Box 31"/>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7450" name="Line 32"/>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416" name="Group 33"/>
          <p:cNvGrpSpPr>
            <a:grpSpLocks/>
          </p:cNvGrpSpPr>
          <p:nvPr/>
        </p:nvGrpSpPr>
        <p:grpSpPr bwMode="auto">
          <a:xfrm>
            <a:off x="304800" y="2133600"/>
            <a:ext cx="914400" cy="762000"/>
            <a:chOff x="3840" y="1344"/>
            <a:chExt cx="576" cy="480"/>
          </a:xfrm>
        </p:grpSpPr>
        <p:sp>
          <p:nvSpPr>
            <p:cNvPr id="17443" name="AutoShape 34"/>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4" name="Text Box 35"/>
            <p:cNvSpPr txBox="1">
              <a:spLocks noChangeArrowheads="1"/>
            </p:cNvSpPr>
            <p:nvPr/>
          </p:nvSpPr>
          <p:spPr bwMode="auto">
            <a:xfrm>
              <a:off x="3888" y="1392"/>
              <a:ext cx="3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King</a:t>
              </a:r>
            </a:p>
          </p:txBody>
        </p:sp>
        <p:sp>
          <p:nvSpPr>
            <p:cNvPr id="17445" name="Text Box 36"/>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7446" name="Line 37"/>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417" name="Group 38"/>
          <p:cNvGrpSpPr>
            <a:grpSpLocks/>
          </p:cNvGrpSpPr>
          <p:nvPr/>
        </p:nvGrpSpPr>
        <p:grpSpPr bwMode="auto">
          <a:xfrm>
            <a:off x="2057400" y="2133600"/>
            <a:ext cx="914400" cy="762000"/>
            <a:chOff x="3840" y="1344"/>
            <a:chExt cx="576" cy="480"/>
          </a:xfrm>
        </p:grpSpPr>
        <p:sp>
          <p:nvSpPr>
            <p:cNvPr id="17439" name="AutoShape 39"/>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0" name="Text Box 40"/>
            <p:cNvSpPr txBox="1">
              <a:spLocks noChangeArrowheads="1"/>
            </p:cNvSpPr>
            <p:nvPr/>
          </p:nvSpPr>
          <p:spPr bwMode="auto">
            <a:xfrm>
              <a:off x="3888" y="1392"/>
              <a:ext cx="4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Knight</a:t>
              </a:r>
            </a:p>
          </p:txBody>
        </p:sp>
        <p:sp>
          <p:nvSpPr>
            <p:cNvPr id="17441" name="Text Box 41"/>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7442" name="Line 42"/>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418" name="Group 43"/>
          <p:cNvGrpSpPr>
            <a:grpSpLocks/>
          </p:cNvGrpSpPr>
          <p:nvPr/>
        </p:nvGrpSpPr>
        <p:grpSpPr bwMode="auto">
          <a:xfrm>
            <a:off x="685800" y="3200400"/>
            <a:ext cx="914400" cy="762000"/>
            <a:chOff x="3840" y="1344"/>
            <a:chExt cx="576" cy="480"/>
          </a:xfrm>
        </p:grpSpPr>
        <p:sp>
          <p:nvSpPr>
            <p:cNvPr id="17435" name="AutoShape 44"/>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6" name="Text Box 45"/>
            <p:cNvSpPr txBox="1">
              <a:spLocks noChangeArrowheads="1"/>
            </p:cNvSpPr>
            <p:nvPr/>
          </p:nvSpPr>
          <p:spPr bwMode="auto">
            <a:xfrm>
              <a:off x="3888" y="1392"/>
              <a:ext cx="45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Bishop</a:t>
              </a:r>
            </a:p>
          </p:txBody>
        </p:sp>
        <p:sp>
          <p:nvSpPr>
            <p:cNvPr id="17437" name="Text Box 46"/>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7438" name="Line 47"/>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419" name="Group 48"/>
          <p:cNvGrpSpPr>
            <a:grpSpLocks/>
          </p:cNvGrpSpPr>
          <p:nvPr/>
        </p:nvGrpSpPr>
        <p:grpSpPr bwMode="auto">
          <a:xfrm>
            <a:off x="6324600" y="3440113"/>
            <a:ext cx="2286000" cy="1284287"/>
            <a:chOff x="2256" y="480"/>
            <a:chExt cx="1545" cy="809"/>
          </a:xfrm>
        </p:grpSpPr>
        <p:sp>
          <p:nvSpPr>
            <p:cNvPr id="17431" name="AutoShape 49"/>
            <p:cNvSpPr>
              <a:spLocks noChangeArrowheads="1"/>
            </p:cNvSpPr>
            <p:nvPr/>
          </p:nvSpPr>
          <p:spPr bwMode="auto">
            <a:xfrm>
              <a:off x="2256" y="480"/>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2" name="Text Box 50"/>
            <p:cNvSpPr txBox="1">
              <a:spLocks noChangeArrowheads="1"/>
            </p:cNvSpPr>
            <p:nvPr/>
          </p:nvSpPr>
          <p:spPr bwMode="auto">
            <a:xfrm>
              <a:off x="2649" y="506"/>
              <a:ext cx="91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SpearBehavior</a:t>
              </a:r>
            </a:p>
          </p:txBody>
        </p:sp>
        <p:sp>
          <p:nvSpPr>
            <p:cNvPr id="17433" name="Line 51"/>
            <p:cNvSpPr>
              <a:spLocks noChangeShapeType="1"/>
            </p:cNvSpPr>
            <p:nvPr/>
          </p:nvSpPr>
          <p:spPr bwMode="auto">
            <a:xfrm>
              <a:off x="2256" y="713"/>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4" name="Text Box 52"/>
            <p:cNvSpPr txBox="1">
              <a:spLocks noChangeArrowheads="1"/>
            </p:cNvSpPr>
            <p:nvPr/>
          </p:nvSpPr>
          <p:spPr bwMode="auto">
            <a:xfrm>
              <a:off x="2313" y="761"/>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fight  with</a:t>
              </a:r>
            </a:p>
            <a:p>
              <a:r>
                <a:rPr lang="en-US" sz="1400"/>
                <a:t>// a spear</a:t>
              </a:r>
            </a:p>
          </p:txBody>
        </p:sp>
      </p:grpSp>
      <p:sp>
        <p:nvSpPr>
          <p:cNvPr id="17420" name="Text Box 53"/>
          <p:cNvSpPr txBox="1">
            <a:spLocks noChangeArrowheads="1"/>
          </p:cNvSpPr>
          <p:nvPr/>
        </p:nvSpPr>
        <p:spPr bwMode="auto">
          <a:xfrm>
            <a:off x="2438400" y="5410200"/>
            <a:ext cx="3762375"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t>setWeapon(WeaponBehavior w){</a:t>
            </a:r>
          </a:p>
          <a:p>
            <a:r>
              <a:rPr lang="en-US" b="1"/>
              <a:t>	this.weapon = w;</a:t>
            </a:r>
          </a:p>
          <a:p>
            <a:r>
              <a:rPr lang="en-US" b="1"/>
              <a:t>}</a:t>
            </a:r>
          </a:p>
        </p:txBody>
      </p:sp>
      <p:sp>
        <p:nvSpPr>
          <p:cNvPr id="17421" name="Text Box 54"/>
          <p:cNvSpPr txBox="1">
            <a:spLocks noChangeArrowheads="1"/>
          </p:cNvSpPr>
          <p:nvPr/>
        </p:nvSpPr>
        <p:spPr bwMode="auto">
          <a:xfrm>
            <a:off x="1098550" y="166688"/>
            <a:ext cx="111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t>Abstract</a:t>
            </a:r>
          </a:p>
        </p:txBody>
      </p:sp>
      <p:sp>
        <p:nvSpPr>
          <p:cNvPr id="17422" name="Text Box 55"/>
          <p:cNvSpPr txBox="1">
            <a:spLocks noChangeArrowheads="1"/>
          </p:cNvSpPr>
          <p:nvPr/>
        </p:nvSpPr>
        <p:spPr bwMode="auto">
          <a:xfrm>
            <a:off x="4756150" y="228600"/>
            <a:ext cx="217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t>Behavior Interface</a:t>
            </a:r>
          </a:p>
        </p:txBody>
      </p:sp>
      <p:sp>
        <p:nvSpPr>
          <p:cNvPr id="17423" name="Line 56"/>
          <p:cNvSpPr>
            <a:spLocks noChangeShapeType="1"/>
          </p:cNvSpPr>
          <p:nvPr/>
        </p:nvSpPr>
        <p:spPr bwMode="auto">
          <a:xfrm flipV="1">
            <a:off x="4953000" y="1676400"/>
            <a:ext cx="304800" cy="3810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4" name="Line 57"/>
          <p:cNvSpPr>
            <a:spLocks noChangeShapeType="1"/>
          </p:cNvSpPr>
          <p:nvPr/>
        </p:nvSpPr>
        <p:spPr bwMode="auto">
          <a:xfrm flipH="1" flipV="1">
            <a:off x="6781800" y="1676400"/>
            <a:ext cx="304800" cy="304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5" name="Line 58"/>
          <p:cNvSpPr>
            <a:spLocks noChangeShapeType="1"/>
          </p:cNvSpPr>
          <p:nvPr/>
        </p:nvSpPr>
        <p:spPr bwMode="auto">
          <a:xfrm flipH="1" flipV="1">
            <a:off x="5715000" y="1676400"/>
            <a:ext cx="228600" cy="17526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Line 59"/>
          <p:cNvSpPr>
            <a:spLocks noChangeShapeType="1"/>
          </p:cNvSpPr>
          <p:nvPr/>
        </p:nvSpPr>
        <p:spPr bwMode="auto">
          <a:xfrm flipV="1">
            <a:off x="6400800" y="1676400"/>
            <a:ext cx="76200" cy="1828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7" name="Line 67"/>
          <p:cNvSpPr>
            <a:spLocks noChangeShapeType="1"/>
          </p:cNvSpPr>
          <p:nvPr/>
        </p:nvSpPr>
        <p:spPr bwMode="auto">
          <a:xfrm flipV="1">
            <a:off x="838200" y="1828800"/>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8" name="Line 68"/>
          <p:cNvSpPr>
            <a:spLocks noChangeShapeType="1"/>
          </p:cNvSpPr>
          <p:nvPr/>
        </p:nvSpPr>
        <p:spPr bwMode="auto">
          <a:xfrm flipH="1" flipV="1">
            <a:off x="2209800" y="18288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9" name="Line 69"/>
          <p:cNvSpPr>
            <a:spLocks noChangeShapeType="1"/>
          </p:cNvSpPr>
          <p:nvPr/>
        </p:nvSpPr>
        <p:spPr bwMode="auto">
          <a:xfrm flipV="1">
            <a:off x="1371600" y="1828800"/>
            <a:ext cx="762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0" name="Line 70"/>
          <p:cNvSpPr>
            <a:spLocks noChangeShapeType="1"/>
          </p:cNvSpPr>
          <p:nvPr/>
        </p:nvSpPr>
        <p:spPr bwMode="auto">
          <a:xfrm flipH="1" flipV="1">
            <a:off x="1752600" y="1828800"/>
            <a:ext cx="1524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37145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8"/>
          <p:cNvGrpSpPr>
            <a:grpSpLocks/>
          </p:cNvGrpSpPr>
          <p:nvPr/>
        </p:nvGrpSpPr>
        <p:grpSpPr bwMode="auto">
          <a:xfrm>
            <a:off x="3886200" y="3821113"/>
            <a:ext cx="2286000" cy="1284287"/>
            <a:chOff x="2256" y="480"/>
            <a:chExt cx="1545" cy="809"/>
          </a:xfrm>
        </p:grpSpPr>
        <p:sp>
          <p:nvSpPr>
            <p:cNvPr id="18492" name="AutoShape 9"/>
            <p:cNvSpPr>
              <a:spLocks noChangeArrowheads="1"/>
            </p:cNvSpPr>
            <p:nvPr/>
          </p:nvSpPr>
          <p:spPr bwMode="auto">
            <a:xfrm>
              <a:off x="2256" y="480"/>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93" name="Text Box 10"/>
            <p:cNvSpPr txBox="1">
              <a:spLocks noChangeArrowheads="1"/>
            </p:cNvSpPr>
            <p:nvPr/>
          </p:nvSpPr>
          <p:spPr bwMode="auto">
            <a:xfrm>
              <a:off x="2649" y="506"/>
              <a:ext cx="87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KnifeBehavior</a:t>
              </a:r>
            </a:p>
          </p:txBody>
        </p:sp>
        <p:sp>
          <p:nvSpPr>
            <p:cNvPr id="18494" name="Line 11"/>
            <p:cNvSpPr>
              <a:spLocks noChangeShapeType="1"/>
            </p:cNvSpPr>
            <p:nvPr/>
          </p:nvSpPr>
          <p:spPr bwMode="auto">
            <a:xfrm>
              <a:off x="2256" y="713"/>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5" name="Text Box 12"/>
            <p:cNvSpPr txBox="1">
              <a:spLocks noChangeArrowheads="1"/>
            </p:cNvSpPr>
            <p:nvPr/>
          </p:nvSpPr>
          <p:spPr bwMode="auto">
            <a:xfrm>
              <a:off x="2313" y="761"/>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cutting with</a:t>
              </a:r>
            </a:p>
            <a:p>
              <a:r>
                <a:rPr lang="en-US" sz="1400"/>
                <a:t>// a knife</a:t>
              </a:r>
            </a:p>
          </p:txBody>
        </p:sp>
      </p:grpSp>
      <p:grpSp>
        <p:nvGrpSpPr>
          <p:cNvPr id="18435" name="Group 13"/>
          <p:cNvGrpSpPr>
            <a:grpSpLocks/>
          </p:cNvGrpSpPr>
          <p:nvPr/>
        </p:nvGrpSpPr>
        <p:grpSpPr bwMode="auto">
          <a:xfrm>
            <a:off x="6781800" y="2362200"/>
            <a:ext cx="2286000" cy="1284288"/>
            <a:chOff x="3888" y="480"/>
            <a:chExt cx="1440" cy="809"/>
          </a:xfrm>
        </p:grpSpPr>
        <p:sp>
          <p:nvSpPr>
            <p:cNvPr id="18488" name="AutoShape 14"/>
            <p:cNvSpPr>
              <a:spLocks noChangeArrowheads="1"/>
            </p:cNvSpPr>
            <p:nvPr/>
          </p:nvSpPr>
          <p:spPr bwMode="auto">
            <a:xfrm>
              <a:off x="3888" y="480"/>
              <a:ext cx="1440"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89" name="Text Box 15"/>
            <p:cNvSpPr txBox="1">
              <a:spLocks noChangeArrowheads="1"/>
            </p:cNvSpPr>
            <p:nvPr/>
          </p:nvSpPr>
          <p:spPr bwMode="auto">
            <a:xfrm>
              <a:off x="3984" y="506"/>
              <a:ext cx="1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BowAndArrowBehavior</a:t>
              </a:r>
            </a:p>
          </p:txBody>
        </p:sp>
        <p:sp>
          <p:nvSpPr>
            <p:cNvPr id="18490" name="Line 16"/>
            <p:cNvSpPr>
              <a:spLocks noChangeShapeType="1"/>
            </p:cNvSpPr>
            <p:nvPr/>
          </p:nvSpPr>
          <p:spPr bwMode="auto">
            <a:xfrm>
              <a:off x="3888" y="713"/>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1" name="Text Box 17"/>
            <p:cNvSpPr txBox="1">
              <a:spLocks noChangeArrowheads="1"/>
            </p:cNvSpPr>
            <p:nvPr/>
          </p:nvSpPr>
          <p:spPr bwMode="auto">
            <a:xfrm>
              <a:off x="3941" y="761"/>
              <a:ext cx="134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fight with</a:t>
              </a:r>
            </a:p>
            <a:p>
              <a:r>
                <a:rPr lang="en-US" sz="1400"/>
                <a:t>// bow and arrows</a:t>
              </a:r>
            </a:p>
          </p:txBody>
        </p:sp>
      </p:grpSp>
      <p:grpSp>
        <p:nvGrpSpPr>
          <p:cNvPr id="18436" name="Group 18"/>
          <p:cNvGrpSpPr>
            <a:grpSpLocks/>
          </p:cNvGrpSpPr>
          <p:nvPr/>
        </p:nvGrpSpPr>
        <p:grpSpPr bwMode="auto">
          <a:xfrm>
            <a:off x="3352800" y="2438400"/>
            <a:ext cx="2286000" cy="1284288"/>
            <a:chOff x="2256" y="480"/>
            <a:chExt cx="1545" cy="809"/>
          </a:xfrm>
        </p:grpSpPr>
        <p:sp>
          <p:nvSpPr>
            <p:cNvPr id="18484" name="AutoShape 19"/>
            <p:cNvSpPr>
              <a:spLocks noChangeArrowheads="1"/>
            </p:cNvSpPr>
            <p:nvPr/>
          </p:nvSpPr>
          <p:spPr bwMode="auto">
            <a:xfrm>
              <a:off x="2256" y="480"/>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85" name="Text Box 20"/>
            <p:cNvSpPr txBox="1">
              <a:spLocks noChangeArrowheads="1"/>
            </p:cNvSpPr>
            <p:nvPr/>
          </p:nvSpPr>
          <p:spPr bwMode="auto">
            <a:xfrm>
              <a:off x="2649" y="506"/>
              <a:ext cx="80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AxeBehavior</a:t>
              </a:r>
            </a:p>
          </p:txBody>
        </p:sp>
        <p:sp>
          <p:nvSpPr>
            <p:cNvPr id="18486" name="Line 21"/>
            <p:cNvSpPr>
              <a:spLocks noChangeShapeType="1"/>
            </p:cNvSpPr>
            <p:nvPr/>
          </p:nvSpPr>
          <p:spPr bwMode="auto">
            <a:xfrm>
              <a:off x="2256" y="713"/>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87" name="Text Box 22"/>
            <p:cNvSpPr txBox="1">
              <a:spLocks noChangeArrowheads="1"/>
            </p:cNvSpPr>
            <p:nvPr/>
          </p:nvSpPr>
          <p:spPr bwMode="auto">
            <a:xfrm>
              <a:off x="2313" y="761"/>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fight  with</a:t>
              </a:r>
            </a:p>
            <a:p>
              <a:r>
                <a:rPr lang="en-US" sz="1400"/>
                <a:t>// an axe</a:t>
              </a:r>
            </a:p>
          </p:txBody>
        </p:sp>
      </p:grpSp>
      <p:grpSp>
        <p:nvGrpSpPr>
          <p:cNvPr id="18437" name="Group 23"/>
          <p:cNvGrpSpPr>
            <a:grpSpLocks/>
          </p:cNvGrpSpPr>
          <p:nvPr/>
        </p:nvGrpSpPr>
        <p:grpSpPr bwMode="auto">
          <a:xfrm>
            <a:off x="4876800" y="990600"/>
            <a:ext cx="2286000" cy="1066800"/>
            <a:chOff x="2208" y="1440"/>
            <a:chExt cx="1440" cy="672"/>
          </a:xfrm>
        </p:grpSpPr>
        <p:sp>
          <p:nvSpPr>
            <p:cNvPr id="18480" name="AutoShape 24"/>
            <p:cNvSpPr>
              <a:spLocks noChangeArrowheads="1"/>
            </p:cNvSpPr>
            <p:nvPr/>
          </p:nvSpPr>
          <p:spPr bwMode="auto">
            <a:xfrm>
              <a:off x="2208" y="1440"/>
              <a:ext cx="1440" cy="67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81" name="Text Box 25"/>
            <p:cNvSpPr txBox="1">
              <a:spLocks noChangeArrowheads="1"/>
            </p:cNvSpPr>
            <p:nvPr/>
          </p:nvSpPr>
          <p:spPr bwMode="auto">
            <a:xfrm>
              <a:off x="2574" y="1466"/>
              <a:ext cx="97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&lt;&lt;interface&gt;&gt;</a:t>
              </a:r>
            </a:p>
            <a:p>
              <a:r>
                <a:rPr lang="en-US" sz="1400"/>
                <a:t>WeaponBehavior</a:t>
              </a:r>
            </a:p>
          </p:txBody>
        </p:sp>
        <p:sp>
          <p:nvSpPr>
            <p:cNvPr id="18482" name="Line 26"/>
            <p:cNvSpPr>
              <a:spLocks noChangeShapeType="1"/>
            </p:cNvSpPr>
            <p:nvPr/>
          </p:nvSpPr>
          <p:spPr bwMode="auto">
            <a:xfrm>
              <a:off x="2208" y="1824"/>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83" name="Text Box 27"/>
            <p:cNvSpPr txBox="1">
              <a:spLocks noChangeArrowheads="1"/>
            </p:cNvSpPr>
            <p:nvPr/>
          </p:nvSpPr>
          <p:spPr bwMode="auto">
            <a:xfrm>
              <a:off x="2256" y="1872"/>
              <a:ext cx="134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p:txBody>
        </p:sp>
      </p:grpSp>
      <p:grpSp>
        <p:nvGrpSpPr>
          <p:cNvPr id="18438" name="Group 28"/>
          <p:cNvGrpSpPr>
            <a:grpSpLocks/>
          </p:cNvGrpSpPr>
          <p:nvPr/>
        </p:nvGrpSpPr>
        <p:grpSpPr bwMode="auto">
          <a:xfrm>
            <a:off x="1752600" y="4419600"/>
            <a:ext cx="914400" cy="762000"/>
            <a:chOff x="3840" y="1344"/>
            <a:chExt cx="576" cy="480"/>
          </a:xfrm>
        </p:grpSpPr>
        <p:sp>
          <p:nvSpPr>
            <p:cNvPr id="18476" name="AutoShape 29"/>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77" name="Text Box 30"/>
            <p:cNvSpPr txBox="1">
              <a:spLocks noChangeArrowheads="1"/>
            </p:cNvSpPr>
            <p:nvPr/>
          </p:nvSpPr>
          <p:spPr bwMode="auto">
            <a:xfrm>
              <a:off x="3888" y="1392"/>
              <a:ext cx="45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Queen</a:t>
              </a:r>
            </a:p>
          </p:txBody>
        </p:sp>
        <p:sp>
          <p:nvSpPr>
            <p:cNvPr id="18478" name="Text Box 31"/>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8479" name="Line 32"/>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439" name="Group 33"/>
          <p:cNvGrpSpPr>
            <a:grpSpLocks/>
          </p:cNvGrpSpPr>
          <p:nvPr/>
        </p:nvGrpSpPr>
        <p:grpSpPr bwMode="auto">
          <a:xfrm>
            <a:off x="304800" y="3352800"/>
            <a:ext cx="914400" cy="762000"/>
            <a:chOff x="3840" y="1344"/>
            <a:chExt cx="576" cy="480"/>
          </a:xfrm>
        </p:grpSpPr>
        <p:sp>
          <p:nvSpPr>
            <p:cNvPr id="18472" name="AutoShape 34"/>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73" name="Text Box 35"/>
            <p:cNvSpPr txBox="1">
              <a:spLocks noChangeArrowheads="1"/>
            </p:cNvSpPr>
            <p:nvPr/>
          </p:nvSpPr>
          <p:spPr bwMode="auto">
            <a:xfrm>
              <a:off x="3888" y="1392"/>
              <a:ext cx="3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King</a:t>
              </a:r>
            </a:p>
          </p:txBody>
        </p:sp>
        <p:sp>
          <p:nvSpPr>
            <p:cNvPr id="18474" name="Text Box 36"/>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8475" name="Line 37"/>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440" name="Group 38"/>
          <p:cNvGrpSpPr>
            <a:grpSpLocks/>
          </p:cNvGrpSpPr>
          <p:nvPr/>
        </p:nvGrpSpPr>
        <p:grpSpPr bwMode="auto">
          <a:xfrm>
            <a:off x="2057400" y="3352800"/>
            <a:ext cx="914400" cy="762000"/>
            <a:chOff x="3840" y="1344"/>
            <a:chExt cx="576" cy="480"/>
          </a:xfrm>
        </p:grpSpPr>
        <p:sp>
          <p:nvSpPr>
            <p:cNvPr id="18468" name="AutoShape 39"/>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9" name="Text Box 40"/>
            <p:cNvSpPr txBox="1">
              <a:spLocks noChangeArrowheads="1"/>
            </p:cNvSpPr>
            <p:nvPr/>
          </p:nvSpPr>
          <p:spPr bwMode="auto">
            <a:xfrm>
              <a:off x="3888" y="1392"/>
              <a:ext cx="4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Knight</a:t>
              </a:r>
            </a:p>
          </p:txBody>
        </p:sp>
        <p:sp>
          <p:nvSpPr>
            <p:cNvPr id="18470" name="Text Box 41"/>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8471" name="Line 42"/>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441" name="Group 43"/>
          <p:cNvGrpSpPr>
            <a:grpSpLocks/>
          </p:cNvGrpSpPr>
          <p:nvPr/>
        </p:nvGrpSpPr>
        <p:grpSpPr bwMode="auto">
          <a:xfrm>
            <a:off x="685800" y="4419600"/>
            <a:ext cx="914400" cy="762000"/>
            <a:chOff x="3840" y="1344"/>
            <a:chExt cx="576" cy="480"/>
          </a:xfrm>
        </p:grpSpPr>
        <p:sp>
          <p:nvSpPr>
            <p:cNvPr id="18464" name="AutoShape 44"/>
            <p:cNvSpPr>
              <a:spLocks noChangeArrowheads="1"/>
            </p:cNvSpPr>
            <p:nvPr/>
          </p:nvSpPr>
          <p:spPr bwMode="auto">
            <a:xfrm>
              <a:off x="3840" y="1344"/>
              <a:ext cx="576"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5" name="Text Box 45"/>
            <p:cNvSpPr txBox="1">
              <a:spLocks noChangeArrowheads="1"/>
            </p:cNvSpPr>
            <p:nvPr/>
          </p:nvSpPr>
          <p:spPr bwMode="auto">
            <a:xfrm>
              <a:off x="3888" y="1392"/>
              <a:ext cx="45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Bishop</a:t>
              </a:r>
            </a:p>
          </p:txBody>
        </p:sp>
        <p:sp>
          <p:nvSpPr>
            <p:cNvPr id="18466" name="Text Box 46"/>
            <p:cNvSpPr txBox="1">
              <a:spLocks noChangeArrowheads="1"/>
            </p:cNvSpPr>
            <p:nvPr/>
          </p:nvSpPr>
          <p:spPr bwMode="auto">
            <a:xfrm>
              <a:off x="3893" y="1584"/>
              <a:ext cx="4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fight()</a:t>
              </a:r>
            </a:p>
          </p:txBody>
        </p:sp>
        <p:sp>
          <p:nvSpPr>
            <p:cNvPr id="18467" name="Line 47"/>
            <p:cNvSpPr>
              <a:spLocks noChangeShapeType="1"/>
            </p:cNvSpPr>
            <p:nvPr/>
          </p:nvSpPr>
          <p:spPr bwMode="auto">
            <a:xfrm>
              <a:off x="3840" y="158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442" name="Group 48"/>
          <p:cNvGrpSpPr>
            <a:grpSpLocks/>
          </p:cNvGrpSpPr>
          <p:nvPr/>
        </p:nvGrpSpPr>
        <p:grpSpPr bwMode="auto">
          <a:xfrm>
            <a:off x="6324600" y="3821113"/>
            <a:ext cx="2286000" cy="1284287"/>
            <a:chOff x="2256" y="480"/>
            <a:chExt cx="1545" cy="809"/>
          </a:xfrm>
        </p:grpSpPr>
        <p:sp>
          <p:nvSpPr>
            <p:cNvPr id="18460" name="AutoShape 49"/>
            <p:cNvSpPr>
              <a:spLocks noChangeArrowheads="1"/>
            </p:cNvSpPr>
            <p:nvPr/>
          </p:nvSpPr>
          <p:spPr bwMode="auto">
            <a:xfrm>
              <a:off x="2256" y="480"/>
              <a:ext cx="1545" cy="809"/>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1" name="Text Box 50"/>
            <p:cNvSpPr txBox="1">
              <a:spLocks noChangeArrowheads="1"/>
            </p:cNvSpPr>
            <p:nvPr/>
          </p:nvSpPr>
          <p:spPr bwMode="auto">
            <a:xfrm>
              <a:off x="2649" y="506"/>
              <a:ext cx="91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SpearBehavior</a:t>
              </a:r>
            </a:p>
          </p:txBody>
        </p:sp>
        <p:sp>
          <p:nvSpPr>
            <p:cNvPr id="18462" name="Line 51"/>
            <p:cNvSpPr>
              <a:spLocks noChangeShapeType="1"/>
            </p:cNvSpPr>
            <p:nvPr/>
          </p:nvSpPr>
          <p:spPr bwMode="auto">
            <a:xfrm>
              <a:off x="2256" y="713"/>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3" name="Text Box 52"/>
            <p:cNvSpPr txBox="1">
              <a:spLocks noChangeArrowheads="1"/>
            </p:cNvSpPr>
            <p:nvPr/>
          </p:nvSpPr>
          <p:spPr bwMode="auto">
            <a:xfrm>
              <a:off x="2313" y="761"/>
              <a:ext cx="144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useWeapon()</a:t>
              </a:r>
            </a:p>
            <a:p>
              <a:r>
                <a:rPr lang="en-US" sz="1400"/>
                <a:t>//implements fight  with</a:t>
              </a:r>
            </a:p>
            <a:p>
              <a:r>
                <a:rPr lang="en-US" sz="1400"/>
                <a:t>// a spear</a:t>
              </a:r>
            </a:p>
          </p:txBody>
        </p:sp>
      </p:grpSp>
      <p:sp>
        <p:nvSpPr>
          <p:cNvPr id="18443" name="Text Box 54"/>
          <p:cNvSpPr txBox="1">
            <a:spLocks noChangeArrowheads="1"/>
          </p:cNvSpPr>
          <p:nvPr/>
        </p:nvSpPr>
        <p:spPr bwMode="auto">
          <a:xfrm>
            <a:off x="1098550" y="776288"/>
            <a:ext cx="111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t>Abstract</a:t>
            </a:r>
          </a:p>
        </p:txBody>
      </p:sp>
      <p:sp>
        <p:nvSpPr>
          <p:cNvPr id="18444" name="Text Box 55"/>
          <p:cNvSpPr txBox="1">
            <a:spLocks noChangeArrowheads="1"/>
          </p:cNvSpPr>
          <p:nvPr/>
        </p:nvSpPr>
        <p:spPr bwMode="auto">
          <a:xfrm>
            <a:off x="4908550" y="609600"/>
            <a:ext cx="217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b="1"/>
              <a:t>Behavior Interface</a:t>
            </a:r>
          </a:p>
        </p:txBody>
      </p:sp>
      <p:sp>
        <p:nvSpPr>
          <p:cNvPr id="18445" name="Line 56"/>
          <p:cNvSpPr>
            <a:spLocks noChangeShapeType="1"/>
          </p:cNvSpPr>
          <p:nvPr/>
        </p:nvSpPr>
        <p:spPr bwMode="auto">
          <a:xfrm flipV="1">
            <a:off x="4953000" y="2057400"/>
            <a:ext cx="304800" cy="3810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Line 57"/>
          <p:cNvSpPr>
            <a:spLocks noChangeShapeType="1"/>
          </p:cNvSpPr>
          <p:nvPr/>
        </p:nvSpPr>
        <p:spPr bwMode="auto">
          <a:xfrm flipH="1" flipV="1">
            <a:off x="6781800" y="2057400"/>
            <a:ext cx="304800" cy="304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58"/>
          <p:cNvSpPr>
            <a:spLocks noChangeShapeType="1"/>
          </p:cNvSpPr>
          <p:nvPr/>
        </p:nvSpPr>
        <p:spPr bwMode="auto">
          <a:xfrm flipH="1" flipV="1">
            <a:off x="5715000" y="2057400"/>
            <a:ext cx="228600" cy="17526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59"/>
          <p:cNvSpPr>
            <a:spLocks noChangeShapeType="1"/>
          </p:cNvSpPr>
          <p:nvPr/>
        </p:nvSpPr>
        <p:spPr bwMode="auto">
          <a:xfrm flipV="1">
            <a:off x="6400800" y="2057400"/>
            <a:ext cx="76200" cy="1828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Line 60"/>
          <p:cNvSpPr>
            <a:spLocks noChangeShapeType="1"/>
          </p:cNvSpPr>
          <p:nvPr/>
        </p:nvSpPr>
        <p:spPr bwMode="auto">
          <a:xfrm flipV="1">
            <a:off x="838200" y="3048000"/>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Line 61"/>
          <p:cNvSpPr>
            <a:spLocks noChangeShapeType="1"/>
          </p:cNvSpPr>
          <p:nvPr/>
        </p:nvSpPr>
        <p:spPr bwMode="auto">
          <a:xfrm flipH="1" flipV="1">
            <a:off x="2209800" y="30480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1" name="Line 62"/>
          <p:cNvSpPr>
            <a:spLocks noChangeShapeType="1"/>
          </p:cNvSpPr>
          <p:nvPr/>
        </p:nvSpPr>
        <p:spPr bwMode="auto">
          <a:xfrm flipV="1">
            <a:off x="1371600" y="3048000"/>
            <a:ext cx="762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Line 63"/>
          <p:cNvSpPr>
            <a:spLocks noChangeShapeType="1"/>
          </p:cNvSpPr>
          <p:nvPr/>
        </p:nvSpPr>
        <p:spPr bwMode="auto">
          <a:xfrm flipH="1" flipV="1">
            <a:off x="1752600" y="3048000"/>
            <a:ext cx="1524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53" name="Group 65"/>
          <p:cNvGrpSpPr>
            <a:grpSpLocks/>
          </p:cNvGrpSpPr>
          <p:nvPr/>
        </p:nvGrpSpPr>
        <p:grpSpPr bwMode="auto">
          <a:xfrm>
            <a:off x="228600" y="1143000"/>
            <a:ext cx="2971800" cy="1905000"/>
            <a:chOff x="336" y="336"/>
            <a:chExt cx="1872" cy="1200"/>
          </a:xfrm>
        </p:grpSpPr>
        <p:sp>
          <p:nvSpPr>
            <p:cNvPr id="18454" name="AutoShape 3"/>
            <p:cNvSpPr>
              <a:spLocks noChangeArrowheads="1"/>
            </p:cNvSpPr>
            <p:nvPr/>
          </p:nvSpPr>
          <p:spPr bwMode="auto">
            <a:xfrm>
              <a:off x="336" y="336"/>
              <a:ext cx="1824" cy="1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5" name="Text Box 4"/>
            <p:cNvSpPr txBox="1">
              <a:spLocks noChangeArrowheads="1"/>
            </p:cNvSpPr>
            <p:nvPr/>
          </p:nvSpPr>
          <p:spPr bwMode="auto">
            <a:xfrm>
              <a:off x="729" y="375"/>
              <a:ext cx="6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Character</a:t>
              </a:r>
            </a:p>
          </p:txBody>
        </p:sp>
        <p:sp>
          <p:nvSpPr>
            <p:cNvPr id="18456" name="Line 5"/>
            <p:cNvSpPr>
              <a:spLocks noChangeShapeType="1"/>
            </p:cNvSpPr>
            <p:nvPr/>
          </p:nvSpPr>
          <p:spPr bwMode="auto">
            <a:xfrm>
              <a:off x="336" y="576"/>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7" name="Text Box 6"/>
            <p:cNvSpPr txBox="1">
              <a:spLocks noChangeArrowheads="1"/>
            </p:cNvSpPr>
            <p:nvPr/>
          </p:nvSpPr>
          <p:spPr bwMode="auto">
            <a:xfrm>
              <a:off x="393" y="576"/>
              <a:ext cx="1815" cy="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400"/>
                <a:t>WeaponBehavior weapon;</a:t>
              </a:r>
            </a:p>
            <a:p>
              <a:endParaRPr lang="en-US" sz="1400"/>
            </a:p>
            <a:p>
              <a:r>
                <a:rPr lang="en-US" sz="1400"/>
                <a:t>fight();</a:t>
              </a:r>
            </a:p>
            <a:p>
              <a:r>
                <a:rPr lang="en-US" sz="1400"/>
                <a:t>setWeapon(WeaponBehavior w){</a:t>
              </a:r>
            </a:p>
            <a:p>
              <a:r>
                <a:rPr lang="en-US" sz="1400"/>
                <a:t>       this.weapon = w;</a:t>
              </a:r>
            </a:p>
            <a:p>
              <a:r>
                <a:rPr lang="en-US" sz="1400"/>
                <a:t>}</a:t>
              </a:r>
            </a:p>
          </p:txBody>
        </p:sp>
        <p:sp>
          <p:nvSpPr>
            <p:cNvPr id="18458" name="Line 7"/>
            <p:cNvSpPr>
              <a:spLocks noChangeShapeType="1"/>
            </p:cNvSpPr>
            <p:nvPr/>
          </p:nvSpPr>
          <p:spPr bwMode="auto">
            <a:xfrm>
              <a:off x="336" y="816"/>
              <a:ext cx="15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9" name="Line 64"/>
            <p:cNvSpPr>
              <a:spLocks noChangeShapeType="1"/>
            </p:cNvSpPr>
            <p:nvPr/>
          </p:nvSpPr>
          <p:spPr bwMode="auto">
            <a:xfrm>
              <a:off x="336" y="816"/>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4223933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250825" y="765175"/>
            <a:ext cx="8893175" cy="2663825"/>
          </a:xfrm>
        </p:spPr>
        <p:txBody>
          <a:bodyPr>
            <a:normAutofit fontScale="90000"/>
          </a:bodyPr>
          <a:lstStyle/>
          <a:p>
            <a:pPr algn="ctr" eaLnBrk="1" hangingPunct="1">
              <a:defRPr/>
            </a:pPr>
            <a:r>
              <a:rPr lang="en-US" altLang="zh-CN" sz="4800" dirty="0" smtClean="0">
                <a:solidFill>
                  <a:schemeClr val="tx1"/>
                </a:solidFill>
              </a:rPr>
              <a:t>The Open-Closed Principle</a:t>
            </a:r>
            <a:r>
              <a:rPr lang="en-US" altLang="zh-CN" dirty="0" smtClean="0">
                <a:solidFill>
                  <a:schemeClr val="tx1"/>
                </a:solidFill>
              </a:rPr>
              <a:t> </a:t>
            </a:r>
            <a:br>
              <a:rPr lang="en-US" altLang="zh-CN" dirty="0" smtClean="0">
                <a:solidFill>
                  <a:schemeClr val="tx1"/>
                </a:solidFill>
              </a:rPr>
            </a:br>
            <a:r>
              <a:rPr lang="en-US" altLang="zh-CN" sz="4800" dirty="0" smtClean="0">
                <a:solidFill>
                  <a:schemeClr val="tx1"/>
                </a:solidFill>
              </a:rPr>
              <a:t>and </a:t>
            </a:r>
            <a:br>
              <a:rPr lang="en-US" altLang="zh-CN" sz="4800" dirty="0" smtClean="0">
                <a:solidFill>
                  <a:schemeClr val="tx1"/>
                </a:solidFill>
              </a:rPr>
            </a:br>
            <a:r>
              <a:rPr lang="en-US" altLang="zh-CN" sz="4800" dirty="0" smtClean="0">
                <a:solidFill>
                  <a:schemeClr val="tx1"/>
                </a:solidFill>
              </a:rPr>
              <a:t>Strategy Pattern</a:t>
            </a:r>
            <a:br>
              <a:rPr lang="en-US" altLang="zh-CN" sz="4800" dirty="0" smtClean="0">
                <a:solidFill>
                  <a:schemeClr val="tx1"/>
                </a:solidFill>
              </a:rPr>
            </a:br>
            <a:endParaRPr lang="en-US" altLang="zh-CN" sz="2400" i="1" dirty="0" smtClean="0">
              <a:solidFill>
                <a:schemeClr val="tx1"/>
              </a:solidFill>
            </a:endParaRPr>
          </a:p>
        </p:txBody>
      </p:sp>
    </p:spTree>
    <p:extLst>
      <p:ext uri="{BB962C8B-B14F-4D97-AF65-F5344CB8AC3E}">
        <p14:creationId xmlns:p14="http://schemas.microsoft.com/office/powerpoint/2010/main" val="16527292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68313" y="836613"/>
            <a:ext cx="8229600" cy="1143000"/>
          </a:xfrm>
        </p:spPr>
        <p:txBody>
          <a:bodyPr/>
          <a:lstStyle/>
          <a:p>
            <a:pPr eaLnBrk="1" hangingPunct="1">
              <a:defRPr/>
            </a:pPr>
            <a:r>
              <a:rPr lang="en-US" altLang="zh-CN" sz="4000" smtClean="0">
                <a:solidFill>
                  <a:schemeClr val="tx1"/>
                </a:solidFill>
              </a:rPr>
              <a:t>The Open-Closed Principle (OCP)</a:t>
            </a:r>
          </a:p>
        </p:txBody>
      </p:sp>
      <p:sp>
        <p:nvSpPr>
          <p:cNvPr id="4099" name="Rectangle 3"/>
          <p:cNvSpPr>
            <a:spLocks noGrp="1" noChangeArrowheads="1"/>
          </p:cNvSpPr>
          <p:nvPr>
            <p:ph type="body" idx="1"/>
          </p:nvPr>
        </p:nvSpPr>
        <p:spPr>
          <a:xfrm>
            <a:off x="468313" y="2852738"/>
            <a:ext cx="8229600" cy="2160587"/>
          </a:xfrm>
        </p:spPr>
        <p:txBody>
          <a:bodyPr/>
          <a:lstStyle/>
          <a:p>
            <a:pPr marL="609600" indent="-609600" algn="ctr" eaLnBrk="1" hangingPunct="1">
              <a:buFontTx/>
              <a:buNone/>
            </a:pPr>
            <a:r>
              <a:rPr lang="en-US" altLang="zh-CN" i="1" dirty="0" smtClean="0"/>
              <a:t>Software entities (classes, modules, functions, </a:t>
            </a:r>
            <a:r>
              <a:rPr lang="en-US" altLang="zh-CN" i="1" dirty="0" err="1" smtClean="0"/>
              <a:t>etc</a:t>
            </a:r>
            <a:r>
              <a:rPr lang="en-US" altLang="zh-CN" i="1" dirty="0" smtClean="0"/>
              <a:t>) should be open to extension, but closed for modification</a:t>
            </a:r>
          </a:p>
        </p:txBody>
      </p:sp>
    </p:spTree>
    <p:extLst>
      <p:ext uri="{BB962C8B-B14F-4D97-AF65-F5344CB8AC3E}">
        <p14:creationId xmlns:p14="http://schemas.microsoft.com/office/powerpoint/2010/main" val="26747349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defRPr/>
            </a:pPr>
            <a:r>
              <a:rPr lang="en-US" smtClean="0"/>
              <a:t>Description</a:t>
            </a:r>
          </a:p>
        </p:txBody>
      </p:sp>
      <p:sp>
        <p:nvSpPr>
          <p:cNvPr id="5123" name="Rectangle 3"/>
          <p:cNvSpPr>
            <a:spLocks noGrp="1" noChangeArrowheads="1"/>
          </p:cNvSpPr>
          <p:nvPr>
            <p:ph type="body" idx="1"/>
          </p:nvPr>
        </p:nvSpPr>
        <p:spPr/>
        <p:txBody>
          <a:bodyPr/>
          <a:lstStyle/>
          <a:p>
            <a:pPr eaLnBrk="1" hangingPunct="1">
              <a:lnSpc>
                <a:spcPct val="80000"/>
              </a:lnSpc>
              <a:buFontTx/>
              <a:buNone/>
            </a:pPr>
            <a:r>
              <a:rPr lang="en-US" sz="2400" smtClean="0"/>
              <a:t>Modules that conform to the OCP have two primary</a:t>
            </a:r>
          </a:p>
          <a:p>
            <a:pPr eaLnBrk="1" hangingPunct="1">
              <a:lnSpc>
                <a:spcPct val="80000"/>
              </a:lnSpc>
              <a:buFontTx/>
              <a:buNone/>
            </a:pPr>
            <a:r>
              <a:rPr lang="en-US" sz="2400" smtClean="0"/>
              <a:t>attributes:</a:t>
            </a:r>
          </a:p>
          <a:p>
            <a:pPr eaLnBrk="1" hangingPunct="1">
              <a:lnSpc>
                <a:spcPct val="80000"/>
              </a:lnSpc>
              <a:buFontTx/>
              <a:buNone/>
            </a:pPr>
            <a:endParaRPr lang="en-US" sz="2400" smtClean="0"/>
          </a:p>
          <a:p>
            <a:pPr eaLnBrk="1" hangingPunct="1">
              <a:lnSpc>
                <a:spcPct val="80000"/>
              </a:lnSpc>
            </a:pPr>
            <a:r>
              <a:rPr lang="en-US" sz="2400" smtClean="0"/>
              <a:t>Open For Extension</a:t>
            </a:r>
          </a:p>
          <a:p>
            <a:pPr eaLnBrk="1" hangingPunct="1">
              <a:lnSpc>
                <a:spcPct val="80000"/>
              </a:lnSpc>
              <a:buFontTx/>
              <a:buNone/>
            </a:pPr>
            <a:r>
              <a:rPr lang="en-US" sz="2400" smtClean="0"/>
              <a:t>	This means that the behavior of the module can be extended. That we can make the module behave in new and different ways as the requirements of the application change, or to meet the needs of new applications.</a:t>
            </a:r>
          </a:p>
          <a:p>
            <a:pPr eaLnBrk="1" hangingPunct="1">
              <a:lnSpc>
                <a:spcPct val="80000"/>
              </a:lnSpc>
            </a:pPr>
            <a:endParaRPr lang="en-US" sz="2400" smtClean="0"/>
          </a:p>
          <a:p>
            <a:pPr eaLnBrk="1" hangingPunct="1">
              <a:lnSpc>
                <a:spcPct val="80000"/>
              </a:lnSpc>
            </a:pPr>
            <a:r>
              <a:rPr lang="en-US" sz="2400" smtClean="0"/>
              <a:t>Closed for Modification</a:t>
            </a:r>
          </a:p>
          <a:p>
            <a:pPr eaLnBrk="1" hangingPunct="1">
              <a:lnSpc>
                <a:spcPct val="80000"/>
              </a:lnSpc>
              <a:buFontTx/>
              <a:buNone/>
            </a:pPr>
            <a:r>
              <a:rPr lang="en-US" sz="2400" smtClean="0"/>
              <a:t>	The source code of such a module is inviolate. No one is allowed to make source code changes to it.</a:t>
            </a:r>
          </a:p>
        </p:txBody>
      </p:sp>
    </p:spTree>
    <p:extLst>
      <p:ext uri="{BB962C8B-B14F-4D97-AF65-F5344CB8AC3E}">
        <p14:creationId xmlns:p14="http://schemas.microsoft.com/office/powerpoint/2010/main" val="10349750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en-US" b="1" dirty="0" smtClean="0"/>
              <a:t>Abstraction is the Key</a:t>
            </a:r>
          </a:p>
        </p:txBody>
      </p:sp>
      <p:sp>
        <p:nvSpPr>
          <p:cNvPr id="6147" name="Rectangle 3"/>
          <p:cNvSpPr>
            <a:spLocks noGrp="1" noChangeArrowheads="1"/>
          </p:cNvSpPr>
          <p:nvPr>
            <p:ph type="body" idx="1"/>
          </p:nvPr>
        </p:nvSpPr>
        <p:spPr/>
        <p:txBody>
          <a:bodyPr/>
          <a:lstStyle/>
          <a:p>
            <a:pPr eaLnBrk="1" hangingPunct="1"/>
            <a:r>
              <a:rPr lang="en-US" dirty="0" smtClean="0"/>
              <a:t>The abstractions are abstract base classes, and the unbounded group of possible behaviors is represented by all the possible derivative classes.</a:t>
            </a:r>
          </a:p>
          <a:p>
            <a:pPr eaLnBrk="1" hangingPunct="1"/>
            <a:endParaRPr lang="en-US" dirty="0" smtClean="0"/>
          </a:p>
          <a:p>
            <a:pPr eaLnBrk="1" hangingPunct="1"/>
            <a:r>
              <a:rPr lang="en-US" dirty="0" smtClean="0"/>
              <a:t>Favor composition over inheritance</a:t>
            </a:r>
          </a:p>
          <a:p>
            <a:pPr eaLnBrk="1" hangingPunct="1"/>
            <a:endParaRPr lang="en-US" dirty="0" smtClean="0"/>
          </a:p>
        </p:txBody>
      </p:sp>
    </p:spTree>
    <p:extLst>
      <p:ext uri="{BB962C8B-B14F-4D97-AF65-F5344CB8AC3E}">
        <p14:creationId xmlns:p14="http://schemas.microsoft.com/office/powerpoint/2010/main" val="13680469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57200" y="704088"/>
            <a:ext cx="8229600" cy="743712"/>
          </a:xfrm>
        </p:spPr>
        <p:txBody>
          <a:bodyPr/>
          <a:lstStyle/>
          <a:p>
            <a:pPr eaLnBrk="1" hangingPunct="1">
              <a:defRPr/>
            </a:pPr>
            <a:r>
              <a:rPr lang="en-US" altLang="zh-CN" sz="4000" b="1" dirty="0" smtClean="0">
                <a:solidFill>
                  <a:srgbClr val="0070C0"/>
                </a:solidFill>
              </a:rPr>
              <a:t>Strategy Pattern</a:t>
            </a:r>
          </a:p>
        </p:txBody>
      </p:sp>
      <p:sp>
        <p:nvSpPr>
          <p:cNvPr id="7171" name="Rectangle 3"/>
          <p:cNvSpPr>
            <a:spLocks noGrp="1" noChangeArrowheads="1"/>
          </p:cNvSpPr>
          <p:nvPr>
            <p:ph type="body" idx="1"/>
          </p:nvPr>
        </p:nvSpPr>
        <p:spPr>
          <a:xfrm>
            <a:off x="457200" y="1600200"/>
            <a:ext cx="8229600" cy="4781550"/>
          </a:xfrm>
        </p:spPr>
        <p:txBody>
          <a:bodyPr>
            <a:normAutofit lnSpcReduction="10000"/>
          </a:bodyPr>
          <a:lstStyle/>
          <a:p>
            <a:pPr eaLnBrk="1" hangingPunct="1"/>
            <a:r>
              <a:rPr lang="en-US" altLang="zh-CN" dirty="0" smtClean="0"/>
              <a:t>Define a family of algorithms, </a:t>
            </a:r>
            <a:r>
              <a:rPr lang="en-US" altLang="zh-CN" b="1" dirty="0" smtClean="0"/>
              <a:t>encapsulate</a:t>
            </a:r>
            <a:r>
              <a:rPr lang="en-US" altLang="zh-CN" dirty="0" smtClean="0"/>
              <a:t> each one, and make them interchangeable. It lets the algorithm vary independently from clients that use it. – [Gang Of Four]</a:t>
            </a:r>
          </a:p>
          <a:p>
            <a:endParaRPr lang="en-US" dirty="0"/>
          </a:p>
          <a:p>
            <a:r>
              <a:rPr lang="en-US" dirty="0" smtClean="0"/>
              <a:t>Moving </a:t>
            </a:r>
            <a:r>
              <a:rPr lang="en-US" dirty="0"/>
              <a:t>the common code from detailed strategy class to its base abstract class </a:t>
            </a:r>
            <a:endParaRPr lang="en-US" dirty="0" smtClean="0"/>
          </a:p>
          <a:p>
            <a:endParaRPr lang="en-US" dirty="0"/>
          </a:p>
          <a:p>
            <a:r>
              <a:rPr lang="en-US" dirty="0"/>
              <a:t>Hiding complex detail information from client</a:t>
            </a:r>
          </a:p>
          <a:p>
            <a:endParaRPr lang="en-US" dirty="0" smtClean="0"/>
          </a:p>
          <a:p>
            <a:r>
              <a:rPr lang="en-US" dirty="0" smtClean="0"/>
              <a:t>Client </a:t>
            </a:r>
            <a:r>
              <a:rPr lang="en-US" dirty="0"/>
              <a:t>decides to use which strategy </a:t>
            </a:r>
            <a:r>
              <a:rPr lang="en-US" dirty="0" smtClean="0"/>
              <a:t>dynamically</a:t>
            </a:r>
            <a:endParaRPr lang="en-US" dirty="0"/>
          </a:p>
        </p:txBody>
      </p:sp>
    </p:spTree>
    <p:extLst>
      <p:ext uri="{BB962C8B-B14F-4D97-AF65-F5344CB8AC3E}">
        <p14:creationId xmlns:p14="http://schemas.microsoft.com/office/powerpoint/2010/main" val="147496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By putting fly() in super class</a:t>
            </a:r>
            <a:endParaRPr lang="en-US" dirty="0"/>
          </a:p>
        </p:txBody>
      </p:sp>
      <p:sp>
        <p:nvSpPr>
          <p:cNvPr id="4" name="Rectangle 3"/>
          <p:cNvSpPr/>
          <p:nvPr/>
        </p:nvSpPr>
        <p:spPr>
          <a:xfrm>
            <a:off x="3276600" y="1828800"/>
            <a:ext cx="3048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Duck</a:t>
            </a:r>
          </a:p>
          <a:p>
            <a:pPr algn="ctr"/>
            <a:endParaRPr lang="en-US" dirty="0" smtClean="0"/>
          </a:p>
          <a:p>
            <a:pPr algn="ctr"/>
            <a:r>
              <a:rPr lang="en-US" dirty="0" smtClean="0"/>
              <a:t>quack()</a:t>
            </a:r>
          </a:p>
          <a:p>
            <a:pPr algn="ctr"/>
            <a:r>
              <a:rPr lang="en-US" dirty="0" smtClean="0"/>
              <a:t>swim()</a:t>
            </a:r>
          </a:p>
          <a:p>
            <a:pPr algn="ctr"/>
            <a:r>
              <a:rPr lang="en-US" dirty="0" smtClean="0"/>
              <a:t>display()</a:t>
            </a:r>
          </a:p>
          <a:p>
            <a:pPr algn="ctr"/>
            <a:r>
              <a:rPr lang="en-US" b="1" dirty="0" smtClean="0">
                <a:solidFill>
                  <a:srgbClr val="FF0000"/>
                </a:solidFill>
              </a:rPr>
              <a:t>fly()</a:t>
            </a:r>
          </a:p>
          <a:p>
            <a:pPr algn="ctr"/>
            <a:r>
              <a:rPr lang="en-US" dirty="0" smtClean="0"/>
              <a:t>//other duck-like method</a:t>
            </a:r>
          </a:p>
          <a:p>
            <a:pPr algn="ctr"/>
            <a:endParaRPr lang="en-US" dirty="0"/>
          </a:p>
        </p:txBody>
      </p:sp>
      <p:cxnSp>
        <p:nvCxnSpPr>
          <p:cNvPr id="6" name="Straight Connector 5"/>
          <p:cNvCxnSpPr/>
          <p:nvPr/>
        </p:nvCxnSpPr>
        <p:spPr>
          <a:xfrm>
            <a:off x="381000" y="4419600"/>
            <a:ext cx="30480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334000" y="4419600"/>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RedheadDuck</a:t>
            </a:r>
            <a:endParaRPr lang="en-US" dirty="0" smtClean="0"/>
          </a:p>
          <a:p>
            <a:pPr algn="ctr"/>
            <a:endParaRPr lang="en-US" dirty="0" smtClean="0"/>
          </a:p>
          <a:p>
            <a:pPr algn="ctr"/>
            <a:endParaRPr lang="en-US" dirty="0" smtClean="0"/>
          </a:p>
          <a:p>
            <a:pPr algn="ctr"/>
            <a:r>
              <a:rPr lang="en-US" dirty="0" smtClean="0"/>
              <a:t>display()</a:t>
            </a:r>
          </a:p>
          <a:p>
            <a:pPr algn="ctr"/>
            <a:r>
              <a:rPr lang="en-US" dirty="0" smtClean="0"/>
              <a:t>//looks like a redhead</a:t>
            </a:r>
          </a:p>
          <a:p>
            <a:pPr algn="ctr"/>
            <a:endParaRPr lang="en-US" dirty="0"/>
          </a:p>
        </p:txBody>
      </p:sp>
      <p:sp>
        <p:nvSpPr>
          <p:cNvPr id="9" name="Rectangle 8"/>
          <p:cNvSpPr/>
          <p:nvPr/>
        </p:nvSpPr>
        <p:spPr>
          <a:xfrm>
            <a:off x="457200" y="4419600"/>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MallardDuck</a:t>
            </a:r>
            <a:endParaRPr lang="en-US" dirty="0" smtClean="0"/>
          </a:p>
          <a:p>
            <a:pPr algn="ctr"/>
            <a:endParaRPr lang="en-US" dirty="0" smtClean="0"/>
          </a:p>
          <a:p>
            <a:pPr algn="ctr"/>
            <a:endParaRPr lang="en-US" dirty="0" smtClean="0"/>
          </a:p>
          <a:p>
            <a:pPr algn="ctr"/>
            <a:r>
              <a:rPr lang="en-US" dirty="0" smtClean="0"/>
              <a:t>display()</a:t>
            </a:r>
          </a:p>
          <a:p>
            <a:pPr algn="ctr"/>
            <a:r>
              <a:rPr lang="en-US" dirty="0" smtClean="0"/>
              <a:t>//looks like a mallard</a:t>
            </a:r>
          </a:p>
          <a:p>
            <a:pPr algn="ctr"/>
            <a:endParaRPr lang="en-US" dirty="0"/>
          </a:p>
        </p:txBody>
      </p:sp>
      <p:cxnSp>
        <p:nvCxnSpPr>
          <p:cNvPr id="10" name="Straight Connector 9"/>
          <p:cNvCxnSpPr/>
          <p:nvPr/>
        </p:nvCxnSpPr>
        <p:spPr>
          <a:xfrm>
            <a:off x="3276600" y="2362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200" y="5029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0" y="51054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0"/>
          </p:cNvCxnSpPr>
          <p:nvPr/>
        </p:nvCxnSpPr>
        <p:spPr>
          <a:xfrm rot="5400000" flipH="1" flipV="1">
            <a:off x="2705100" y="3314700"/>
            <a:ext cx="381000" cy="18288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3733800" y="3886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5181600" y="3886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3"/>
          </p:cNvCxnSpPr>
          <p:nvPr/>
        </p:nvCxnSpPr>
        <p:spPr>
          <a:xfrm rot="16200000" flipH="1">
            <a:off x="5962650" y="3371850"/>
            <a:ext cx="381000" cy="17145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Cloud Callout 14"/>
          <p:cNvSpPr/>
          <p:nvPr/>
        </p:nvSpPr>
        <p:spPr>
          <a:xfrm>
            <a:off x="381000" y="1905000"/>
            <a:ext cx="2514600" cy="1371600"/>
          </a:xfrm>
          <a:prstGeom prst="cloudCallout">
            <a:avLst>
              <a:gd name="adj1" fmla="val 102175"/>
              <a:gd name="adj2" fmla="val 53704"/>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gave flying ability to ALL ducks , </a:t>
            </a:r>
            <a:r>
              <a:rPr lang="en-US" dirty="0" err="1" smtClean="0">
                <a:solidFill>
                  <a:srgbClr val="FF0000"/>
                </a:solidFill>
              </a:rPr>
              <a:t>haha</a:t>
            </a:r>
            <a:r>
              <a:rPr lang="en-US"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defRPr/>
            </a:pPr>
            <a:r>
              <a:rPr lang="en-US" dirty="0" smtClean="0">
                <a:solidFill>
                  <a:srgbClr val="0070C0"/>
                </a:solidFill>
              </a:rPr>
              <a:t>Strategy Class Diagram</a:t>
            </a:r>
          </a:p>
        </p:txBody>
      </p:sp>
      <p:sp>
        <p:nvSpPr>
          <p:cNvPr id="9219" name="Rectangle 5"/>
          <p:cNvSpPr>
            <a:spLocks noChangeArrowheads="1"/>
          </p:cNvSpPr>
          <p:nvPr/>
        </p:nvSpPr>
        <p:spPr bwMode="auto">
          <a:xfrm>
            <a:off x="684213" y="2349500"/>
            <a:ext cx="2016125" cy="720725"/>
          </a:xfrm>
          <a:prstGeom prst="rect">
            <a:avLst/>
          </a:prstGeom>
          <a:solidFill>
            <a:schemeClr val="accent1"/>
          </a:solidFill>
          <a:ln w="9525">
            <a:solidFill>
              <a:schemeClr val="tx1"/>
            </a:solidFill>
            <a:miter lim="800000"/>
            <a:headEnd/>
            <a:tailEnd/>
          </a:ln>
        </p:spPr>
        <p:txBody>
          <a:bodyPr wrap="none" anchor="ctr"/>
          <a:lstStyle/>
          <a:p>
            <a:pPr algn="ctr"/>
            <a:r>
              <a:rPr lang="en-US"/>
              <a:t>Context</a:t>
            </a:r>
          </a:p>
        </p:txBody>
      </p:sp>
      <p:sp>
        <p:nvSpPr>
          <p:cNvPr id="9220" name="Rectangle 6"/>
          <p:cNvSpPr>
            <a:spLocks noChangeArrowheads="1"/>
          </p:cNvSpPr>
          <p:nvPr/>
        </p:nvSpPr>
        <p:spPr bwMode="auto">
          <a:xfrm>
            <a:off x="2339975" y="4724400"/>
            <a:ext cx="2087563" cy="720725"/>
          </a:xfrm>
          <a:prstGeom prst="rect">
            <a:avLst/>
          </a:prstGeom>
          <a:solidFill>
            <a:schemeClr val="accent1"/>
          </a:solidFill>
          <a:ln w="9525">
            <a:solidFill>
              <a:schemeClr val="tx1"/>
            </a:solidFill>
            <a:miter lim="800000"/>
            <a:headEnd/>
            <a:tailEnd/>
          </a:ln>
        </p:spPr>
        <p:txBody>
          <a:bodyPr wrap="none" anchor="ctr"/>
          <a:lstStyle/>
          <a:p>
            <a:pPr algn="ctr"/>
            <a:r>
              <a:rPr lang="en-US"/>
              <a:t>ConcreteStrategyA</a:t>
            </a:r>
          </a:p>
        </p:txBody>
      </p:sp>
      <p:sp>
        <p:nvSpPr>
          <p:cNvPr id="9221" name="Rectangle 7"/>
          <p:cNvSpPr>
            <a:spLocks noChangeArrowheads="1"/>
          </p:cNvSpPr>
          <p:nvPr/>
        </p:nvSpPr>
        <p:spPr bwMode="auto">
          <a:xfrm>
            <a:off x="4572000" y="4724400"/>
            <a:ext cx="2087563" cy="720725"/>
          </a:xfrm>
          <a:prstGeom prst="rect">
            <a:avLst/>
          </a:prstGeom>
          <a:solidFill>
            <a:schemeClr val="accent1"/>
          </a:solidFill>
          <a:ln w="9525">
            <a:solidFill>
              <a:schemeClr val="tx1"/>
            </a:solidFill>
            <a:miter lim="800000"/>
            <a:headEnd/>
            <a:tailEnd/>
          </a:ln>
        </p:spPr>
        <p:txBody>
          <a:bodyPr wrap="none" anchor="ctr"/>
          <a:lstStyle/>
          <a:p>
            <a:pPr algn="ctr"/>
            <a:r>
              <a:rPr lang="en-US"/>
              <a:t>ConcreteStrategyB</a:t>
            </a:r>
          </a:p>
        </p:txBody>
      </p:sp>
      <p:sp>
        <p:nvSpPr>
          <p:cNvPr id="9222" name="Rectangle 8"/>
          <p:cNvSpPr>
            <a:spLocks noChangeArrowheads="1"/>
          </p:cNvSpPr>
          <p:nvPr/>
        </p:nvSpPr>
        <p:spPr bwMode="auto">
          <a:xfrm>
            <a:off x="6732588" y="4724400"/>
            <a:ext cx="2087562" cy="720725"/>
          </a:xfrm>
          <a:prstGeom prst="rect">
            <a:avLst/>
          </a:prstGeom>
          <a:solidFill>
            <a:schemeClr val="accent1"/>
          </a:solidFill>
          <a:ln w="9525">
            <a:solidFill>
              <a:schemeClr val="tx1"/>
            </a:solidFill>
            <a:miter lim="800000"/>
            <a:headEnd/>
            <a:tailEnd/>
          </a:ln>
        </p:spPr>
        <p:txBody>
          <a:bodyPr wrap="none" anchor="ctr"/>
          <a:lstStyle/>
          <a:p>
            <a:pPr algn="ctr"/>
            <a:r>
              <a:rPr lang="en-US"/>
              <a:t>ConcreteStrategyC</a:t>
            </a:r>
          </a:p>
        </p:txBody>
      </p:sp>
      <p:sp>
        <p:nvSpPr>
          <p:cNvPr id="9223" name="Rectangle 9"/>
          <p:cNvSpPr>
            <a:spLocks noChangeArrowheads="1"/>
          </p:cNvSpPr>
          <p:nvPr/>
        </p:nvSpPr>
        <p:spPr bwMode="auto">
          <a:xfrm>
            <a:off x="4500563" y="2349500"/>
            <a:ext cx="2303462" cy="720725"/>
          </a:xfrm>
          <a:prstGeom prst="rect">
            <a:avLst/>
          </a:prstGeom>
          <a:solidFill>
            <a:schemeClr val="accent1"/>
          </a:solidFill>
          <a:ln w="9525">
            <a:solidFill>
              <a:schemeClr val="tx1"/>
            </a:solidFill>
            <a:miter lim="800000"/>
            <a:headEnd/>
            <a:tailEnd/>
          </a:ln>
        </p:spPr>
        <p:txBody>
          <a:bodyPr wrap="none" anchor="ctr"/>
          <a:lstStyle/>
          <a:p>
            <a:pPr algn="ctr"/>
            <a:r>
              <a:rPr lang="en-US"/>
              <a:t>&lt;&lt;interface&gt;&gt;</a:t>
            </a:r>
          </a:p>
          <a:p>
            <a:pPr algn="ctr"/>
            <a:r>
              <a:rPr lang="en-US"/>
              <a:t>Strategy Interface</a:t>
            </a:r>
          </a:p>
        </p:txBody>
      </p:sp>
      <p:sp>
        <p:nvSpPr>
          <p:cNvPr id="9224" name="Line 10"/>
          <p:cNvSpPr>
            <a:spLocks noChangeShapeType="1"/>
          </p:cNvSpPr>
          <p:nvPr/>
        </p:nvSpPr>
        <p:spPr bwMode="auto">
          <a:xfrm>
            <a:off x="2771775" y="2708275"/>
            <a:ext cx="1728788" cy="0"/>
          </a:xfrm>
          <a:prstGeom prst="line">
            <a:avLst/>
          </a:prstGeom>
          <a:noFill/>
          <a:ln w="28575">
            <a:solidFill>
              <a:schemeClr val="tx1"/>
            </a:solidFill>
            <a:round/>
            <a:headEnd type="diamond"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9225" name="Line 11"/>
          <p:cNvSpPr>
            <a:spLocks noChangeShapeType="1"/>
          </p:cNvSpPr>
          <p:nvPr/>
        </p:nvSpPr>
        <p:spPr bwMode="auto">
          <a:xfrm>
            <a:off x="3419475" y="3933825"/>
            <a:ext cx="0" cy="79057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Line 12"/>
          <p:cNvSpPr>
            <a:spLocks noChangeShapeType="1"/>
          </p:cNvSpPr>
          <p:nvPr/>
        </p:nvSpPr>
        <p:spPr bwMode="auto">
          <a:xfrm flipV="1">
            <a:off x="3419475" y="3933825"/>
            <a:ext cx="4465638"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Line 13"/>
          <p:cNvSpPr>
            <a:spLocks noChangeShapeType="1"/>
          </p:cNvSpPr>
          <p:nvPr/>
        </p:nvSpPr>
        <p:spPr bwMode="auto">
          <a:xfrm>
            <a:off x="7885113" y="3933825"/>
            <a:ext cx="0" cy="79057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228" name="Line 14"/>
          <p:cNvSpPr>
            <a:spLocks noChangeShapeType="1"/>
          </p:cNvSpPr>
          <p:nvPr/>
        </p:nvSpPr>
        <p:spPr bwMode="auto">
          <a:xfrm flipV="1">
            <a:off x="5651500" y="3284538"/>
            <a:ext cx="0" cy="1439862"/>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9229" name="AutoShape 16"/>
          <p:cNvSpPr>
            <a:spLocks noChangeArrowheads="1"/>
          </p:cNvSpPr>
          <p:nvPr/>
        </p:nvSpPr>
        <p:spPr bwMode="auto">
          <a:xfrm>
            <a:off x="5581650" y="3068638"/>
            <a:ext cx="142875" cy="2159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5901186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defRPr/>
            </a:pPr>
            <a:r>
              <a:rPr lang="en-US" sz="4000" b="1" smtClean="0"/>
              <a:t>Implement the Strategy pattern</a:t>
            </a:r>
          </a:p>
        </p:txBody>
      </p:sp>
      <p:sp>
        <p:nvSpPr>
          <p:cNvPr id="10243" name="Rectangle 3"/>
          <p:cNvSpPr>
            <a:spLocks noGrp="1" noChangeArrowheads="1"/>
          </p:cNvSpPr>
          <p:nvPr>
            <p:ph type="body" idx="1"/>
          </p:nvPr>
        </p:nvSpPr>
        <p:spPr/>
        <p:txBody>
          <a:bodyPr/>
          <a:lstStyle/>
          <a:p>
            <a:pPr eaLnBrk="1" hangingPunct="1"/>
            <a:r>
              <a:rPr lang="en-US" sz="2800" smtClean="0"/>
              <a:t>Implement a Strategy interface for your strategy objects </a:t>
            </a:r>
          </a:p>
          <a:p>
            <a:pPr eaLnBrk="1" hangingPunct="1"/>
            <a:r>
              <a:rPr lang="en-US" sz="2800" smtClean="0"/>
              <a:t>Implement ConcreteStrategy classes that implement the Strategy interface, as appropriate </a:t>
            </a:r>
          </a:p>
          <a:p>
            <a:pPr eaLnBrk="1" hangingPunct="1"/>
            <a:r>
              <a:rPr lang="en-US" sz="2800" smtClean="0"/>
              <a:t>In your Context class, maintain a private reference to a Strategy object. </a:t>
            </a:r>
          </a:p>
          <a:p>
            <a:pPr eaLnBrk="1" hangingPunct="1"/>
            <a:r>
              <a:rPr lang="en-US" sz="2800" smtClean="0"/>
              <a:t>In your Context class, implement public setter and getter methods for the Strategy object .</a:t>
            </a:r>
          </a:p>
        </p:txBody>
      </p:sp>
    </p:spTree>
    <p:extLst>
      <p:ext uri="{BB962C8B-B14F-4D97-AF65-F5344CB8AC3E}">
        <p14:creationId xmlns:p14="http://schemas.microsoft.com/office/powerpoint/2010/main" val="24811108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457200" y="704088"/>
            <a:ext cx="8305800" cy="667512"/>
          </a:xfrm>
        </p:spPr>
        <p:txBody>
          <a:bodyPr>
            <a:normAutofit fontScale="90000"/>
          </a:bodyPr>
          <a:lstStyle/>
          <a:p>
            <a:pPr eaLnBrk="1" hangingPunct="1">
              <a:defRPr/>
            </a:pPr>
            <a:r>
              <a:rPr lang="en-US" dirty="0" smtClean="0"/>
              <a:t>Context class</a:t>
            </a:r>
          </a:p>
        </p:txBody>
      </p:sp>
      <p:sp>
        <p:nvSpPr>
          <p:cNvPr id="11267" name="Rectangle 3"/>
          <p:cNvSpPr>
            <a:spLocks noGrp="1" noChangeArrowheads="1"/>
          </p:cNvSpPr>
          <p:nvPr>
            <p:ph type="body" idx="4294967295"/>
          </p:nvPr>
        </p:nvSpPr>
        <p:spPr>
          <a:xfrm>
            <a:off x="1116013" y="1557338"/>
            <a:ext cx="7129462" cy="3284537"/>
          </a:xfrm>
        </p:spPr>
        <p:txBody>
          <a:bodyPr/>
          <a:lstStyle/>
          <a:p>
            <a:pPr eaLnBrk="1" hangingPunct="1">
              <a:lnSpc>
                <a:spcPct val="80000"/>
              </a:lnSpc>
              <a:buFontTx/>
              <a:buNone/>
            </a:pPr>
            <a:r>
              <a:rPr lang="en-US" sz="1800" smtClean="0"/>
              <a:t>	class Context { </a:t>
            </a:r>
          </a:p>
          <a:p>
            <a:pPr eaLnBrk="1" hangingPunct="1">
              <a:lnSpc>
                <a:spcPct val="80000"/>
              </a:lnSpc>
              <a:buFontTx/>
              <a:buNone/>
            </a:pPr>
            <a:r>
              <a:rPr lang="en-US" sz="1800" smtClean="0"/>
              <a:t>		IStrategy strategy; </a:t>
            </a:r>
          </a:p>
          <a:p>
            <a:pPr eaLnBrk="1" hangingPunct="1">
              <a:lnSpc>
                <a:spcPct val="80000"/>
              </a:lnSpc>
              <a:buFontTx/>
              <a:buNone/>
            </a:pPr>
            <a:r>
              <a:rPr lang="en-US" sz="1800" smtClean="0"/>
              <a:t>		// Constructor</a:t>
            </a:r>
          </a:p>
          <a:p>
            <a:pPr eaLnBrk="1" hangingPunct="1">
              <a:lnSpc>
                <a:spcPct val="80000"/>
              </a:lnSpc>
              <a:buFontTx/>
              <a:buNone/>
            </a:pPr>
            <a:r>
              <a:rPr lang="en-US" sz="1800" smtClean="0"/>
              <a:t>		 public Context(IStrategy strategy) { </a:t>
            </a:r>
          </a:p>
          <a:p>
            <a:pPr eaLnBrk="1" hangingPunct="1">
              <a:lnSpc>
                <a:spcPct val="80000"/>
              </a:lnSpc>
              <a:buFontTx/>
              <a:buNone/>
            </a:pPr>
            <a:r>
              <a:rPr lang="en-US" sz="1800" smtClean="0"/>
              <a:t>			this.strategy = strategy; </a:t>
            </a:r>
          </a:p>
          <a:p>
            <a:pPr eaLnBrk="1" hangingPunct="1">
              <a:lnSpc>
                <a:spcPct val="80000"/>
              </a:lnSpc>
              <a:buFontTx/>
              <a:buNone/>
            </a:pPr>
            <a:r>
              <a:rPr lang="en-US" sz="1800" smtClean="0"/>
              <a:t>		} </a:t>
            </a:r>
          </a:p>
          <a:p>
            <a:pPr eaLnBrk="1" hangingPunct="1">
              <a:lnSpc>
                <a:spcPct val="80000"/>
              </a:lnSpc>
              <a:buFontTx/>
              <a:buNone/>
            </a:pPr>
            <a:r>
              <a:rPr lang="en-US" sz="1800" smtClean="0"/>
              <a:t>		public void execute() { </a:t>
            </a:r>
          </a:p>
          <a:p>
            <a:pPr eaLnBrk="1" hangingPunct="1">
              <a:lnSpc>
                <a:spcPct val="80000"/>
              </a:lnSpc>
              <a:buFontTx/>
              <a:buNone/>
            </a:pPr>
            <a:r>
              <a:rPr lang="en-US" sz="1800" smtClean="0"/>
              <a:t>			strategy.execute();</a:t>
            </a:r>
          </a:p>
          <a:p>
            <a:pPr eaLnBrk="1" hangingPunct="1">
              <a:lnSpc>
                <a:spcPct val="80000"/>
              </a:lnSpc>
              <a:buFontTx/>
              <a:buNone/>
            </a:pPr>
            <a:r>
              <a:rPr lang="en-US" sz="1800" smtClean="0"/>
              <a:t>		 } </a:t>
            </a:r>
          </a:p>
          <a:p>
            <a:pPr eaLnBrk="1" hangingPunct="1">
              <a:lnSpc>
                <a:spcPct val="80000"/>
              </a:lnSpc>
              <a:buFontTx/>
              <a:buNone/>
            </a:pPr>
            <a:r>
              <a:rPr lang="en-US" sz="1800" smtClean="0"/>
              <a:t>	} </a:t>
            </a:r>
          </a:p>
          <a:p>
            <a:pPr eaLnBrk="1" hangingPunct="1">
              <a:lnSpc>
                <a:spcPct val="80000"/>
              </a:lnSpc>
              <a:buFontTx/>
              <a:buNone/>
            </a:pPr>
            <a:r>
              <a:rPr lang="en-US" sz="1200" smtClean="0"/>
              <a:t> </a:t>
            </a:r>
          </a:p>
        </p:txBody>
      </p:sp>
    </p:spTree>
    <p:extLst>
      <p:ext uri="{BB962C8B-B14F-4D97-AF65-F5344CB8AC3E}">
        <p14:creationId xmlns:p14="http://schemas.microsoft.com/office/powerpoint/2010/main" val="7456732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533400" y="304800"/>
            <a:ext cx="8305800" cy="1143000"/>
          </a:xfrm>
        </p:spPr>
        <p:txBody>
          <a:bodyPr>
            <a:normAutofit fontScale="90000"/>
          </a:bodyPr>
          <a:lstStyle/>
          <a:p>
            <a:pPr eaLnBrk="1" hangingPunct="1">
              <a:defRPr/>
            </a:pPr>
            <a:r>
              <a:rPr lang="en-US" sz="4000" dirty="0" smtClean="0"/>
              <a:t>abstract strategy interface and concrete strategies</a:t>
            </a:r>
          </a:p>
        </p:txBody>
      </p:sp>
      <p:sp>
        <p:nvSpPr>
          <p:cNvPr id="12291" name="Rectangle 3"/>
          <p:cNvSpPr>
            <a:spLocks noGrp="1" noChangeArrowheads="1"/>
          </p:cNvSpPr>
          <p:nvPr>
            <p:ph type="body" idx="4294967295"/>
          </p:nvPr>
        </p:nvSpPr>
        <p:spPr>
          <a:xfrm>
            <a:off x="395288" y="1512888"/>
            <a:ext cx="8785225" cy="5229225"/>
          </a:xfrm>
        </p:spPr>
        <p:txBody>
          <a:bodyPr>
            <a:normAutofit lnSpcReduction="10000"/>
          </a:bodyPr>
          <a:lstStyle/>
          <a:p>
            <a:pPr eaLnBrk="1" hangingPunct="1">
              <a:lnSpc>
                <a:spcPct val="80000"/>
              </a:lnSpc>
              <a:buFontTx/>
              <a:buNone/>
            </a:pPr>
            <a:r>
              <a:rPr lang="en-US" sz="1800" smtClean="0"/>
              <a:t>	interface IStrategy { </a:t>
            </a:r>
          </a:p>
          <a:p>
            <a:pPr eaLnBrk="1" hangingPunct="1">
              <a:lnSpc>
                <a:spcPct val="80000"/>
              </a:lnSpc>
              <a:buFontTx/>
              <a:buNone/>
            </a:pPr>
            <a:r>
              <a:rPr lang="en-US" sz="1800" smtClean="0"/>
              <a:t>		void execute(); </a:t>
            </a:r>
          </a:p>
          <a:p>
            <a:pPr eaLnBrk="1" hangingPunct="1">
              <a:lnSpc>
                <a:spcPct val="80000"/>
              </a:lnSpc>
              <a:buFontTx/>
              <a:buNone/>
            </a:pPr>
            <a:r>
              <a:rPr lang="en-US" sz="1800" smtClean="0"/>
              <a:t>	} </a:t>
            </a:r>
          </a:p>
          <a:p>
            <a:pPr eaLnBrk="1" hangingPunct="1">
              <a:lnSpc>
                <a:spcPct val="80000"/>
              </a:lnSpc>
              <a:buFontTx/>
              <a:buNone/>
            </a:pPr>
            <a:r>
              <a:rPr lang="en-US" sz="1800" smtClean="0"/>
              <a:t>	// Implements the algorithm using the strategy interface </a:t>
            </a:r>
          </a:p>
          <a:p>
            <a:pPr eaLnBrk="1" hangingPunct="1">
              <a:lnSpc>
                <a:spcPct val="80000"/>
              </a:lnSpc>
              <a:buFontTx/>
              <a:buNone/>
            </a:pPr>
            <a:r>
              <a:rPr lang="en-US" sz="1800" smtClean="0"/>
              <a:t>	class ConcreteStrategyA implements IStrategy { </a:t>
            </a:r>
          </a:p>
          <a:p>
            <a:pPr eaLnBrk="1" hangingPunct="1">
              <a:lnSpc>
                <a:spcPct val="80000"/>
              </a:lnSpc>
              <a:buFontTx/>
              <a:buNone/>
            </a:pPr>
            <a:r>
              <a:rPr lang="en-US" sz="1800" smtClean="0"/>
              <a:t>		public void execute() { </a:t>
            </a:r>
          </a:p>
          <a:p>
            <a:pPr eaLnBrk="1" hangingPunct="1">
              <a:lnSpc>
                <a:spcPct val="80000"/>
              </a:lnSpc>
              <a:buFontTx/>
              <a:buNone/>
            </a:pPr>
            <a:r>
              <a:rPr lang="en-US" sz="1800" smtClean="0"/>
              <a:t>			System.out.println( "Called ConcreteStrategyA.execute()" ); </a:t>
            </a:r>
          </a:p>
          <a:p>
            <a:pPr eaLnBrk="1" hangingPunct="1">
              <a:lnSpc>
                <a:spcPct val="80000"/>
              </a:lnSpc>
              <a:buFontTx/>
              <a:buNone/>
            </a:pPr>
            <a:r>
              <a:rPr lang="en-US" sz="1800" smtClean="0"/>
              <a:t>		} </a:t>
            </a:r>
          </a:p>
          <a:p>
            <a:pPr eaLnBrk="1" hangingPunct="1">
              <a:lnSpc>
                <a:spcPct val="80000"/>
              </a:lnSpc>
              <a:buFontTx/>
              <a:buNone/>
            </a:pPr>
            <a:r>
              <a:rPr lang="en-US" sz="1800" smtClean="0"/>
              <a:t>	} </a:t>
            </a:r>
          </a:p>
          <a:p>
            <a:pPr eaLnBrk="1" hangingPunct="1">
              <a:lnSpc>
                <a:spcPct val="80000"/>
              </a:lnSpc>
              <a:buFontTx/>
              <a:buNone/>
            </a:pPr>
            <a:r>
              <a:rPr lang="en-US" sz="1800" smtClean="0"/>
              <a:t>	class ConcreteStrategyB implements IStrategy { </a:t>
            </a:r>
          </a:p>
          <a:p>
            <a:pPr eaLnBrk="1" hangingPunct="1">
              <a:lnSpc>
                <a:spcPct val="80000"/>
              </a:lnSpc>
              <a:buFontTx/>
              <a:buNone/>
            </a:pPr>
            <a:r>
              <a:rPr lang="en-US" sz="1800" smtClean="0"/>
              <a:t>		public void execute() { </a:t>
            </a:r>
          </a:p>
          <a:p>
            <a:pPr eaLnBrk="1" hangingPunct="1">
              <a:lnSpc>
                <a:spcPct val="80000"/>
              </a:lnSpc>
              <a:buFontTx/>
              <a:buNone/>
            </a:pPr>
            <a:r>
              <a:rPr lang="en-US" sz="1800" smtClean="0"/>
              <a:t>			System.out.println( "Called ConcreteStrategyB.execute()" ); </a:t>
            </a:r>
          </a:p>
          <a:p>
            <a:pPr eaLnBrk="1" hangingPunct="1">
              <a:lnSpc>
                <a:spcPct val="80000"/>
              </a:lnSpc>
              <a:buFontTx/>
              <a:buNone/>
            </a:pPr>
            <a:r>
              <a:rPr lang="en-US" sz="1800" smtClean="0"/>
              <a:t>		} </a:t>
            </a:r>
          </a:p>
          <a:p>
            <a:pPr eaLnBrk="1" hangingPunct="1">
              <a:lnSpc>
                <a:spcPct val="80000"/>
              </a:lnSpc>
              <a:buFontTx/>
              <a:buNone/>
            </a:pPr>
            <a:r>
              <a:rPr lang="en-US" sz="1800" smtClean="0"/>
              <a:t>	} </a:t>
            </a:r>
          </a:p>
          <a:p>
            <a:pPr eaLnBrk="1" hangingPunct="1">
              <a:lnSpc>
                <a:spcPct val="80000"/>
              </a:lnSpc>
              <a:buFontTx/>
              <a:buNone/>
            </a:pPr>
            <a:r>
              <a:rPr lang="en-US" sz="1800" smtClean="0"/>
              <a:t>	class ConcreteStrategyC implements IStrategy { </a:t>
            </a:r>
          </a:p>
          <a:p>
            <a:pPr eaLnBrk="1" hangingPunct="1">
              <a:lnSpc>
                <a:spcPct val="80000"/>
              </a:lnSpc>
              <a:buFontTx/>
              <a:buNone/>
            </a:pPr>
            <a:r>
              <a:rPr lang="en-US" sz="1800" smtClean="0"/>
              <a:t>		public void execute() { </a:t>
            </a:r>
          </a:p>
          <a:p>
            <a:pPr eaLnBrk="1" hangingPunct="1">
              <a:lnSpc>
                <a:spcPct val="80000"/>
              </a:lnSpc>
              <a:buFontTx/>
              <a:buNone/>
            </a:pPr>
            <a:r>
              <a:rPr lang="en-US" sz="1800" smtClean="0"/>
              <a:t>			System.out.println( "Called ConcreteStrategyC.execute()" ); </a:t>
            </a:r>
          </a:p>
          <a:p>
            <a:pPr eaLnBrk="1" hangingPunct="1">
              <a:lnSpc>
                <a:spcPct val="80000"/>
              </a:lnSpc>
              <a:buFontTx/>
              <a:buNone/>
            </a:pPr>
            <a:r>
              <a:rPr lang="en-US" sz="1800" smtClean="0"/>
              <a:t>		} </a:t>
            </a:r>
          </a:p>
          <a:p>
            <a:pPr eaLnBrk="1" hangingPunct="1">
              <a:lnSpc>
                <a:spcPct val="80000"/>
              </a:lnSpc>
              <a:buFontTx/>
              <a:buNone/>
            </a:pPr>
            <a:r>
              <a:rPr lang="en-US" sz="1800" smtClean="0"/>
              <a:t>	} </a:t>
            </a:r>
          </a:p>
        </p:txBody>
      </p:sp>
    </p:spTree>
    <p:extLst>
      <p:ext uri="{BB962C8B-B14F-4D97-AF65-F5344CB8AC3E}">
        <p14:creationId xmlns:p14="http://schemas.microsoft.com/office/powerpoint/2010/main" val="3922874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defRPr/>
            </a:pPr>
            <a:r>
              <a:rPr lang="en-US" smtClean="0"/>
              <a:t>Applications</a:t>
            </a:r>
          </a:p>
        </p:txBody>
      </p:sp>
      <p:sp>
        <p:nvSpPr>
          <p:cNvPr id="13315" name="Rectangle 3"/>
          <p:cNvSpPr>
            <a:spLocks noGrp="1" noChangeArrowheads="1"/>
          </p:cNvSpPr>
          <p:nvPr>
            <p:ph type="body" idx="4294967295"/>
          </p:nvPr>
        </p:nvSpPr>
        <p:spPr>
          <a:xfrm>
            <a:off x="358775" y="2349500"/>
            <a:ext cx="8785225" cy="3213100"/>
          </a:xfrm>
        </p:spPr>
        <p:txBody>
          <a:bodyPr>
            <a:normAutofit lnSpcReduction="10000"/>
          </a:bodyPr>
          <a:lstStyle/>
          <a:p>
            <a:pPr eaLnBrk="1" hangingPunct="1">
              <a:lnSpc>
                <a:spcPct val="80000"/>
              </a:lnSpc>
              <a:buFontTx/>
              <a:buNone/>
            </a:pPr>
            <a:r>
              <a:rPr lang="en-US" sz="1800" smtClean="0"/>
              <a:t>class MainApp { </a:t>
            </a:r>
          </a:p>
          <a:p>
            <a:pPr eaLnBrk="1" hangingPunct="1">
              <a:lnSpc>
                <a:spcPct val="80000"/>
              </a:lnSpc>
              <a:buFontTx/>
              <a:buNone/>
            </a:pPr>
            <a:r>
              <a:rPr lang="en-US" sz="1800" smtClean="0"/>
              <a:t>	public static void main() { </a:t>
            </a:r>
          </a:p>
          <a:p>
            <a:pPr eaLnBrk="1" hangingPunct="1">
              <a:lnSpc>
                <a:spcPct val="80000"/>
              </a:lnSpc>
              <a:buFontTx/>
              <a:buNone/>
            </a:pPr>
            <a:r>
              <a:rPr lang="en-US" sz="1800" smtClean="0"/>
              <a:t>		Context context; </a:t>
            </a:r>
          </a:p>
          <a:p>
            <a:pPr eaLnBrk="1" hangingPunct="1">
              <a:lnSpc>
                <a:spcPct val="80000"/>
              </a:lnSpc>
              <a:buFontTx/>
              <a:buNone/>
            </a:pPr>
            <a:r>
              <a:rPr lang="en-US" sz="1800" smtClean="0"/>
              <a:t>		// Three contexts following different strategies </a:t>
            </a:r>
          </a:p>
          <a:p>
            <a:pPr eaLnBrk="1" hangingPunct="1">
              <a:lnSpc>
                <a:spcPct val="80000"/>
              </a:lnSpc>
              <a:buFontTx/>
              <a:buNone/>
            </a:pPr>
            <a:r>
              <a:rPr lang="en-US" sz="1800" smtClean="0"/>
              <a:t>		context = new Context(new ConcreteStrategyA()); </a:t>
            </a:r>
          </a:p>
          <a:p>
            <a:pPr eaLnBrk="1" hangingPunct="1">
              <a:lnSpc>
                <a:spcPct val="80000"/>
              </a:lnSpc>
              <a:buFontTx/>
              <a:buNone/>
            </a:pPr>
            <a:r>
              <a:rPr lang="en-US" sz="1800" smtClean="0"/>
              <a:t>		context.execute(); </a:t>
            </a:r>
          </a:p>
          <a:p>
            <a:pPr eaLnBrk="1" hangingPunct="1">
              <a:lnSpc>
                <a:spcPct val="80000"/>
              </a:lnSpc>
              <a:buFontTx/>
              <a:buNone/>
            </a:pPr>
            <a:r>
              <a:rPr lang="en-US" sz="1800" smtClean="0"/>
              <a:t>		context = new Context(new ConcreteStrategyB()); </a:t>
            </a:r>
          </a:p>
          <a:p>
            <a:pPr eaLnBrk="1" hangingPunct="1">
              <a:lnSpc>
                <a:spcPct val="80000"/>
              </a:lnSpc>
              <a:buFontTx/>
              <a:buNone/>
            </a:pPr>
            <a:r>
              <a:rPr lang="en-US" sz="1800" smtClean="0"/>
              <a:t>		context.execute(); </a:t>
            </a:r>
          </a:p>
          <a:p>
            <a:pPr eaLnBrk="1" hangingPunct="1">
              <a:lnSpc>
                <a:spcPct val="80000"/>
              </a:lnSpc>
              <a:buFontTx/>
              <a:buNone/>
            </a:pPr>
            <a:r>
              <a:rPr lang="en-US" sz="1800" smtClean="0"/>
              <a:t>		context = new Context(new ConcreteStrategyC()); </a:t>
            </a:r>
          </a:p>
          <a:p>
            <a:pPr eaLnBrk="1" hangingPunct="1">
              <a:lnSpc>
                <a:spcPct val="80000"/>
              </a:lnSpc>
              <a:buFontTx/>
              <a:buNone/>
            </a:pPr>
            <a:r>
              <a:rPr lang="en-US" sz="1800" smtClean="0"/>
              <a:t>		context.execute(); </a:t>
            </a:r>
          </a:p>
          <a:p>
            <a:pPr eaLnBrk="1" hangingPunct="1">
              <a:lnSpc>
                <a:spcPct val="80000"/>
              </a:lnSpc>
              <a:buFontTx/>
              <a:buNone/>
            </a:pPr>
            <a:r>
              <a:rPr lang="en-US" sz="1800" smtClean="0"/>
              <a:t>	} </a:t>
            </a:r>
          </a:p>
          <a:p>
            <a:pPr eaLnBrk="1" hangingPunct="1">
              <a:lnSpc>
                <a:spcPct val="80000"/>
              </a:lnSpc>
              <a:buFontTx/>
              <a:buNone/>
            </a:pPr>
            <a:r>
              <a:rPr lang="en-US" sz="1800" smtClean="0"/>
              <a:t>} </a:t>
            </a:r>
          </a:p>
        </p:txBody>
      </p:sp>
    </p:spTree>
    <p:extLst>
      <p:ext uri="{BB962C8B-B14F-4D97-AF65-F5344CB8AC3E}">
        <p14:creationId xmlns:p14="http://schemas.microsoft.com/office/powerpoint/2010/main" val="33444496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457200" y="704088"/>
            <a:ext cx="8229600" cy="743712"/>
          </a:xfrm>
        </p:spPr>
        <p:txBody>
          <a:bodyPr>
            <a:normAutofit fontScale="90000"/>
          </a:bodyPr>
          <a:lstStyle/>
          <a:p>
            <a:pPr eaLnBrk="1" hangingPunct="1">
              <a:defRPr/>
            </a:pPr>
            <a:r>
              <a:rPr lang="en-US" altLang="zh-CN" dirty="0" smtClean="0">
                <a:solidFill>
                  <a:srgbClr val="0070C0"/>
                </a:solidFill>
              </a:rPr>
              <a:t>Layout Manager</a:t>
            </a:r>
            <a:r>
              <a:rPr lang="en-US" dirty="0" smtClean="0">
                <a:solidFill>
                  <a:srgbClr val="0070C0"/>
                </a:solidFill>
              </a:rPr>
              <a:t> Sample</a:t>
            </a:r>
          </a:p>
        </p:txBody>
      </p:sp>
      <p:sp>
        <p:nvSpPr>
          <p:cNvPr id="14339" name="Rectangle 3"/>
          <p:cNvSpPr>
            <a:spLocks noChangeArrowheads="1"/>
          </p:cNvSpPr>
          <p:nvPr/>
        </p:nvSpPr>
        <p:spPr bwMode="auto">
          <a:xfrm>
            <a:off x="215900" y="1700213"/>
            <a:ext cx="2771775" cy="2592387"/>
          </a:xfrm>
          <a:prstGeom prst="rect">
            <a:avLst/>
          </a:prstGeom>
          <a:solidFill>
            <a:schemeClr val="accent1"/>
          </a:solidFill>
          <a:ln w="9525">
            <a:solidFill>
              <a:schemeClr val="tx1"/>
            </a:solidFill>
            <a:miter lim="800000"/>
            <a:headEnd/>
            <a:tailEnd/>
          </a:ln>
        </p:spPr>
        <p:txBody>
          <a:bodyPr wrap="none" anchor="ctr"/>
          <a:lstStyle/>
          <a:p>
            <a:pPr algn="ctr"/>
            <a:r>
              <a:rPr lang="en-US" altLang="zh-CN"/>
              <a:t>Container</a:t>
            </a:r>
          </a:p>
          <a:p>
            <a:pPr algn="ctr"/>
            <a:endParaRPr lang="en-US" altLang="zh-CN"/>
          </a:p>
          <a:p>
            <a:pPr algn="ctr"/>
            <a:r>
              <a:rPr lang="en-US" altLang="zh-CN"/>
              <a:t>-layoutManager</a:t>
            </a:r>
          </a:p>
          <a:p>
            <a:pPr algn="ctr"/>
            <a:r>
              <a:rPr lang="en-US" altLang="zh-CN"/>
              <a:t>:LayoutManager</a:t>
            </a:r>
          </a:p>
          <a:p>
            <a:pPr algn="ctr"/>
            <a:endParaRPr lang="en-US" altLang="zh-CN"/>
          </a:p>
          <a:p>
            <a:pPr algn="ctr"/>
            <a:r>
              <a:rPr lang="en-US" altLang="zh-CN"/>
              <a:t>+Container(LayoutManager)</a:t>
            </a:r>
          </a:p>
          <a:p>
            <a:pPr algn="ctr"/>
            <a:r>
              <a:rPr lang="en-US"/>
              <a:t>+set</a:t>
            </a:r>
            <a:r>
              <a:rPr lang="en-US" altLang="zh-CN"/>
              <a:t>LayoutManager(</a:t>
            </a:r>
            <a:endParaRPr lang="en-US"/>
          </a:p>
          <a:p>
            <a:pPr algn="ctr"/>
            <a:r>
              <a:rPr lang="en-US" altLang="zh-CN"/>
              <a:t>LayoutManager):void</a:t>
            </a:r>
          </a:p>
        </p:txBody>
      </p:sp>
      <p:sp>
        <p:nvSpPr>
          <p:cNvPr id="14340" name="Rectangle 4"/>
          <p:cNvSpPr>
            <a:spLocks noChangeArrowheads="1"/>
          </p:cNvSpPr>
          <p:nvPr/>
        </p:nvSpPr>
        <p:spPr bwMode="auto">
          <a:xfrm>
            <a:off x="2843213" y="4724400"/>
            <a:ext cx="1584325" cy="720725"/>
          </a:xfrm>
          <a:prstGeom prst="rect">
            <a:avLst/>
          </a:prstGeom>
          <a:solidFill>
            <a:schemeClr val="accent1"/>
          </a:solidFill>
          <a:ln w="9525">
            <a:solidFill>
              <a:schemeClr val="tx1"/>
            </a:solidFill>
            <a:miter lim="800000"/>
            <a:headEnd/>
            <a:tailEnd/>
          </a:ln>
        </p:spPr>
        <p:txBody>
          <a:bodyPr wrap="none" anchor="ctr"/>
          <a:lstStyle/>
          <a:p>
            <a:pPr algn="ctr"/>
            <a:r>
              <a:rPr lang="en-US" altLang="zh-CN"/>
              <a:t>FormLayout</a:t>
            </a:r>
          </a:p>
          <a:p>
            <a:pPr algn="ctr"/>
            <a:endParaRPr lang="en-US"/>
          </a:p>
        </p:txBody>
      </p:sp>
      <p:sp>
        <p:nvSpPr>
          <p:cNvPr id="14341" name="Rectangle 5"/>
          <p:cNvSpPr>
            <a:spLocks noChangeArrowheads="1"/>
          </p:cNvSpPr>
          <p:nvPr/>
        </p:nvSpPr>
        <p:spPr bwMode="auto">
          <a:xfrm>
            <a:off x="4859338" y="4724400"/>
            <a:ext cx="1727200" cy="720725"/>
          </a:xfrm>
          <a:prstGeom prst="rect">
            <a:avLst/>
          </a:prstGeom>
          <a:solidFill>
            <a:schemeClr val="accent1"/>
          </a:solidFill>
          <a:ln w="9525">
            <a:solidFill>
              <a:schemeClr val="tx1"/>
            </a:solidFill>
            <a:miter lim="800000"/>
            <a:headEnd/>
            <a:tailEnd/>
          </a:ln>
        </p:spPr>
        <p:txBody>
          <a:bodyPr wrap="none" anchor="ctr"/>
          <a:lstStyle/>
          <a:p>
            <a:pPr algn="ctr"/>
            <a:r>
              <a:rPr lang="en-US" altLang="zh-CN"/>
              <a:t>GridLayout</a:t>
            </a:r>
          </a:p>
          <a:p>
            <a:pPr algn="ctr"/>
            <a:endParaRPr lang="en-US"/>
          </a:p>
        </p:txBody>
      </p:sp>
      <p:sp>
        <p:nvSpPr>
          <p:cNvPr id="14342" name="Rectangle 6"/>
          <p:cNvSpPr>
            <a:spLocks noChangeArrowheads="1"/>
          </p:cNvSpPr>
          <p:nvPr/>
        </p:nvSpPr>
        <p:spPr bwMode="auto">
          <a:xfrm>
            <a:off x="6948488" y="4724400"/>
            <a:ext cx="1727200" cy="720725"/>
          </a:xfrm>
          <a:prstGeom prst="rect">
            <a:avLst/>
          </a:prstGeom>
          <a:solidFill>
            <a:schemeClr val="accent1"/>
          </a:solidFill>
          <a:ln w="9525">
            <a:solidFill>
              <a:schemeClr val="tx1"/>
            </a:solidFill>
            <a:miter lim="800000"/>
            <a:headEnd/>
            <a:tailEnd/>
          </a:ln>
        </p:spPr>
        <p:txBody>
          <a:bodyPr wrap="none" anchor="ctr"/>
          <a:lstStyle/>
          <a:p>
            <a:pPr algn="ctr"/>
            <a:r>
              <a:rPr lang="en-US" altLang="zh-CN"/>
              <a:t>SelfDefined</a:t>
            </a:r>
          </a:p>
          <a:p>
            <a:pPr algn="ctr"/>
            <a:endParaRPr lang="en-US"/>
          </a:p>
        </p:txBody>
      </p:sp>
      <p:sp>
        <p:nvSpPr>
          <p:cNvPr id="14343" name="Rectangle 7"/>
          <p:cNvSpPr>
            <a:spLocks noChangeArrowheads="1"/>
          </p:cNvSpPr>
          <p:nvPr/>
        </p:nvSpPr>
        <p:spPr bwMode="auto">
          <a:xfrm>
            <a:off x="4284663" y="1989138"/>
            <a:ext cx="2303462" cy="1081087"/>
          </a:xfrm>
          <a:prstGeom prst="rect">
            <a:avLst/>
          </a:prstGeom>
          <a:solidFill>
            <a:schemeClr val="accent1"/>
          </a:solidFill>
          <a:ln w="9525">
            <a:solidFill>
              <a:schemeClr val="tx1"/>
            </a:solidFill>
            <a:miter lim="800000"/>
            <a:headEnd/>
            <a:tailEnd/>
          </a:ln>
        </p:spPr>
        <p:txBody>
          <a:bodyPr wrap="none" anchor="ctr"/>
          <a:lstStyle/>
          <a:p>
            <a:pPr algn="ctr"/>
            <a:r>
              <a:rPr lang="en-US"/>
              <a:t>&lt;&lt;interface&gt;&gt;</a:t>
            </a:r>
          </a:p>
          <a:p>
            <a:pPr algn="ctr"/>
            <a:r>
              <a:rPr lang="en-US" altLang="zh-CN"/>
              <a:t>LayoutManager</a:t>
            </a:r>
            <a:r>
              <a:rPr lang="en-US"/>
              <a:t> </a:t>
            </a:r>
            <a:endParaRPr lang="en-US" altLang="zh-CN"/>
          </a:p>
          <a:p>
            <a:pPr algn="ctr"/>
            <a:endParaRPr lang="en-US"/>
          </a:p>
        </p:txBody>
      </p:sp>
      <p:sp>
        <p:nvSpPr>
          <p:cNvPr id="14344" name="Line 9"/>
          <p:cNvSpPr>
            <a:spLocks noChangeShapeType="1"/>
          </p:cNvSpPr>
          <p:nvPr/>
        </p:nvSpPr>
        <p:spPr bwMode="auto">
          <a:xfrm>
            <a:off x="3419475" y="3933825"/>
            <a:ext cx="0" cy="79057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Line 10"/>
          <p:cNvSpPr>
            <a:spLocks noChangeShapeType="1"/>
          </p:cNvSpPr>
          <p:nvPr/>
        </p:nvSpPr>
        <p:spPr bwMode="auto">
          <a:xfrm flipV="1">
            <a:off x="3419475" y="3933825"/>
            <a:ext cx="4465638"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4346" name="Line 11"/>
          <p:cNvSpPr>
            <a:spLocks noChangeShapeType="1"/>
          </p:cNvSpPr>
          <p:nvPr/>
        </p:nvSpPr>
        <p:spPr bwMode="auto">
          <a:xfrm>
            <a:off x="7885113" y="3933825"/>
            <a:ext cx="0" cy="79057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Line 12"/>
          <p:cNvSpPr>
            <a:spLocks noChangeShapeType="1"/>
          </p:cNvSpPr>
          <p:nvPr/>
        </p:nvSpPr>
        <p:spPr bwMode="auto">
          <a:xfrm flipV="1">
            <a:off x="5508625" y="3284538"/>
            <a:ext cx="0" cy="1366837"/>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348" name="Line 13"/>
          <p:cNvSpPr>
            <a:spLocks noChangeShapeType="1"/>
          </p:cNvSpPr>
          <p:nvPr/>
        </p:nvSpPr>
        <p:spPr bwMode="auto">
          <a:xfrm>
            <a:off x="250825" y="2349500"/>
            <a:ext cx="2736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14"/>
          <p:cNvSpPr>
            <a:spLocks noChangeShapeType="1"/>
          </p:cNvSpPr>
          <p:nvPr/>
        </p:nvSpPr>
        <p:spPr bwMode="auto">
          <a:xfrm>
            <a:off x="4859338" y="5084763"/>
            <a:ext cx="1728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15"/>
          <p:cNvSpPr>
            <a:spLocks noChangeShapeType="1"/>
          </p:cNvSpPr>
          <p:nvPr/>
        </p:nvSpPr>
        <p:spPr bwMode="auto">
          <a:xfrm>
            <a:off x="2843213" y="5084763"/>
            <a:ext cx="158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1" name="Line 16"/>
          <p:cNvSpPr>
            <a:spLocks noChangeShapeType="1"/>
          </p:cNvSpPr>
          <p:nvPr/>
        </p:nvSpPr>
        <p:spPr bwMode="auto">
          <a:xfrm>
            <a:off x="4284663" y="2708275"/>
            <a:ext cx="2303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2" name="Line 17"/>
          <p:cNvSpPr>
            <a:spLocks noChangeShapeType="1"/>
          </p:cNvSpPr>
          <p:nvPr/>
        </p:nvSpPr>
        <p:spPr bwMode="auto">
          <a:xfrm>
            <a:off x="6948488" y="5084763"/>
            <a:ext cx="172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3" name="AutoShape 18"/>
          <p:cNvSpPr>
            <a:spLocks noChangeArrowheads="1"/>
          </p:cNvSpPr>
          <p:nvPr/>
        </p:nvSpPr>
        <p:spPr bwMode="auto">
          <a:xfrm>
            <a:off x="5435600" y="3068638"/>
            <a:ext cx="144463" cy="2159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4" name="Line 19"/>
          <p:cNvSpPr>
            <a:spLocks noChangeShapeType="1"/>
          </p:cNvSpPr>
          <p:nvPr/>
        </p:nvSpPr>
        <p:spPr bwMode="auto">
          <a:xfrm>
            <a:off x="250825" y="3141663"/>
            <a:ext cx="2736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5" name="Line 20"/>
          <p:cNvSpPr>
            <a:spLocks noChangeShapeType="1"/>
          </p:cNvSpPr>
          <p:nvPr/>
        </p:nvSpPr>
        <p:spPr bwMode="auto">
          <a:xfrm>
            <a:off x="2987675" y="2636838"/>
            <a:ext cx="1296988" cy="0"/>
          </a:xfrm>
          <a:prstGeom prst="line">
            <a:avLst/>
          </a:prstGeom>
          <a:noFill/>
          <a:ln w="28575">
            <a:solidFill>
              <a:schemeClr val="tx1"/>
            </a:solidFill>
            <a:round/>
            <a:headEnd type="diamond" w="lg" len="lg"/>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260987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704088"/>
            <a:ext cx="8229600" cy="819912"/>
          </a:xfrm>
        </p:spPr>
        <p:txBody>
          <a:bodyPr/>
          <a:lstStyle/>
          <a:p>
            <a:pPr eaLnBrk="1" hangingPunct="1">
              <a:defRPr/>
            </a:pPr>
            <a:r>
              <a:rPr lang="en-US" altLang="zh-CN" dirty="0" smtClean="0">
                <a:solidFill>
                  <a:srgbClr val="002060"/>
                </a:solidFill>
              </a:rPr>
              <a:t>Input Validation </a:t>
            </a:r>
            <a:r>
              <a:rPr lang="en-US" dirty="0" smtClean="0">
                <a:solidFill>
                  <a:srgbClr val="002060"/>
                </a:solidFill>
              </a:rPr>
              <a:t>Sample</a:t>
            </a:r>
          </a:p>
        </p:txBody>
      </p:sp>
      <p:sp>
        <p:nvSpPr>
          <p:cNvPr id="15363" name="Rectangle 3"/>
          <p:cNvSpPr>
            <a:spLocks noChangeArrowheads="1"/>
          </p:cNvSpPr>
          <p:nvPr/>
        </p:nvSpPr>
        <p:spPr bwMode="auto">
          <a:xfrm>
            <a:off x="250825" y="1916113"/>
            <a:ext cx="2305050" cy="1584325"/>
          </a:xfrm>
          <a:prstGeom prst="rect">
            <a:avLst/>
          </a:prstGeom>
          <a:solidFill>
            <a:schemeClr val="accent1"/>
          </a:solidFill>
          <a:ln w="9525">
            <a:solidFill>
              <a:schemeClr val="tx1"/>
            </a:solidFill>
            <a:miter lim="800000"/>
            <a:headEnd/>
            <a:tailEnd/>
          </a:ln>
        </p:spPr>
        <p:txBody>
          <a:bodyPr wrap="none" anchor="ctr"/>
          <a:lstStyle/>
          <a:p>
            <a:pPr algn="ctr"/>
            <a:r>
              <a:rPr lang="en-US"/>
              <a:t>Context</a:t>
            </a:r>
          </a:p>
          <a:p>
            <a:pPr algn="ctr"/>
            <a:endParaRPr lang="en-US"/>
          </a:p>
          <a:p>
            <a:pPr algn="ctr"/>
            <a:endParaRPr lang="en-US"/>
          </a:p>
          <a:p>
            <a:pPr algn="ctr"/>
            <a:endParaRPr lang="en-US"/>
          </a:p>
          <a:p>
            <a:pPr algn="ctr"/>
            <a:endParaRPr lang="en-US"/>
          </a:p>
        </p:txBody>
      </p:sp>
      <p:sp>
        <p:nvSpPr>
          <p:cNvPr id="15364" name="Rectangle 4"/>
          <p:cNvSpPr>
            <a:spLocks noChangeArrowheads="1"/>
          </p:cNvSpPr>
          <p:nvPr/>
        </p:nvSpPr>
        <p:spPr bwMode="auto">
          <a:xfrm>
            <a:off x="3060700" y="4724400"/>
            <a:ext cx="1584325" cy="720725"/>
          </a:xfrm>
          <a:prstGeom prst="rect">
            <a:avLst/>
          </a:prstGeom>
          <a:solidFill>
            <a:schemeClr val="accent1"/>
          </a:solidFill>
          <a:ln w="9525">
            <a:solidFill>
              <a:schemeClr val="tx1"/>
            </a:solidFill>
            <a:miter lim="800000"/>
            <a:headEnd/>
            <a:tailEnd/>
          </a:ln>
        </p:spPr>
        <p:txBody>
          <a:bodyPr wrap="none" anchor="ctr"/>
          <a:lstStyle/>
          <a:p>
            <a:pPr algn="ctr"/>
            <a:r>
              <a:rPr lang="en-US"/>
              <a:t>UserGroupA</a:t>
            </a:r>
          </a:p>
          <a:p>
            <a:pPr algn="ctr"/>
            <a:r>
              <a:rPr lang="en-US"/>
              <a:t>+validate:void</a:t>
            </a:r>
          </a:p>
        </p:txBody>
      </p:sp>
      <p:sp>
        <p:nvSpPr>
          <p:cNvPr id="15365" name="Rectangle 5"/>
          <p:cNvSpPr>
            <a:spLocks noChangeArrowheads="1"/>
          </p:cNvSpPr>
          <p:nvPr/>
        </p:nvSpPr>
        <p:spPr bwMode="auto">
          <a:xfrm>
            <a:off x="5076825" y="4724400"/>
            <a:ext cx="1727200" cy="720725"/>
          </a:xfrm>
          <a:prstGeom prst="rect">
            <a:avLst/>
          </a:prstGeom>
          <a:solidFill>
            <a:schemeClr val="accent1"/>
          </a:solidFill>
          <a:ln w="9525">
            <a:solidFill>
              <a:schemeClr val="tx1"/>
            </a:solidFill>
            <a:miter lim="800000"/>
            <a:headEnd/>
            <a:tailEnd/>
          </a:ln>
        </p:spPr>
        <p:txBody>
          <a:bodyPr wrap="none" anchor="ctr"/>
          <a:lstStyle/>
          <a:p>
            <a:pPr algn="ctr"/>
            <a:r>
              <a:rPr lang="en-US"/>
              <a:t>UserGroupB</a:t>
            </a:r>
          </a:p>
          <a:p>
            <a:pPr algn="ctr"/>
            <a:r>
              <a:rPr lang="en-US"/>
              <a:t>+validate:void</a:t>
            </a:r>
          </a:p>
        </p:txBody>
      </p:sp>
      <p:sp>
        <p:nvSpPr>
          <p:cNvPr id="15366" name="Rectangle 6"/>
          <p:cNvSpPr>
            <a:spLocks noChangeArrowheads="1"/>
          </p:cNvSpPr>
          <p:nvPr/>
        </p:nvSpPr>
        <p:spPr bwMode="auto">
          <a:xfrm>
            <a:off x="7165975" y="4724400"/>
            <a:ext cx="1727200" cy="720725"/>
          </a:xfrm>
          <a:prstGeom prst="rect">
            <a:avLst/>
          </a:prstGeom>
          <a:solidFill>
            <a:schemeClr val="accent1"/>
          </a:solidFill>
          <a:ln w="9525">
            <a:solidFill>
              <a:schemeClr val="tx1"/>
            </a:solidFill>
            <a:miter lim="800000"/>
            <a:headEnd/>
            <a:tailEnd/>
          </a:ln>
        </p:spPr>
        <p:txBody>
          <a:bodyPr wrap="none" anchor="ctr"/>
          <a:lstStyle/>
          <a:p>
            <a:pPr algn="ctr"/>
            <a:r>
              <a:rPr lang="en-US"/>
              <a:t>UserGroupC</a:t>
            </a:r>
          </a:p>
          <a:p>
            <a:pPr algn="ctr"/>
            <a:r>
              <a:rPr lang="en-US"/>
              <a:t>+validate:void</a:t>
            </a:r>
          </a:p>
        </p:txBody>
      </p:sp>
      <p:sp>
        <p:nvSpPr>
          <p:cNvPr id="15367" name="Rectangle 7"/>
          <p:cNvSpPr>
            <a:spLocks noChangeArrowheads="1"/>
          </p:cNvSpPr>
          <p:nvPr/>
        </p:nvSpPr>
        <p:spPr bwMode="auto">
          <a:xfrm>
            <a:off x="4284663" y="1916113"/>
            <a:ext cx="2951162" cy="1154112"/>
          </a:xfrm>
          <a:prstGeom prst="rect">
            <a:avLst/>
          </a:prstGeom>
          <a:solidFill>
            <a:schemeClr val="accent1"/>
          </a:solidFill>
          <a:ln w="9525">
            <a:solidFill>
              <a:schemeClr val="tx1"/>
            </a:solidFill>
            <a:miter lim="800000"/>
            <a:headEnd/>
            <a:tailEnd/>
          </a:ln>
        </p:spPr>
        <p:txBody>
          <a:bodyPr wrap="none" anchor="ctr"/>
          <a:lstStyle/>
          <a:p>
            <a:pPr algn="ctr"/>
            <a:r>
              <a:rPr lang="en-US"/>
              <a:t>&lt;&lt;interface&gt;&gt;</a:t>
            </a:r>
          </a:p>
          <a:p>
            <a:pPr algn="ctr"/>
            <a:r>
              <a:rPr lang="en-US"/>
              <a:t>InputValidationStrategy</a:t>
            </a:r>
          </a:p>
          <a:p>
            <a:pPr algn="ctr"/>
            <a:endParaRPr lang="en-US"/>
          </a:p>
          <a:p>
            <a:pPr algn="ctr"/>
            <a:r>
              <a:rPr lang="en-US"/>
              <a:t>+validate:void</a:t>
            </a:r>
          </a:p>
        </p:txBody>
      </p:sp>
      <p:sp>
        <p:nvSpPr>
          <p:cNvPr id="15368" name="Line 9"/>
          <p:cNvSpPr>
            <a:spLocks noChangeShapeType="1"/>
          </p:cNvSpPr>
          <p:nvPr/>
        </p:nvSpPr>
        <p:spPr bwMode="auto">
          <a:xfrm>
            <a:off x="3636963" y="3933825"/>
            <a:ext cx="0" cy="7905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9" name="Line 10"/>
          <p:cNvSpPr>
            <a:spLocks noChangeShapeType="1"/>
          </p:cNvSpPr>
          <p:nvPr/>
        </p:nvSpPr>
        <p:spPr bwMode="auto">
          <a:xfrm flipV="1">
            <a:off x="3636963" y="3933825"/>
            <a:ext cx="44656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0" name="Line 11"/>
          <p:cNvSpPr>
            <a:spLocks noChangeShapeType="1"/>
          </p:cNvSpPr>
          <p:nvPr/>
        </p:nvSpPr>
        <p:spPr bwMode="auto">
          <a:xfrm>
            <a:off x="8102600" y="3933825"/>
            <a:ext cx="0" cy="7905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12"/>
          <p:cNvSpPr>
            <a:spLocks noChangeShapeType="1"/>
          </p:cNvSpPr>
          <p:nvPr/>
        </p:nvSpPr>
        <p:spPr bwMode="auto">
          <a:xfrm flipV="1">
            <a:off x="5726113" y="3284538"/>
            <a:ext cx="0" cy="1512887"/>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5372" name="Line 13"/>
          <p:cNvSpPr>
            <a:spLocks noChangeShapeType="1"/>
          </p:cNvSpPr>
          <p:nvPr/>
        </p:nvSpPr>
        <p:spPr bwMode="auto">
          <a:xfrm>
            <a:off x="250825" y="2420938"/>
            <a:ext cx="2305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Line 14"/>
          <p:cNvSpPr>
            <a:spLocks noChangeShapeType="1"/>
          </p:cNvSpPr>
          <p:nvPr/>
        </p:nvSpPr>
        <p:spPr bwMode="auto">
          <a:xfrm>
            <a:off x="5076825" y="50847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4" name="Line 15"/>
          <p:cNvSpPr>
            <a:spLocks noChangeShapeType="1"/>
          </p:cNvSpPr>
          <p:nvPr/>
        </p:nvSpPr>
        <p:spPr bwMode="auto">
          <a:xfrm>
            <a:off x="3060700" y="5084763"/>
            <a:ext cx="158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5" name="Line 16"/>
          <p:cNvSpPr>
            <a:spLocks noChangeShapeType="1"/>
          </p:cNvSpPr>
          <p:nvPr/>
        </p:nvSpPr>
        <p:spPr bwMode="auto">
          <a:xfrm>
            <a:off x="4284663" y="2708275"/>
            <a:ext cx="2951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6" name="Line 17"/>
          <p:cNvSpPr>
            <a:spLocks noChangeShapeType="1"/>
          </p:cNvSpPr>
          <p:nvPr/>
        </p:nvSpPr>
        <p:spPr bwMode="auto">
          <a:xfrm>
            <a:off x="7165975" y="5084763"/>
            <a:ext cx="172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7" name="AutoShape 18"/>
          <p:cNvSpPr>
            <a:spLocks noChangeArrowheads="1"/>
          </p:cNvSpPr>
          <p:nvPr/>
        </p:nvSpPr>
        <p:spPr bwMode="auto">
          <a:xfrm>
            <a:off x="5653088" y="3068638"/>
            <a:ext cx="144462" cy="2159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78" name="Line 19"/>
          <p:cNvSpPr>
            <a:spLocks noChangeShapeType="1"/>
          </p:cNvSpPr>
          <p:nvPr/>
        </p:nvSpPr>
        <p:spPr bwMode="auto">
          <a:xfrm>
            <a:off x="2843213" y="2636838"/>
            <a:ext cx="1441450"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a:lstStyle/>
          <a:p>
            <a:endParaRPr lang="en-US"/>
          </a:p>
        </p:txBody>
      </p:sp>
      <p:sp>
        <p:nvSpPr>
          <p:cNvPr id="15379" name="AutoShape 20"/>
          <p:cNvSpPr>
            <a:spLocks noChangeArrowheads="1"/>
          </p:cNvSpPr>
          <p:nvPr/>
        </p:nvSpPr>
        <p:spPr bwMode="auto">
          <a:xfrm>
            <a:off x="2555875" y="2492375"/>
            <a:ext cx="287338" cy="288925"/>
          </a:xfrm>
          <a:prstGeom prst="diamond">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7229189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defRPr/>
            </a:pPr>
            <a:r>
              <a:rPr lang="en-US" b="1" smtClean="0"/>
              <a:t>Swing border example</a:t>
            </a:r>
          </a:p>
        </p:txBody>
      </p:sp>
      <p:sp>
        <p:nvSpPr>
          <p:cNvPr id="16387" name="Rectangle 3"/>
          <p:cNvSpPr>
            <a:spLocks noGrp="1" noChangeArrowheads="1"/>
          </p:cNvSpPr>
          <p:nvPr>
            <p:ph type="body" idx="1"/>
          </p:nvPr>
        </p:nvSpPr>
        <p:spPr/>
        <p:txBody>
          <a:bodyPr/>
          <a:lstStyle/>
          <a:p>
            <a:pPr eaLnBrk="1" hangingPunct="1">
              <a:lnSpc>
                <a:spcPct val="80000"/>
              </a:lnSpc>
            </a:pPr>
            <a:r>
              <a:rPr lang="en-US" sz="2800" smtClean="0"/>
              <a:t>You can draw borders around almost all Swing components.</a:t>
            </a:r>
          </a:p>
          <a:p>
            <a:pPr eaLnBrk="1" hangingPunct="1">
              <a:lnSpc>
                <a:spcPct val="80000"/>
              </a:lnSpc>
            </a:pPr>
            <a:r>
              <a:rPr lang="en-US" sz="2800" smtClean="0"/>
              <a:t>Swing provides numerous border types for its components: bevel, etched, line, titled, and even compound. </a:t>
            </a:r>
          </a:p>
          <a:p>
            <a:pPr eaLnBrk="1" hangingPunct="1">
              <a:lnSpc>
                <a:spcPct val="80000"/>
              </a:lnSpc>
            </a:pPr>
            <a:r>
              <a:rPr lang="en-US" sz="2800" smtClean="0"/>
              <a:t>JComponent class acts as the base class for all Swing components which implements functionality common to all Swing components. </a:t>
            </a:r>
          </a:p>
          <a:p>
            <a:pPr eaLnBrk="1" hangingPunct="1">
              <a:lnSpc>
                <a:spcPct val="80000"/>
              </a:lnSpc>
            </a:pPr>
            <a:r>
              <a:rPr lang="en-US" sz="2800" smtClean="0"/>
              <a:t>JComponent implements paintBorder(), a method for painting borders around components. </a:t>
            </a:r>
          </a:p>
        </p:txBody>
      </p:sp>
    </p:spTree>
    <p:extLst>
      <p:ext uri="{BB962C8B-B14F-4D97-AF65-F5344CB8AC3E}">
        <p14:creationId xmlns:p14="http://schemas.microsoft.com/office/powerpoint/2010/main" val="42471692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defRPr/>
            </a:pPr>
            <a:r>
              <a:rPr lang="en-US" b="1" smtClean="0"/>
              <a:t>The wrong way</a:t>
            </a:r>
          </a:p>
        </p:txBody>
      </p:sp>
      <p:sp>
        <p:nvSpPr>
          <p:cNvPr id="17411" name="Rectangle 3"/>
          <p:cNvSpPr>
            <a:spLocks noGrp="1" noChangeArrowheads="1"/>
          </p:cNvSpPr>
          <p:nvPr>
            <p:ph type="body" idx="1"/>
          </p:nvPr>
        </p:nvSpPr>
        <p:spPr/>
        <p:txBody>
          <a:bodyPr/>
          <a:lstStyle/>
          <a:p>
            <a:pPr eaLnBrk="1" hangingPunct="1">
              <a:lnSpc>
                <a:spcPct val="80000"/>
              </a:lnSpc>
              <a:buFontTx/>
              <a:buNone/>
            </a:pPr>
            <a:r>
              <a:rPr lang="en-US" sz="1600" smtClean="0"/>
              <a:t>class JComponent {</a:t>
            </a:r>
          </a:p>
          <a:p>
            <a:pPr eaLnBrk="1" hangingPunct="1">
              <a:lnSpc>
                <a:spcPct val="80000"/>
              </a:lnSpc>
              <a:buFontTx/>
              <a:buNone/>
            </a:pPr>
            <a:r>
              <a:rPr lang="en-US" sz="1600" smtClean="0"/>
              <a:t>	…</a:t>
            </a:r>
          </a:p>
          <a:p>
            <a:pPr eaLnBrk="1" hangingPunct="1">
              <a:lnSpc>
                <a:spcPct val="80000"/>
              </a:lnSpc>
              <a:buFontTx/>
              <a:buNone/>
            </a:pPr>
            <a:r>
              <a:rPr lang="en-US" sz="1600" smtClean="0"/>
              <a:t>	protected void </a:t>
            </a:r>
            <a:r>
              <a:rPr lang="en-US" sz="1600" b="1" smtClean="0"/>
              <a:t>paintBorder</a:t>
            </a:r>
            <a:r>
              <a:rPr lang="en-US" sz="1600" smtClean="0"/>
              <a:t>(Graphics g) {</a:t>
            </a:r>
          </a:p>
          <a:p>
            <a:pPr eaLnBrk="1" hangingPunct="1">
              <a:lnSpc>
                <a:spcPct val="80000"/>
              </a:lnSpc>
              <a:buFontTx/>
              <a:buNone/>
            </a:pPr>
            <a:r>
              <a:rPr lang="en-US" sz="1600" smtClean="0"/>
              <a:t>		 switch(getBorderType()) { </a:t>
            </a:r>
          </a:p>
          <a:p>
            <a:pPr eaLnBrk="1" hangingPunct="1">
              <a:lnSpc>
                <a:spcPct val="80000"/>
              </a:lnSpc>
              <a:buFontTx/>
              <a:buNone/>
            </a:pPr>
            <a:r>
              <a:rPr lang="en-US" sz="1600" smtClean="0"/>
              <a:t>			case LINE_BORDER: 							paintLineBorder(g); </a:t>
            </a:r>
          </a:p>
          <a:p>
            <a:pPr eaLnBrk="1" hangingPunct="1">
              <a:lnSpc>
                <a:spcPct val="80000"/>
              </a:lnSpc>
              <a:buFontTx/>
              <a:buNone/>
            </a:pPr>
            <a:r>
              <a:rPr lang="en-US" sz="1600" smtClean="0"/>
              <a:t>				break; </a:t>
            </a:r>
          </a:p>
          <a:p>
            <a:pPr eaLnBrk="1" hangingPunct="1">
              <a:lnSpc>
                <a:spcPct val="80000"/>
              </a:lnSpc>
              <a:buFontTx/>
              <a:buNone/>
            </a:pPr>
            <a:r>
              <a:rPr lang="en-US" sz="1600" smtClean="0"/>
              <a:t>			case ETCHED_BORDER:</a:t>
            </a:r>
          </a:p>
          <a:p>
            <a:pPr eaLnBrk="1" hangingPunct="1">
              <a:lnSpc>
                <a:spcPct val="80000"/>
              </a:lnSpc>
              <a:buFontTx/>
              <a:buNone/>
            </a:pPr>
            <a:r>
              <a:rPr lang="en-US" sz="1600" smtClean="0"/>
              <a:t>				paintEtchedBorder(g); </a:t>
            </a:r>
          </a:p>
          <a:p>
            <a:pPr eaLnBrk="1" hangingPunct="1">
              <a:lnSpc>
                <a:spcPct val="80000"/>
              </a:lnSpc>
              <a:buFontTx/>
              <a:buNone/>
            </a:pPr>
            <a:r>
              <a:rPr lang="en-US" sz="1600" smtClean="0"/>
              <a:t>				break; </a:t>
            </a:r>
          </a:p>
          <a:p>
            <a:pPr eaLnBrk="1" hangingPunct="1">
              <a:lnSpc>
                <a:spcPct val="80000"/>
              </a:lnSpc>
              <a:buFontTx/>
              <a:buNone/>
            </a:pPr>
            <a:r>
              <a:rPr lang="en-US" sz="1600" smtClean="0"/>
              <a:t>			case TITLED_BORDER:</a:t>
            </a:r>
          </a:p>
          <a:p>
            <a:pPr eaLnBrk="1" hangingPunct="1">
              <a:lnSpc>
                <a:spcPct val="80000"/>
              </a:lnSpc>
              <a:buFontTx/>
              <a:buNone/>
            </a:pPr>
            <a:r>
              <a:rPr lang="en-US" sz="1600" smtClean="0"/>
              <a:t>				paintTitledBorder(g); </a:t>
            </a:r>
          </a:p>
          <a:p>
            <a:pPr eaLnBrk="1" hangingPunct="1">
              <a:lnSpc>
                <a:spcPct val="80000"/>
              </a:lnSpc>
              <a:buFontTx/>
              <a:buNone/>
            </a:pPr>
            <a:r>
              <a:rPr lang="en-US" sz="1600" smtClean="0"/>
              <a:t>				break; </a:t>
            </a:r>
          </a:p>
          <a:p>
            <a:pPr eaLnBrk="1" hangingPunct="1">
              <a:lnSpc>
                <a:spcPct val="80000"/>
              </a:lnSpc>
              <a:buFontTx/>
              <a:buNone/>
            </a:pPr>
            <a:r>
              <a:rPr lang="en-US" sz="1600" smtClean="0"/>
              <a:t>			... </a:t>
            </a:r>
          </a:p>
          <a:p>
            <a:pPr eaLnBrk="1" hangingPunct="1">
              <a:lnSpc>
                <a:spcPct val="80000"/>
              </a:lnSpc>
              <a:buFontTx/>
              <a:buNone/>
            </a:pPr>
            <a:r>
              <a:rPr lang="en-US" sz="1600" smtClean="0"/>
              <a:t>	} </a:t>
            </a:r>
          </a:p>
          <a:p>
            <a:pPr eaLnBrk="1" hangingPunct="1">
              <a:lnSpc>
                <a:spcPct val="80000"/>
              </a:lnSpc>
              <a:buFontTx/>
              <a:buNone/>
            </a:pPr>
            <a:r>
              <a:rPr lang="en-US" sz="1600" smtClean="0"/>
              <a:t> 	…</a:t>
            </a:r>
          </a:p>
          <a:p>
            <a:pPr eaLnBrk="1" hangingPunct="1">
              <a:lnSpc>
                <a:spcPct val="80000"/>
              </a:lnSpc>
              <a:buFontTx/>
              <a:buNone/>
            </a:pPr>
            <a:r>
              <a:rPr lang="en-US" sz="1600" smtClean="0"/>
              <a:t>} </a:t>
            </a:r>
          </a:p>
        </p:txBody>
      </p:sp>
    </p:spTree>
    <p:extLst>
      <p:ext uri="{BB962C8B-B14F-4D97-AF65-F5344CB8AC3E}">
        <p14:creationId xmlns:p14="http://schemas.microsoft.com/office/powerpoint/2010/main" val="29224411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57200" y="704088"/>
            <a:ext cx="8229600" cy="667512"/>
          </a:xfrm>
        </p:spPr>
        <p:txBody>
          <a:bodyPr>
            <a:normAutofit fontScale="90000"/>
          </a:bodyPr>
          <a:lstStyle/>
          <a:p>
            <a:pPr eaLnBrk="1" hangingPunct="1">
              <a:defRPr/>
            </a:pPr>
            <a:r>
              <a:rPr lang="en-US" dirty="0" smtClean="0"/>
              <a:t>The right way</a:t>
            </a:r>
          </a:p>
        </p:txBody>
      </p:sp>
      <p:sp>
        <p:nvSpPr>
          <p:cNvPr id="18435" name="Rectangle 3"/>
          <p:cNvSpPr>
            <a:spLocks noGrp="1" noChangeArrowheads="1"/>
          </p:cNvSpPr>
          <p:nvPr>
            <p:ph type="body" idx="1"/>
          </p:nvPr>
        </p:nvSpPr>
        <p:spPr>
          <a:xfrm>
            <a:off x="457200" y="1600200"/>
            <a:ext cx="8507413" cy="5068888"/>
          </a:xfrm>
        </p:spPr>
        <p:txBody>
          <a:bodyPr/>
          <a:lstStyle/>
          <a:p>
            <a:pPr eaLnBrk="1" hangingPunct="1">
              <a:lnSpc>
                <a:spcPct val="80000"/>
              </a:lnSpc>
              <a:buFontTx/>
              <a:buNone/>
            </a:pPr>
            <a:r>
              <a:rPr lang="en-US" sz="1600" dirty="0" smtClean="0"/>
              <a:t>class </a:t>
            </a:r>
            <a:r>
              <a:rPr lang="en-US" sz="1600" dirty="0" err="1" smtClean="0"/>
              <a:t>JComponent</a:t>
            </a:r>
            <a:r>
              <a:rPr lang="en-US" sz="1600" dirty="0" smtClean="0"/>
              <a:t> {</a:t>
            </a:r>
          </a:p>
          <a:p>
            <a:pPr lvl="1" eaLnBrk="1" hangingPunct="1">
              <a:lnSpc>
                <a:spcPct val="80000"/>
              </a:lnSpc>
              <a:buFontTx/>
              <a:buNone/>
            </a:pPr>
            <a:r>
              <a:rPr lang="en-US" sz="1400" b="1" dirty="0" smtClean="0"/>
              <a:t>…</a:t>
            </a:r>
          </a:p>
          <a:p>
            <a:pPr lvl="1" eaLnBrk="1" hangingPunct="1">
              <a:lnSpc>
                <a:spcPct val="80000"/>
              </a:lnSpc>
              <a:buFontTx/>
              <a:buNone/>
            </a:pPr>
            <a:r>
              <a:rPr lang="en-US" sz="1600" dirty="0" smtClean="0"/>
              <a:t>private Border </a:t>
            </a:r>
            <a:r>
              <a:rPr lang="en-US" sz="1600" b="1" dirty="0" err="1" smtClean="0"/>
              <a:t>border</a:t>
            </a:r>
            <a:r>
              <a:rPr lang="en-US" sz="1600" dirty="0" smtClean="0"/>
              <a:t>;  </a:t>
            </a:r>
          </a:p>
          <a:p>
            <a:pPr lvl="1" eaLnBrk="1" hangingPunct="1">
              <a:lnSpc>
                <a:spcPct val="80000"/>
              </a:lnSpc>
              <a:buFontTx/>
              <a:buNone/>
            </a:pPr>
            <a:r>
              <a:rPr lang="en-US" sz="1600" dirty="0" smtClean="0"/>
              <a:t>public void </a:t>
            </a:r>
            <a:r>
              <a:rPr lang="en-US" sz="1600" dirty="0" err="1" smtClean="0"/>
              <a:t>setBorder</a:t>
            </a:r>
            <a:r>
              <a:rPr lang="en-US" sz="1600" dirty="0" smtClean="0"/>
              <a:t>(Border border) { </a:t>
            </a:r>
          </a:p>
          <a:p>
            <a:pPr lvl="1" eaLnBrk="1" hangingPunct="1">
              <a:lnSpc>
                <a:spcPct val="80000"/>
              </a:lnSpc>
              <a:buFontTx/>
              <a:buNone/>
            </a:pPr>
            <a:r>
              <a:rPr lang="en-US" sz="1600" dirty="0" smtClean="0"/>
              <a:t>	Border </a:t>
            </a:r>
            <a:r>
              <a:rPr lang="en-US" sz="1600" dirty="0" err="1" smtClean="0"/>
              <a:t>oldBorder</a:t>
            </a:r>
            <a:r>
              <a:rPr lang="en-US" sz="1600" dirty="0" smtClean="0"/>
              <a:t> = </a:t>
            </a:r>
            <a:r>
              <a:rPr lang="en-US" sz="1600" dirty="0" err="1" smtClean="0"/>
              <a:t>this.border</a:t>
            </a:r>
            <a:r>
              <a:rPr lang="en-US" sz="1600" dirty="0" smtClean="0"/>
              <a:t>; </a:t>
            </a:r>
          </a:p>
          <a:p>
            <a:pPr lvl="1" eaLnBrk="1" hangingPunct="1">
              <a:lnSpc>
                <a:spcPct val="80000"/>
              </a:lnSpc>
              <a:buFontTx/>
              <a:buNone/>
            </a:pPr>
            <a:r>
              <a:rPr lang="en-US" sz="1600" b="1" dirty="0" smtClean="0"/>
              <a:t>	</a:t>
            </a:r>
            <a:r>
              <a:rPr lang="en-US" sz="1600" b="1" dirty="0" err="1" smtClean="0"/>
              <a:t>this.border</a:t>
            </a:r>
            <a:r>
              <a:rPr lang="en-US" sz="1600" b="1" dirty="0" smtClean="0"/>
              <a:t> = border;</a:t>
            </a:r>
            <a:r>
              <a:rPr lang="en-US" sz="1600" dirty="0" smtClean="0"/>
              <a:t> </a:t>
            </a:r>
          </a:p>
          <a:p>
            <a:pPr lvl="1" eaLnBrk="1" hangingPunct="1">
              <a:lnSpc>
                <a:spcPct val="80000"/>
              </a:lnSpc>
              <a:buFontTx/>
              <a:buNone/>
            </a:pPr>
            <a:r>
              <a:rPr lang="en-US" sz="1600" dirty="0" smtClean="0"/>
              <a:t>} </a:t>
            </a:r>
          </a:p>
          <a:p>
            <a:pPr lvl="1" eaLnBrk="1" hangingPunct="1">
              <a:lnSpc>
                <a:spcPct val="80000"/>
              </a:lnSpc>
              <a:buFontTx/>
              <a:buNone/>
            </a:pPr>
            <a:r>
              <a:rPr lang="en-US" sz="1600" dirty="0" smtClean="0"/>
              <a:t>public Border </a:t>
            </a:r>
            <a:r>
              <a:rPr lang="en-US" sz="1600" dirty="0" err="1" smtClean="0"/>
              <a:t>getBorder</a:t>
            </a:r>
            <a:r>
              <a:rPr lang="en-US" sz="1600" dirty="0" smtClean="0"/>
              <a:t>() { </a:t>
            </a:r>
          </a:p>
          <a:p>
            <a:pPr lvl="1" eaLnBrk="1" hangingPunct="1">
              <a:lnSpc>
                <a:spcPct val="80000"/>
              </a:lnSpc>
              <a:buFontTx/>
              <a:buNone/>
            </a:pPr>
            <a:r>
              <a:rPr lang="en-US" sz="1600" dirty="0" smtClean="0"/>
              <a:t>	return </a:t>
            </a:r>
            <a:r>
              <a:rPr lang="en-US" sz="1600" b="1" dirty="0" smtClean="0"/>
              <a:t>border</a:t>
            </a:r>
            <a:r>
              <a:rPr lang="en-US" sz="1600" dirty="0" smtClean="0"/>
              <a:t>;</a:t>
            </a:r>
          </a:p>
          <a:p>
            <a:pPr lvl="1" eaLnBrk="1" hangingPunct="1">
              <a:lnSpc>
                <a:spcPct val="80000"/>
              </a:lnSpc>
              <a:buFontTx/>
              <a:buNone/>
            </a:pPr>
            <a:r>
              <a:rPr lang="en-US" sz="1600" dirty="0" smtClean="0"/>
              <a:t>}</a:t>
            </a:r>
            <a:r>
              <a:rPr lang="en-US" sz="1400" dirty="0" smtClean="0"/>
              <a:t> </a:t>
            </a:r>
          </a:p>
          <a:p>
            <a:pPr lvl="1" eaLnBrk="1" hangingPunct="1">
              <a:lnSpc>
                <a:spcPct val="80000"/>
              </a:lnSpc>
              <a:buFontTx/>
              <a:buNone/>
            </a:pPr>
            <a:endParaRPr lang="en-US" sz="1400" dirty="0" smtClean="0"/>
          </a:p>
          <a:p>
            <a:pPr eaLnBrk="1" hangingPunct="1">
              <a:lnSpc>
                <a:spcPct val="80000"/>
              </a:lnSpc>
              <a:buFontTx/>
              <a:buNone/>
            </a:pPr>
            <a:r>
              <a:rPr lang="en-US" sz="1600" dirty="0" smtClean="0"/>
              <a:t>	  protected void </a:t>
            </a:r>
            <a:r>
              <a:rPr lang="en-US" sz="1600" dirty="0" err="1" smtClean="0"/>
              <a:t>paintBorder</a:t>
            </a:r>
            <a:r>
              <a:rPr lang="en-US" sz="1600" dirty="0" smtClean="0"/>
              <a:t>(Graphics g) {</a:t>
            </a:r>
          </a:p>
          <a:p>
            <a:pPr eaLnBrk="1" hangingPunct="1">
              <a:lnSpc>
                <a:spcPct val="80000"/>
              </a:lnSpc>
              <a:buFontTx/>
              <a:buNone/>
            </a:pPr>
            <a:r>
              <a:rPr lang="en-US" sz="1600" dirty="0" smtClean="0"/>
              <a:t>		Border </a:t>
            </a:r>
            <a:r>
              <a:rPr lang="en-US" sz="1600" dirty="0" err="1" smtClean="0"/>
              <a:t>border</a:t>
            </a:r>
            <a:r>
              <a:rPr lang="en-US" sz="1600" dirty="0" smtClean="0"/>
              <a:t> = </a:t>
            </a:r>
            <a:r>
              <a:rPr lang="en-US" sz="1600" dirty="0" err="1" smtClean="0"/>
              <a:t>getBorder</a:t>
            </a:r>
            <a:r>
              <a:rPr lang="en-US" sz="1600" dirty="0" smtClean="0"/>
              <a:t>(); </a:t>
            </a:r>
          </a:p>
          <a:p>
            <a:pPr eaLnBrk="1" hangingPunct="1">
              <a:lnSpc>
                <a:spcPct val="80000"/>
              </a:lnSpc>
              <a:buFontTx/>
              <a:buNone/>
            </a:pPr>
            <a:r>
              <a:rPr lang="en-US" sz="1600" dirty="0" smtClean="0"/>
              <a:t>		if (border != null) {</a:t>
            </a:r>
          </a:p>
          <a:p>
            <a:pPr eaLnBrk="1" hangingPunct="1">
              <a:lnSpc>
                <a:spcPct val="80000"/>
              </a:lnSpc>
              <a:buFontTx/>
              <a:buNone/>
            </a:pPr>
            <a:r>
              <a:rPr lang="en-US" sz="1600" dirty="0" smtClean="0"/>
              <a:t>			</a:t>
            </a:r>
            <a:r>
              <a:rPr lang="en-US" sz="1600" b="1" dirty="0" err="1" smtClean="0"/>
              <a:t>border.paintBorder</a:t>
            </a:r>
            <a:r>
              <a:rPr lang="en-US" sz="1600" dirty="0" smtClean="0"/>
              <a:t>(this, g, 0, 0, </a:t>
            </a:r>
            <a:r>
              <a:rPr lang="en-US" sz="1600" dirty="0" err="1" smtClean="0"/>
              <a:t>getWidth</a:t>
            </a:r>
            <a:r>
              <a:rPr lang="en-US" sz="1600" dirty="0" smtClean="0"/>
              <a:t>(), </a:t>
            </a:r>
            <a:r>
              <a:rPr lang="en-US" sz="1600" dirty="0" err="1" smtClean="0"/>
              <a:t>getHeight</a:t>
            </a:r>
            <a:r>
              <a:rPr lang="en-US" sz="1600" dirty="0" smtClean="0"/>
              <a:t>()); </a:t>
            </a:r>
          </a:p>
          <a:p>
            <a:pPr eaLnBrk="1" hangingPunct="1">
              <a:lnSpc>
                <a:spcPct val="80000"/>
              </a:lnSpc>
              <a:buFontTx/>
              <a:buNone/>
            </a:pPr>
            <a:r>
              <a:rPr lang="en-US" sz="1600" dirty="0" smtClean="0"/>
              <a:t>		} </a:t>
            </a:r>
          </a:p>
          <a:p>
            <a:pPr eaLnBrk="1" hangingPunct="1">
              <a:lnSpc>
                <a:spcPct val="80000"/>
              </a:lnSpc>
              <a:buFontTx/>
              <a:buNone/>
            </a:pPr>
            <a:r>
              <a:rPr lang="en-US" sz="1600" dirty="0" smtClean="0"/>
              <a:t>	  } </a:t>
            </a:r>
          </a:p>
          <a:p>
            <a:pPr eaLnBrk="1" hangingPunct="1">
              <a:lnSpc>
                <a:spcPct val="80000"/>
              </a:lnSpc>
              <a:buFontTx/>
              <a:buNone/>
            </a:pPr>
            <a:r>
              <a:rPr lang="en-US" sz="1600" dirty="0" smtClean="0"/>
              <a:t>       …</a:t>
            </a:r>
          </a:p>
          <a:p>
            <a:pPr eaLnBrk="1" hangingPunct="1">
              <a:lnSpc>
                <a:spcPct val="80000"/>
              </a:lnSpc>
              <a:buFontTx/>
              <a:buNone/>
            </a:pPr>
            <a:r>
              <a:rPr lang="en-US" sz="1600" dirty="0" smtClean="0"/>
              <a:t>}</a:t>
            </a:r>
          </a:p>
        </p:txBody>
      </p:sp>
    </p:spTree>
    <p:extLst>
      <p:ext uri="{BB962C8B-B14F-4D97-AF65-F5344CB8AC3E}">
        <p14:creationId xmlns:p14="http://schemas.microsoft.com/office/powerpoint/2010/main" val="2683695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43712"/>
          </a:xfrm>
        </p:spPr>
        <p:txBody>
          <a:bodyPr>
            <a:normAutofit fontScale="90000"/>
          </a:bodyPr>
          <a:lstStyle/>
          <a:p>
            <a:r>
              <a:rPr lang="en-US" dirty="0" smtClean="0"/>
              <a:t>Including those that shouldn’t…</a:t>
            </a:r>
            <a:endParaRPr lang="en-US" dirty="0"/>
          </a:p>
        </p:txBody>
      </p:sp>
      <p:sp>
        <p:nvSpPr>
          <p:cNvPr id="4" name="Rectangle 3"/>
          <p:cNvSpPr/>
          <p:nvPr/>
        </p:nvSpPr>
        <p:spPr>
          <a:xfrm>
            <a:off x="2895600" y="1447800"/>
            <a:ext cx="3048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Duck</a:t>
            </a:r>
          </a:p>
          <a:p>
            <a:pPr algn="ctr"/>
            <a:endParaRPr lang="en-US" dirty="0" smtClean="0"/>
          </a:p>
          <a:p>
            <a:pPr algn="ctr"/>
            <a:r>
              <a:rPr lang="en-US" dirty="0" smtClean="0"/>
              <a:t>quack()</a:t>
            </a:r>
          </a:p>
          <a:p>
            <a:pPr algn="ctr"/>
            <a:r>
              <a:rPr lang="en-US" dirty="0" smtClean="0"/>
              <a:t>swim()</a:t>
            </a:r>
          </a:p>
          <a:p>
            <a:pPr algn="ctr"/>
            <a:r>
              <a:rPr lang="en-US" dirty="0" smtClean="0"/>
              <a:t>display()</a:t>
            </a:r>
          </a:p>
          <a:p>
            <a:pPr algn="ctr"/>
            <a:r>
              <a:rPr lang="en-US" b="1" dirty="0" smtClean="0">
                <a:solidFill>
                  <a:srgbClr val="FF0000"/>
                </a:solidFill>
              </a:rPr>
              <a:t>fly()</a:t>
            </a:r>
          </a:p>
          <a:p>
            <a:pPr algn="ctr"/>
            <a:r>
              <a:rPr lang="en-US" dirty="0" smtClean="0"/>
              <a:t>//other duck-like method</a:t>
            </a:r>
          </a:p>
          <a:p>
            <a:pPr algn="ctr"/>
            <a:endParaRPr lang="en-US" dirty="0"/>
          </a:p>
        </p:txBody>
      </p:sp>
      <p:cxnSp>
        <p:nvCxnSpPr>
          <p:cNvPr id="6" name="Straight Connector 5"/>
          <p:cNvCxnSpPr/>
          <p:nvPr/>
        </p:nvCxnSpPr>
        <p:spPr>
          <a:xfrm>
            <a:off x="76200" y="4038600"/>
            <a:ext cx="30480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352800" y="4038600"/>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RedheadDuck</a:t>
            </a:r>
            <a:endParaRPr lang="en-US" dirty="0" smtClean="0"/>
          </a:p>
          <a:p>
            <a:pPr algn="ctr"/>
            <a:endParaRPr lang="en-US" dirty="0" smtClean="0"/>
          </a:p>
          <a:p>
            <a:pPr algn="ctr"/>
            <a:endParaRPr lang="en-US" dirty="0" smtClean="0"/>
          </a:p>
          <a:p>
            <a:pPr algn="ctr"/>
            <a:r>
              <a:rPr lang="en-US" dirty="0" smtClean="0"/>
              <a:t>display()</a:t>
            </a:r>
          </a:p>
          <a:p>
            <a:pPr algn="ctr"/>
            <a:r>
              <a:rPr lang="en-US" dirty="0" smtClean="0"/>
              <a:t>//looks like a redhead</a:t>
            </a:r>
          </a:p>
          <a:p>
            <a:pPr algn="ctr"/>
            <a:endParaRPr lang="en-US" dirty="0"/>
          </a:p>
        </p:txBody>
      </p:sp>
      <p:sp>
        <p:nvSpPr>
          <p:cNvPr id="9" name="Rectangle 8"/>
          <p:cNvSpPr/>
          <p:nvPr/>
        </p:nvSpPr>
        <p:spPr>
          <a:xfrm>
            <a:off x="152400" y="4038600"/>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MallardDuck</a:t>
            </a:r>
            <a:endParaRPr lang="en-US" dirty="0" smtClean="0"/>
          </a:p>
          <a:p>
            <a:pPr algn="ctr"/>
            <a:endParaRPr lang="en-US" dirty="0" smtClean="0"/>
          </a:p>
          <a:p>
            <a:pPr algn="ctr"/>
            <a:endParaRPr lang="en-US" dirty="0" smtClean="0"/>
          </a:p>
          <a:p>
            <a:pPr algn="ctr"/>
            <a:r>
              <a:rPr lang="en-US" dirty="0" smtClean="0"/>
              <a:t>display()</a:t>
            </a:r>
          </a:p>
          <a:p>
            <a:pPr algn="ctr"/>
            <a:r>
              <a:rPr lang="en-US" dirty="0" smtClean="0"/>
              <a:t>//looks like a mallard</a:t>
            </a:r>
          </a:p>
          <a:p>
            <a:pPr algn="ctr"/>
            <a:endParaRPr lang="en-US" dirty="0"/>
          </a:p>
        </p:txBody>
      </p:sp>
      <p:cxnSp>
        <p:nvCxnSpPr>
          <p:cNvPr id="10" name="Straight Connector 9"/>
          <p:cNvCxnSpPr/>
          <p:nvPr/>
        </p:nvCxnSpPr>
        <p:spPr>
          <a:xfrm>
            <a:off x="2895600" y="1981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2400" y="4648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7244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0"/>
          </p:cNvCxnSpPr>
          <p:nvPr/>
        </p:nvCxnSpPr>
        <p:spPr>
          <a:xfrm rot="5400000" flipH="1" flipV="1">
            <a:off x="2400300" y="2933700"/>
            <a:ext cx="381000" cy="18288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3429000" y="3505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3733800" y="3505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3"/>
            <a:endCxn id="8" idx="0"/>
          </p:cNvCxnSpPr>
          <p:nvPr/>
        </p:nvCxnSpPr>
        <p:spPr>
          <a:xfrm rot="16200000" flipH="1">
            <a:off x="4171950" y="3333750"/>
            <a:ext cx="381000" cy="10287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019800" y="3810000"/>
            <a:ext cx="30480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RubberDuck</a:t>
            </a:r>
            <a:endParaRPr lang="en-US" dirty="0" smtClean="0"/>
          </a:p>
          <a:p>
            <a:pPr algn="ctr"/>
            <a:endParaRPr lang="en-US" dirty="0" smtClean="0"/>
          </a:p>
          <a:p>
            <a:pPr algn="ctr"/>
            <a:r>
              <a:rPr lang="en-US" dirty="0" smtClean="0"/>
              <a:t>quack(){</a:t>
            </a:r>
          </a:p>
          <a:p>
            <a:pPr algn="ctr"/>
            <a:r>
              <a:rPr lang="en-US" dirty="0" smtClean="0"/>
              <a:t>//overridden to Squeak}</a:t>
            </a:r>
          </a:p>
          <a:p>
            <a:pPr algn="ctr"/>
            <a:r>
              <a:rPr lang="en-US" b="1" dirty="0" smtClean="0">
                <a:solidFill>
                  <a:srgbClr val="FF0000"/>
                </a:solidFill>
              </a:rPr>
              <a:t>fly(){</a:t>
            </a:r>
          </a:p>
          <a:p>
            <a:pPr algn="ctr"/>
            <a:r>
              <a:rPr lang="en-US" b="1" dirty="0" smtClean="0">
                <a:solidFill>
                  <a:srgbClr val="FF0000"/>
                </a:solidFill>
              </a:rPr>
              <a:t>???}</a:t>
            </a:r>
            <a:endParaRPr lang="en-US" dirty="0" smtClean="0"/>
          </a:p>
          <a:p>
            <a:pPr algn="ctr"/>
            <a:r>
              <a:rPr lang="en-US" dirty="0" smtClean="0"/>
              <a:t>display()</a:t>
            </a:r>
          </a:p>
          <a:p>
            <a:pPr algn="ctr"/>
            <a:r>
              <a:rPr lang="en-US" dirty="0" smtClean="0"/>
              <a:t>//looks like a </a:t>
            </a:r>
            <a:r>
              <a:rPr lang="en-US" dirty="0" err="1" smtClean="0"/>
              <a:t>rubberduck</a:t>
            </a:r>
            <a:endParaRPr lang="en-US" dirty="0" smtClean="0"/>
          </a:p>
        </p:txBody>
      </p:sp>
      <p:cxnSp>
        <p:nvCxnSpPr>
          <p:cNvPr id="16" name="Straight Connector 15"/>
          <p:cNvCxnSpPr/>
          <p:nvPr/>
        </p:nvCxnSpPr>
        <p:spPr>
          <a:xfrm>
            <a:off x="6019800" y="4570412"/>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a:off x="5638800" y="3505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7" idx="3"/>
            <a:endCxn id="15" idx="0"/>
          </p:cNvCxnSpPr>
          <p:nvPr/>
        </p:nvCxnSpPr>
        <p:spPr>
          <a:xfrm rot="16200000" flipH="1">
            <a:off x="6572250" y="2838450"/>
            <a:ext cx="152400" cy="179070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defRPr/>
            </a:pPr>
            <a:endParaRPr lang="en-US" smtClean="0"/>
          </a:p>
        </p:txBody>
      </p:sp>
      <p:pic>
        <p:nvPicPr>
          <p:cNvPr id="1945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6200" y="914400"/>
            <a:ext cx="9155113" cy="5000625"/>
          </a:xfrm>
        </p:spPr>
      </p:pic>
    </p:spTree>
    <p:extLst>
      <p:ext uri="{BB962C8B-B14F-4D97-AF65-F5344CB8AC3E}">
        <p14:creationId xmlns:p14="http://schemas.microsoft.com/office/powerpoint/2010/main" val="3459125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43712"/>
          </a:xfrm>
        </p:spPr>
        <p:txBody>
          <a:bodyPr>
            <a:normAutofit fontScale="90000"/>
          </a:bodyPr>
          <a:lstStyle/>
          <a:p>
            <a:r>
              <a:rPr lang="en-US" dirty="0" smtClean="0"/>
              <a:t>No problem, a temporary fix!!!</a:t>
            </a:r>
            <a:endParaRPr lang="en-US" dirty="0"/>
          </a:p>
        </p:txBody>
      </p:sp>
      <p:sp>
        <p:nvSpPr>
          <p:cNvPr id="4" name="Rectangle 3"/>
          <p:cNvSpPr/>
          <p:nvPr/>
        </p:nvSpPr>
        <p:spPr>
          <a:xfrm>
            <a:off x="2895600" y="1447800"/>
            <a:ext cx="3048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Duck</a:t>
            </a:r>
          </a:p>
          <a:p>
            <a:pPr algn="ctr"/>
            <a:endParaRPr lang="en-US" dirty="0" smtClean="0"/>
          </a:p>
          <a:p>
            <a:pPr algn="ctr"/>
            <a:r>
              <a:rPr lang="en-US" dirty="0" smtClean="0"/>
              <a:t>quack()</a:t>
            </a:r>
          </a:p>
          <a:p>
            <a:pPr algn="ctr"/>
            <a:r>
              <a:rPr lang="en-US" dirty="0" smtClean="0"/>
              <a:t>swim()</a:t>
            </a:r>
          </a:p>
          <a:p>
            <a:pPr algn="ctr"/>
            <a:r>
              <a:rPr lang="en-US" dirty="0" smtClean="0"/>
              <a:t>display()</a:t>
            </a:r>
          </a:p>
          <a:p>
            <a:pPr algn="ctr"/>
            <a:r>
              <a:rPr lang="en-US" b="1" dirty="0" smtClean="0">
                <a:solidFill>
                  <a:srgbClr val="FF0000"/>
                </a:solidFill>
              </a:rPr>
              <a:t>fly()</a:t>
            </a:r>
          </a:p>
          <a:p>
            <a:pPr algn="ctr"/>
            <a:r>
              <a:rPr lang="en-US" dirty="0" smtClean="0"/>
              <a:t>//other duck-like method</a:t>
            </a:r>
          </a:p>
          <a:p>
            <a:pPr algn="ctr"/>
            <a:endParaRPr lang="en-US" dirty="0"/>
          </a:p>
        </p:txBody>
      </p:sp>
      <p:cxnSp>
        <p:nvCxnSpPr>
          <p:cNvPr id="6" name="Straight Connector 5"/>
          <p:cNvCxnSpPr/>
          <p:nvPr/>
        </p:nvCxnSpPr>
        <p:spPr>
          <a:xfrm>
            <a:off x="76200" y="4038600"/>
            <a:ext cx="30480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352800" y="4038600"/>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RedheadDuck</a:t>
            </a:r>
            <a:endParaRPr lang="en-US" dirty="0" smtClean="0"/>
          </a:p>
          <a:p>
            <a:pPr algn="ctr"/>
            <a:endParaRPr lang="en-US" dirty="0" smtClean="0"/>
          </a:p>
          <a:p>
            <a:pPr algn="ctr"/>
            <a:endParaRPr lang="en-US" dirty="0" smtClean="0"/>
          </a:p>
          <a:p>
            <a:pPr algn="ctr"/>
            <a:r>
              <a:rPr lang="en-US" dirty="0" smtClean="0"/>
              <a:t>display()</a:t>
            </a:r>
          </a:p>
          <a:p>
            <a:pPr algn="ctr"/>
            <a:r>
              <a:rPr lang="en-US" dirty="0" smtClean="0"/>
              <a:t>//looks like a redhead</a:t>
            </a:r>
          </a:p>
          <a:p>
            <a:pPr algn="ctr"/>
            <a:endParaRPr lang="en-US" dirty="0"/>
          </a:p>
        </p:txBody>
      </p:sp>
      <p:sp>
        <p:nvSpPr>
          <p:cNvPr id="9" name="Rectangle 8"/>
          <p:cNvSpPr/>
          <p:nvPr/>
        </p:nvSpPr>
        <p:spPr>
          <a:xfrm>
            <a:off x="152400" y="4038600"/>
            <a:ext cx="3048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MallardDuck</a:t>
            </a:r>
            <a:endParaRPr lang="en-US" dirty="0" smtClean="0"/>
          </a:p>
          <a:p>
            <a:pPr algn="ctr"/>
            <a:endParaRPr lang="en-US" dirty="0" smtClean="0"/>
          </a:p>
          <a:p>
            <a:pPr algn="ctr"/>
            <a:endParaRPr lang="en-US" dirty="0" smtClean="0"/>
          </a:p>
          <a:p>
            <a:pPr algn="ctr"/>
            <a:r>
              <a:rPr lang="en-US" dirty="0" smtClean="0"/>
              <a:t>display()</a:t>
            </a:r>
          </a:p>
          <a:p>
            <a:pPr algn="ctr"/>
            <a:r>
              <a:rPr lang="en-US" dirty="0" smtClean="0"/>
              <a:t>//looks like a mallard</a:t>
            </a:r>
          </a:p>
          <a:p>
            <a:pPr algn="ctr"/>
            <a:endParaRPr lang="en-US" dirty="0"/>
          </a:p>
        </p:txBody>
      </p:sp>
      <p:cxnSp>
        <p:nvCxnSpPr>
          <p:cNvPr id="10" name="Straight Connector 9"/>
          <p:cNvCxnSpPr/>
          <p:nvPr/>
        </p:nvCxnSpPr>
        <p:spPr>
          <a:xfrm>
            <a:off x="2895600" y="1981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2400" y="46482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7244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0"/>
          </p:cNvCxnSpPr>
          <p:nvPr/>
        </p:nvCxnSpPr>
        <p:spPr>
          <a:xfrm rot="5400000" flipH="1" flipV="1">
            <a:off x="2400300" y="2933700"/>
            <a:ext cx="381000" cy="18288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3429000" y="3505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a:off x="3733800" y="3505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3"/>
            <a:endCxn id="8" idx="0"/>
          </p:cNvCxnSpPr>
          <p:nvPr/>
        </p:nvCxnSpPr>
        <p:spPr>
          <a:xfrm rot="16200000" flipH="1">
            <a:off x="4171950" y="3333750"/>
            <a:ext cx="381000" cy="10287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019800" y="3810000"/>
            <a:ext cx="30480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RubberDuck</a:t>
            </a:r>
            <a:endParaRPr lang="en-US" dirty="0" smtClean="0"/>
          </a:p>
          <a:p>
            <a:pPr algn="ctr"/>
            <a:endParaRPr lang="en-US" dirty="0" smtClean="0"/>
          </a:p>
          <a:p>
            <a:pPr algn="ctr"/>
            <a:r>
              <a:rPr lang="en-US" dirty="0" smtClean="0"/>
              <a:t>quack(){</a:t>
            </a:r>
          </a:p>
          <a:p>
            <a:pPr algn="ctr"/>
            <a:r>
              <a:rPr lang="en-US" dirty="0" smtClean="0"/>
              <a:t>//overridden to Squeak}</a:t>
            </a:r>
          </a:p>
          <a:p>
            <a:pPr algn="ctr"/>
            <a:r>
              <a:rPr lang="en-US" b="1" dirty="0" smtClean="0">
                <a:solidFill>
                  <a:srgbClr val="FF0000"/>
                </a:solidFill>
              </a:rPr>
              <a:t>fly(){</a:t>
            </a:r>
          </a:p>
          <a:p>
            <a:pPr algn="ctr"/>
            <a:r>
              <a:rPr lang="en-US" b="1" dirty="0" smtClean="0">
                <a:solidFill>
                  <a:srgbClr val="FF0000"/>
                </a:solidFill>
              </a:rPr>
              <a:t>//overridden to do nothing}</a:t>
            </a:r>
            <a:endParaRPr lang="en-US" dirty="0" smtClean="0"/>
          </a:p>
          <a:p>
            <a:pPr algn="ctr"/>
            <a:r>
              <a:rPr lang="en-US" dirty="0" smtClean="0"/>
              <a:t>display()</a:t>
            </a:r>
          </a:p>
          <a:p>
            <a:pPr algn="ctr"/>
            <a:r>
              <a:rPr lang="en-US" dirty="0" smtClean="0"/>
              <a:t>//looks like a </a:t>
            </a:r>
            <a:r>
              <a:rPr lang="en-US" dirty="0" err="1" smtClean="0"/>
              <a:t>rubberduck</a:t>
            </a:r>
            <a:endParaRPr lang="en-US" dirty="0" smtClean="0"/>
          </a:p>
          <a:p>
            <a:pPr algn="ctr"/>
            <a:endParaRPr lang="en-US" dirty="0"/>
          </a:p>
        </p:txBody>
      </p:sp>
      <p:cxnSp>
        <p:nvCxnSpPr>
          <p:cNvPr id="16" name="Straight Connector 15"/>
          <p:cNvCxnSpPr/>
          <p:nvPr/>
        </p:nvCxnSpPr>
        <p:spPr>
          <a:xfrm>
            <a:off x="6019800" y="4343400"/>
            <a:ext cx="3048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a:off x="5638800" y="3505200"/>
            <a:ext cx="2286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7" idx="3"/>
            <a:endCxn id="15" idx="0"/>
          </p:cNvCxnSpPr>
          <p:nvPr/>
        </p:nvCxnSpPr>
        <p:spPr>
          <a:xfrm rot="16200000" flipH="1">
            <a:off x="6572250" y="2838450"/>
            <a:ext cx="152400" cy="179070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descr="http://sunshynec.files.wordpress.com/2012/04/big_smile.png"/>
          <p:cNvPicPr>
            <a:picLocks noChangeAspect="1" noChangeArrowheads="1"/>
          </p:cNvPicPr>
          <p:nvPr/>
        </p:nvPicPr>
        <p:blipFill>
          <a:blip r:embed="rId2" cstate="print"/>
          <a:srcRect/>
          <a:stretch>
            <a:fillRect/>
          </a:stretch>
        </p:blipFill>
        <p:spPr bwMode="auto">
          <a:xfrm>
            <a:off x="1905000" y="685800"/>
            <a:ext cx="4724400" cy="4724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2050"/>
                                        </p:tgtEl>
                                      </p:cBhvr>
                                    </p:animEffect>
                                    <p:anim calcmode="lin" valueType="num">
                                      <p:cBhvr>
                                        <p:cTn id="7" dur="1000"/>
                                        <p:tgtEl>
                                          <p:spTgt spid="2050"/>
                                        </p:tgtEl>
                                        <p:attrNameLst>
                                          <p:attrName>ppt_x</p:attrName>
                                        </p:attrNameLst>
                                      </p:cBhvr>
                                      <p:tavLst>
                                        <p:tav tm="0">
                                          <p:val>
                                            <p:strVal val="ppt_x"/>
                                          </p:val>
                                        </p:tav>
                                        <p:tav tm="100000">
                                          <p:val>
                                            <p:strVal val="ppt_x"/>
                                          </p:val>
                                        </p:tav>
                                      </p:tavLst>
                                    </p:anim>
                                    <p:anim calcmode="lin" valueType="num">
                                      <p:cBhvr>
                                        <p:cTn id="8" dur="1000"/>
                                        <p:tgtEl>
                                          <p:spTgt spid="2050"/>
                                        </p:tgtEl>
                                        <p:attrNameLst>
                                          <p:attrName>ppt_y</p:attrName>
                                        </p:attrNameLst>
                                      </p:cBhvr>
                                      <p:tavLst>
                                        <p:tav tm="0">
                                          <p:val>
                                            <p:strVal val="ppt_y"/>
                                          </p:val>
                                        </p:tav>
                                        <p:tav tm="100000">
                                          <p:val>
                                            <p:strVal val="ppt_y+.1"/>
                                          </p:val>
                                        </p:tav>
                                      </p:tavLst>
                                    </p:anim>
                                    <p:set>
                                      <p:cBhvr>
                                        <p:cTn id="9" dur="1" fill="hold">
                                          <p:stCondLst>
                                            <p:cond delay="9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682</TotalTime>
  <Words>2585</Words>
  <Application>Microsoft Office PowerPoint</Application>
  <PresentationFormat>On-screen Show (4:3)</PresentationFormat>
  <Paragraphs>1068</Paragraphs>
  <Slides>70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宋体</vt:lpstr>
      <vt:lpstr>Arial</vt:lpstr>
      <vt:lpstr>Calibri</vt:lpstr>
      <vt:lpstr>Constantia</vt:lpstr>
      <vt:lpstr>隶书</vt:lpstr>
      <vt:lpstr>Times New Roman</vt:lpstr>
      <vt:lpstr>Wingdings 2</vt:lpstr>
      <vt:lpstr>Flow</vt:lpstr>
      <vt:lpstr>Intro to Design Pattern</vt:lpstr>
      <vt:lpstr>It started with a simple …</vt:lpstr>
      <vt:lpstr>The initial design of the system</vt:lpstr>
      <vt:lpstr>But now we need the ducks to fly</vt:lpstr>
      <vt:lpstr>So we use OO inheritance</vt:lpstr>
      <vt:lpstr>By putting fly() in super class</vt:lpstr>
      <vt:lpstr>Including those that shouldn’t…</vt:lpstr>
      <vt:lpstr>No problem, a temporary fix!!!</vt:lpstr>
      <vt:lpstr>PowerPoint Presentation</vt:lpstr>
      <vt:lpstr>PowerPoint Presentation</vt:lpstr>
      <vt:lpstr>Another temporary fix??</vt:lpstr>
      <vt:lpstr>Something went wrong</vt:lpstr>
      <vt:lpstr>Here is our first try …</vt:lpstr>
      <vt:lpstr>How about an interface (Java and C++)</vt:lpstr>
      <vt:lpstr>Oh, no! this time, something went horribly wrong …</vt:lpstr>
      <vt:lpstr>Pros and cons</vt:lpstr>
      <vt:lpstr>Why this is happening?</vt:lpstr>
      <vt:lpstr>Design Principle #1 </vt:lpstr>
      <vt:lpstr>Applying Design Principle #1 </vt:lpstr>
      <vt:lpstr>In the Duck simulation context…</vt:lpstr>
      <vt:lpstr>Design Duck behaviors classes</vt:lpstr>
      <vt:lpstr>Design Principle #2 </vt:lpstr>
      <vt:lpstr>Polymorphism </vt:lpstr>
      <vt:lpstr>Example</vt:lpstr>
      <vt:lpstr>Programming to implementation </vt:lpstr>
      <vt:lpstr>Example</vt:lpstr>
      <vt:lpstr>Applying Design Principle #2 </vt:lpstr>
      <vt:lpstr>How about an interface (Java and C++)</vt:lpstr>
      <vt:lpstr>PowerPoint Presentation</vt:lpstr>
      <vt:lpstr>Advantages</vt:lpstr>
      <vt:lpstr>How about an interface (Java and C++)</vt:lpstr>
      <vt:lpstr>Integrating the duck behavior</vt:lpstr>
      <vt:lpstr>Integrating the Duck behaviours to super Duck class…</vt:lpstr>
      <vt:lpstr>PowerPoint Presentation</vt:lpstr>
      <vt:lpstr>Even better – setter functions</vt:lpstr>
      <vt:lpstr>Duck simulation recast using the new approach</vt:lpstr>
      <vt:lpstr>How about an interface (Java and C++)</vt:lpstr>
      <vt:lpstr>Design Principle #3 </vt:lpstr>
      <vt:lpstr>Three Design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Duck simulation recast using the new approach</vt:lpstr>
      <vt:lpstr>Strategy Pattern</vt:lpstr>
      <vt:lpstr>PowerPoint Presentation</vt:lpstr>
      <vt:lpstr>PowerPoint Presentation</vt:lpstr>
      <vt:lpstr>PowerPoint Presentation</vt:lpstr>
      <vt:lpstr>PowerPoint Presentation</vt:lpstr>
      <vt:lpstr>PowerPoint Presentation</vt:lpstr>
      <vt:lpstr>The Open-Closed Principle  and  Strategy Pattern </vt:lpstr>
      <vt:lpstr>The Open-Closed Principle (OCP)</vt:lpstr>
      <vt:lpstr>Description</vt:lpstr>
      <vt:lpstr>Abstraction is the Key</vt:lpstr>
      <vt:lpstr>Strategy Pattern</vt:lpstr>
      <vt:lpstr>Strategy Class Diagram</vt:lpstr>
      <vt:lpstr>Implement the Strategy pattern</vt:lpstr>
      <vt:lpstr>Context class</vt:lpstr>
      <vt:lpstr>abstract strategy interface and concrete strategies</vt:lpstr>
      <vt:lpstr>Applications</vt:lpstr>
      <vt:lpstr>Layout Manager Sample</vt:lpstr>
      <vt:lpstr>Input Validation Sample</vt:lpstr>
      <vt:lpstr>Swing border example</vt:lpstr>
      <vt:lpstr>The wrong way</vt:lpstr>
      <vt:lpstr>The right way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Design Pattern</dc:title>
  <dc:creator>Sophie</dc:creator>
  <cp:lastModifiedBy>Xiaohong Wang</cp:lastModifiedBy>
  <cp:revision>76</cp:revision>
  <dcterms:created xsi:type="dcterms:W3CDTF">2006-08-16T00:00:00Z</dcterms:created>
  <dcterms:modified xsi:type="dcterms:W3CDTF">2016-03-03T14:09:59Z</dcterms:modified>
</cp:coreProperties>
</file>