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6"/>
  </p:notesMasterIdLst>
  <p:sldIdLst>
    <p:sldId id="257" r:id="rId2"/>
    <p:sldId id="280" r:id="rId3"/>
    <p:sldId id="268" r:id="rId4"/>
    <p:sldId id="258" r:id="rId5"/>
    <p:sldId id="260" r:id="rId6"/>
    <p:sldId id="271" r:id="rId7"/>
    <p:sldId id="272" r:id="rId8"/>
    <p:sldId id="273" r:id="rId9"/>
    <p:sldId id="281" r:id="rId10"/>
    <p:sldId id="259" r:id="rId11"/>
    <p:sldId id="270" r:id="rId12"/>
    <p:sldId id="261" r:id="rId13"/>
    <p:sldId id="262" r:id="rId14"/>
    <p:sldId id="265" r:id="rId15"/>
    <p:sldId id="266" r:id="rId16"/>
    <p:sldId id="264" r:id="rId17"/>
    <p:sldId id="274" r:id="rId18"/>
    <p:sldId id="267" r:id="rId19"/>
    <p:sldId id="276" r:id="rId20"/>
    <p:sldId id="277" r:id="rId21"/>
    <p:sldId id="275" r:id="rId22"/>
    <p:sldId id="278" r:id="rId23"/>
    <p:sldId id="269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835C6-EE54-DE4B-9978-B5EF1E78FA16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86E97-A251-F747-8B79-38384878E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7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/questions/11550931/adding-a-new-web-project-to-</a:t>
            </a:r>
            <a:r>
              <a:rPr lang="en-US" smtClean="0"/>
              <a:t>github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86E97-A251-F747-8B79-38384878E8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51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/questions/161813/how-do-</a:t>
            </a:r>
            <a:r>
              <a:rPr lang="en-US" dirty="0" err="1" smtClean="0"/>
              <a:t>i</a:t>
            </a:r>
            <a:r>
              <a:rPr lang="en-US" dirty="0" smtClean="0"/>
              <a:t>-fix-merge-conflicts-in-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86E97-A251-F747-8B79-38384878E8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46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86E97-A251-F747-8B79-38384878E8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5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November 12,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November 12,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November 12,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November 12,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November 12,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November 12,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November 12, 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November 12,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November 12, 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November 12,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November 12,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November 12, 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bs/bootstrap" TargetMode="External"/><Relationship Id="rId4" Type="http://schemas.openxmlformats.org/officeDocument/2006/relationships/hyperlink" Target="https://github.com/joyent/node" TargetMode="External"/><Relationship Id="rId5" Type="http://schemas.openxmlformats.org/officeDocument/2006/relationships/hyperlink" Target="https://github.com/jashkenas/backbone" TargetMode="External"/><Relationship Id="rId6" Type="http://schemas.openxmlformats.org/officeDocument/2006/relationships/hyperlink" Target="https://github.com/angular/angular.js" TargetMode="External"/><Relationship Id="rId7" Type="http://schemas.openxmlformats.org/officeDocument/2006/relationships/hyperlink" Target="https://github.com/BlueSpire/Durandal" TargetMode="External"/><Relationship Id="rId8" Type="http://schemas.openxmlformats.org/officeDocument/2006/relationships/hyperlink" Target="https://github.com/ruby/ruby" TargetMode="External"/><Relationship Id="rId9" Type="http://schemas.openxmlformats.org/officeDocument/2006/relationships/hyperlink" Target="https://github.com/rails/rails" TargetMode="External"/><Relationship Id="rId10" Type="http://schemas.openxmlformats.org/officeDocument/2006/relationships/hyperlink" Target="https://github.com/mojombo/jekyll" TargetMode="External"/><Relationship Id="rId11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query/jquer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://git-scm.com/downloads" TargetMode="External"/><Relationship Id="rId5" Type="http://schemas.openxmlformats.org/officeDocument/2006/relationships/hyperlink" Target="https://help.github.com/articles/set-up-git" TargetMode="External"/><Relationship Id="rId6" Type="http://schemas.openxmlformats.org/officeDocument/2006/relationships/hyperlink" Target="https://github.com/" TargetMode="External"/><Relationship Id="rId7" Type="http://schemas.openxmlformats.org/officeDocument/2006/relationships/hyperlink" Target="http://mac.github.com" TargetMode="External"/><Relationship Id="rId8" Type="http://schemas.openxmlformats.org/officeDocument/2006/relationships/hyperlink" Target="http://windows.github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isenc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3287" y="2638512"/>
            <a:ext cx="4323152" cy="4323152"/>
          </a:xfrm>
          <a:prstGeom prst="rect">
            <a:avLst/>
          </a:prstGeom>
        </p:spPr>
      </p:pic>
      <p:pic>
        <p:nvPicPr>
          <p:cNvPr id="5" name="Picture 4" descr="octobiwa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17"/>
          <a:stretch/>
        </p:blipFill>
        <p:spPr>
          <a:xfrm>
            <a:off x="5434810" y="2656382"/>
            <a:ext cx="3709190" cy="4149786"/>
          </a:xfrm>
          <a:prstGeom prst="rect">
            <a:avLst/>
          </a:prstGeom>
        </p:spPr>
      </p:pic>
      <p:pic>
        <p:nvPicPr>
          <p:cNvPr id="6" name="Picture 5" descr="origin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654" y="1183583"/>
            <a:ext cx="5998365" cy="5998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386288"/>
            <a:ext cx="63744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Git, Github, and why you should </a:t>
            </a:r>
            <a:r>
              <a:rPr lang="en-US" sz="2800" dirty="0" smtClean="0"/>
              <a:t>always use source control</a:t>
            </a:r>
            <a:endParaRPr lang="en-US" sz="2800" dirty="0"/>
          </a:p>
          <a:p>
            <a:endParaRPr lang="en-US" sz="28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90707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350817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Some Git Terms…</a:t>
            </a:r>
          </a:p>
          <a:p>
            <a:r>
              <a:rPr lang="en-US" dirty="0" smtClean="0"/>
              <a:t>Repository (repo) </a:t>
            </a:r>
          </a:p>
          <a:p>
            <a:r>
              <a:rPr lang="en-US" dirty="0" smtClean="0"/>
              <a:t>Branch</a:t>
            </a:r>
          </a:p>
          <a:p>
            <a:r>
              <a:rPr lang="en-US" dirty="0" smtClean="0"/>
              <a:t>Pull</a:t>
            </a:r>
          </a:p>
          <a:p>
            <a:r>
              <a:rPr lang="en-US" dirty="0" smtClean="0"/>
              <a:t>Push</a:t>
            </a:r>
          </a:p>
          <a:p>
            <a:r>
              <a:rPr lang="en-US" dirty="0" smtClean="0"/>
              <a:t>Merge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Clone </a:t>
            </a:r>
          </a:p>
          <a:p>
            <a:r>
              <a:rPr lang="en-US" dirty="0"/>
              <a:t>Master</a:t>
            </a:r>
          </a:p>
          <a:p>
            <a:r>
              <a:rPr lang="en-US" dirty="0"/>
              <a:t>Origin</a:t>
            </a:r>
          </a:p>
          <a:p>
            <a:r>
              <a:rPr lang="en-US" dirty="0"/>
              <a:t>Trunk</a:t>
            </a:r>
          </a:p>
          <a:p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20557" b="22300"/>
          <a:stretch/>
        </p:blipFill>
        <p:spPr>
          <a:xfrm>
            <a:off x="4669590" y="4491788"/>
            <a:ext cx="3836736" cy="219242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5007810" y="1524000"/>
            <a:ext cx="350817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/>
              <a:t>Some Github Terms…</a:t>
            </a:r>
          </a:p>
          <a:p>
            <a:r>
              <a:rPr lang="en-US" dirty="0" smtClean="0"/>
              <a:t>Pull Request</a:t>
            </a:r>
          </a:p>
          <a:p>
            <a:r>
              <a:rPr lang="en-US" dirty="0" smtClean="0"/>
              <a:t>Issues</a:t>
            </a:r>
          </a:p>
          <a:p>
            <a:r>
              <a:rPr lang="en-US" dirty="0" smtClean="0"/>
              <a:t>Wikis</a:t>
            </a:r>
          </a:p>
          <a:p>
            <a:r>
              <a:rPr lang="en-US" dirty="0" smtClean="0"/>
              <a:t>Forking </a:t>
            </a:r>
          </a:p>
          <a:p>
            <a:r>
              <a:rPr lang="en-US" dirty="0" err="1" smtClean="0"/>
              <a:t>Gists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968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Popular Repositories…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jQuery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Bootstrap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Node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Backbone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AngularJS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Durandal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Ruby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Rails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Jekyll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2358" y="1600200"/>
            <a:ext cx="5257799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41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00" y="4229100"/>
            <a:ext cx="1917700" cy="1917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Git/Github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4"/>
              </a:rPr>
              <a:t>Download</a:t>
            </a:r>
            <a:r>
              <a:rPr lang="en-US" dirty="0" smtClean="0"/>
              <a:t> &amp; install Git</a:t>
            </a:r>
          </a:p>
          <a:p>
            <a:r>
              <a:rPr lang="en-US" dirty="0" smtClean="0">
                <a:hlinkClick r:id="rId5"/>
              </a:rPr>
              <a:t>Setup </a:t>
            </a:r>
            <a:r>
              <a:rPr lang="en-US" dirty="0" smtClean="0"/>
              <a:t>Git via the Terminal/</a:t>
            </a:r>
            <a:r>
              <a:rPr lang="en-US" dirty="0"/>
              <a:t>Command </a:t>
            </a:r>
            <a:r>
              <a:rPr lang="en-US" dirty="0" smtClean="0"/>
              <a:t>Prompt</a:t>
            </a:r>
          </a:p>
          <a:p>
            <a:r>
              <a:rPr lang="en-US" dirty="0" smtClean="0">
                <a:hlinkClick r:id="rId6"/>
              </a:rPr>
              <a:t>Create </a:t>
            </a:r>
            <a:r>
              <a:rPr lang="en-US" dirty="0" smtClean="0"/>
              <a:t>a Github account</a:t>
            </a:r>
          </a:p>
          <a:p>
            <a:r>
              <a:rPr lang="en-US" dirty="0" smtClean="0"/>
              <a:t>Grab the desktop app (</a:t>
            </a:r>
            <a:r>
              <a:rPr lang="en-US" dirty="0" smtClean="0">
                <a:hlinkClick r:id="rId7"/>
              </a:rPr>
              <a:t>Mac</a:t>
            </a:r>
            <a:r>
              <a:rPr lang="en-US" dirty="0" smtClean="0"/>
              <a:t> or </a:t>
            </a:r>
            <a:r>
              <a:rPr lang="en-US" dirty="0" smtClean="0">
                <a:hlinkClick r:id="rId8"/>
              </a:rPr>
              <a:t>Windows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sz="3600" dirty="0"/>
              <a:t>	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Create your first repo!</a:t>
            </a:r>
            <a:endParaRPr lang="en-US" sz="36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2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setup</a:t>
            </a:r>
            <a:endParaRPr lang="en-US" dirty="0"/>
          </a:p>
        </p:txBody>
      </p:sp>
      <p:pic>
        <p:nvPicPr>
          <p:cNvPr id="4" name="Content Placeholder 3" descr="repo-setu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6" b="34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0818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Cloning a repo (terminal/</a:t>
            </a:r>
            <a:r>
              <a:rPr lang="en-US" dirty="0" err="1" smtClean="0"/>
              <a:t>cmd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directory to where you want to clone your repo…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d Sites/Git</a:t>
            </a:r>
          </a:p>
          <a:p>
            <a:r>
              <a:rPr lang="en-US" dirty="0" smtClean="0"/>
              <a:t>Now you can clone the repo you just made, go grab the URL from Github 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</a:t>
            </a:r>
            <a:r>
              <a:rPr lang="en-US" dirty="0" err="1"/>
              <a:t>github.com</a:t>
            </a:r>
            <a:r>
              <a:rPr lang="en-US" dirty="0"/>
              <a:t>/jamez14</a:t>
            </a:r>
            <a:r>
              <a:rPr lang="en-US" dirty="0" smtClean="0"/>
              <a:t>/</a:t>
            </a:r>
            <a:r>
              <a:rPr lang="en-US" dirty="0" err="1" smtClean="0"/>
              <a:t>myRepo.git</a:t>
            </a:r>
            <a:endParaRPr lang="en-US" dirty="0" smtClean="0"/>
          </a:p>
        </p:txBody>
      </p:sp>
      <p:pic>
        <p:nvPicPr>
          <p:cNvPr id="4" name="Picture 3" descr="github-lin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29" y="4051300"/>
            <a:ext cx="2514600" cy="2425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1134" y="4110848"/>
            <a:ext cx="2355289" cy="722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4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Cloning a repo (Github client)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to repo on </a:t>
            </a:r>
            <a:r>
              <a:rPr lang="en-US" dirty="0" err="1" smtClean="0"/>
              <a:t>github.com</a:t>
            </a:r>
            <a:r>
              <a:rPr lang="en-US" dirty="0" smtClean="0"/>
              <a:t> and </a:t>
            </a:r>
            <a:r>
              <a:rPr lang="en-US" b="1" dirty="0" smtClean="0"/>
              <a:t>Clone in Desktop</a:t>
            </a:r>
          </a:p>
          <a:p>
            <a:r>
              <a:rPr lang="en-US" dirty="0" smtClean="0"/>
              <a:t>or open up Github client and clone from there…</a:t>
            </a:r>
          </a:p>
        </p:txBody>
      </p:sp>
      <p:pic>
        <p:nvPicPr>
          <p:cNvPr id="4" name="Picture 3" descr="github-lin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29" y="2838450"/>
            <a:ext cx="2514600" cy="2425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61929" y="4164703"/>
            <a:ext cx="2355289" cy="466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65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Commit/Push changes to Github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58619"/>
            <a:ext cx="8229600" cy="4895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Made changes locally on you computer &amp; you want to put them on Github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 your computer, change directory to the folder where your repo is (make sure you’ve initialized the repo there already)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files to be committed (if new?)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b="1" dirty="0" err="1"/>
              <a:t>g</a:t>
            </a:r>
            <a:r>
              <a:rPr lang="en-US" b="1" dirty="0" err="1" smtClean="0"/>
              <a:t>it</a:t>
            </a:r>
            <a:r>
              <a:rPr lang="en-US" b="1" dirty="0" smtClean="0"/>
              <a:t> add .  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  </a:t>
            </a:r>
            <a:r>
              <a:rPr lang="en-US" b="1" dirty="0" err="1" smtClean="0"/>
              <a:t>git</a:t>
            </a:r>
            <a:r>
              <a:rPr lang="en-US" b="1" dirty="0" smtClean="0"/>
              <a:t> add </a:t>
            </a:r>
            <a:r>
              <a:rPr lang="en-US" b="1" dirty="0" err="1" smtClean="0"/>
              <a:t>myFile.html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Commit files and add a commit message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b="1" dirty="0" err="1" smtClean="0"/>
              <a:t>git</a:t>
            </a:r>
            <a:r>
              <a:rPr lang="en-US" b="1" dirty="0" smtClean="0"/>
              <a:t> commit –m ‘my commit message’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Push those files/changes to your Github repo/branch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b="1" dirty="0" err="1" smtClean="0"/>
              <a:t>git</a:t>
            </a:r>
            <a:r>
              <a:rPr lang="en-US" b="1" dirty="0" smtClean="0"/>
              <a:t> push origin master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0839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want to commit some changes you have locally, but the remote file was also changed and is conflicted</a:t>
            </a:r>
          </a:p>
          <a:p>
            <a:r>
              <a:rPr lang="en-US" dirty="0" smtClean="0"/>
              <a:t>You need to merge the files</a:t>
            </a:r>
          </a:p>
          <a:p>
            <a:r>
              <a:rPr lang="en-US" dirty="0" smtClean="0"/>
              <a:t>Plenty of tools available:</a:t>
            </a:r>
          </a:p>
          <a:p>
            <a:pPr lvl="1"/>
            <a:r>
              <a:rPr lang="en-US" dirty="0" smtClean="0"/>
              <a:t>P4merge</a:t>
            </a:r>
          </a:p>
          <a:p>
            <a:pPr lvl="1"/>
            <a:r>
              <a:rPr lang="en-US" dirty="0" smtClean="0"/>
              <a:t>Meld</a:t>
            </a:r>
          </a:p>
          <a:p>
            <a:pPr lvl="1"/>
            <a:r>
              <a:rPr lang="en-US" dirty="0" err="1" smtClean="0"/>
              <a:t>Opendiff</a:t>
            </a:r>
            <a:endParaRPr lang="en-US" dirty="0" smtClean="0"/>
          </a:p>
          <a:p>
            <a:pPr lvl="1"/>
            <a:r>
              <a:rPr lang="en-US" dirty="0" smtClean="0"/>
              <a:t>Kdiff3</a:t>
            </a:r>
          </a:p>
          <a:p>
            <a:pPr lvl="1"/>
            <a:r>
              <a:rPr lang="en-US" dirty="0" smtClean="0"/>
              <a:t>Tortoise Merge</a:t>
            </a:r>
          </a:p>
          <a:p>
            <a:pPr lvl="1"/>
            <a:r>
              <a:rPr lang="en-US" smtClean="0"/>
              <a:t>Beyond Compare 3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295" y="3230194"/>
            <a:ext cx="3627805" cy="362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51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Forking &amp; 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 to a repo or use their code as a starting point by </a:t>
            </a:r>
            <a:r>
              <a:rPr lang="en-US" b="1" dirty="0" smtClean="0"/>
              <a:t>forking</a:t>
            </a:r>
            <a:r>
              <a:rPr lang="en-US" dirty="0" smtClean="0"/>
              <a:t> a repository </a:t>
            </a:r>
          </a:p>
          <a:p>
            <a:r>
              <a:rPr lang="en-US" dirty="0" smtClean="0"/>
              <a:t>If you want to submit your changes to the code you just forked, send a pull request</a:t>
            </a:r>
          </a:p>
          <a:p>
            <a:r>
              <a:rPr lang="en-US" b="1" dirty="0" smtClean="0"/>
              <a:t>Pull request </a:t>
            </a:r>
            <a:r>
              <a:rPr lang="en-US" dirty="0" smtClean="0"/>
              <a:t>is a way for the “</a:t>
            </a:r>
            <a:r>
              <a:rPr lang="en-US" dirty="0" err="1" smtClean="0"/>
              <a:t>forker</a:t>
            </a:r>
            <a:r>
              <a:rPr lang="en-US" dirty="0" smtClean="0"/>
              <a:t>” to notify the original owner about the changes and then the owner reviews the changes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095" y="4252551"/>
            <a:ext cx="2605449" cy="260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34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models of collaborative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945" y="1600200"/>
            <a:ext cx="8791063" cy="4876800"/>
          </a:xfrm>
        </p:spPr>
        <p:txBody>
          <a:bodyPr/>
          <a:lstStyle/>
          <a:p>
            <a:r>
              <a:rPr lang="en-US" dirty="0" smtClean="0"/>
              <a:t>Fork &amp; Pull</a:t>
            </a:r>
          </a:p>
          <a:p>
            <a:pPr lvl="1"/>
            <a:r>
              <a:rPr lang="en-US" dirty="0" smtClean="0"/>
              <a:t>Anyone can grab the original source by forking and making changes</a:t>
            </a:r>
          </a:p>
          <a:p>
            <a:pPr lvl="1"/>
            <a:r>
              <a:rPr lang="en-US" dirty="0" smtClean="0"/>
              <a:t>Changes can then be pulled in by the projects maintainer via pull request, which will notify them</a:t>
            </a:r>
          </a:p>
          <a:p>
            <a:pPr lvl="1"/>
            <a:r>
              <a:rPr lang="en-US" dirty="0" smtClean="0"/>
              <a:t>Popular with open source projects because it allows people to work independently without coordinating with owner of the repo ahead of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332" y="3834315"/>
            <a:ext cx="2900394" cy="290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7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don’t </a:t>
            </a:r>
            <a:r>
              <a:rPr lang="en-US" b="1" dirty="0" smtClean="0"/>
              <a:t>you</a:t>
            </a:r>
            <a:r>
              <a:rPr lang="en-US" dirty="0" smtClean="0"/>
              <a:t>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Unfamiliar with it?</a:t>
            </a:r>
          </a:p>
          <a:p>
            <a:r>
              <a:rPr lang="en-US" dirty="0" smtClean="0"/>
              <a:t>Time consuming?</a:t>
            </a:r>
          </a:p>
          <a:p>
            <a:r>
              <a:rPr lang="en-US" dirty="0" smtClean="0"/>
              <a:t>One man show?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57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models of collaborative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Repository Model</a:t>
            </a:r>
          </a:p>
          <a:p>
            <a:pPr lvl="1"/>
            <a:r>
              <a:rPr lang="en-US" dirty="0" smtClean="0"/>
              <a:t>Popular among small teams working on private projects</a:t>
            </a:r>
          </a:p>
          <a:p>
            <a:pPr lvl="1"/>
            <a:r>
              <a:rPr lang="en-US" dirty="0" smtClean="0"/>
              <a:t>Everyone can grab the original source, but they usually branch per feature/topic</a:t>
            </a:r>
          </a:p>
          <a:p>
            <a:pPr lvl="1"/>
            <a:r>
              <a:rPr lang="en-US" dirty="0" smtClean="0"/>
              <a:t>Pull requests are still used – they provide a way to notify others of changes for code review and discussions before being merged 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183" y="3745992"/>
            <a:ext cx="2731008" cy="273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61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Pull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358900"/>
            <a:ext cx="9029700" cy="4876800"/>
          </a:xfrm>
        </p:spPr>
        <p:txBody>
          <a:bodyPr/>
          <a:lstStyle/>
          <a:p>
            <a:r>
              <a:rPr lang="en-US" dirty="0" smtClean="0"/>
              <a:t>You forked </a:t>
            </a:r>
            <a:r>
              <a:rPr lang="en-US" dirty="0" err="1" smtClean="0"/>
              <a:t>jQuery’s</a:t>
            </a:r>
            <a:r>
              <a:rPr lang="en-US" dirty="0" smtClean="0"/>
              <a:t> library, refactored it overnight, &amp; want to have your changes pulled in</a:t>
            </a:r>
          </a:p>
          <a:p>
            <a:pPr lvl="1"/>
            <a:r>
              <a:rPr lang="en-US" dirty="0" smtClean="0"/>
              <a:t>You can send pull requests from a branch or a commit –you should do it from a branch though so follow-up commits can be pushed if needed</a:t>
            </a:r>
          </a:p>
          <a:p>
            <a:r>
              <a:rPr lang="en-US" dirty="0" smtClean="0"/>
              <a:t>You review your work and compare your branch to their master</a:t>
            </a:r>
          </a:p>
          <a:p>
            <a:r>
              <a:rPr lang="en-US" dirty="0" smtClean="0"/>
              <a:t>Make sure your range is right –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base branch</a:t>
            </a:r>
            <a:r>
              <a:rPr lang="en-US" dirty="0"/>
              <a:t> is </a:t>
            </a:r>
            <a:r>
              <a:rPr lang="en-US" b="1" dirty="0"/>
              <a:t>where</a:t>
            </a:r>
            <a:r>
              <a:rPr lang="en-US" dirty="0"/>
              <a:t> you think changes should be applied, the </a:t>
            </a:r>
            <a:r>
              <a:rPr lang="en-US" i="1" dirty="0"/>
              <a:t>head branch</a:t>
            </a:r>
            <a:r>
              <a:rPr lang="en-US" dirty="0"/>
              <a:t> is </a:t>
            </a:r>
            <a:r>
              <a:rPr lang="en-US" b="1" dirty="0"/>
              <a:t>what</a:t>
            </a:r>
            <a:r>
              <a:rPr lang="en-US" dirty="0"/>
              <a:t> you would like to be applied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6916"/>
          <a:stretch/>
        </p:blipFill>
        <p:spPr>
          <a:xfrm>
            <a:off x="0" y="4682847"/>
            <a:ext cx="9144000" cy="21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12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Pull Request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a discussion, giving some info on what you’ve done</a:t>
            </a:r>
          </a:p>
          <a:p>
            <a:r>
              <a:rPr lang="en-US" dirty="0" smtClean="0"/>
              <a:t>Hit the Send Pull Request</a:t>
            </a:r>
          </a:p>
          <a:p>
            <a:pPr lvl="1"/>
            <a:r>
              <a:rPr lang="en-US" dirty="0" smtClean="0"/>
              <a:t>Any subsequent pushes to your branch will automatically be updated with those commits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25" y="3298358"/>
            <a:ext cx="5811141" cy="353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50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Gists</a:t>
            </a:r>
            <a:r>
              <a:rPr lang="en-US" dirty="0"/>
              <a:t> are repositories, but with a little different functionality. </a:t>
            </a:r>
          </a:p>
          <a:p>
            <a:r>
              <a:rPr lang="en-US" dirty="0" err="1"/>
              <a:t>Gists</a:t>
            </a:r>
            <a:r>
              <a:rPr lang="en-US" dirty="0"/>
              <a:t> are snippets of code (similar to </a:t>
            </a:r>
            <a:r>
              <a:rPr lang="en-US" dirty="0" err="1"/>
              <a:t>jsFiddle</a:t>
            </a:r>
            <a:r>
              <a:rPr lang="en-US" dirty="0"/>
              <a:t> or </a:t>
            </a:r>
            <a:r>
              <a:rPr lang="en-US" dirty="0" err="1"/>
              <a:t>Codepen</a:t>
            </a:r>
            <a:r>
              <a:rPr lang="en-US" dirty="0"/>
              <a:t>) and can be a simple file or a full blown application.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can… discover (similar to explore), edit/create, review, fork, etc.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620" y="3685610"/>
            <a:ext cx="3172389" cy="317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07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3172"/>
            <a:ext cx="2551242" cy="990600"/>
          </a:xfrm>
        </p:spPr>
        <p:txBody>
          <a:bodyPr/>
          <a:lstStyle/>
          <a:p>
            <a:r>
              <a:rPr lang="en-US" b="1" dirty="0" smtClean="0"/>
              <a:t>The End</a:t>
            </a:r>
            <a:endParaRPr lang="en-US" b="1" dirty="0"/>
          </a:p>
        </p:txBody>
      </p:sp>
      <p:pic>
        <p:nvPicPr>
          <p:cNvPr id="4" name="Picture 3" descr="front-end-conftoc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530" y="431515"/>
            <a:ext cx="6258470" cy="625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2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source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Management of source code (files) in a repository that allows users to work on the same project, at any location, while avoiding conflicts along the way</a:t>
            </a:r>
            <a:endParaRPr lang="en-US" dirty="0"/>
          </a:p>
          <a:p>
            <a:r>
              <a:rPr lang="en-US" dirty="0" smtClean="0"/>
              <a:t>Allows </a:t>
            </a:r>
            <a:r>
              <a:rPr lang="en-US" dirty="0"/>
              <a:t>groups of people to work on the same documents (often code) </a:t>
            </a:r>
            <a:r>
              <a:rPr lang="en-US" dirty="0" smtClean="0"/>
              <a:t>at the </a:t>
            </a:r>
            <a:r>
              <a:rPr lang="en-US" dirty="0"/>
              <a:t>same time, and without stepping on each other's toes. It's a </a:t>
            </a:r>
            <a:r>
              <a:rPr lang="en-US" dirty="0" smtClean="0"/>
              <a:t>distributed version </a:t>
            </a:r>
            <a:r>
              <a:rPr lang="en-US" dirty="0"/>
              <a:t>control system.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3333" b="24815"/>
          <a:stretch/>
        </p:blipFill>
        <p:spPr>
          <a:xfrm>
            <a:off x="2082800" y="4276606"/>
            <a:ext cx="4978400" cy="258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8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should </a:t>
            </a:r>
            <a:r>
              <a:rPr lang="en-US" b="1" dirty="0" smtClean="0"/>
              <a:t>you</a:t>
            </a:r>
            <a:r>
              <a:rPr lang="en-US" dirty="0" smtClean="0"/>
              <a:t>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</a:t>
            </a:r>
            <a:r>
              <a:rPr lang="en-US" dirty="0"/>
              <a:t>we make stupid mistakes</a:t>
            </a:r>
          </a:p>
          <a:p>
            <a:r>
              <a:rPr lang="en-US" dirty="0"/>
              <a:t>Tag important milestones</a:t>
            </a:r>
          </a:p>
          <a:p>
            <a:r>
              <a:rPr lang="en-US" dirty="0"/>
              <a:t>Professional career</a:t>
            </a:r>
          </a:p>
          <a:p>
            <a:r>
              <a:rPr lang="en-US" dirty="0"/>
              <a:t>Storage efficiency </a:t>
            </a:r>
          </a:p>
          <a:p>
            <a:r>
              <a:rPr lang="en-US" dirty="0"/>
              <a:t>Compare history of your source tree</a:t>
            </a:r>
          </a:p>
          <a:p>
            <a:r>
              <a:rPr lang="en-US" dirty="0"/>
              <a:t>Experimentation with minimal </a:t>
            </a:r>
            <a:r>
              <a:rPr lang="en-US" dirty="0" smtClean="0"/>
              <a:t>consequences</a:t>
            </a:r>
          </a:p>
          <a:p>
            <a:r>
              <a:rPr lang="en-US" dirty="0" smtClean="0"/>
              <a:t>Team/social collaboration</a:t>
            </a:r>
          </a:p>
          <a:p>
            <a:r>
              <a:rPr lang="en-US" dirty="0" smtClean="0"/>
              <a:t> It’s a good habit!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riddloc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565" y="394527"/>
            <a:ext cx="3114785" cy="311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vs.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7137"/>
            <a:ext cx="8229600" cy="2373563"/>
          </a:xfrm>
        </p:spPr>
        <p:txBody>
          <a:bodyPr/>
          <a:lstStyle/>
          <a:p>
            <a:r>
              <a:rPr lang="en-US" dirty="0" smtClean="0"/>
              <a:t>Git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version control system – it’s the tool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Github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“Social” front end for Git and a place to store your repositories (for free, publicly)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5191090"/>
            <a:ext cx="3505200" cy="14637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0" y="4330700"/>
            <a:ext cx="2413000" cy="241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8444" r="8889"/>
          <a:stretch/>
        </p:blipFill>
        <p:spPr>
          <a:xfrm>
            <a:off x="6705600" y="4648200"/>
            <a:ext cx="2438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30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version control system</a:t>
            </a:r>
          </a:p>
          <a:p>
            <a:pPr lvl="1"/>
            <a:r>
              <a:rPr lang="en-US" dirty="0"/>
              <a:t>There isn’t one centralized code base to pull code from. Different branches hold different parts of the code</a:t>
            </a:r>
          </a:p>
          <a:p>
            <a:r>
              <a:rPr lang="en-US" dirty="0"/>
              <a:t>Git allows you to take a series of snapshot (commits) of your code</a:t>
            </a:r>
          </a:p>
          <a:p>
            <a:r>
              <a:rPr lang="en-US" dirty="0"/>
              <a:t>Git stores your files locally and you can choose to push/sync those files to somewhere, like Github</a:t>
            </a:r>
            <a:r>
              <a:rPr lang="en-US" dirty="0" smtClean="0"/>
              <a:t>!</a:t>
            </a:r>
          </a:p>
          <a:p>
            <a:r>
              <a:rPr lang="en-US" dirty="0" smtClean="0"/>
              <a:t>That means you can work offline, unlike other version control systems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momtoc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60" y="4746660"/>
            <a:ext cx="2111339" cy="21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9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vs. SVN (and others)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SVN</a:t>
            </a:r>
            <a:r>
              <a:rPr lang="en-US" dirty="0" smtClean="0"/>
              <a:t> stores info as a list of file-based changes</a:t>
            </a:r>
          </a:p>
          <a:p>
            <a:pPr lvl="1"/>
            <a:r>
              <a:rPr lang="en-US" dirty="0" smtClean="0"/>
              <a:t>Each file is compared to the base of that file overtime </a:t>
            </a:r>
          </a:p>
        </p:txBody>
      </p:sp>
      <p:pic>
        <p:nvPicPr>
          <p:cNvPr id="4" name="Picture 3" descr="18333fig0104-t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9" y="2728160"/>
            <a:ext cx="7101599" cy="316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8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vs. SVN (and others)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Git</a:t>
            </a:r>
            <a:r>
              <a:rPr lang="en-US" dirty="0" smtClean="0"/>
              <a:t> takes a snapshot of what all of your files look like at that moment and stores a reference to that snapshot</a:t>
            </a:r>
          </a:p>
          <a:p>
            <a:pPr lvl="1"/>
            <a:r>
              <a:rPr lang="en-US" dirty="0"/>
              <a:t>if no changes are made it doesn’t </a:t>
            </a:r>
            <a:r>
              <a:rPr lang="en-US" dirty="0" smtClean="0"/>
              <a:t>resave </a:t>
            </a:r>
            <a:r>
              <a:rPr lang="en-US" dirty="0"/>
              <a:t>the file</a:t>
            </a:r>
          </a:p>
          <a:p>
            <a:pPr lvl="1"/>
            <a:endParaRPr lang="en-US" dirty="0"/>
          </a:p>
        </p:txBody>
      </p:sp>
      <p:pic>
        <p:nvPicPr>
          <p:cNvPr id="4" name="Picture 3" descr="18333fig0105-t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89" y="2828089"/>
            <a:ext cx="7540813" cy="334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4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0794"/>
            <a:ext cx="8229600" cy="990600"/>
          </a:xfrm>
        </p:spPr>
        <p:txBody>
          <a:bodyPr/>
          <a:lstStyle/>
          <a:p>
            <a:r>
              <a:rPr lang="en-US" dirty="0" smtClean="0"/>
              <a:t>Social</a:t>
            </a:r>
            <a:endParaRPr lang="en-US" dirty="0"/>
          </a:p>
        </p:txBody>
      </p:sp>
      <p:pic>
        <p:nvPicPr>
          <p:cNvPr id="7" name="Picture 6" descr="Screen Shot 2013-11-11 at 9.15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4" y="1349209"/>
            <a:ext cx="8686800" cy="548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3496</TotalTime>
  <Words>1011</Words>
  <Application>Microsoft Macintosh PowerPoint</Application>
  <PresentationFormat>On-screen Show (4:3)</PresentationFormat>
  <Paragraphs>133</Paragraphs>
  <Slides>24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PowerPoint Presentation</vt:lpstr>
      <vt:lpstr>Why don’t you use it?</vt:lpstr>
      <vt:lpstr>What is source control?</vt:lpstr>
      <vt:lpstr>Why should you use it?</vt:lpstr>
      <vt:lpstr>Git vs. Github</vt:lpstr>
      <vt:lpstr>Git </vt:lpstr>
      <vt:lpstr>Git vs. SVN (and others)</vt:lpstr>
      <vt:lpstr>Git vs. SVN (and others)</vt:lpstr>
      <vt:lpstr>Social</vt:lpstr>
      <vt:lpstr>Basic Terms</vt:lpstr>
      <vt:lpstr>Some Popular Repositories… </vt:lpstr>
      <vt:lpstr>Getting started with Git/Github</vt:lpstr>
      <vt:lpstr>Repository setup</vt:lpstr>
      <vt:lpstr>Cloning a repo (terminal/cmd)</vt:lpstr>
      <vt:lpstr>Cloning a repo (Github client)</vt:lpstr>
      <vt:lpstr>Commit/Push changes to Github</vt:lpstr>
      <vt:lpstr>Conflict Resolution</vt:lpstr>
      <vt:lpstr>Forking &amp; Pull Requests</vt:lpstr>
      <vt:lpstr>Two models of collaborative development</vt:lpstr>
      <vt:lpstr>Two models of collaborative development</vt:lpstr>
      <vt:lpstr>The Pull Request</vt:lpstr>
      <vt:lpstr>The Pull Request (cont.)</vt:lpstr>
      <vt:lpstr>Gists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Mosher</dc:creator>
  <cp:lastModifiedBy>Jim Mosher</cp:lastModifiedBy>
  <cp:revision>59</cp:revision>
  <dcterms:created xsi:type="dcterms:W3CDTF">2013-10-12T02:45:11Z</dcterms:created>
  <dcterms:modified xsi:type="dcterms:W3CDTF">2013-11-12T22:10:54Z</dcterms:modified>
</cp:coreProperties>
</file>