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4"/>
  </p:sldMasterIdLst>
  <p:notesMasterIdLst>
    <p:notesMasterId r:id="rId16"/>
  </p:notesMasterIdLst>
  <p:sldIdLst>
    <p:sldId id="256" r:id="rId5"/>
    <p:sldId id="257" r:id="rId6"/>
    <p:sldId id="263" r:id="rId7"/>
    <p:sldId id="258" r:id="rId8"/>
    <p:sldId id="266" r:id="rId9"/>
    <p:sldId id="259" r:id="rId10"/>
    <p:sldId id="260" r:id="rId11"/>
    <p:sldId id="261" r:id="rId12"/>
    <p:sldId id="262"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Punia" initials="AP" lastIdx="1" clrIdx="0">
    <p:extLst>
      <p:ext uri="{19B8F6BF-5375-455C-9EA6-DF929625EA0E}">
        <p15:presenceInfo xmlns:p15="http://schemas.microsoft.com/office/powerpoint/2012/main" userId="0470cca1d41321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5B2D"/>
    <a:srgbClr val="BD582C"/>
    <a:srgbClr val="FFFFFF"/>
    <a:srgbClr val="FCEDDC"/>
    <a:srgbClr val="CC66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3" autoAdjust="0"/>
    <p:restoredTop sz="73469" autoAdjust="0"/>
  </p:normalViewPr>
  <p:slideViewPr>
    <p:cSldViewPr snapToGrid="0">
      <p:cViewPr varScale="1">
        <p:scale>
          <a:sx n="56" d="100"/>
          <a:sy n="56" d="100"/>
        </p:scale>
        <p:origin x="1475"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6E2CF-EF53-4693-AF16-CBEAEA41D6B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5AC637C-9BF3-4107-89B9-0EAEF12A81E1}">
      <dgm:prSet/>
      <dgm:spPr/>
      <dgm:t>
        <a:bodyPr/>
        <a:lstStyle/>
        <a:p>
          <a:r>
            <a:rPr lang="en-IN" dirty="0"/>
            <a:t>Question 1. Under which IUCN Red List status categories do these species fall? </a:t>
          </a:r>
        </a:p>
        <a:p>
          <a:r>
            <a:rPr lang="en-IN" dirty="0"/>
            <a:t>Are any species already extinct or are on the verge of extinction?</a:t>
          </a:r>
        </a:p>
      </dgm:t>
    </dgm:pt>
    <dgm:pt modelId="{0206DD34-C9BB-49B5-A648-74734944D07E}" type="parTrans" cxnId="{EF9D3211-F245-46E6-BFA8-201E5ADCA874}">
      <dgm:prSet/>
      <dgm:spPr/>
      <dgm:t>
        <a:bodyPr/>
        <a:lstStyle/>
        <a:p>
          <a:endParaRPr lang="en-US"/>
        </a:p>
      </dgm:t>
    </dgm:pt>
    <dgm:pt modelId="{E67FE58E-433E-41ED-BB3A-5A5D3091543A}" type="sibTrans" cxnId="{EF9D3211-F245-46E6-BFA8-201E5ADCA874}">
      <dgm:prSet/>
      <dgm:spPr/>
      <dgm:t>
        <a:bodyPr/>
        <a:lstStyle/>
        <a:p>
          <a:endParaRPr lang="en-US"/>
        </a:p>
      </dgm:t>
    </dgm:pt>
    <dgm:pt modelId="{2039991D-09EA-4B73-8282-A3285C4ABDAB}">
      <dgm:prSet/>
      <dgm:spPr/>
      <dgm:t>
        <a:bodyPr/>
        <a:lstStyle/>
        <a:p>
          <a:r>
            <a:rPr lang="en-US" dirty="0"/>
            <a:t>Question 3.  Which family of amphibians comprises the maximum number of  species on the IUCN Red List?</a:t>
          </a:r>
        </a:p>
      </dgm:t>
    </dgm:pt>
    <dgm:pt modelId="{51FF4F9E-414D-4162-ACD0-8439C46CE53C}" type="parTrans" cxnId="{C268A08D-A49F-4A6E-9BCB-EB6E6DE4EFA5}">
      <dgm:prSet/>
      <dgm:spPr/>
      <dgm:t>
        <a:bodyPr/>
        <a:lstStyle/>
        <a:p>
          <a:endParaRPr lang="en-US"/>
        </a:p>
      </dgm:t>
    </dgm:pt>
    <dgm:pt modelId="{0467AE28-8D93-437E-8FB4-4640C3D9BC92}" type="sibTrans" cxnId="{C268A08D-A49F-4A6E-9BCB-EB6E6DE4EFA5}">
      <dgm:prSet/>
      <dgm:spPr/>
      <dgm:t>
        <a:bodyPr/>
        <a:lstStyle/>
        <a:p>
          <a:endParaRPr lang="en-US"/>
        </a:p>
      </dgm:t>
    </dgm:pt>
    <dgm:pt modelId="{5FED1D40-A356-435C-933A-7A2B61580DA5}">
      <dgm:prSet/>
      <dgm:spPr/>
      <dgm:t>
        <a:bodyPr/>
        <a:lstStyle/>
        <a:p>
          <a:r>
            <a:rPr lang="en-IN" dirty="0"/>
            <a:t>Question 2. Suppose the W</a:t>
          </a:r>
          <a:r>
            <a:rPr lang="en-US" dirty="0" err="1"/>
            <a:t>ildLife</a:t>
          </a:r>
          <a:r>
            <a:rPr lang="en-US" dirty="0"/>
            <a:t> Department has a budget of $100 million to save the near threatened and vulnerable amphibians from extinction. How should the budget be split to ensure there is enough funds to support all amphibians?</a:t>
          </a:r>
          <a:endParaRPr lang="en-IN" dirty="0"/>
        </a:p>
      </dgm:t>
    </dgm:pt>
    <dgm:pt modelId="{30B3B081-F41A-479B-877D-B5D0BC05873A}" type="parTrans" cxnId="{69D99445-F70B-4B23-932C-FE5D651118AE}">
      <dgm:prSet/>
      <dgm:spPr/>
      <dgm:t>
        <a:bodyPr/>
        <a:lstStyle/>
        <a:p>
          <a:endParaRPr lang="en-IN"/>
        </a:p>
      </dgm:t>
    </dgm:pt>
    <dgm:pt modelId="{2301A196-D3C9-4B25-9A44-1E8059100E8E}" type="sibTrans" cxnId="{69D99445-F70B-4B23-932C-FE5D651118AE}">
      <dgm:prSet/>
      <dgm:spPr/>
      <dgm:t>
        <a:bodyPr/>
        <a:lstStyle/>
        <a:p>
          <a:endParaRPr lang="en-IN"/>
        </a:p>
      </dgm:t>
    </dgm:pt>
    <dgm:pt modelId="{865C09F4-02F5-4EDB-83C9-D0CE6939E2C3}" type="pres">
      <dgm:prSet presAssocID="{7ED6E2CF-EF53-4693-AF16-CBEAEA41D6BB}" presName="linear" presStyleCnt="0">
        <dgm:presLayoutVars>
          <dgm:animLvl val="lvl"/>
          <dgm:resizeHandles val="exact"/>
        </dgm:presLayoutVars>
      </dgm:prSet>
      <dgm:spPr/>
    </dgm:pt>
    <dgm:pt modelId="{3D87E0DB-BC48-4384-A410-4E3F490EE608}" type="pres">
      <dgm:prSet presAssocID="{15AC637C-9BF3-4107-89B9-0EAEF12A81E1}" presName="parentText" presStyleLbl="node1" presStyleIdx="0" presStyleCnt="3">
        <dgm:presLayoutVars>
          <dgm:chMax val="0"/>
          <dgm:bulletEnabled val="1"/>
        </dgm:presLayoutVars>
      </dgm:prSet>
      <dgm:spPr/>
    </dgm:pt>
    <dgm:pt modelId="{A6B04113-C9E4-495F-859E-6905F6C22925}" type="pres">
      <dgm:prSet presAssocID="{E67FE58E-433E-41ED-BB3A-5A5D3091543A}" presName="spacer" presStyleCnt="0"/>
      <dgm:spPr/>
    </dgm:pt>
    <dgm:pt modelId="{C38AB99D-031E-471A-91DA-9D255C4E6898}" type="pres">
      <dgm:prSet presAssocID="{5FED1D40-A356-435C-933A-7A2B61580DA5}" presName="parentText" presStyleLbl="node1" presStyleIdx="1" presStyleCnt="3">
        <dgm:presLayoutVars>
          <dgm:chMax val="0"/>
          <dgm:bulletEnabled val="1"/>
        </dgm:presLayoutVars>
      </dgm:prSet>
      <dgm:spPr/>
    </dgm:pt>
    <dgm:pt modelId="{85F32FC4-0EBC-44EB-8F77-0714AFD21461}" type="pres">
      <dgm:prSet presAssocID="{2301A196-D3C9-4B25-9A44-1E8059100E8E}" presName="spacer" presStyleCnt="0"/>
      <dgm:spPr/>
    </dgm:pt>
    <dgm:pt modelId="{F769BACA-DD12-47C4-A524-666E1E43B1BA}" type="pres">
      <dgm:prSet presAssocID="{2039991D-09EA-4B73-8282-A3285C4ABDAB}" presName="parentText" presStyleLbl="node1" presStyleIdx="2" presStyleCnt="3">
        <dgm:presLayoutVars>
          <dgm:chMax val="0"/>
          <dgm:bulletEnabled val="1"/>
        </dgm:presLayoutVars>
      </dgm:prSet>
      <dgm:spPr/>
    </dgm:pt>
  </dgm:ptLst>
  <dgm:cxnLst>
    <dgm:cxn modelId="{EF9D3211-F245-46E6-BFA8-201E5ADCA874}" srcId="{7ED6E2CF-EF53-4693-AF16-CBEAEA41D6BB}" destId="{15AC637C-9BF3-4107-89B9-0EAEF12A81E1}" srcOrd="0" destOrd="0" parTransId="{0206DD34-C9BB-49B5-A648-74734944D07E}" sibTransId="{E67FE58E-433E-41ED-BB3A-5A5D3091543A}"/>
    <dgm:cxn modelId="{BDD06D40-7D6D-4E5C-83B7-BEC1C249F2D4}" type="presOf" srcId="{2039991D-09EA-4B73-8282-A3285C4ABDAB}" destId="{F769BACA-DD12-47C4-A524-666E1E43B1BA}" srcOrd="0" destOrd="0" presId="urn:microsoft.com/office/officeart/2005/8/layout/vList2"/>
    <dgm:cxn modelId="{69D99445-F70B-4B23-932C-FE5D651118AE}" srcId="{7ED6E2CF-EF53-4693-AF16-CBEAEA41D6BB}" destId="{5FED1D40-A356-435C-933A-7A2B61580DA5}" srcOrd="1" destOrd="0" parTransId="{30B3B081-F41A-479B-877D-B5D0BC05873A}" sibTransId="{2301A196-D3C9-4B25-9A44-1E8059100E8E}"/>
    <dgm:cxn modelId="{AC63BC48-5C33-4354-8257-EB895F751767}" type="presOf" srcId="{7ED6E2CF-EF53-4693-AF16-CBEAEA41D6BB}" destId="{865C09F4-02F5-4EDB-83C9-D0CE6939E2C3}" srcOrd="0" destOrd="0" presId="urn:microsoft.com/office/officeart/2005/8/layout/vList2"/>
    <dgm:cxn modelId="{7293A68B-CC24-4B80-BD49-E199966EC445}" type="presOf" srcId="{5FED1D40-A356-435C-933A-7A2B61580DA5}" destId="{C38AB99D-031E-471A-91DA-9D255C4E6898}" srcOrd="0" destOrd="0" presId="urn:microsoft.com/office/officeart/2005/8/layout/vList2"/>
    <dgm:cxn modelId="{C268A08D-A49F-4A6E-9BCB-EB6E6DE4EFA5}" srcId="{7ED6E2CF-EF53-4693-AF16-CBEAEA41D6BB}" destId="{2039991D-09EA-4B73-8282-A3285C4ABDAB}" srcOrd="2" destOrd="0" parTransId="{51FF4F9E-414D-4162-ACD0-8439C46CE53C}" sibTransId="{0467AE28-8D93-437E-8FB4-4640C3D9BC92}"/>
    <dgm:cxn modelId="{6D51C9B6-D1BF-47D9-9E98-8A4010BF1665}" type="presOf" srcId="{15AC637C-9BF3-4107-89B9-0EAEF12A81E1}" destId="{3D87E0DB-BC48-4384-A410-4E3F490EE608}" srcOrd="0" destOrd="0" presId="urn:microsoft.com/office/officeart/2005/8/layout/vList2"/>
    <dgm:cxn modelId="{8270FE88-31C3-433F-98CF-A9F7BB42F4AE}" type="presParOf" srcId="{865C09F4-02F5-4EDB-83C9-D0CE6939E2C3}" destId="{3D87E0DB-BC48-4384-A410-4E3F490EE608}" srcOrd="0" destOrd="0" presId="urn:microsoft.com/office/officeart/2005/8/layout/vList2"/>
    <dgm:cxn modelId="{B5C03077-24D0-4E48-B9AD-790B828B2030}" type="presParOf" srcId="{865C09F4-02F5-4EDB-83C9-D0CE6939E2C3}" destId="{A6B04113-C9E4-495F-859E-6905F6C22925}" srcOrd="1" destOrd="0" presId="urn:microsoft.com/office/officeart/2005/8/layout/vList2"/>
    <dgm:cxn modelId="{9CE8267B-68F8-4941-ACCF-1A3FE28DC158}" type="presParOf" srcId="{865C09F4-02F5-4EDB-83C9-D0CE6939E2C3}" destId="{C38AB99D-031E-471A-91DA-9D255C4E6898}" srcOrd="2" destOrd="0" presId="urn:microsoft.com/office/officeart/2005/8/layout/vList2"/>
    <dgm:cxn modelId="{A30FC08E-C8A5-41D2-8B89-BB44D47D0F31}" type="presParOf" srcId="{865C09F4-02F5-4EDB-83C9-D0CE6939E2C3}" destId="{85F32FC4-0EBC-44EB-8F77-0714AFD21461}" srcOrd="3" destOrd="0" presId="urn:microsoft.com/office/officeart/2005/8/layout/vList2"/>
    <dgm:cxn modelId="{4383C075-C4CC-449F-98C4-AFEEF3B9BE59}" type="presParOf" srcId="{865C09F4-02F5-4EDB-83C9-D0CE6939E2C3}" destId="{F769BACA-DD12-47C4-A524-666E1E43B1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7E0DB-BC48-4384-A410-4E3F490EE608}">
      <dsp:nvSpPr>
        <dsp:cNvPr id="0" name=""/>
        <dsp:cNvSpPr/>
      </dsp:nvSpPr>
      <dsp:spPr>
        <a:xfrm>
          <a:off x="0" y="122324"/>
          <a:ext cx="9872663" cy="122345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Question 1. Under which IUCN Red List status categories do these species fall? </a:t>
          </a:r>
        </a:p>
        <a:p>
          <a:pPr marL="0" lvl="0" indent="0" algn="l" defTabSz="977900">
            <a:lnSpc>
              <a:spcPct val="90000"/>
            </a:lnSpc>
            <a:spcBef>
              <a:spcPct val="0"/>
            </a:spcBef>
            <a:spcAft>
              <a:spcPct val="35000"/>
            </a:spcAft>
            <a:buNone/>
          </a:pPr>
          <a:r>
            <a:rPr lang="en-IN" sz="2200" kern="1200" dirty="0"/>
            <a:t>Are any species already extinct or are on the verge of extinction?</a:t>
          </a:r>
        </a:p>
      </dsp:txBody>
      <dsp:txXfrm>
        <a:off x="59724" y="182048"/>
        <a:ext cx="9753215" cy="1104006"/>
      </dsp:txXfrm>
    </dsp:sp>
    <dsp:sp modelId="{C38AB99D-031E-471A-91DA-9D255C4E6898}">
      <dsp:nvSpPr>
        <dsp:cNvPr id="0" name=""/>
        <dsp:cNvSpPr/>
      </dsp:nvSpPr>
      <dsp:spPr>
        <a:xfrm>
          <a:off x="0" y="1409138"/>
          <a:ext cx="9872663" cy="122345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Question 2. Suppose the W</a:t>
          </a:r>
          <a:r>
            <a:rPr lang="en-US" sz="2200" kern="1200" dirty="0" err="1"/>
            <a:t>ildLife</a:t>
          </a:r>
          <a:r>
            <a:rPr lang="en-US" sz="2200" kern="1200" dirty="0"/>
            <a:t> Department has a budget of $100 million to save the near threatened and vulnerable amphibians from extinction. How should the budget be split to ensure there is enough funds to support all amphibians?</a:t>
          </a:r>
          <a:endParaRPr lang="en-IN" sz="2200" kern="1200" dirty="0"/>
        </a:p>
      </dsp:txBody>
      <dsp:txXfrm>
        <a:off x="59724" y="1468862"/>
        <a:ext cx="9753215" cy="1104006"/>
      </dsp:txXfrm>
    </dsp:sp>
    <dsp:sp modelId="{F769BACA-DD12-47C4-A524-666E1E43B1BA}">
      <dsp:nvSpPr>
        <dsp:cNvPr id="0" name=""/>
        <dsp:cNvSpPr/>
      </dsp:nvSpPr>
      <dsp:spPr>
        <a:xfrm>
          <a:off x="0" y="2695953"/>
          <a:ext cx="9872663" cy="122345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Question 3.  Which family of amphibians comprises the maximum number of  species on the IUCN Red List?</a:t>
          </a:r>
        </a:p>
      </dsp:txBody>
      <dsp:txXfrm>
        <a:off x="59724" y="2755677"/>
        <a:ext cx="9753215" cy="110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12C52-A11A-4758-B04B-AA4521A502CF}" type="datetimeFigureOut">
              <a:rPr lang="en-CA" smtClean="0"/>
              <a:t>2021-04-18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07FE2-05F1-4E10-8A94-2CD1B5714CA2}" type="slidenum">
              <a:rPr lang="en-CA" smtClean="0"/>
              <a:t>‹#›</a:t>
            </a:fld>
            <a:endParaRPr lang="en-CA"/>
          </a:p>
        </p:txBody>
      </p:sp>
    </p:spTree>
    <p:extLst>
      <p:ext uri="{BB962C8B-B14F-4D97-AF65-F5344CB8AC3E}">
        <p14:creationId xmlns:p14="http://schemas.microsoft.com/office/powerpoint/2010/main" val="226058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E707FE2-05F1-4E10-8A94-2CD1B5714CA2}" type="slidenum">
              <a:rPr lang="en-CA" smtClean="0"/>
              <a:t>2</a:t>
            </a:fld>
            <a:endParaRPr lang="en-CA"/>
          </a:p>
        </p:txBody>
      </p:sp>
    </p:spTree>
    <p:extLst>
      <p:ext uri="{BB962C8B-B14F-4D97-AF65-F5344CB8AC3E}">
        <p14:creationId xmlns:p14="http://schemas.microsoft.com/office/powerpoint/2010/main" val="3174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3B81155-923C-479F-950F-F1DE0194C62F}" type="datetimeFigureOut">
              <a:rPr lang="en-IN" smtClean="0"/>
              <a:t>18-04-2021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07514AE-BADB-4716-A378-22F056FDAC2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82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81155-923C-479F-950F-F1DE0194C62F}"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116963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81155-923C-479F-950F-F1DE0194C62F}"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413039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81155-923C-479F-950F-F1DE0194C62F}"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86245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81155-923C-479F-950F-F1DE0194C62F}"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514AE-BADB-4716-A378-22F056FDAC2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19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81155-923C-479F-950F-F1DE0194C62F}"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147828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81155-923C-479F-950F-F1DE0194C62F}" type="datetimeFigureOut">
              <a:rPr lang="en-IN" smtClean="0"/>
              <a:t>18-04-2021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197605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81155-923C-479F-950F-F1DE0194C62F}" type="datetimeFigureOut">
              <a:rPr lang="en-IN" smtClean="0"/>
              <a:t>18-04-2021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139977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81155-923C-479F-950F-F1DE0194C62F}" type="datetimeFigureOut">
              <a:rPr lang="en-IN" smtClean="0"/>
              <a:t>18-04-2021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298112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81155-923C-479F-950F-F1DE0194C62F}"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232931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81155-923C-479F-950F-F1DE0194C62F}"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514AE-BADB-4716-A378-22F056FDAC23}" type="slidenum">
              <a:rPr lang="en-IN" smtClean="0"/>
              <a:t>‹#›</a:t>
            </a:fld>
            <a:endParaRPr lang="en-IN"/>
          </a:p>
        </p:txBody>
      </p:sp>
    </p:spTree>
    <p:extLst>
      <p:ext uri="{BB962C8B-B14F-4D97-AF65-F5344CB8AC3E}">
        <p14:creationId xmlns:p14="http://schemas.microsoft.com/office/powerpoint/2010/main" val="303223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3B81155-923C-479F-950F-F1DE0194C62F}" type="datetimeFigureOut">
              <a:rPr lang="en-IN" smtClean="0"/>
              <a:t>18-04-2021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07514AE-BADB-4716-A378-22F056FDAC23}" type="slidenum">
              <a:rPr lang="en-IN" smtClean="0"/>
              <a:t>‹#›</a:t>
            </a:fld>
            <a:endParaRPr lang="en-IN"/>
          </a:p>
        </p:txBody>
      </p:sp>
    </p:spTree>
    <p:extLst>
      <p:ext uri="{BB962C8B-B14F-4D97-AF65-F5344CB8AC3E}">
        <p14:creationId xmlns:p14="http://schemas.microsoft.com/office/powerpoint/2010/main" val="312002102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3BE6-79D9-4C60-8AA5-D78F660A742C}"/>
              </a:ext>
            </a:extLst>
          </p:cNvPr>
          <p:cNvSpPr>
            <a:spLocks noGrp="1"/>
          </p:cNvSpPr>
          <p:nvPr>
            <p:ph type="ctrTitle"/>
          </p:nvPr>
        </p:nvSpPr>
        <p:spPr>
          <a:xfrm>
            <a:off x="3757748" y="111668"/>
            <a:ext cx="7319175" cy="3501791"/>
          </a:xfrm>
        </p:spPr>
        <p:txBody>
          <a:bodyPr>
            <a:normAutofit fontScale="90000"/>
          </a:bodyPr>
          <a:lstStyle/>
          <a:p>
            <a:pPr algn="ctr"/>
            <a:r>
              <a:rPr lang="en-IN" sz="6200" dirty="0"/>
              <a:t> </a:t>
            </a:r>
            <a:br>
              <a:rPr lang="en-IN" sz="6200" dirty="0"/>
            </a:br>
            <a:r>
              <a:rPr lang="en-IN" sz="6200" dirty="0"/>
              <a:t>Data Programming</a:t>
            </a:r>
            <a:br>
              <a:rPr lang="en-IN" sz="6200" dirty="0"/>
            </a:br>
            <a:r>
              <a:rPr lang="en-IN" sz="5000" b="0" dirty="0"/>
              <a:t>(BDAT 1004 02 – Group 4)</a:t>
            </a:r>
            <a:br>
              <a:rPr lang="en-IN" sz="4400" b="0" dirty="0"/>
            </a:br>
            <a:br>
              <a:rPr lang="en-IN" sz="6200" dirty="0"/>
            </a:br>
            <a:r>
              <a:rPr lang="en-IN" sz="6000" dirty="0"/>
              <a:t>Final Project</a:t>
            </a:r>
          </a:p>
        </p:txBody>
      </p:sp>
      <p:sp>
        <p:nvSpPr>
          <p:cNvPr id="3" name="Subtitle 2">
            <a:extLst>
              <a:ext uri="{FF2B5EF4-FFF2-40B4-BE49-F238E27FC236}">
                <a16:creationId xmlns:a16="http://schemas.microsoft.com/office/drawing/2014/main" id="{A7D2AD15-C2D9-4089-AD2E-70D75A33633E}"/>
              </a:ext>
            </a:extLst>
          </p:cNvPr>
          <p:cNvSpPr>
            <a:spLocks noGrp="1"/>
          </p:cNvSpPr>
          <p:nvPr>
            <p:ph type="subTitle" idx="1"/>
          </p:nvPr>
        </p:nvSpPr>
        <p:spPr>
          <a:xfrm>
            <a:off x="3010937" y="4452981"/>
            <a:ext cx="8065986" cy="1695450"/>
          </a:xfrm>
        </p:spPr>
        <p:txBody>
          <a:bodyPr>
            <a:normAutofit fontScale="77500" lnSpcReduction="20000"/>
          </a:bodyPr>
          <a:lstStyle/>
          <a:p>
            <a:r>
              <a:rPr lang="en-IN" sz="3400" b="1" dirty="0"/>
              <a:t>TEAM MEMBERS</a:t>
            </a:r>
          </a:p>
          <a:p>
            <a:pPr algn="l"/>
            <a:r>
              <a:rPr lang="en-IN" sz="2900" i="1" dirty="0"/>
              <a:t>ABHISHEK (200467064)                      CAROLYN KNIGHT (200289345)</a:t>
            </a:r>
          </a:p>
          <a:p>
            <a:pPr algn="l"/>
            <a:r>
              <a:rPr lang="en-IN" sz="2900" i="1" dirty="0"/>
              <a:t>JAMES MURRAY (200236211)           SWETA PATEL (200468627)</a:t>
            </a:r>
          </a:p>
          <a:p>
            <a:endParaRPr lang="en-IN" sz="1300" dirty="0"/>
          </a:p>
          <a:p>
            <a:endParaRPr lang="en-IN" sz="1300" dirty="0"/>
          </a:p>
          <a:p>
            <a:endParaRPr lang="en-IN" sz="1300" dirty="0"/>
          </a:p>
        </p:txBody>
      </p:sp>
      <p:pic>
        <p:nvPicPr>
          <p:cNvPr id="7" name="Graphic 6" descr="Programmer">
            <a:extLst>
              <a:ext uri="{FF2B5EF4-FFF2-40B4-BE49-F238E27FC236}">
                <a16:creationId xmlns:a16="http://schemas.microsoft.com/office/drawing/2014/main" id="{4A380FFB-EB01-45C0-BCE3-15D407D784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8262" y="1481444"/>
            <a:ext cx="2449486" cy="2449486"/>
          </a:xfrm>
          <a:prstGeom prst="rect">
            <a:avLst/>
          </a:prstGeom>
        </p:spPr>
      </p:pic>
    </p:spTree>
    <p:extLst>
      <p:ext uri="{BB962C8B-B14F-4D97-AF65-F5344CB8AC3E}">
        <p14:creationId xmlns:p14="http://schemas.microsoft.com/office/powerpoint/2010/main" val="86380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2">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4">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61331E-33BB-4113-8781-11E6B5B54F66}"/>
              </a:ext>
            </a:extLst>
          </p:cNvPr>
          <p:cNvSpPr>
            <a:spLocks noGrp="1"/>
          </p:cNvSpPr>
          <p:nvPr>
            <p:ph type="title"/>
          </p:nvPr>
        </p:nvSpPr>
        <p:spPr>
          <a:xfrm>
            <a:off x="643467" y="643466"/>
            <a:ext cx="3602736" cy="5269651"/>
          </a:xfrm>
        </p:spPr>
        <p:txBody>
          <a:bodyPr>
            <a:normAutofit/>
          </a:bodyPr>
          <a:lstStyle/>
          <a:p>
            <a:pPr algn="ctr"/>
            <a:r>
              <a:rPr lang="en-IN" sz="4000" dirty="0">
                <a:solidFill>
                  <a:schemeClr val="tx2"/>
                </a:solidFill>
                <a:latin typeface="Source Sans Pro Black" panose="020B0604020202020204" pitchFamily="34" charset="0"/>
              </a:rPr>
              <a:t>Conclusion</a:t>
            </a:r>
            <a:br>
              <a:rPr lang="en-IN" sz="3200" dirty="0">
                <a:solidFill>
                  <a:schemeClr val="tx2"/>
                </a:solidFill>
              </a:rPr>
            </a:br>
            <a:endParaRPr lang="en-IN" sz="3200" dirty="0">
              <a:solidFill>
                <a:schemeClr val="tx2"/>
              </a:solidFill>
            </a:endParaRPr>
          </a:p>
        </p:txBody>
      </p:sp>
      <p:cxnSp>
        <p:nvCxnSpPr>
          <p:cNvPr id="47" name="Straight Connector 46">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E22F10A-DAA5-4CC4-BE08-A6BC12E86D68}"/>
              </a:ext>
            </a:extLst>
          </p:cNvPr>
          <p:cNvSpPr>
            <a:spLocks noGrp="1"/>
          </p:cNvSpPr>
          <p:nvPr>
            <p:ph idx="1"/>
          </p:nvPr>
        </p:nvSpPr>
        <p:spPr>
          <a:xfrm>
            <a:off x="5065182" y="643466"/>
            <a:ext cx="6173333" cy="5269650"/>
          </a:xfrm>
        </p:spPr>
        <p:txBody>
          <a:bodyPr anchor="ctr">
            <a:normAutofit/>
          </a:bodyPr>
          <a:lstStyle/>
          <a:p>
            <a:r>
              <a:rPr lang="en-IN" sz="2000" dirty="0">
                <a:solidFill>
                  <a:schemeClr val="tx2"/>
                </a:solidFill>
              </a:rPr>
              <a:t>As per the analysis results, </a:t>
            </a:r>
            <a:r>
              <a:rPr lang="en-IN" sz="2000" dirty="0" err="1">
                <a:solidFill>
                  <a:schemeClr val="tx2"/>
                </a:solidFill>
              </a:rPr>
              <a:t>WildLife</a:t>
            </a:r>
            <a:r>
              <a:rPr lang="en-IN" sz="2000" dirty="0">
                <a:solidFill>
                  <a:schemeClr val="tx2"/>
                </a:solidFill>
              </a:rPr>
              <a:t> Department should spend $100 million to protect amphibians accordingly as:</a:t>
            </a:r>
          </a:p>
          <a:p>
            <a:r>
              <a:rPr lang="en-IN" sz="2000" dirty="0">
                <a:solidFill>
                  <a:schemeClr val="tx2"/>
                </a:solidFill>
              </a:rPr>
              <a:t>$44M -&gt; Endangered, Near Threatened and Extinct in the Wild species, as they are most exposed to the threat of extinction in the near future</a:t>
            </a:r>
          </a:p>
          <a:p>
            <a:r>
              <a:rPr lang="en-IN" sz="2000" dirty="0">
                <a:solidFill>
                  <a:schemeClr val="tx2"/>
                </a:solidFill>
              </a:rPr>
              <a:t>$33M -&gt; Least Concern species as they are greatest in number and to plan for better facilities. </a:t>
            </a:r>
          </a:p>
          <a:p>
            <a:r>
              <a:rPr lang="en-IN" sz="2000" dirty="0">
                <a:solidFill>
                  <a:schemeClr val="tx2"/>
                </a:solidFill>
              </a:rPr>
              <a:t>$22M -&gt; Vulnerable species</a:t>
            </a:r>
          </a:p>
          <a:p>
            <a:pPr marL="0" indent="0">
              <a:buNone/>
            </a:pPr>
            <a:r>
              <a:rPr lang="en-IN" sz="2000" dirty="0">
                <a:solidFill>
                  <a:schemeClr val="tx2"/>
                </a:solidFill>
              </a:rPr>
              <a:t> </a:t>
            </a:r>
          </a:p>
        </p:txBody>
      </p:sp>
    </p:spTree>
    <p:extLst>
      <p:ext uri="{BB962C8B-B14F-4D97-AF65-F5344CB8AC3E}">
        <p14:creationId xmlns:p14="http://schemas.microsoft.com/office/powerpoint/2010/main" val="15967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26C0AB-632B-4701-A5A6-052B75B7F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22A2853-A55A-47F7-902F-6DE7185D8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46887"/>
            <a:ext cx="7314691"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A0A3D00-134B-401B-BED1-39F1B734C9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843" y="4005950"/>
            <a:ext cx="531902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4F11129-8A77-4850-9BAB-FDA0CF4F3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A99633-DC2D-4949-8993-F27530FDE6F2}"/>
              </a:ext>
            </a:extLst>
          </p:cNvPr>
          <p:cNvSpPr>
            <a:spLocks noGrp="1"/>
          </p:cNvSpPr>
          <p:nvPr>
            <p:ph type="title"/>
          </p:nvPr>
        </p:nvSpPr>
        <p:spPr>
          <a:xfrm>
            <a:off x="5283553" y="893398"/>
            <a:ext cx="6019601" cy="3187208"/>
          </a:xfrm>
        </p:spPr>
        <p:txBody>
          <a:bodyPr vert="horz" lIns="91440" tIns="45720" rIns="91440" bIns="45720" rtlCol="0" anchor="b">
            <a:normAutofit/>
          </a:bodyPr>
          <a:lstStyle/>
          <a:p>
            <a:pPr algn="ctr">
              <a:lnSpc>
                <a:spcPct val="85000"/>
              </a:lnSpc>
            </a:pPr>
            <a:r>
              <a:rPr lang="en-US" sz="7200" b="1" cap="all">
                <a:solidFill>
                  <a:srgbClr val="FFFFFF"/>
                </a:solidFill>
              </a:rPr>
              <a:t>Thank You</a:t>
            </a:r>
          </a:p>
        </p:txBody>
      </p:sp>
      <p:pic>
        <p:nvPicPr>
          <p:cNvPr id="7" name="Graphic 6">
            <a:extLst>
              <a:ext uri="{FF2B5EF4-FFF2-40B4-BE49-F238E27FC236}">
                <a16:creationId xmlns:a16="http://schemas.microsoft.com/office/drawing/2014/main" id="{568E26B9-7B35-4603-856F-7752411EF01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33425" y="1638300"/>
            <a:ext cx="3274054" cy="3349577"/>
          </a:xfrm>
          <a:prstGeom prst="rect">
            <a:avLst/>
          </a:prstGeom>
        </p:spPr>
      </p:pic>
    </p:spTree>
    <p:extLst>
      <p:ext uri="{BB962C8B-B14F-4D97-AF65-F5344CB8AC3E}">
        <p14:creationId xmlns:p14="http://schemas.microsoft.com/office/powerpoint/2010/main" val="372048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4CCC-C3E4-4E89-8D03-D10ECEA538F7}"/>
              </a:ext>
            </a:extLst>
          </p:cNvPr>
          <p:cNvSpPr>
            <a:spLocks noGrp="1"/>
          </p:cNvSpPr>
          <p:nvPr>
            <p:ph type="title"/>
          </p:nvPr>
        </p:nvSpPr>
        <p:spPr>
          <a:xfrm>
            <a:off x="2104859" y="323851"/>
            <a:ext cx="3905250" cy="1514476"/>
          </a:xfrm>
        </p:spPr>
        <p:txBody>
          <a:bodyPr>
            <a:normAutofit fontScale="90000"/>
          </a:bodyPr>
          <a:lstStyle/>
          <a:p>
            <a:r>
              <a:rPr lang="en-IN" sz="4900" u="sng" dirty="0">
                <a:latin typeface="Algerian" panose="04020705040A02060702" pitchFamily="82" charset="0"/>
              </a:rPr>
              <a:t>INTRODUCTION</a:t>
            </a:r>
            <a:br>
              <a:rPr lang="en-IN" sz="4900" dirty="0"/>
            </a:br>
            <a:br>
              <a:rPr lang="en-IN" sz="2100" dirty="0"/>
            </a:br>
            <a:r>
              <a:rPr lang="en-IN" sz="2100" dirty="0"/>
              <a:t> </a:t>
            </a:r>
            <a:br>
              <a:rPr lang="en-IN" sz="2100" dirty="0"/>
            </a:br>
            <a:endParaRPr lang="en-IN" sz="2100" dirty="0"/>
          </a:p>
        </p:txBody>
      </p:sp>
      <p:pic>
        <p:nvPicPr>
          <p:cNvPr id="5" name="Picture 4">
            <a:extLst>
              <a:ext uri="{FF2B5EF4-FFF2-40B4-BE49-F238E27FC236}">
                <a16:creationId xmlns:a16="http://schemas.microsoft.com/office/drawing/2014/main" id="{2A2AD11F-C1AA-4715-9E8D-A617A3CA281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1316621" y="2605413"/>
            <a:ext cx="2740863" cy="2586309"/>
          </a:xfrm>
          <a:prstGeom prst="rect">
            <a:avLst/>
          </a:prstGeom>
        </p:spPr>
      </p:pic>
      <p:sp>
        <p:nvSpPr>
          <p:cNvPr id="3" name="Content Placeholder 2">
            <a:extLst>
              <a:ext uri="{FF2B5EF4-FFF2-40B4-BE49-F238E27FC236}">
                <a16:creationId xmlns:a16="http://schemas.microsoft.com/office/drawing/2014/main" id="{5240F703-B0B4-47A0-9196-B59B074BEB60}"/>
              </a:ext>
            </a:extLst>
          </p:cNvPr>
          <p:cNvSpPr>
            <a:spLocks noGrp="1"/>
          </p:cNvSpPr>
          <p:nvPr>
            <p:ph idx="1"/>
          </p:nvPr>
        </p:nvSpPr>
        <p:spPr>
          <a:xfrm>
            <a:off x="4490977" y="1323974"/>
            <a:ext cx="7108124" cy="5210175"/>
          </a:xfrm>
        </p:spPr>
        <p:txBody>
          <a:bodyPr>
            <a:normAutofit fontScale="92500" lnSpcReduction="10000"/>
          </a:bodyPr>
          <a:lstStyle/>
          <a:p>
            <a:pPr marL="0" indent="0" algn="ctr">
              <a:buNone/>
            </a:pPr>
            <a:r>
              <a:rPr lang="en-IN" sz="1200" i="1" dirty="0"/>
              <a:t> </a:t>
            </a:r>
            <a:r>
              <a:rPr lang="en-IN" sz="2800" i="1" dirty="0">
                <a:solidFill>
                  <a:schemeClr val="tx1">
                    <a:lumMod val="85000"/>
                    <a:lumOff val="15000"/>
                  </a:schemeClr>
                </a:solidFill>
              </a:rPr>
              <a:t>Amphibians Data</a:t>
            </a:r>
          </a:p>
          <a:p>
            <a:pPr>
              <a:buFont typeface="Arial" panose="020B0604020202020204" pitchFamily="34" charset="0"/>
              <a:buChar char="•"/>
            </a:pPr>
            <a:r>
              <a:rPr lang="en-US" sz="1800" i="1" dirty="0">
                <a:solidFill>
                  <a:schemeClr val="tx1">
                    <a:lumMod val="85000"/>
                    <a:lumOff val="15000"/>
                  </a:schemeClr>
                </a:solidFill>
              </a:rPr>
              <a:t>Established in 1964, </a:t>
            </a:r>
            <a:r>
              <a:rPr lang="en-US" sz="1800" b="1" i="1" dirty="0">
                <a:solidFill>
                  <a:schemeClr val="tx1">
                    <a:lumMod val="85000"/>
                    <a:lumOff val="15000"/>
                  </a:schemeClr>
                </a:solidFill>
              </a:rPr>
              <a:t>The International Union for Conservation of Nature’s (IUCN) Red List of Threatened Species</a:t>
            </a:r>
            <a:r>
              <a:rPr lang="en-US" sz="1800" i="1" dirty="0">
                <a:solidFill>
                  <a:schemeClr val="tx1">
                    <a:lumMod val="85000"/>
                    <a:lumOff val="15000"/>
                  </a:schemeClr>
                </a:solidFill>
              </a:rPr>
              <a:t> has evolved to become the world’s most comprehensive information source on the global conservation status of animal, fungi and plant species.</a:t>
            </a:r>
          </a:p>
          <a:p>
            <a:pPr>
              <a:buFont typeface="Arial" panose="020B0604020202020204" pitchFamily="34" charset="0"/>
              <a:buChar char="•"/>
            </a:pPr>
            <a:r>
              <a:rPr lang="en-US" sz="1800" i="1" dirty="0">
                <a:solidFill>
                  <a:schemeClr val="tx1">
                    <a:lumMod val="85000"/>
                    <a:lumOff val="15000"/>
                  </a:schemeClr>
                </a:solidFill>
              </a:rPr>
              <a:t>The IUCN Red List is a critical indicator of the health of the world’s biodiversity. Far more than a list of species and their status, it is a powerful tool to inform and catalyze action for biodiversity conservation and policy change, critical to protecting the natural resources we need to survive.</a:t>
            </a:r>
          </a:p>
          <a:p>
            <a:pPr>
              <a:buFont typeface="Arial" panose="020B0604020202020204" pitchFamily="34" charset="0"/>
              <a:buChar char="•"/>
            </a:pPr>
            <a:r>
              <a:rPr lang="en-US" sz="1800" i="1" dirty="0">
                <a:solidFill>
                  <a:schemeClr val="tx1">
                    <a:lumMod val="85000"/>
                    <a:lumOff val="15000"/>
                  </a:schemeClr>
                </a:solidFill>
              </a:rPr>
              <a:t>This Data contains information about </a:t>
            </a:r>
            <a:r>
              <a:rPr lang="en-US" sz="1800" b="1" i="1" dirty="0">
                <a:solidFill>
                  <a:schemeClr val="tx1">
                    <a:lumMod val="85000"/>
                    <a:lumOff val="15000"/>
                  </a:schemeClr>
                </a:solidFill>
              </a:rPr>
              <a:t>Amphibian </a:t>
            </a:r>
            <a:r>
              <a:rPr lang="en-US" sz="1800" i="1" dirty="0">
                <a:solidFill>
                  <a:schemeClr val="tx1">
                    <a:lumMod val="85000"/>
                    <a:lumOff val="15000"/>
                  </a:schemeClr>
                </a:solidFill>
              </a:rPr>
              <a:t>species, which are included in the IUCN’S Red List of Threatened Species. Specifically, the amphibians in this data set are specific to Canada and the USA. Amphibians are small vertebrates that need water, or a moist environment, to survive. The species in this group include </a:t>
            </a:r>
            <a:r>
              <a:rPr lang="en-US" sz="1800" b="1" i="1" dirty="0">
                <a:solidFill>
                  <a:schemeClr val="tx1">
                    <a:lumMod val="85000"/>
                    <a:lumOff val="15000"/>
                  </a:schemeClr>
                </a:solidFill>
              </a:rPr>
              <a:t>frogs, salamanders </a:t>
            </a:r>
            <a:r>
              <a:rPr lang="en-US" sz="1800" i="1" dirty="0">
                <a:solidFill>
                  <a:schemeClr val="tx1">
                    <a:lumMod val="85000"/>
                    <a:lumOff val="15000"/>
                  </a:schemeClr>
                </a:solidFill>
              </a:rPr>
              <a:t>etc. All can breathe and absorb water through their very thin skin. </a:t>
            </a:r>
            <a:endParaRPr lang="en-IN" sz="1800" i="1" dirty="0">
              <a:solidFill>
                <a:schemeClr val="tx1">
                  <a:lumMod val="85000"/>
                  <a:lumOff val="15000"/>
                </a:schemeClr>
              </a:solidFill>
            </a:endParaRPr>
          </a:p>
          <a:p>
            <a:pPr marL="0" indent="0">
              <a:buNone/>
            </a:pPr>
            <a:r>
              <a:rPr lang="en-IN" sz="1800" i="1" dirty="0">
                <a:solidFill>
                  <a:schemeClr val="tx1">
                    <a:lumMod val="85000"/>
                    <a:lumOff val="15000"/>
                  </a:schemeClr>
                </a:solidFill>
              </a:rPr>
              <a:t>      </a:t>
            </a:r>
            <a:r>
              <a:rPr lang="en-IN" sz="2000" i="1" dirty="0">
                <a:solidFill>
                  <a:schemeClr val="tx1">
                    <a:lumMod val="85000"/>
                    <a:lumOff val="15000"/>
                  </a:schemeClr>
                </a:solidFill>
              </a:rPr>
              <a:t>Reference: </a:t>
            </a:r>
          </a:p>
          <a:p>
            <a:pPr marL="0" indent="0">
              <a:buNone/>
            </a:pPr>
            <a:r>
              <a:rPr lang="en-IN" sz="1800" i="1" dirty="0">
                <a:solidFill>
                  <a:schemeClr val="tx1">
                    <a:lumMod val="85000"/>
                    <a:lumOff val="15000"/>
                  </a:schemeClr>
                </a:solidFill>
              </a:rPr>
              <a:t>       https://amphibiaweb.org/amphibian/amph_index.html</a:t>
            </a:r>
          </a:p>
          <a:p>
            <a:pPr marL="0" indent="0">
              <a:buNone/>
            </a:pPr>
            <a:r>
              <a:rPr lang="en-IN" sz="1800" i="1" dirty="0">
                <a:solidFill>
                  <a:schemeClr val="accent2">
                    <a:lumMod val="75000"/>
                  </a:schemeClr>
                </a:solidFill>
              </a:rPr>
              <a:t>	</a:t>
            </a:r>
          </a:p>
        </p:txBody>
      </p:sp>
    </p:spTree>
    <p:extLst>
      <p:ext uri="{BB962C8B-B14F-4D97-AF65-F5344CB8AC3E}">
        <p14:creationId xmlns:p14="http://schemas.microsoft.com/office/powerpoint/2010/main" val="102806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B31A-868A-4560-A206-C98A850D7139}"/>
              </a:ext>
            </a:extLst>
          </p:cNvPr>
          <p:cNvSpPr>
            <a:spLocks noGrp="1"/>
          </p:cNvSpPr>
          <p:nvPr>
            <p:ph type="title"/>
          </p:nvPr>
        </p:nvSpPr>
        <p:spPr>
          <a:xfrm>
            <a:off x="1143000" y="609600"/>
            <a:ext cx="9875520" cy="1356360"/>
          </a:xfrm>
        </p:spPr>
        <p:txBody>
          <a:bodyPr>
            <a:normAutofit/>
          </a:bodyPr>
          <a:lstStyle/>
          <a:p>
            <a:r>
              <a:rPr lang="en-IN"/>
              <a:t>Business Questions</a:t>
            </a:r>
            <a:br>
              <a:rPr lang="en-IN"/>
            </a:br>
            <a:endParaRPr lang="en-IN"/>
          </a:p>
        </p:txBody>
      </p:sp>
      <p:graphicFrame>
        <p:nvGraphicFramePr>
          <p:cNvPr id="5" name="Content Placeholder 2">
            <a:extLst>
              <a:ext uri="{FF2B5EF4-FFF2-40B4-BE49-F238E27FC236}">
                <a16:creationId xmlns:a16="http://schemas.microsoft.com/office/drawing/2014/main" id="{D61B4AC0-14E4-4B6C-8982-61D028AC928C}"/>
              </a:ext>
            </a:extLst>
          </p:cNvPr>
          <p:cNvGraphicFramePr>
            <a:graphicFrameLocks noGrp="1"/>
          </p:cNvGraphicFramePr>
          <p:nvPr>
            <p:ph idx="1"/>
            <p:extLst>
              <p:ext uri="{D42A27DB-BD31-4B8C-83A1-F6EECF244321}">
                <p14:modId xmlns:p14="http://schemas.microsoft.com/office/powerpoint/2010/main" val="3899828038"/>
              </p:ext>
            </p:extLst>
          </p:nvPr>
        </p:nvGraphicFramePr>
        <p:xfrm>
          <a:off x="1143000" y="2054268"/>
          <a:ext cx="9872663" cy="4041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41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26033E-6BA7-4FF9-8C7B-917218AA005B}"/>
              </a:ext>
            </a:extLst>
          </p:cNvPr>
          <p:cNvSpPr>
            <a:spLocks noGrp="1"/>
          </p:cNvSpPr>
          <p:nvPr>
            <p:ph type="title"/>
          </p:nvPr>
        </p:nvSpPr>
        <p:spPr>
          <a:xfrm>
            <a:off x="643467" y="643466"/>
            <a:ext cx="3602736" cy="5269651"/>
          </a:xfrm>
        </p:spPr>
        <p:txBody>
          <a:bodyPr>
            <a:normAutofit/>
          </a:bodyPr>
          <a:lstStyle/>
          <a:p>
            <a:pPr algn="ctr"/>
            <a:r>
              <a:rPr lang="en-IN" sz="4000" dirty="0">
                <a:solidFill>
                  <a:schemeClr val="tx2"/>
                </a:solidFill>
              </a:rPr>
              <a:t>Dataset Description</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DB2F15-F2FF-4C25-B6D8-8D8030D6C1BB}"/>
              </a:ext>
            </a:extLst>
          </p:cNvPr>
          <p:cNvSpPr>
            <a:spLocks noGrp="1"/>
          </p:cNvSpPr>
          <p:nvPr>
            <p:ph idx="1"/>
          </p:nvPr>
        </p:nvSpPr>
        <p:spPr>
          <a:xfrm>
            <a:off x="5065182" y="643466"/>
            <a:ext cx="6173333" cy="5269650"/>
          </a:xfrm>
        </p:spPr>
        <p:txBody>
          <a:bodyPr anchor="ctr">
            <a:normAutofit/>
            <a:scene3d>
              <a:camera prst="orthographicFront"/>
              <a:lightRig rig="soft" dir="t">
                <a:rot lat="0" lon="0" rev="15600000"/>
              </a:lightRig>
            </a:scene3d>
            <a:sp3d extrusionH="57150" prstMaterial="softEdge">
              <a:bevelT w="25400" h="38100"/>
            </a:sp3d>
          </a:bodyPr>
          <a:lstStyle/>
          <a:p>
            <a:pPr>
              <a:buFont typeface="Wingdings" panose="05000000000000000000" pitchFamily="2" charset="2"/>
              <a:buChar char="Ø"/>
            </a:pPr>
            <a:r>
              <a:rPr lang="en-US" sz="2400" b="1" dirty="0">
                <a:ln/>
                <a:solidFill>
                  <a:schemeClr val="accent4"/>
                </a:solidFill>
              </a:rPr>
              <a:t>Attributes:</a:t>
            </a:r>
          </a:p>
          <a:p>
            <a:pPr marL="0" indent="0">
              <a:buNone/>
            </a:pPr>
            <a:r>
              <a:rPr lang="en-US" sz="2000" b="1" dirty="0">
                <a:ln/>
                <a:solidFill>
                  <a:schemeClr val="accent4"/>
                </a:solidFill>
              </a:rPr>
              <a:t> This Dataset contains 174 records/rows and 5 variables/columns.</a:t>
            </a:r>
          </a:p>
          <a:p>
            <a:pPr marL="0" indent="0">
              <a:buNone/>
            </a:pPr>
            <a:r>
              <a:rPr lang="en-US" sz="2000" b="1" dirty="0">
                <a:ln/>
                <a:solidFill>
                  <a:schemeClr val="accent4"/>
                </a:solidFill>
              </a:rPr>
              <a:t>  It includes following Columns such as:</a:t>
            </a:r>
          </a:p>
          <a:p>
            <a:pPr marL="457200" indent="-457200">
              <a:buAutoNum type="arabicPeriod"/>
            </a:pPr>
            <a:r>
              <a:rPr lang="en-US" sz="2000" b="1" dirty="0">
                <a:ln/>
                <a:solidFill>
                  <a:schemeClr val="accent4"/>
                </a:solidFill>
              </a:rPr>
              <a:t>Scientific Names : Specie’s Scientific Names</a:t>
            </a:r>
            <a:endParaRPr lang="en-IN" sz="2000" b="1" dirty="0">
              <a:ln/>
              <a:solidFill>
                <a:schemeClr val="accent4"/>
              </a:solidFill>
            </a:endParaRPr>
          </a:p>
          <a:p>
            <a:pPr marL="457200" indent="-457200">
              <a:buAutoNum type="arabicPeriod"/>
            </a:pPr>
            <a:r>
              <a:rPr lang="en-US" sz="2000" b="1" dirty="0">
                <a:ln/>
                <a:solidFill>
                  <a:schemeClr val="accent4"/>
                </a:solidFill>
              </a:rPr>
              <a:t>IUCN Red List Status : 8 different categories under IUCN’s List Status</a:t>
            </a:r>
          </a:p>
          <a:p>
            <a:pPr marL="457200" indent="-457200">
              <a:buAutoNum type="arabicPeriod"/>
            </a:pPr>
            <a:r>
              <a:rPr lang="en-US" sz="2000" b="1" dirty="0">
                <a:ln/>
                <a:solidFill>
                  <a:schemeClr val="accent4"/>
                </a:solidFill>
              </a:rPr>
              <a:t>Vernacular Name : A common name of a taxon or organism</a:t>
            </a:r>
          </a:p>
          <a:p>
            <a:pPr marL="457200" indent="-457200">
              <a:buAutoNum type="arabicPeriod"/>
            </a:pPr>
            <a:r>
              <a:rPr lang="en-US" sz="2000" b="1" dirty="0">
                <a:ln/>
                <a:solidFill>
                  <a:schemeClr val="accent4"/>
                </a:solidFill>
              </a:rPr>
              <a:t>Family : Different families of amphibians</a:t>
            </a:r>
          </a:p>
          <a:p>
            <a:pPr marL="457200" indent="-457200">
              <a:buAutoNum type="arabicPeriod"/>
            </a:pPr>
            <a:r>
              <a:rPr lang="en-US" sz="2000" b="1" dirty="0">
                <a:ln/>
                <a:solidFill>
                  <a:schemeClr val="accent4"/>
                </a:solidFill>
              </a:rPr>
              <a:t>Order: The order is a taxonomic rank used in the classification of organisms </a:t>
            </a:r>
          </a:p>
        </p:txBody>
      </p:sp>
    </p:spTree>
    <p:extLst>
      <p:ext uri="{BB962C8B-B14F-4D97-AF65-F5344CB8AC3E}">
        <p14:creationId xmlns:p14="http://schemas.microsoft.com/office/powerpoint/2010/main" val="14186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71D1-EFBE-41EE-8489-BF7791332953}"/>
              </a:ext>
            </a:extLst>
          </p:cNvPr>
          <p:cNvSpPr>
            <a:spLocks noGrp="1"/>
          </p:cNvSpPr>
          <p:nvPr>
            <p:ph type="title"/>
          </p:nvPr>
        </p:nvSpPr>
        <p:spPr>
          <a:xfrm>
            <a:off x="1066800" y="448527"/>
            <a:ext cx="10058400" cy="1870671"/>
          </a:xfrm>
        </p:spPr>
        <p:txBody>
          <a:bodyPr wrap="square">
            <a:normAutofit/>
          </a:bodyPr>
          <a:lstStyle/>
          <a:p>
            <a:pPr algn="ctr"/>
            <a:r>
              <a:rPr lang="en-IN" sz="5400" dirty="0"/>
              <a:t>Dataset</a:t>
            </a:r>
            <a:br>
              <a:rPr lang="en-IN" sz="5400" dirty="0"/>
            </a:br>
            <a:endParaRPr lang="en-IN" sz="5400" dirty="0"/>
          </a:p>
        </p:txBody>
      </p:sp>
      <p:pic>
        <p:nvPicPr>
          <p:cNvPr id="5" name="Content Placeholder 4">
            <a:extLst>
              <a:ext uri="{FF2B5EF4-FFF2-40B4-BE49-F238E27FC236}">
                <a16:creationId xmlns:a16="http://schemas.microsoft.com/office/drawing/2014/main" id="{FB549968-2C6B-4EE1-9571-EAFC593E6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027" y="2057400"/>
            <a:ext cx="7716609" cy="4038600"/>
          </a:xfrm>
        </p:spPr>
      </p:pic>
    </p:spTree>
    <p:extLst>
      <p:ext uri="{BB962C8B-B14F-4D97-AF65-F5344CB8AC3E}">
        <p14:creationId xmlns:p14="http://schemas.microsoft.com/office/powerpoint/2010/main" val="389864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C6B8-A2D7-46B9-A976-6621E5EA3D0D}"/>
              </a:ext>
            </a:extLst>
          </p:cNvPr>
          <p:cNvSpPr>
            <a:spLocks noGrp="1"/>
          </p:cNvSpPr>
          <p:nvPr>
            <p:ph type="title"/>
          </p:nvPr>
        </p:nvSpPr>
        <p:spPr>
          <a:xfrm>
            <a:off x="1096963" y="172304"/>
            <a:ext cx="10058400" cy="732572"/>
          </a:xfrm>
        </p:spPr>
        <p:txBody>
          <a:bodyPr>
            <a:normAutofit/>
          </a:bodyPr>
          <a:lstStyle/>
          <a:p>
            <a:pPr algn="ctr"/>
            <a:r>
              <a:rPr lang="en-IN" sz="4400" u="sng" dirty="0"/>
              <a:t>Bar Graph (Matplotlib)</a:t>
            </a:r>
          </a:p>
        </p:txBody>
      </p:sp>
      <p:pic>
        <p:nvPicPr>
          <p:cNvPr id="7" name="Content Placeholder 6">
            <a:extLst>
              <a:ext uri="{FF2B5EF4-FFF2-40B4-BE49-F238E27FC236}">
                <a16:creationId xmlns:a16="http://schemas.microsoft.com/office/drawing/2014/main" id="{3F8ED5DC-B3BC-44FE-B8CA-ACE269BB051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6963" y="1139868"/>
            <a:ext cx="10058400" cy="5198302"/>
          </a:xfrm>
        </p:spPr>
      </p:pic>
    </p:spTree>
    <p:extLst>
      <p:ext uri="{BB962C8B-B14F-4D97-AF65-F5344CB8AC3E}">
        <p14:creationId xmlns:p14="http://schemas.microsoft.com/office/powerpoint/2010/main" val="201960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367BF5AA-FDD7-4819-8BD6-1A33A27AFE69}"/>
              </a:ext>
            </a:extLst>
          </p:cNvPr>
          <p:cNvSpPr>
            <a:spLocks noGrp="1"/>
          </p:cNvSpPr>
          <p:nvPr>
            <p:ph type="title"/>
          </p:nvPr>
        </p:nvSpPr>
        <p:spPr>
          <a:xfrm>
            <a:off x="7543800" y="2080739"/>
            <a:ext cx="3690257" cy="195326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br>
              <a:rPr lang="en-US" sz="3600" dirty="0">
                <a:solidFill>
                  <a:schemeClr val="tx1">
                    <a:lumMod val="75000"/>
                    <a:lumOff val="25000"/>
                  </a:schemeClr>
                </a:solidFill>
                <a:latin typeface="+mj-lt"/>
                <a:ea typeface="+mj-ea"/>
                <a:cs typeface="+mj-cs"/>
              </a:rPr>
            </a:br>
            <a:r>
              <a:rPr lang="en-US" sz="4000" dirty="0">
                <a:solidFill>
                  <a:schemeClr val="tx1">
                    <a:lumMod val="75000"/>
                    <a:lumOff val="25000"/>
                  </a:schemeClr>
                </a:solidFill>
                <a:latin typeface="+mj-lt"/>
                <a:ea typeface="+mj-ea"/>
                <a:cs typeface="+mj-cs"/>
              </a:rPr>
              <a:t>Pie Chart (Matplotlib)</a:t>
            </a:r>
            <a:br>
              <a:rPr lang="en-US" sz="4000" dirty="0">
                <a:solidFill>
                  <a:schemeClr val="tx1">
                    <a:lumMod val="75000"/>
                    <a:lumOff val="25000"/>
                  </a:schemeClr>
                </a:solidFill>
                <a:latin typeface="+mj-lt"/>
                <a:ea typeface="+mj-ea"/>
                <a:cs typeface="+mj-cs"/>
              </a:rPr>
            </a:br>
            <a:endParaRPr lang="en-US" sz="4000" dirty="0">
              <a:solidFill>
                <a:schemeClr val="tx1">
                  <a:lumMod val="75000"/>
                  <a:lumOff val="25000"/>
                </a:schemeClr>
              </a:solidFill>
              <a:latin typeface="+mj-lt"/>
              <a:ea typeface="+mj-ea"/>
              <a:cs typeface="+mj-cs"/>
            </a:endParaRPr>
          </a:p>
        </p:txBody>
      </p:sp>
      <p:pic>
        <p:nvPicPr>
          <p:cNvPr id="18" name="Content Placeholder 17">
            <a:extLst>
              <a:ext uri="{FF2B5EF4-FFF2-40B4-BE49-F238E27FC236}">
                <a16:creationId xmlns:a16="http://schemas.microsoft.com/office/drawing/2014/main" id="{00000000-0008-0000-0000-000002000000}"/>
              </a:ext>
            </a:extLst>
          </p:cNvPr>
          <p:cNvPicPr>
            <a:picLocks noGrp="1"/>
          </p:cNvPicPr>
          <p:nvPr>
            <p:ph idx="1"/>
          </p:nvPr>
        </p:nvPicPr>
        <p:blipFill>
          <a:blip r:embed="rId2">
            <a:extLst>
              <a:ext uri="{28A0092B-C50C-407E-A947-70E740481C1C}">
                <a14:useLocalDpi xmlns:a14="http://schemas.microsoft.com/office/drawing/2010/main" val="0"/>
              </a:ext>
            </a:extLst>
          </a:blip>
          <a:stretch/>
        </p:blipFill>
        <p:spPr>
          <a:xfrm>
            <a:off x="633999" y="827030"/>
            <a:ext cx="6909801" cy="4940507"/>
          </a:xfrm>
          <a:prstGeom prst="rect">
            <a:avLst/>
          </a:prstGeom>
        </p:spPr>
      </p:pic>
      <p:sp>
        <p:nvSpPr>
          <p:cNvPr id="19" name="Rectangle 18">
            <a:extLst>
              <a:ext uri="{FF2B5EF4-FFF2-40B4-BE49-F238E27FC236}">
                <a16:creationId xmlns:a16="http://schemas.microsoft.com/office/drawing/2014/main" id="{82C34218-F212-47DB-A553-A77C15243A7E}"/>
              </a:ext>
            </a:extLst>
          </p:cNvPr>
          <p:cNvSpPr/>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218945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348700-B24D-4CD4-BDC8-306A896081A1}"/>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3400" b="1" cap="all">
                <a:solidFill>
                  <a:srgbClr val="FFFFFF"/>
                </a:solidFill>
              </a:rPr>
              <a:t>Pie Chart (Matplotlib)</a:t>
            </a:r>
            <a:br>
              <a:rPr lang="en-US" sz="3400" b="1" cap="all">
                <a:solidFill>
                  <a:srgbClr val="FFFFFF"/>
                </a:solidFill>
              </a:rPr>
            </a:br>
            <a:endParaRPr lang="en-US" sz="3400" b="1" cap="all" dirty="0">
              <a:solidFill>
                <a:srgbClr val="FFFFFF"/>
              </a:solidFill>
            </a:endParaRPr>
          </a:p>
        </p:txBody>
      </p:sp>
      <p:pic>
        <p:nvPicPr>
          <p:cNvPr id="13" name="Content Placeholder 12">
            <a:extLst>
              <a:ext uri="{FF2B5EF4-FFF2-40B4-BE49-F238E27FC236}">
                <a16:creationId xmlns:a16="http://schemas.microsoft.com/office/drawing/2014/main" id="{80C6D12A-B808-444C-9E51-C6B13C3E76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14" r="13586" b="2"/>
          <a:stretch/>
        </p:blipFill>
        <p:spPr>
          <a:xfrm>
            <a:off x="872064" y="857675"/>
            <a:ext cx="6045576" cy="5140669"/>
          </a:xfrm>
          <a:prstGeom prst="rect">
            <a:avLst/>
          </a:prstGeom>
        </p:spPr>
      </p:pic>
    </p:spTree>
    <p:extLst>
      <p:ext uri="{BB962C8B-B14F-4D97-AF65-F5344CB8AC3E}">
        <p14:creationId xmlns:p14="http://schemas.microsoft.com/office/powerpoint/2010/main" val="276651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05AA6E-ACC9-4727-BD7C-1065300BD19F}"/>
              </a:ext>
            </a:extLst>
          </p:cNvPr>
          <p:cNvSpPr>
            <a:spLocks noGrp="1"/>
          </p:cNvSpPr>
          <p:nvPr>
            <p:ph type="title"/>
          </p:nvPr>
        </p:nvSpPr>
        <p:spPr>
          <a:xfrm>
            <a:off x="3911903" y="543448"/>
            <a:ext cx="5276486" cy="1316854"/>
          </a:xfrm>
        </p:spPr>
        <p:txBody>
          <a:bodyPr>
            <a:normAutofit fontScale="90000"/>
          </a:bodyPr>
          <a:lstStyle/>
          <a:p>
            <a:r>
              <a:rPr lang="en-IN" sz="4200" u="sng" dirty="0">
                <a:latin typeface="Century" panose="02040604050505020304" pitchFamily="18" charset="0"/>
              </a:rPr>
              <a:t>Analysis Results</a:t>
            </a:r>
            <a:br>
              <a:rPr lang="en-IN" sz="2800" u="sng" dirty="0">
                <a:latin typeface="Century" panose="02040604050505020304" pitchFamily="18" charset="0"/>
              </a:rPr>
            </a:br>
            <a:br>
              <a:rPr lang="en-IN" sz="2800" dirty="0"/>
            </a:br>
            <a:endParaRPr lang="en-IN" sz="2800" dirty="0"/>
          </a:p>
        </p:txBody>
      </p:sp>
      <p:sp>
        <p:nvSpPr>
          <p:cNvPr id="3" name="Content Placeholder 2">
            <a:extLst>
              <a:ext uri="{FF2B5EF4-FFF2-40B4-BE49-F238E27FC236}">
                <a16:creationId xmlns:a16="http://schemas.microsoft.com/office/drawing/2014/main" id="{8118B699-BFA0-419F-B371-4A67B33D0B1A}"/>
              </a:ext>
            </a:extLst>
          </p:cNvPr>
          <p:cNvSpPr>
            <a:spLocks noGrp="1"/>
          </p:cNvSpPr>
          <p:nvPr>
            <p:ph idx="1"/>
          </p:nvPr>
        </p:nvSpPr>
        <p:spPr>
          <a:xfrm>
            <a:off x="707064" y="1860302"/>
            <a:ext cx="6993914" cy="4235698"/>
          </a:xfrm>
        </p:spPr>
        <p:txBody>
          <a:bodyPr>
            <a:normAutofit/>
          </a:bodyPr>
          <a:lstStyle/>
          <a:p>
            <a:pPr>
              <a:buFont typeface="Wingdings" panose="05000000000000000000" pitchFamily="2" charset="2"/>
              <a:buChar char="Ø"/>
            </a:pPr>
            <a:r>
              <a:rPr lang="en-IN" sz="1500" dirty="0"/>
              <a:t> </a:t>
            </a:r>
            <a:r>
              <a:rPr lang="en-IN" sz="1500" dirty="0">
                <a:solidFill>
                  <a:schemeClr val="tx1">
                    <a:lumMod val="85000"/>
                    <a:lumOff val="15000"/>
                  </a:schemeClr>
                </a:solidFill>
              </a:rPr>
              <a:t>From the bar chart and IUCN Red List pie chart, it’s clear that majority of the amphibian species comes under the </a:t>
            </a:r>
            <a:r>
              <a:rPr lang="en-IN" sz="1500" b="1" dirty="0">
                <a:solidFill>
                  <a:schemeClr val="tx1">
                    <a:lumMod val="85000"/>
                    <a:lumOff val="15000"/>
                  </a:schemeClr>
                </a:solidFill>
              </a:rPr>
              <a:t>Least Concern </a:t>
            </a:r>
            <a:r>
              <a:rPr lang="en-IN" sz="1500" dirty="0">
                <a:solidFill>
                  <a:schemeClr val="tx1">
                    <a:lumMod val="85000"/>
                    <a:lumOff val="15000"/>
                  </a:schemeClr>
                </a:solidFill>
              </a:rPr>
              <a:t>status i.e. </a:t>
            </a:r>
            <a:r>
              <a:rPr lang="en-IN" sz="1500" b="1" dirty="0">
                <a:solidFill>
                  <a:schemeClr val="tx1">
                    <a:lumMod val="85000"/>
                    <a:lumOff val="15000"/>
                  </a:schemeClr>
                </a:solidFill>
              </a:rPr>
              <a:t>104 species</a:t>
            </a:r>
            <a:r>
              <a:rPr lang="en-IN" sz="1500" dirty="0">
                <a:solidFill>
                  <a:schemeClr val="tx1">
                    <a:lumMod val="85000"/>
                    <a:lumOff val="15000"/>
                  </a:schemeClr>
                </a:solidFill>
              </a:rPr>
              <a:t>.</a:t>
            </a:r>
          </a:p>
          <a:p>
            <a:pPr>
              <a:buFont typeface="Wingdings" panose="05000000000000000000" pitchFamily="2" charset="2"/>
              <a:buChar char="Ø"/>
            </a:pPr>
            <a:endParaRPr lang="en-IN" sz="1500" dirty="0">
              <a:solidFill>
                <a:schemeClr val="tx1">
                  <a:lumMod val="85000"/>
                  <a:lumOff val="15000"/>
                </a:schemeClr>
              </a:solidFill>
            </a:endParaRPr>
          </a:p>
          <a:p>
            <a:pPr>
              <a:buFont typeface="Wingdings" panose="05000000000000000000" pitchFamily="2" charset="2"/>
              <a:buChar char="Ø"/>
            </a:pPr>
            <a:r>
              <a:rPr lang="en-IN" sz="1500" u="sng" dirty="0">
                <a:solidFill>
                  <a:schemeClr val="tx1">
                    <a:lumMod val="85000"/>
                    <a:lumOff val="15000"/>
                  </a:schemeClr>
                </a:solidFill>
              </a:rPr>
              <a:t> </a:t>
            </a:r>
            <a:r>
              <a:rPr lang="en-IN" sz="1500" dirty="0">
                <a:solidFill>
                  <a:schemeClr val="tx1">
                    <a:lumMod val="85000"/>
                    <a:lumOff val="15000"/>
                  </a:schemeClr>
                </a:solidFill>
              </a:rPr>
              <a:t>But it can’t be overlooked that </a:t>
            </a:r>
            <a:r>
              <a:rPr lang="en-IN" sz="1500" b="1" dirty="0">
                <a:solidFill>
                  <a:schemeClr val="tx1">
                    <a:lumMod val="85000"/>
                    <a:lumOff val="15000"/>
                  </a:schemeClr>
                </a:solidFill>
              </a:rPr>
              <a:t>55</a:t>
            </a:r>
            <a:r>
              <a:rPr lang="en-IN" sz="1500" dirty="0">
                <a:solidFill>
                  <a:schemeClr val="tx1">
                    <a:lumMod val="85000"/>
                    <a:lumOff val="15000"/>
                  </a:schemeClr>
                </a:solidFill>
              </a:rPr>
              <a:t> amphibian species are already endangered, vulnerable or near threatened.</a:t>
            </a:r>
          </a:p>
          <a:p>
            <a:pPr>
              <a:buFont typeface="Wingdings" panose="05000000000000000000" pitchFamily="2" charset="2"/>
              <a:buChar char="Ø"/>
            </a:pPr>
            <a:endParaRPr lang="en-IN" sz="1500" dirty="0">
              <a:solidFill>
                <a:schemeClr val="tx1">
                  <a:lumMod val="85000"/>
                  <a:lumOff val="15000"/>
                </a:schemeClr>
              </a:solidFill>
            </a:endParaRPr>
          </a:p>
          <a:p>
            <a:pPr>
              <a:buFont typeface="Wingdings" panose="05000000000000000000" pitchFamily="2" charset="2"/>
              <a:buChar char="Ø"/>
            </a:pPr>
            <a:r>
              <a:rPr lang="en-IN" sz="1500" dirty="0">
                <a:solidFill>
                  <a:schemeClr val="tx1">
                    <a:lumMod val="85000"/>
                    <a:lumOff val="15000"/>
                  </a:schemeClr>
                </a:solidFill>
              </a:rPr>
              <a:t>There is already one species, </a:t>
            </a:r>
            <a:r>
              <a:rPr lang="en-IN" sz="1500" b="1" dirty="0" err="1">
                <a:solidFill>
                  <a:schemeClr val="tx1">
                    <a:lumMod val="85000"/>
                    <a:lumOff val="15000"/>
                  </a:schemeClr>
                </a:solidFill>
              </a:rPr>
              <a:t>Catahoula</a:t>
            </a:r>
            <a:r>
              <a:rPr lang="en-IN" sz="1500" b="1" dirty="0">
                <a:solidFill>
                  <a:schemeClr val="tx1">
                    <a:lumMod val="85000"/>
                    <a:lumOff val="15000"/>
                  </a:schemeClr>
                </a:solidFill>
              </a:rPr>
              <a:t> Salamander </a:t>
            </a:r>
            <a:r>
              <a:rPr lang="en-IN" sz="1500" dirty="0">
                <a:solidFill>
                  <a:schemeClr val="tx1">
                    <a:lumMod val="85000"/>
                    <a:lumOff val="15000"/>
                  </a:schemeClr>
                </a:solidFill>
              </a:rPr>
              <a:t>(</a:t>
            </a:r>
            <a:r>
              <a:rPr lang="en-IN" sz="1500" i="1" dirty="0" err="1">
                <a:solidFill>
                  <a:schemeClr val="tx1">
                    <a:lumMod val="85000"/>
                    <a:lumOff val="15000"/>
                  </a:schemeClr>
                </a:solidFill>
              </a:rPr>
              <a:t>Plethodon</a:t>
            </a:r>
            <a:r>
              <a:rPr lang="en-IN" sz="1500" i="1" dirty="0">
                <a:solidFill>
                  <a:schemeClr val="tx1">
                    <a:lumMod val="85000"/>
                    <a:lumOff val="15000"/>
                  </a:schemeClr>
                </a:solidFill>
              </a:rPr>
              <a:t> </a:t>
            </a:r>
            <a:r>
              <a:rPr lang="en-IN" sz="1500" i="1" dirty="0" err="1">
                <a:solidFill>
                  <a:schemeClr val="tx1">
                    <a:lumMod val="85000"/>
                    <a:lumOff val="15000"/>
                  </a:schemeClr>
                </a:solidFill>
              </a:rPr>
              <a:t>Ainsworthi</a:t>
            </a:r>
            <a:r>
              <a:rPr lang="en-IN" sz="1500" i="1" dirty="0">
                <a:solidFill>
                  <a:schemeClr val="tx1">
                    <a:lumMod val="85000"/>
                    <a:lumOff val="15000"/>
                  </a:schemeClr>
                </a:solidFill>
              </a:rPr>
              <a:t>)</a:t>
            </a:r>
            <a:r>
              <a:rPr lang="en-IN" sz="1500" dirty="0">
                <a:solidFill>
                  <a:schemeClr val="tx1">
                    <a:lumMod val="85000"/>
                    <a:lumOff val="15000"/>
                  </a:schemeClr>
                </a:solidFill>
              </a:rPr>
              <a:t>, that</a:t>
            </a:r>
            <a:r>
              <a:rPr lang="en-IN" sz="1500" b="1" dirty="0">
                <a:solidFill>
                  <a:schemeClr val="tx1">
                    <a:lumMod val="85000"/>
                    <a:lumOff val="15000"/>
                  </a:schemeClr>
                </a:solidFill>
              </a:rPr>
              <a:t> </a:t>
            </a:r>
            <a:r>
              <a:rPr lang="en-IN" sz="1500" dirty="0">
                <a:solidFill>
                  <a:schemeClr val="tx1">
                    <a:lumMod val="85000"/>
                    <a:lumOff val="15000"/>
                  </a:schemeClr>
                </a:solidFill>
              </a:rPr>
              <a:t>is already extinct.  A second species, </a:t>
            </a:r>
            <a:r>
              <a:rPr lang="en-IN" sz="1500" b="1" dirty="0">
                <a:solidFill>
                  <a:schemeClr val="tx1">
                    <a:lumMod val="85000"/>
                    <a:lumOff val="15000"/>
                  </a:schemeClr>
                </a:solidFill>
              </a:rPr>
              <a:t>Wyoming Toad </a:t>
            </a:r>
            <a:r>
              <a:rPr lang="en-IN" sz="1500" dirty="0">
                <a:solidFill>
                  <a:schemeClr val="tx1">
                    <a:lumMod val="85000"/>
                    <a:lumOff val="15000"/>
                  </a:schemeClr>
                </a:solidFill>
              </a:rPr>
              <a:t>(</a:t>
            </a:r>
            <a:r>
              <a:rPr lang="en-IN" sz="1500" i="1" dirty="0" err="1">
                <a:solidFill>
                  <a:schemeClr val="tx1">
                    <a:lumMod val="85000"/>
                    <a:lumOff val="15000"/>
                  </a:schemeClr>
                </a:solidFill>
              </a:rPr>
              <a:t>Anaxyrus</a:t>
            </a:r>
            <a:r>
              <a:rPr lang="en-IN" sz="1500" i="1" dirty="0">
                <a:solidFill>
                  <a:schemeClr val="tx1">
                    <a:lumMod val="85000"/>
                    <a:lumOff val="15000"/>
                  </a:schemeClr>
                </a:solidFill>
              </a:rPr>
              <a:t> </a:t>
            </a:r>
            <a:r>
              <a:rPr lang="en-IN" sz="1500" i="1" dirty="0" err="1">
                <a:solidFill>
                  <a:schemeClr val="tx1">
                    <a:lumMod val="85000"/>
                    <a:lumOff val="15000"/>
                  </a:schemeClr>
                </a:solidFill>
              </a:rPr>
              <a:t>Baxteri</a:t>
            </a:r>
            <a:r>
              <a:rPr lang="en-IN" sz="1500" i="1" dirty="0">
                <a:solidFill>
                  <a:schemeClr val="tx1">
                    <a:lumMod val="85000"/>
                    <a:lumOff val="15000"/>
                  </a:schemeClr>
                </a:solidFill>
              </a:rPr>
              <a:t>)</a:t>
            </a:r>
            <a:r>
              <a:rPr lang="en-IN" sz="1500" dirty="0">
                <a:solidFill>
                  <a:schemeClr val="tx1">
                    <a:lumMod val="85000"/>
                    <a:lumOff val="15000"/>
                  </a:schemeClr>
                </a:solidFill>
              </a:rPr>
              <a:t>,</a:t>
            </a:r>
            <a:r>
              <a:rPr lang="en-IN" sz="1500" b="1" dirty="0">
                <a:solidFill>
                  <a:schemeClr val="tx1">
                    <a:lumMod val="85000"/>
                    <a:lumOff val="15000"/>
                  </a:schemeClr>
                </a:solidFill>
              </a:rPr>
              <a:t> </a:t>
            </a:r>
            <a:r>
              <a:rPr lang="en-IN" sz="1500" dirty="0">
                <a:solidFill>
                  <a:schemeClr val="tx1">
                    <a:lumMod val="85000"/>
                    <a:lumOff val="15000"/>
                  </a:schemeClr>
                </a:solidFill>
              </a:rPr>
              <a:t>is extinct in the wild.</a:t>
            </a:r>
          </a:p>
          <a:p>
            <a:pPr marL="0" indent="0">
              <a:buNone/>
            </a:pPr>
            <a:endParaRPr lang="en-IN" sz="1500" dirty="0">
              <a:solidFill>
                <a:schemeClr val="tx1">
                  <a:lumMod val="85000"/>
                  <a:lumOff val="15000"/>
                </a:schemeClr>
              </a:solidFill>
            </a:endParaRPr>
          </a:p>
          <a:p>
            <a:pPr>
              <a:buFont typeface="Wingdings" panose="05000000000000000000" pitchFamily="2" charset="2"/>
              <a:buChar char="Ø"/>
            </a:pPr>
            <a:r>
              <a:rPr lang="en-IN" sz="1500" dirty="0">
                <a:solidFill>
                  <a:schemeClr val="tx1">
                    <a:lumMod val="85000"/>
                    <a:lumOff val="15000"/>
                  </a:schemeClr>
                </a:solidFill>
              </a:rPr>
              <a:t>From the Amphibians Families pie chart, it’s evident that majority of amphibian species on the IUCN Red List belong to the Families </a:t>
            </a:r>
            <a:r>
              <a:rPr lang="en-IN" sz="1500" b="1" dirty="0" err="1">
                <a:solidFill>
                  <a:schemeClr val="tx1">
                    <a:lumMod val="85000"/>
                    <a:lumOff val="15000"/>
                  </a:schemeClr>
                </a:solidFill>
              </a:rPr>
              <a:t>Plethodontidae</a:t>
            </a:r>
            <a:r>
              <a:rPr lang="en-IN" sz="1500" dirty="0">
                <a:solidFill>
                  <a:schemeClr val="tx1">
                    <a:lumMod val="85000"/>
                    <a:lumOff val="15000"/>
                  </a:schemeClr>
                </a:solidFill>
              </a:rPr>
              <a:t> and </a:t>
            </a:r>
            <a:r>
              <a:rPr lang="en-IN" sz="1500" b="1" dirty="0" err="1">
                <a:solidFill>
                  <a:schemeClr val="tx1">
                    <a:lumMod val="85000"/>
                    <a:lumOff val="15000"/>
                  </a:schemeClr>
                </a:solidFill>
              </a:rPr>
              <a:t>Bufonidae</a:t>
            </a:r>
            <a:r>
              <a:rPr lang="en-IN" sz="1500" b="1" dirty="0">
                <a:solidFill>
                  <a:schemeClr val="tx1">
                    <a:lumMod val="85000"/>
                    <a:lumOff val="15000"/>
                  </a:schemeClr>
                </a:solidFill>
              </a:rPr>
              <a:t>. </a:t>
            </a:r>
            <a:r>
              <a:rPr lang="en-IN" sz="1500" dirty="0">
                <a:solidFill>
                  <a:schemeClr val="tx1">
                    <a:lumMod val="85000"/>
                    <a:lumOff val="15000"/>
                  </a:schemeClr>
                </a:solidFill>
              </a:rPr>
              <a:t>This accounts for a total of 55%  of the total species on the list.</a:t>
            </a:r>
          </a:p>
        </p:txBody>
      </p:sp>
      <p:sp>
        <p:nvSpPr>
          <p:cNvPr id="11" name="Oval 10">
            <a:extLst>
              <a:ext uri="{FF2B5EF4-FFF2-40B4-BE49-F238E27FC236}">
                <a16:creationId xmlns:a16="http://schemas.microsoft.com/office/drawing/2014/main" id="{37B3D7CC-7FD2-46CC-B789-532A3289594A}"/>
              </a:ext>
            </a:extLst>
          </p:cNvPr>
          <p:cNvSpPr/>
          <p:nvPr/>
        </p:nvSpPr>
        <p:spPr>
          <a:xfrm>
            <a:off x="8185610" y="1860302"/>
            <a:ext cx="3135414" cy="3135415"/>
          </a:xfrm>
          <a:prstGeom prst="ellipse">
            <a:avLst/>
          </a:prstGeom>
          <a:solidFill>
            <a:prstClr val="ltGray"/>
          </a:solidFill>
        </p:spPr>
      </p:sp>
      <p:sp>
        <p:nvSpPr>
          <p:cNvPr id="12" name="Partial Circle 11">
            <a:extLst>
              <a:ext uri="{FF2B5EF4-FFF2-40B4-BE49-F238E27FC236}">
                <a16:creationId xmlns:a16="http://schemas.microsoft.com/office/drawing/2014/main" id="{52BBC773-E480-489A-96BD-DA39ED9DE2BA}"/>
              </a:ext>
            </a:extLst>
          </p:cNvPr>
          <p:cNvSpPr/>
          <p:nvPr/>
        </p:nvSpPr>
        <p:spPr>
          <a:xfrm>
            <a:off x="8185610" y="1860302"/>
            <a:ext cx="3135414" cy="3135415"/>
          </a:xfrm>
          <a:prstGeom prst="pie">
            <a:avLst>
              <a:gd name="adj1" fmla="val 16200000"/>
              <a:gd name="adj2" fmla="val 6480000"/>
            </a:avLst>
          </a:prstGeom>
          <a:solidFill>
            <a:schemeClr val="accent1"/>
          </a:solidFill>
        </p:spPr>
      </p:sp>
      <p:sp>
        <p:nvSpPr>
          <p:cNvPr id="13" name="Oval 12">
            <a:extLst>
              <a:ext uri="{FF2B5EF4-FFF2-40B4-BE49-F238E27FC236}">
                <a16:creationId xmlns:a16="http://schemas.microsoft.com/office/drawing/2014/main" id="{942E4829-DEB6-4094-9B84-710252218BAF}"/>
              </a:ext>
            </a:extLst>
          </p:cNvPr>
          <p:cNvSpPr/>
          <p:nvPr/>
        </p:nvSpPr>
        <p:spPr>
          <a:xfrm>
            <a:off x="8420766" y="2095458"/>
            <a:ext cx="2665102" cy="2665103"/>
          </a:xfrm>
          <a:prstGeom prst="ellipse">
            <a:avLst/>
          </a:prstGeom>
          <a:solidFill>
            <a:prstClr val="white"/>
          </a:solidFill>
        </p:spPr>
      </p:sp>
      <p:pic>
        <p:nvPicPr>
          <p:cNvPr id="7" name="Graphic 6" descr="Frog">
            <a:extLst>
              <a:ext uri="{FF2B5EF4-FFF2-40B4-BE49-F238E27FC236}">
                <a16:creationId xmlns:a16="http://schemas.microsoft.com/office/drawing/2014/main" id="{903E0C73-CE03-4D59-B979-6C0D881FC6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44046" y="2518739"/>
            <a:ext cx="1818542" cy="1818541"/>
          </a:xfrm>
          <a:prstGeom prst="rect">
            <a:avLst/>
          </a:prstGeom>
          <a:solidFill>
            <a:prstClr val="white"/>
          </a:solidFill>
        </p:spPr>
      </p:pic>
    </p:spTree>
    <p:extLst>
      <p:ext uri="{BB962C8B-B14F-4D97-AF65-F5344CB8AC3E}">
        <p14:creationId xmlns:p14="http://schemas.microsoft.com/office/powerpoint/2010/main" val="21190205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69821F563D1940AF56E13617EB89C8" ma:contentTypeVersion="7" ma:contentTypeDescription="Create a new document." ma:contentTypeScope="" ma:versionID="69a647dac82f30ea3730aaee69f9d7f2">
  <xsd:schema xmlns:xsd="http://www.w3.org/2001/XMLSchema" xmlns:xs="http://www.w3.org/2001/XMLSchema" xmlns:p="http://schemas.microsoft.com/office/2006/metadata/properties" xmlns:ns2="635dd29c-993e-47ae-a041-a7f554bb5d15" targetNamespace="http://schemas.microsoft.com/office/2006/metadata/properties" ma:root="true" ma:fieldsID="7f18c66ca90c3e74209058fe56e6930e" ns2:_="">
    <xsd:import namespace="635dd29c-993e-47ae-a041-a7f554bb5d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5dd29c-993e-47ae-a041-a7f554bb5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CE8EB5-65CC-484A-B3DE-2FCA71378D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302BE2B-DF4D-49ED-9BA5-A16B1AA2A8C6}"/>
</file>

<file path=customXml/itemProps3.xml><?xml version="1.0" encoding="utf-8"?>
<ds:datastoreItem xmlns:ds="http://schemas.openxmlformats.org/officeDocument/2006/customXml" ds:itemID="{FBE3EF0E-E4FA-42DB-94E3-EF771677D8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TM03457444[[fn=Basis]]</Template>
  <TotalTime>1160</TotalTime>
  <Words>673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vt:lpstr>
      <vt:lpstr>Corbel</vt:lpstr>
      <vt:lpstr>Source Sans Pro Black</vt:lpstr>
      <vt:lpstr>Wingdings</vt:lpstr>
      <vt:lpstr>Basis</vt:lpstr>
      <vt:lpstr>  Data Programming (BDAT 1004 02 – Group 4)  Final Project</vt:lpstr>
      <vt:lpstr>INTRODUCTION    </vt:lpstr>
      <vt:lpstr>Business Questions </vt:lpstr>
      <vt:lpstr>Dataset Description</vt:lpstr>
      <vt:lpstr>Dataset </vt:lpstr>
      <vt:lpstr>Bar Graph (Matplotlib)</vt:lpstr>
      <vt:lpstr>                                        Pie Chart (Matplotlib) </vt:lpstr>
      <vt:lpstr>Pie Chart (Matplotlib) </vt:lpstr>
      <vt:lpstr>Analysis Results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Manipulation Techniques            (BDAT 1000)  Assignment 4 Presentation</dc:title>
  <dc:creator>Abhishek Punia</dc:creator>
  <cp:lastModifiedBy>Carolyn Knight</cp:lastModifiedBy>
  <cp:revision>71</cp:revision>
  <dcterms:created xsi:type="dcterms:W3CDTF">2021-04-15T17:44:16Z</dcterms:created>
  <dcterms:modified xsi:type="dcterms:W3CDTF">2021-04-18T17:41:56Z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0x0101008769821F563D1940AF56E13617EB89C8</vt:lpwstr>
  </property>
</Properties>
</file>