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57" r:id="rId4"/>
    <p:sldId id="258" r:id="rId5"/>
    <p:sldId id="259" r:id="rId6"/>
    <p:sldId id="270" r:id="rId7"/>
    <p:sldId id="268" r:id="rId8"/>
    <p:sldId id="269"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CF7606-CD8A-42CC-A2D9-4FEF4B8D157E}"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86CC9-7166-4372-A2A1-16765B55AC23}" type="slidenum">
              <a:rPr lang="en-US" smtClean="0"/>
              <a:t>‹#›</a:t>
            </a:fld>
            <a:endParaRPr lang="en-US"/>
          </a:p>
        </p:txBody>
      </p:sp>
    </p:spTree>
    <p:extLst>
      <p:ext uri="{BB962C8B-B14F-4D97-AF65-F5344CB8AC3E}">
        <p14:creationId xmlns:p14="http://schemas.microsoft.com/office/powerpoint/2010/main" val="264592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CF7606-CD8A-42CC-A2D9-4FEF4B8D157E}"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86CC9-7166-4372-A2A1-16765B55AC23}" type="slidenum">
              <a:rPr lang="en-US" smtClean="0"/>
              <a:t>‹#›</a:t>
            </a:fld>
            <a:endParaRPr lang="en-US"/>
          </a:p>
        </p:txBody>
      </p:sp>
    </p:spTree>
    <p:extLst>
      <p:ext uri="{BB962C8B-B14F-4D97-AF65-F5344CB8AC3E}">
        <p14:creationId xmlns:p14="http://schemas.microsoft.com/office/powerpoint/2010/main" val="416063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CF7606-CD8A-42CC-A2D9-4FEF4B8D157E}"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86CC9-7166-4372-A2A1-16765B55AC23}" type="slidenum">
              <a:rPr lang="en-US" smtClean="0"/>
              <a:t>‹#›</a:t>
            </a:fld>
            <a:endParaRPr lang="en-US"/>
          </a:p>
        </p:txBody>
      </p:sp>
    </p:spTree>
    <p:extLst>
      <p:ext uri="{BB962C8B-B14F-4D97-AF65-F5344CB8AC3E}">
        <p14:creationId xmlns:p14="http://schemas.microsoft.com/office/powerpoint/2010/main" val="1197809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CF7606-CD8A-42CC-A2D9-4FEF4B8D157E}"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86CC9-7166-4372-A2A1-16765B55AC2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93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F7606-CD8A-42CC-A2D9-4FEF4B8D157E}"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86CC9-7166-4372-A2A1-16765B55AC23}" type="slidenum">
              <a:rPr lang="en-US" smtClean="0"/>
              <a:t>‹#›</a:t>
            </a:fld>
            <a:endParaRPr lang="en-US"/>
          </a:p>
        </p:txBody>
      </p:sp>
    </p:spTree>
    <p:extLst>
      <p:ext uri="{BB962C8B-B14F-4D97-AF65-F5344CB8AC3E}">
        <p14:creationId xmlns:p14="http://schemas.microsoft.com/office/powerpoint/2010/main" val="3847028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CF7606-CD8A-42CC-A2D9-4FEF4B8D157E}" type="datetimeFigureOut">
              <a:rPr lang="en-US" smtClean="0"/>
              <a:t>6/5/2019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86CC9-7166-4372-A2A1-16765B55AC23}" type="slidenum">
              <a:rPr lang="en-US" smtClean="0"/>
              <a:t>‹#›</a:t>
            </a:fld>
            <a:endParaRPr lang="en-US"/>
          </a:p>
        </p:txBody>
      </p:sp>
    </p:spTree>
    <p:extLst>
      <p:ext uri="{BB962C8B-B14F-4D97-AF65-F5344CB8AC3E}">
        <p14:creationId xmlns:p14="http://schemas.microsoft.com/office/powerpoint/2010/main" val="1400495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CF7606-CD8A-42CC-A2D9-4FEF4B8D157E}" type="datetimeFigureOut">
              <a:rPr lang="en-US" smtClean="0"/>
              <a:t>6/5/2019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86CC9-7166-4372-A2A1-16765B55AC23}" type="slidenum">
              <a:rPr lang="en-US" smtClean="0"/>
              <a:t>‹#›</a:t>
            </a:fld>
            <a:endParaRPr lang="en-US"/>
          </a:p>
        </p:txBody>
      </p:sp>
    </p:spTree>
    <p:extLst>
      <p:ext uri="{BB962C8B-B14F-4D97-AF65-F5344CB8AC3E}">
        <p14:creationId xmlns:p14="http://schemas.microsoft.com/office/powerpoint/2010/main" val="3019688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CF7606-CD8A-42CC-A2D9-4FEF4B8D157E}"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86CC9-7166-4372-A2A1-16765B55AC23}" type="slidenum">
              <a:rPr lang="en-US" smtClean="0"/>
              <a:t>‹#›</a:t>
            </a:fld>
            <a:endParaRPr lang="en-US"/>
          </a:p>
        </p:txBody>
      </p:sp>
    </p:spTree>
    <p:extLst>
      <p:ext uri="{BB962C8B-B14F-4D97-AF65-F5344CB8AC3E}">
        <p14:creationId xmlns:p14="http://schemas.microsoft.com/office/powerpoint/2010/main" val="1230599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CF7606-CD8A-42CC-A2D9-4FEF4B8D157E}"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86CC9-7166-4372-A2A1-16765B55AC23}" type="slidenum">
              <a:rPr lang="en-US" smtClean="0"/>
              <a:t>‹#›</a:t>
            </a:fld>
            <a:endParaRPr lang="en-US"/>
          </a:p>
        </p:txBody>
      </p:sp>
    </p:spTree>
    <p:extLst>
      <p:ext uri="{BB962C8B-B14F-4D97-AF65-F5344CB8AC3E}">
        <p14:creationId xmlns:p14="http://schemas.microsoft.com/office/powerpoint/2010/main" val="239202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2CF7606-CD8A-42CC-A2D9-4FEF4B8D157E}"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86CC9-7166-4372-A2A1-16765B55AC23}" type="slidenum">
              <a:rPr lang="en-US" smtClean="0"/>
              <a:t>‹#›</a:t>
            </a:fld>
            <a:endParaRPr lang="en-US"/>
          </a:p>
        </p:txBody>
      </p:sp>
    </p:spTree>
    <p:extLst>
      <p:ext uri="{BB962C8B-B14F-4D97-AF65-F5344CB8AC3E}">
        <p14:creationId xmlns:p14="http://schemas.microsoft.com/office/powerpoint/2010/main" val="4212762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F7606-CD8A-42CC-A2D9-4FEF4B8D157E}"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86CC9-7166-4372-A2A1-16765B55AC23}" type="slidenum">
              <a:rPr lang="en-US" smtClean="0"/>
              <a:t>‹#›</a:t>
            </a:fld>
            <a:endParaRPr lang="en-US"/>
          </a:p>
        </p:txBody>
      </p:sp>
    </p:spTree>
    <p:extLst>
      <p:ext uri="{BB962C8B-B14F-4D97-AF65-F5344CB8AC3E}">
        <p14:creationId xmlns:p14="http://schemas.microsoft.com/office/powerpoint/2010/main" val="35558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CF7606-CD8A-42CC-A2D9-4FEF4B8D157E}"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86CC9-7166-4372-A2A1-16765B55AC23}" type="slidenum">
              <a:rPr lang="en-US" smtClean="0"/>
              <a:t>‹#›</a:t>
            </a:fld>
            <a:endParaRPr lang="en-US"/>
          </a:p>
        </p:txBody>
      </p:sp>
    </p:spTree>
    <p:extLst>
      <p:ext uri="{BB962C8B-B14F-4D97-AF65-F5344CB8AC3E}">
        <p14:creationId xmlns:p14="http://schemas.microsoft.com/office/powerpoint/2010/main" val="357169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CF7606-CD8A-42CC-A2D9-4FEF4B8D157E}" type="datetimeFigureOut">
              <a:rPr lang="en-US" smtClean="0"/>
              <a:t>6/5/2019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086CC9-7166-4372-A2A1-16765B55AC23}" type="slidenum">
              <a:rPr lang="en-US" smtClean="0"/>
              <a:t>‹#›</a:t>
            </a:fld>
            <a:endParaRPr lang="en-US"/>
          </a:p>
        </p:txBody>
      </p:sp>
    </p:spTree>
    <p:extLst>
      <p:ext uri="{BB962C8B-B14F-4D97-AF65-F5344CB8AC3E}">
        <p14:creationId xmlns:p14="http://schemas.microsoft.com/office/powerpoint/2010/main" val="2559651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2CF7606-CD8A-42CC-A2D9-4FEF4B8D157E}" type="datetimeFigureOut">
              <a:rPr lang="en-US" smtClean="0"/>
              <a:t>6/5/2019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E086CC9-7166-4372-A2A1-16765B55AC23}" type="slidenum">
              <a:rPr lang="en-US" smtClean="0"/>
              <a:t>‹#›</a:t>
            </a:fld>
            <a:endParaRPr lang="en-US"/>
          </a:p>
        </p:txBody>
      </p:sp>
    </p:spTree>
    <p:extLst>
      <p:ext uri="{BB962C8B-B14F-4D97-AF65-F5344CB8AC3E}">
        <p14:creationId xmlns:p14="http://schemas.microsoft.com/office/powerpoint/2010/main" val="1998768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CF7606-CD8A-42CC-A2D9-4FEF4B8D157E}" type="datetimeFigureOut">
              <a:rPr lang="en-US" smtClean="0"/>
              <a:t>6/5/2019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E086CC9-7166-4372-A2A1-16765B55AC23}" type="slidenum">
              <a:rPr lang="en-US" smtClean="0"/>
              <a:t>‹#›</a:t>
            </a:fld>
            <a:endParaRPr lang="en-US"/>
          </a:p>
        </p:txBody>
      </p:sp>
    </p:spTree>
    <p:extLst>
      <p:ext uri="{BB962C8B-B14F-4D97-AF65-F5344CB8AC3E}">
        <p14:creationId xmlns:p14="http://schemas.microsoft.com/office/powerpoint/2010/main" val="3109982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2CF7606-CD8A-42CC-A2D9-4FEF4B8D157E}" type="datetimeFigureOut">
              <a:rPr lang="en-US" smtClean="0"/>
              <a:t>6/5/2019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E086CC9-7166-4372-A2A1-16765B55AC23}" type="slidenum">
              <a:rPr lang="en-US" smtClean="0"/>
              <a:t>‹#›</a:t>
            </a:fld>
            <a:endParaRPr lang="en-US"/>
          </a:p>
        </p:txBody>
      </p:sp>
    </p:spTree>
    <p:extLst>
      <p:ext uri="{BB962C8B-B14F-4D97-AF65-F5344CB8AC3E}">
        <p14:creationId xmlns:p14="http://schemas.microsoft.com/office/powerpoint/2010/main" val="3673556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CF7606-CD8A-42CC-A2D9-4FEF4B8D157E}"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86CC9-7166-4372-A2A1-16765B55AC23}" type="slidenum">
              <a:rPr lang="en-US" smtClean="0"/>
              <a:t>‹#›</a:t>
            </a:fld>
            <a:endParaRPr lang="en-US"/>
          </a:p>
        </p:txBody>
      </p:sp>
    </p:spTree>
    <p:extLst>
      <p:ext uri="{BB962C8B-B14F-4D97-AF65-F5344CB8AC3E}">
        <p14:creationId xmlns:p14="http://schemas.microsoft.com/office/powerpoint/2010/main" val="2815541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CF7606-CD8A-42CC-A2D9-4FEF4B8D157E}" type="datetimeFigureOut">
              <a:rPr lang="en-US" smtClean="0"/>
              <a:t>6/5/2019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E086CC9-7166-4372-A2A1-16765B55AC23}" type="slidenum">
              <a:rPr lang="en-US" smtClean="0"/>
              <a:t>‹#›</a:t>
            </a:fld>
            <a:endParaRPr lang="en-US"/>
          </a:p>
        </p:txBody>
      </p:sp>
    </p:spTree>
    <p:extLst>
      <p:ext uri="{BB962C8B-B14F-4D97-AF65-F5344CB8AC3E}">
        <p14:creationId xmlns:p14="http://schemas.microsoft.com/office/powerpoint/2010/main" val="10970072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Recurrent_neural_network#cite_note-sutskever2014-15" TargetMode="External"/><Relationship Id="rId3" Type="http://schemas.openxmlformats.org/officeDocument/2006/relationships/hyperlink" Target="https://en.wikipedia.org/wiki/Directed_graph" TargetMode="External"/><Relationship Id="rId7" Type="http://schemas.openxmlformats.org/officeDocument/2006/relationships/hyperlink" Target="https://en.wikipedia.org/wiki/Machine_translation" TargetMode="External"/><Relationship Id="rId2" Type="http://schemas.openxmlformats.org/officeDocument/2006/relationships/hyperlink" Target="https://en.wikipedia.org/wiki/Artificial_neural_network" TargetMode="External"/><Relationship Id="rId1" Type="http://schemas.openxmlformats.org/officeDocument/2006/relationships/slideLayout" Target="../slideLayouts/slideLayout2.xml"/><Relationship Id="rId6" Type="http://schemas.openxmlformats.org/officeDocument/2006/relationships/hyperlink" Target="https://en.wikipedia.org/wiki/Gated_recurrent_unit" TargetMode="External"/><Relationship Id="rId5" Type="http://schemas.openxmlformats.org/officeDocument/2006/relationships/hyperlink" Target="https://en.wikipedia.org/wiki/Long_short-term_memory" TargetMode="External"/><Relationship Id="rId10" Type="http://schemas.openxmlformats.org/officeDocument/2006/relationships/hyperlink" Target="https://en.wikipedia.org/wiki/Recurrent_neural_network#cite_note-vinyals2016-16" TargetMode="External"/><Relationship Id="rId4" Type="http://schemas.openxmlformats.org/officeDocument/2006/relationships/hyperlink" Target="https://en.wikipedia.org/wiki/Feedforward_neural_networks" TargetMode="External"/><Relationship Id="rId9" Type="http://schemas.openxmlformats.org/officeDocument/2006/relationships/hyperlink" Target="https://en.wikipedia.org/wiki/Language_Model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AD687-7E63-4A40-A76E-F7527786E128}"/>
              </a:ext>
            </a:extLst>
          </p:cNvPr>
          <p:cNvSpPr>
            <a:spLocks noGrp="1"/>
          </p:cNvSpPr>
          <p:nvPr>
            <p:ph type="ctrTitle"/>
          </p:nvPr>
        </p:nvSpPr>
        <p:spPr/>
        <p:txBody>
          <a:bodyPr>
            <a:normAutofit fontScale="90000"/>
          </a:bodyPr>
          <a:lstStyle/>
          <a:p>
            <a:r>
              <a:rPr lang="en-US" dirty="0"/>
              <a:t>Final Project-</a:t>
            </a:r>
            <a:br>
              <a:rPr lang="en-US" dirty="0"/>
            </a:br>
            <a:r>
              <a:rPr lang="en-US" dirty="0"/>
              <a:t>Can I predict the price of Bitcoin?</a:t>
            </a:r>
          </a:p>
        </p:txBody>
      </p:sp>
      <p:sp>
        <p:nvSpPr>
          <p:cNvPr id="3" name="Subtitle 2">
            <a:extLst>
              <a:ext uri="{FF2B5EF4-FFF2-40B4-BE49-F238E27FC236}">
                <a16:creationId xmlns:a16="http://schemas.microsoft.com/office/drawing/2014/main" id="{B6DBC532-82F9-47AA-8753-15E7FCB3CF70}"/>
              </a:ext>
            </a:extLst>
          </p:cNvPr>
          <p:cNvSpPr>
            <a:spLocks noGrp="1"/>
          </p:cNvSpPr>
          <p:nvPr>
            <p:ph type="subTitle" idx="1"/>
          </p:nvPr>
        </p:nvSpPr>
        <p:spPr/>
        <p:txBody>
          <a:bodyPr/>
          <a:lstStyle/>
          <a:p>
            <a:r>
              <a:rPr lang="en-US" dirty="0"/>
              <a:t>By James Neil</a:t>
            </a:r>
          </a:p>
        </p:txBody>
      </p:sp>
    </p:spTree>
    <p:extLst>
      <p:ext uri="{BB962C8B-B14F-4D97-AF65-F5344CB8AC3E}">
        <p14:creationId xmlns:p14="http://schemas.microsoft.com/office/powerpoint/2010/main" val="1201782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49EF9-4E58-4B7A-83F8-D8F32928A8DF}"/>
              </a:ext>
            </a:extLst>
          </p:cNvPr>
          <p:cNvSpPr>
            <a:spLocks noGrp="1"/>
          </p:cNvSpPr>
          <p:nvPr>
            <p:ph type="title"/>
          </p:nvPr>
        </p:nvSpPr>
        <p:spPr/>
        <p:txBody>
          <a:bodyPr/>
          <a:lstStyle/>
          <a:p>
            <a:r>
              <a:rPr lang="en-US" dirty="0"/>
              <a:t>Inspiration</a:t>
            </a:r>
          </a:p>
        </p:txBody>
      </p:sp>
      <p:sp>
        <p:nvSpPr>
          <p:cNvPr id="3" name="Content Placeholder 2">
            <a:extLst>
              <a:ext uri="{FF2B5EF4-FFF2-40B4-BE49-F238E27FC236}">
                <a16:creationId xmlns:a16="http://schemas.microsoft.com/office/drawing/2014/main" id="{E333CBD1-7EB0-4A34-A1D2-9EA95298737E}"/>
              </a:ext>
            </a:extLst>
          </p:cNvPr>
          <p:cNvSpPr>
            <a:spLocks noGrp="1"/>
          </p:cNvSpPr>
          <p:nvPr>
            <p:ph idx="1"/>
          </p:nvPr>
        </p:nvSpPr>
        <p:spPr/>
        <p:txBody>
          <a:bodyPr/>
          <a:lstStyle/>
          <a:p>
            <a:r>
              <a:rPr lang="en-US" dirty="0"/>
              <a:t>So I love cryptocurrencies. I am currently creating a crypto trading bot to optimize my ROI. I wanted to see if I could predict the price of cryptocurrencies and if successful try to implement the ML into the code of my bot(future project).</a:t>
            </a:r>
          </a:p>
          <a:p>
            <a:r>
              <a:rPr lang="en-US" dirty="0"/>
              <a:t>And so I went down the rabbit hole of ML and specifically the RNN and ARIMA methods. </a:t>
            </a:r>
          </a:p>
        </p:txBody>
      </p:sp>
    </p:spTree>
    <p:extLst>
      <p:ext uri="{BB962C8B-B14F-4D97-AF65-F5344CB8AC3E}">
        <p14:creationId xmlns:p14="http://schemas.microsoft.com/office/powerpoint/2010/main" val="2618226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3B5DC-0A8E-4711-8A69-3CD886D08213}"/>
              </a:ext>
            </a:extLst>
          </p:cNvPr>
          <p:cNvSpPr>
            <a:spLocks noGrp="1"/>
          </p:cNvSpPr>
          <p:nvPr>
            <p:ph type="title"/>
          </p:nvPr>
        </p:nvSpPr>
        <p:spPr/>
        <p:txBody>
          <a:bodyPr/>
          <a:lstStyle/>
          <a:p>
            <a:r>
              <a:rPr lang="en-US" dirty="0"/>
              <a:t>Machine Learning with RNN and ARIMA</a:t>
            </a:r>
          </a:p>
        </p:txBody>
      </p:sp>
      <p:sp>
        <p:nvSpPr>
          <p:cNvPr id="3" name="Content Placeholder 2">
            <a:extLst>
              <a:ext uri="{FF2B5EF4-FFF2-40B4-BE49-F238E27FC236}">
                <a16:creationId xmlns:a16="http://schemas.microsoft.com/office/drawing/2014/main" id="{5C0E6B60-165F-4D56-A038-F0C6B35EC993}"/>
              </a:ext>
            </a:extLst>
          </p:cNvPr>
          <p:cNvSpPr>
            <a:spLocks noGrp="1"/>
          </p:cNvSpPr>
          <p:nvPr>
            <p:ph idx="1"/>
          </p:nvPr>
        </p:nvSpPr>
        <p:spPr/>
        <p:txBody>
          <a:bodyPr>
            <a:normAutofit fontScale="85000" lnSpcReduction="20000"/>
          </a:bodyPr>
          <a:lstStyle/>
          <a:p>
            <a:r>
              <a:rPr lang="en-US" dirty="0"/>
              <a:t>I wanted to use machine learning to try to predict the market price for Bitcoin. If I'm able to succeed with enough accuracy it could give me the edge that I am looking for when trading Bitcoin and other cryptocurrencies.  </a:t>
            </a:r>
          </a:p>
          <a:p>
            <a:r>
              <a:rPr lang="en-US" dirty="0"/>
              <a:t>RNN- A </a:t>
            </a:r>
            <a:r>
              <a:rPr lang="en-US" b="1" dirty="0"/>
              <a:t>recurrent neural network</a:t>
            </a:r>
            <a:r>
              <a:rPr lang="en-US" dirty="0"/>
              <a:t> (</a:t>
            </a:r>
            <a:r>
              <a:rPr lang="en-US" b="1" dirty="0"/>
              <a:t>RNN</a:t>
            </a:r>
            <a:r>
              <a:rPr lang="en-US" dirty="0"/>
              <a:t>) is a class of </a:t>
            </a:r>
            <a:r>
              <a:rPr lang="en-US" dirty="0">
                <a:hlinkClick r:id="rId2" tooltip="Artificial neural network"/>
              </a:rPr>
              <a:t>artificial neural network</a:t>
            </a:r>
            <a:r>
              <a:rPr lang="en-US" dirty="0"/>
              <a:t> where connections between nodes form a </a:t>
            </a:r>
            <a:r>
              <a:rPr lang="en-US" u="sng" dirty="0">
                <a:hlinkClick r:id="rId3"/>
              </a:rPr>
              <a:t>directed graph</a:t>
            </a:r>
            <a:r>
              <a:rPr lang="en-US" dirty="0"/>
              <a:t> along a temporal sequence. This allows it to exhibit temporal dynamic behavior. Unlike </a:t>
            </a:r>
            <a:r>
              <a:rPr lang="en-US" dirty="0">
                <a:hlinkClick r:id="rId4" tooltip="Feedforward neural networks"/>
              </a:rPr>
              <a:t>feedforward neural networks</a:t>
            </a:r>
            <a:r>
              <a:rPr lang="en-US" dirty="0"/>
              <a:t>, RNNs can use their internal state (memory) to process sequences of inputs. </a:t>
            </a:r>
          </a:p>
          <a:p>
            <a:r>
              <a:rPr lang="en-US" dirty="0"/>
              <a:t>Both finite impulse and infinite impulse recurrent networks can have additional stored state, and the storage can be under direct control by the neural network. The storage can also be replaced by another network or graph, if that incorporates time delays or has feedback loops. Such controlled states are referred to as gated state or gated memory, and are part of </a:t>
            </a:r>
            <a:r>
              <a:rPr lang="en-US" dirty="0">
                <a:hlinkClick r:id="rId5" tooltip="Long short-term memory"/>
              </a:rPr>
              <a:t>long short-term memory</a:t>
            </a:r>
            <a:r>
              <a:rPr lang="en-US" dirty="0"/>
              <a:t> networks (LSTMs) and </a:t>
            </a:r>
            <a:r>
              <a:rPr lang="en-US" dirty="0">
                <a:hlinkClick r:id="rId6" tooltip="Gated recurrent unit"/>
              </a:rPr>
              <a:t>gated recurrent units</a:t>
            </a:r>
            <a:r>
              <a:rPr lang="en-US" dirty="0"/>
              <a:t>.</a:t>
            </a:r>
          </a:p>
          <a:p>
            <a:r>
              <a:rPr lang="en-US" dirty="0"/>
              <a:t>LSTM - broke records for improved </a:t>
            </a:r>
            <a:r>
              <a:rPr lang="en-US" dirty="0">
                <a:hlinkClick r:id="rId7" tooltip="Machine translation"/>
              </a:rPr>
              <a:t>machine translation</a:t>
            </a:r>
            <a:r>
              <a:rPr lang="en-US" dirty="0"/>
              <a:t>,</a:t>
            </a:r>
            <a:r>
              <a:rPr lang="en-US" baseline="30000" dirty="0">
                <a:hlinkClick r:id="rId8"/>
              </a:rPr>
              <a:t>[15]</a:t>
            </a:r>
            <a:r>
              <a:rPr lang="en-US" dirty="0"/>
              <a:t> </a:t>
            </a:r>
            <a:r>
              <a:rPr lang="en-US" dirty="0">
                <a:hlinkClick r:id="rId9" tooltip="Language Modeling"/>
              </a:rPr>
              <a:t>Language Modeling</a:t>
            </a:r>
            <a:r>
              <a:rPr lang="en-US" baseline="30000" dirty="0">
                <a:hlinkClick r:id="rId10"/>
              </a:rPr>
              <a:t>[16]</a:t>
            </a:r>
            <a:r>
              <a:rPr lang="en-US" dirty="0"/>
              <a:t> and Multilingual Language Processing</a:t>
            </a:r>
          </a:p>
          <a:p>
            <a:endParaRPr lang="en-US" dirty="0"/>
          </a:p>
        </p:txBody>
      </p:sp>
    </p:spTree>
    <p:extLst>
      <p:ext uri="{BB962C8B-B14F-4D97-AF65-F5344CB8AC3E}">
        <p14:creationId xmlns:p14="http://schemas.microsoft.com/office/powerpoint/2010/main" val="1423448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0"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E4EBAA7-51A9-4362-933B-0876573E6D67}"/>
              </a:ext>
            </a:extLst>
          </p:cNvPr>
          <p:cNvSpPr>
            <a:spLocks noGrp="1"/>
          </p:cNvSpPr>
          <p:nvPr>
            <p:ph type="title"/>
          </p:nvPr>
        </p:nvSpPr>
        <p:spPr>
          <a:xfrm>
            <a:off x="806195" y="804672"/>
            <a:ext cx="3521359" cy="5248656"/>
          </a:xfrm>
        </p:spPr>
        <p:txBody>
          <a:bodyPr vert="horz" lIns="91440" tIns="45720" rIns="91440" bIns="45720" rtlCol="0" anchor="ctr">
            <a:normAutofit/>
          </a:bodyPr>
          <a:lstStyle/>
          <a:p>
            <a:pPr algn="ctr"/>
            <a:r>
              <a:rPr lang="en-US" kern="1200">
                <a:latin typeface="+mj-lt"/>
                <a:ea typeface="+mj-ea"/>
                <a:cs typeface="+mj-cs"/>
              </a:rPr>
              <a:t>ARIMA </a:t>
            </a:r>
          </a:p>
        </p:txBody>
      </p:sp>
      <p:sp>
        <p:nvSpPr>
          <p:cNvPr id="7" name="Content Placeholder 6">
            <a:extLst>
              <a:ext uri="{FF2B5EF4-FFF2-40B4-BE49-F238E27FC236}">
                <a16:creationId xmlns:a16="http://schemas.microsoft.com/office/drawing/2014/main" id="{8A002EBC-5EB7-4612-AF40-45D4E563DD17}"/>
              </a:ext>
            </a:extLst>
          </p:cNvPr>
          <p:cNvSpPr>
            <a:spLocks noGrp="1"/>
          </p:cNvSpPr>
          <p:nvPr>
            <p:ph idx="1"/>
          </p:nvPr>
        </p:nvSpPr>
        <p:spPr>
          <a:xfrm>
            <a:off x="4975861" y="804671"/>
            <a:ext cx="6399930" cy="5248657"/>
          </a:xfrm>
        </p:spPr>
        <p:txBody>
          <a:bodyPr anchor="ctr">
            <a:normAutofit/>
          </a:bodyPr>
          <a:lstStyle/>
          <a:p>
            <a:pPr>
              <a:lnSpc>
                <a:spcPct val="90000"/>
              </a:lnSpc>
            </a:pPr>
            <a:r>
              <a:rPr lang="en-US" sz="1100"/>
              <a:t>An </a:t>
            </a:r>
            <a:r>
              <a:rPr lang="en-US" sz="1100" b="1"/>
              <a:t>ARIMA</a:t>
            </a:r>
            <a:r>
              <a:rPr lang="en-US" sz="1100"/>
              <a:t> model is a class of statistical models for analyzing and forecasting time series data. ARIMA model is one model for non-stationarity. It assumes that the data becomes stationary after differencing.</a:t>
            </a:r>
          </a:p>
          <a:p>
            <a:pPr>
              <a:lnSpc>
                <a:spcPct val="90000"/>
              </a:lnSpc>
            </a:pPr>
            <a:r>
              <a:rPr lang="en-US" sz="1100" b="1"/>
              <a:t>ARIMA</a:t>
            </a:r>
            <a:r>
              <a:rPr lang="en-US" sz="1100"/>
              <a:t> is an acronym that stands for </a:t>
            </a:r>
            <a:r>
              <a:rPr lang="en-US" sz="1100" err="1"/>
              <a:t>AutoRegressive</a:t>
            </a:r>
            <a:r>
              <a:rPr lang="en-US" sz="1100"/>
              <a:t> Integrated Moving Average. It is a generalization of the simpler </a:t>
            </a:r>
            <a:r>
              <a:rPr lang="en-US" sz="1100" err="1"/>
              <a:t>AutoRegressive</a:t>
            </a:r>
            <a:r>
              <a:rPr lang="en-US" sz="1100"/>
              <a:t> Moving Average and adds the notion of integration.</a:t>
            </a:r>
          </a:p>
          <a:p>
            <a:pPr>
              <a:lnSpc>
                <a:spcPct val="90000"/>
              </a:lnSpc>
            </a:pPr>
            <a:r>
              <a:rPr lang="en-US" sz="1100"/>
              <a:t>These acronyms describe it pretty well:</a:t>
            </a:r>
          </a:p>
          <a:p>
            <a:pPr>
              <a:lnSpc>
                <a:spcPct val="90000"/>
              </a:lnSpc>
            </a:pPr>
            <a:r>
              <a:rPr lang="en-US" sz="1100" b="1"/>
              <a:t>AR</a:t>
            </a:r>
            <a:r>
              <a:rPr lang="en-US" sz="1100"/>
              <a:t>: Autoregression. A model that uses the dependent relationship between an observation and some number of lagged observations. 2.</a:t>
            </a:r>
            <a:r>
              <a:rPr lang="en-US" sz="1100" b="1"/>
              <a:t>I</a:t>
            </a:r>
            <a:r>
              <a:rPr lang="en-US" sz="1100"/>
              <a:t>: Integrated. The use of differencing of raw observations (e.g. subtracting an observation from an observation at the previous time step) in order to make the time series stationary.</a:t>
            </a:r>
          </a:p>
          <a:p>
            <a:pPr>
              <a:lnSpc>
                <a:spcPct val="90000"/>
              </a:lnSpc>
            </a:pPr>
            <a:r>
              <a:rPr lang="en-US" sz="1100" b="1"/>
              <a:t>MA</a:t>
            </a:r>
            <a:r>
              <a:rPr lang="en-US" sz="1100"/>
              <a:t>: Moving Average. A model that uses the dependency between an observation and a residual error from a moving average model applied to lagged observations.</a:t>
            </a:r>
          </a:p>
          <a:p>
            <a:pPr>
              <a:lnSpc>
                <a:spcPct val="90000"/>
              </a:lnSpc>
            </a:pPr>
            <a:r>
              <a:rPr lang="en-US" sz="1100"/>
              <a:t>Each of these components are explicitly specified in the model as a parameter. A standard notation is used of ARIMA(</a:t>
            </a:r>
            <a:r>
              <a:rPr lang="en-US" sz="1100" err="1"/>
              <a:t>p,d,q</a:t>
            </a:r>
            <a:r>
              <a:rPr lang="en-US" sz="1100"/>
              <a:t>) where the parameters are substituted with integer values to quickly indicate the specific ARIMA model being used.</a:t>
            </a:r>
          </a:p>
          <a:p>
            <a:pPr>
              <a:lnSpc>
                <a:spcPct val="90000"/>
              </a:lnSpc>
            </a:pPr>
            <a:r>
              <a:rPr lang="en-US" sz="1100"/>
              <a:t>Parameters are defined as follows:</a:t>
            </a:r>
          </a:p>
          <a:p>
            <a:pPr>
              <a:lnSpc>
                <a:spcPct val="90000"/>
              </a:lnSpc>
            </a:pPr>
            <a:r>
              <a:rPr lang="en-US" sz="1100" b="1"/>
              <a:t>p</a:t>
            </a:r>
            <a:r>
              <a:rPr lang="en-US" sz="1100"/>
              <a:t>: The number of lag observations included in the model, also called the lag order.</a:t>
            </a:r>
          </a:p>
          <a:p>
            <a:pPr>
              <a:lnSpc>
                <a:spcPct val="90000"/>
              </a:lnSpc>
            </a:pPr>
            <a:r>
              <a:rPr lang="en-US" sz="1100" b="1"/>
              <a:t>d</a:t>
            </a:r>
            <a:r>
              <a:rPr lang="en-US" sz="1100"/>
              <a:t>: The number of times that the raw observations are differenced, also called the degree of differencing.</a:t>
            </a:r>
          </a:p>
          <a:p>
            <a:pPr>
              <a:lnSpc>
                <a:spcPct val="90000"/>
              </a:lnSpc>
            </a:pPr>
            <a:r>
              <a:rPr lang="en-US" sz="1100" b="1"/>
              <a:t>q</a:t>
            </a:r>
            <a:r>
              <a:rPr lang="en-US" sz="1100"/>
              <a:t>: The size of the moving average window, also called the order of moving average.</a:t>
            </a:r>
          </a:p>
          <a:p>
            <a:pPr>
              <a:lnSpc>
                <a:spcPct val="90000"/>
              </a:lnSpc>
            </a:pPr>
            <a:endParaRPr lang="en-US" sz="1100"/>
          </a:p>
        </p:txBody>
      </p:sp>
    </p:spTree>
    <p:extLst>
      <p:ext uri="{BB962C8B-B14F-4D97-AF65-F5344CB8AC3E}">
        <p14:creationId xmlns:p14="http://schemas.microsoft.com/office/powerpoint/2010/main" val="218456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0"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DC692D4-445A-45A3-AED7-50ECEC517970}"/>
              </a:ext>
            </a:extLst>
          </p:cNvPr>
          <p:cNvSpPr>
            <a:spLocks noGrp="1"/>
          </p:cNvSpPr>
          <p:nvPr>
            <p:ph type="title"/>
          </p:nvPr>
        </p:nvSpPr>
        <p:spPr>
          <a:xfrm>
            <a:off x="806195" y="804672"/>
            <a:ext cx="3521359" cy="5248656"/>
          </a:xfrm>
        </p:spPr>
        <p:txBody>
          <a:bodyPr vert="horz" lIns="91440" tIns="45720" rIns="91440" bIns="45720" rtlCol="0" anchor="ctr">
            <a:normAutofit/>
          </a:bodyPr>
          <a:lstStyle/>
          <a:p>
            <a:pPr algn="ctr"/>
            <a:r>
              <a:rPr lang="en-US" kern="1200" dirty="0">
                <a:latin typeface="+mj-lt"/>
                <a:ea typeface="+mj-ea"/>
                <a:cs typeface="+mj-cs"/>
              </a:rPr>
              <a:t>Cont.</a:t>
            </a:r>
          </a:p>
        </p:txBody>
      </p:sp>
      <p:sp>
        <p:nvSpPr>
          <p:cNvPr id="7" name="Content Placeholder 6">
            <a:extLst>
              <a:ext uri="{FF2B5EF4-FFF2-40B4-BE49-F238E27FC236}">
                <a16:creationId xmlns:a16="http://schemas.microsoft.com/office/drawing/2014/main" id="{A1776AAB-6281-415B-B2A0-A98C410FF55C}"/>
              </a:ext>
            </a:extLst>
          </p:cNvPr>
          <p:cNvSpPr>
            <a:spLocks noGrp="1"/>
          </p:cNvSpPr>
          <p:nvPr>
            <p:ph idx="1"/>
          </p:nvPr>
        </p:nvSpPr>
        <p:spPr>
          <a:xfrm>
            <a:off x="4975861" y="804671"/>
            <a:ext cx="6399930" cy="5248657"/>
          </a:xfrm>
        </p:spPr>
        <p:txBody>
          <a:bodyPr anchor="ctr">
            <a:normAutofit/>
          </a:bodyPr>
          <a:lstStyle/>
          <a:p>
            <a:r>
              <a:rPr lang="en-US" dirty="0"/>
              <a:t>A </a:t>
            </a:r>
            <a:r>
              <a:rPr lang="en-US" b="1" dirty="0"/>
              <a:t>Box Cox transformation</a:t>
            </a:r>
            <a:r>
              <a:rPr lang="en-US" dirty="0"/>
              <a:t> is a way to </a:t>
            </a:r>
            <a:r>
              <a:rPr lang="en-US" b="1" dirty="0"/>
              <a:t>transform</a:t>
            </a:r>
            <a:r>
              <a:rPr lang="en-US" dirty="0"/>
              <a:t> non-normal dependent variables into a normal shape. Normality is an important assumption for many statistical techniques; if your data isn't normal, applying a </a:t>
            </a:r>
            <a:r>
              <a:rPr lang="en-US" b="1" dirty="0"/>
              <a:t>Box</a:t>
            </a:r>
            <a:r>
              <a:rPr lang="en-US" dirty="0"/>
              <a:t>-</a:t>
            </a:r>
            <a:r>
              <a:rPr lang="en-US" b="1" dirty="0"/>
              <a:t>Cox</a:t>
            </a:r>
            <a:r>
              <a:rPr lang="en-US" dirty="0"/>
              <a:t> means that you are able to run a broader number of tests.</a:t>
            </a:r>
          </a:p>
        </p:txBody>
      </p:sp>
    </p:spTree>
    <p:extLst>
      <p:ext uri="{BB962C8B-B14F-4D97-AF65-F5344CB8AC3E}">
        <p14:creationId xmlns:p14="http://schemas.microsoft.com/office/powerpoint/2010/main" val="3419665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72CEB-7ECE-45F8-8C3F-857420327337}"/>
              </a:ext>
            </a:extLst>
          </p:cNvPr>
          <p:cNvSpPr>
            <a:spLocks noGrp="1"/>
          </p:cNvSpPr>
          <p:nvPr>
            <p:ph type="title"/>
          </p:nvPr>
        </p:nvSpPr>
        <p:spPr>
          <a:xfrm>
            <a:off x="646111" y="452718"/>
            <a:ext cx="9404723" cy="1225162"/>
          </a:xfrm>
        </p:spPr>
        <p:txBody>
          <a:bodyPr/>
          <a:lstStyle/>
          <a:p>
            <a:r>
              <a:rPr lang="en-US" dirty="0"/>
              <a:t>Let’s Look at Some Code!!!</a:t>
            </a:r>
          </a:p>
        </p:txBody>
      </p:sp>
      <p:sp>
        <p:nvSpPr>
          <p:cNvPr id="3" name="Content Placeholder 2">
            <a:extLst>
              <a:ext uri="{FF2B5EF4-FFF2-40B4-BE49-F238E27FC236}">
                <a16:creationId xmlns:a16="http://schemas.microsoft.com/office/drawing/2014/main" id="{4D3E6E64-4B38-472B-BC6D-2EC4AB91F48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82749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D29B-CD9D-4CFD-AB4A-8D4FB7D9FEAA}"/>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ED159055-A2D4-45D0-8898-2F2D0BB4C360}"/>
              </a:ext>
            </a:extLst>
          </p:cNvPr>
          <p:cNvSpPr>
            <a:spLocks noGrp="1"/>
          </p:cNvSpPr>
          <p:nvPr>
            <p:ph idx="1"/>
          </p:nvPr>
        </p:nvSpPr>
        <p:spPr/>
        <p:txBody>
          <a:bodyPr/>
          <a:lstStyle/>
          <a:p>
            <a:r>
              <a:rPr lang="en-US" dirty="0"/>
              <a:t>The learning curve is huge!!!(mathematics involved, jargon, methods-Box-Cox, Dickey-Fuller, stationary, non-stationary)</a:t>
            </a:r>
          </a:p>
          <a:p>
            <a:pPr marL="0" indent="0">
              <a:buNone/>
            </a:pPr>
            <a:r>
              <a:rPr lang="en-US" dirty="0"/>
              <a:t>Completely new concepts for me. Trying to become familiar with ML in a matter of weeks was ambitious but I knew at the very least I would be learning valuable skills.</a:t>
            </a:r>
          </a:p>
          <a:p>
            <a:endParaRPr lang="en-US" dirty="0"/>
          </a:p>
          <a:p>
            <a:endParaRPr lang="en-US" dirty="0"/>
          </a:p>
        </p:txBody>
      </p:sp>
    </p:spTree>
    <p:extLst>
      <p:ext uri="{BB962C8B-B14F-4D97-AF65-F5344CB8AC3E}">
        <p14:creationId xmlns:p14="http://schemas.microsoft.com/office/powerpoint/2010/main" val="217942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D188F03-AEFE-4FFB-B12F-835DAD273247}"/>
              </a:ext>
            </a:extLst>
          </p:cNvPr>
          <p:cNvSpPr>
            <a:spLocks noGrp="1"/>
          </p:cNvSpPr>
          <p:nvPr>
            <p:ph type="title"/>
          </p:nvPr>
        </p:nvSpPr>
        <p:spPr>
          <a:xfrm>
            <a:off x="806195" y="804672"/>
            <a:ext cx="3521359" cy="5248656"/>
          </a:xfrm>
        </p:spPr>
        <p:txBody>
          <a:bodyPr anchor="ctr">
            <a:normAutofit/>
          </a:bodyPr>
          <a:lstStyle/>
          <a:p>
            <a:pPr algn="ctr"/>
            <a:r>
              <a:rPr lang="en-US" dirty="0"/>
              <a:t>What’s Next?</a:t>
            </a:r>
            <a:endParaRPr lang="en-US"/>
          </a:p>
        </p:txBody>
      </p:sp>
      <p:sp>
        <p:nvSpPr>
          <p:cNvPr id="3" name="Content Placeholder 2">
            <a:extLst>
              <a:ext uri="{FF2B5EF4-FFF2-40B4-BE49-F238E27FC236}">
                <a16:creationId xmlns:a16="http://schemas.microsoft.com/office/drawing/2014/main" id="{09299A61-81B7-4DD7-98D1-DEB537BFFC1B}"/>
              </a:ext>
            </a:extLst>
          </p:cNvPr>
          <p:cNvSpPr>
            <a:spLocks noGrp="1"/>
          </p:cNvSpPr>
          <p:nvPr>
            <p:ph idx="1"/>
          </p:nvPr>
        </p:nvSpPr>
        <p:spPr>
          <a:xfrm>
            <a:off x="4975861" y="804671"/>
            <a:ext cx="6399930" cy="5248657"/>
          </a:xfrm>
        </p:spPr>
        <p:txBody>
          <a:bodyPr anchor="ctr">
            <a:normAutofit/>
          </a:bodyPr>
          <a:lstStyle/>
          <a:p>
            <a:r>
              <a:rPr lang="en-US" dirty="0"/>
              <a:t>I want to work more on the code. More testing to try to get as accurate as possible. I want to implement machine learning into my crypto trading bot that I am developing to have optimal ROI.</a:t>
            </a:r>
          </a:p>
          <a:p>
            <a:r>
              <a:rPr lang="en-US" dirty="0"/>
              <a:t>I plan on using my own money so I am invested in making this work. </a:t>
            </a:r>
          </a:p>
        </p:txBody>
      </p:sp>
    </p:spTree>
    <p:extLst>
      <p:ext uri="{BB962C8B-B14F-4D97-AF65-F5344CB8AC3E}">
        <p14:creationId xmlns:p14="http://schemas.microsoft.com/office/powerpoint/2010/main" val="4090401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859FEF9A-9073-4D0C-AE3F-4B05B7C78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5">
            <a:extLst>
              <a:ext uri="{FF2B5EF4-FFF2-40B4-BE49-F238E27FC236}">
                <a16:creationId xmlns:a16="http://schemas.microsoft.com/office/drawing/2014/main" id="{9A868E46-760C-4803-96E3-94D7FF55D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cxnSp>
        <p:nvCxnSpPr>
          <p:cNvPr id="23" name="Straight Connector 22">
            <a:extLst>
              <a:ext uri="{FF2B5EF4-FFF2-40B4-BE49-F238E27FC236}">
                <a16:creationId xmlns:a16="http://schemas.microsoft.com/office/drawing/2014/main" id="{C632DB3C-29C8-435B-832E-2A0003319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61021" y="1828800"/>
            <a:ext cx="0" cy="3200400"/>
          </a:xfrm>
          <a:prstGeom prst="line">
            <a:avLst/>
          </a:prstGeom>
          <a:ln w="19050"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4C15A9D-D268-4ABF-A7E6-0C43CDF62615}"/>
              </a:ext>
            </a:extLst>
          </p:cNvPr>
          <p:cNvSpPr>
            <a:spLocks noGrp="1"/>
          </p:cNvSpPr>
          <p:nvPr>
            <p:ph type="title"/>
          </p:nvPr>
        </p:nvSpPr>
        <p:spPr>
          <a:xfrm>
            <a:off x="4652707" y="1333500"/>
            <a:ext cx="6240580" cy="4191000"/>
          </a:xfrm>
        </p:spPr>
        <p:txBody>
          <a:bodyPr vert="horz" lIns="91440" tIns="45720" rIns="91440" bIns="45720" rtlCol="0" anchor="ctr">
            <a:normAutofit/>
          </a:bodyPr>
          <a:lstStyle/>
          <a:p>
            <a:r>
              <a:rPr lang="en-US" sz="7200" b="0" i="0" kern="1200" dirty="0">
                <a:solidFill>
                  <a:schemeClr val="tx2"/>
                </a:solidFill>
                <a:latin typeface="+mj-lt"/>
                <a:ea typeface="+mj-ea"/>
                <a:cs typeface="+mj-cs"/>
              </a:rPr>
              <a:t>And that’s All!!!</a:t>
            </a:r>
          </a:p>
        </p:txBody>
      </p:sp>
    </p:spTree>
    <p:extLst>
      <p:ext uri="{BB962C8B-B14F-4D97-AF65-F5344CB8AC3E}">
        <p14:creationId xmlns:p14="http://schemas.microsoft.com/office/powerpoint/2010/main" val="4264240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42</TotalTime>
  <Words>249</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Final Project- Can I predict the price of Bitcoin?</vt:lpstr>
      <vt:lpstr>Inspiration</vt:lpstr>
      <vt:lpstr>Machine Learning with RNN and ARIMA</vt:lpstr>
      <vt:lpstr>ARIMA </vt:lpstr>
      <vt:lpstr>Cont.</vt:lpstr>
      <vt:lpstr>Let’s Look at Some Code!!!</vt:lpstr>
      <vt:lpstr>Challenges</vt:lpstr>
      <vt:lpstr>What’s Next?</vt:lpstr>
      <vt:lpstr>And that’s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Can I predict the price of Bitcoin?</dc:title>
  <dc:creator>james neil</dc:creator>
  <cp:lastModifiedBy>james neil</cp:lastModifiedBy>
  <cp:revision>1</cp:revision>
  <dcterms:created xsi:type="dcterms:W3CDTF">2019-06-13T02:26:09Z</dcterms:created>
  <dcterms:modified xsi:type="dcterms:W3CDTF">2019-06-13T03:08:36Z</dcterms:modified>
</cp:coreProperties>
</file>