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1" d="100"/>
          <a:sy n="61" d="100"/>
        </p:scale>
        <p:origin x="72"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B9F4-346E-4907-BF34-2922519B8F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807663-8FA7-424C-A8A4-34E6488E5D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1CA291-DBBB-4941-B387-EDD3614E8A17}"/>
              </a:ext>
            </a:extLst>
          </p:cNvPr>
          <p:cNvSpPr>
            <a:spLocks noGrp="1"/>
          </p:cNvSpPr>
          <p:nvPr>
            <p:ph type="dt" sz="half" idx="10"/>
          </p:nvPr>
        </p:nvSpPr>
        <p:spPr/>
        <p:txBody>
          <a:bodyPr/>
          <a:lstStyle/>
          <a:p>
            <a:fld id="{5976C143-3F6E-4EA1-A61F-81F55CB2C085}" type="datetimeFigureOut">
              <a:rPr lang="en-US" smtClean="0"/>
              <a:t>4/29/2019</a:t>
            </a:fld>
            <a:endParaRPr lang="en-US"/>
          </a:p>
        </p:txBody>
      </p:sp>
      <p:sp>
        <p:nvSpPr>
          <p:cNvPr id="5" name="Footer Placeholder 4">
            <a:extLst>
              <a:ext uri="{FF2B5EF4-FFF2-40B4-BE49-F238E27FC236}">
                <a16:creationId xmlns:a16="http://schemas.microsoft.com/office/drawing/2014/main" id="{98DF15C4-89CA-4E17-A137-A921DB797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AB3D0-719E-4CAA-BE6A-26A109961C36}"/>
              </a:ext>
            </a:extLst>
          </p:cNvPr>
          <p:cNvSpPr>
            <a:spLocks noGrp="1"/>
          </p:cNvSpPr>
          <p:nvPr>
            <p:ph type="sldNum" sz="quarter" idx="12"/>
          </p:nvPr>
        </p:nvSpPr>
        <p:spPr/>
        <p:txBody>
          <a:bodyPr/>
          <a:lstStyle/>
          <a:p>
            <a:fld id="{5D89CBFC-D53F-4851-B7E4-175D01154373}" type="slidenum">
              <a:rPr lang="en-US" smtClean="0"/>
              <a:t>‹#›</a:t>
            </a:fld>
            <a:endParaRPr lang="en-US"/>
          </a:p>
        </p:txBody>
      </p:sp>
    </p:spTree>
    <p:extLst>
      <p:ext uri="{BB962C8B-B14F-4D97-AF65-F5344CB8AC3E}">
        <p14:creationId xmlns:p14="http://schemas.microsoft.com/office/powerpoint/2010/main" val="220007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A2140-D35D-4F46-A03D-EFDCA9C4D0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E931B8-ABD5-4168-A048-D9C2EF56E4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E11AF0-DC19-440F-B2A4-68C2A520A672}"/>
              </a:ext>
            </a:extLst>
          </p:cNvPr>
          <p:cNvSpPr>
            <a:spLocks noGrp="1"/>
          </p:cNvSpPr>
          <p:nvPr>
            <p:ph type="dt" sz="half" idx="10"/>
          </p:nvPr>
        </p:nvSpPr>
        <p:spPr/>
        <p:txBody>
          <a:bodyPr/>
          <a:lstStyle/>
          <a:p>
            <a:fld id="{5976C143-3F6E-4EA1-A61F-81F55CB2C085}" type="datetimeFigureOut">
              <a:rPr lang="en-US" smtClean="0"/>
              <a:t>4/29/2019</a:t>
            </a:fld>
            <a:endParaRPr lang="en-US"/>
          </a:p>
        </p:txBody>
      </p:sp>
      <p:sp>
        <p:nvSpPr>
          <p:cNvPr id="5" name="Footer Placeholder 4">
            <a:extLst>
              <a:ext uri="{FF2B5EF4-FFF2-40B4-BE49-F238E27FC236}">
                <a16:creationId xmlns:a16="http://schemas.microsoft.com/office/drawing/2014/main" id="{4E92453C-1ACE-4B2C-8E0F-D28BAF909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D48DB-316E-4553-9FFD-0D2331589B63}"/>
              </a:ext>
            </a:extLst>
          </p:cNvPr>
          <p:cNvSpPr>
            <a:spLocks noGrp="1"/>
          </p:cNvSpPr>
          <p:nvPr>
            <p:ph type="sldNum" sz="quarter" idx="12"/>
          </p:nvPr>
        </p:nvSpPr>
        <p:spPr/>
        <p:txBody>
          <a:bodyPr/>
          <a:lstStyle/>
          <a:p>
            <a:fld id="{5D89CBFC-D53F-4851-B7E4-175D01154373}" type="slidenum">
              <a:rPr lang="en-US" smtClean="0"/>
              <a:t>‹#›</a:t>
            </a:fld>
            <a:endParaRPr lang="en-US"/>
          </a:p>
        </p:txBody>
      </p:sp>
    </p:spTree>
    <p:extLst>
      <p:ext uri="{BB962C8B-B14F-4D97-AF65-F5344CB8AC3E}">
        <p14:creationId xmlns:p14="http://schemas.microsoft.com/office/powerpoint/2010/main" val="169961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8CFB4D-FD21-4EA8-A444-9E9824A86E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A8D80E-409A-4DF5-A8E0-7D352124F1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C416FF-1A18-4678-887C-043CD2D5A82B}"/>
              </a:ext>
            </a:extLst>
          </p:cNvPr>
          <p:cNvSpPr>
            <a:spLocks noGrp="1"/>
          </p:cNvSpPr>
          <p:nvPr>
            <p:ph type="dt" sz="half" idx="10"/>
          </p:nvPr>
        </p:nvSpPr>
        <p:spPr/>
        <p:txBody>
          <a:bodyPr/>
          <a:lstStyle/>
          <a:p>
            <a:fld id="{5976C143-3F6E-4EA1-A61F-81F55CB2C085}" type="datetimeFigureOut">
              <a:rPr lang="en-US" smtClean="0"/>
              <a:t>4/29/2019</a:t>
            </a:fld>
            <a:endParaRPr lang="en-US"/>
          </a:p>
        </p:txBody>
      </p:sp>
      <p:sp>
        <p:nvSpPr>
          <p:cNvPr id="5" name="Footer Placeholder 4">
            <a:extLst>
              <a:ext uri="{FF2B5EF4-FFF2-40B4-BE49-F238E27FC236}">
                <a16:creationId xmlns:a16="http://schemas.microsoft.com/office/drawing/2014/main" id="{E096A96E-BD31-4420-B624-73501FD0F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E99D62-3B5F-40FA-BB63-7172A75A0DD9}"/>
              </a:ext>
            </a:extLst>
          </p:cNvPr>
          <p:cNvSpPr>
            <a:spLocks noGrp="1"/>
          </p:cNvSpPr>
          <p:nvPr>
            <p:ph type="sldNum" sz="quarter" idx="12"/>
          </p:nvPr>
        </p:nvSpPr>
        <p:spPr/>
        <p:txBody>
          <a:bodyPr/>
          <a:lstStyle/>
          <a:p>
            <a:fld id="{5D89CBFC-D53F-4851-B7E4-175D01154373}" type="slidenum">
              <a:rPr lang="en-US" smtClean="0"/>
              <a:t>‹#›</a:t>
            </a:fld>
            <a:endParaRPr lang="en-US"/>
          </a:p>
        </p:txBody>
      </p:sp>
    </p:spTree>
    <p:extLst>
      <p:ext uri="{BB962C8B-B14F-4D97-AF65-F5344CB8AC3E}">
        <p14:creationId xmlns:p14="http://schemas.microsoft.com/office/powerpoint/2010/main" val="2722460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194B2-9327-4AFE-83C9-017FC78BAF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CCD55-BD57-49CA-AB02-82E65C9E94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9F2E3-717C-40E1-AB75-19EA334D2EF0}"/>
              </a:ext>
            </a:extLst>
          </p:cNvPr>
          <p:cNvSpPr>
            <a:spLocks noGrp="1"/>
          </p:cNvSpPr>
          <p:nvPr>
            <p:ph type="dt" sz="half" idx="10"/>
          </p:nvPr>
        </p:nvSpPr>
        <p:spPr/>
        <p:txBody>
          <a:bodyPr/>
          <a:lstStyle/>
          <a:p>
            <a:fld id="{5976C143-3F6E-4EA1-A61F-81F55CB2C085}" type="datetimeFigureOut">
              <a:rPr lang="en-US" smtClean="0"/>
              <a:t>4/29/2019</a:t>
            </a:fld>
            <a:endParaRPr lang="en-US"/>
          </a:p>
        </p:txBody>
      </p:sp>
      <p:sp>
        <p:nvSpPr>
          <p:cNvPr id="5" name="Footer Placeholder 4">
            <a:extLst>
              <a:ext uri="{FF2B5EF4-FFF2-40B4-BE49-F238E27FC236}">
                <a16:creationId xmlns:a16="http://schemas.microsoft.com/office/drawing/2014/main" id="{02774422-C0CD-4822-9DB3-23CAF45CE3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8AE232-1ACE-4349-BF7B-444F062EB1D2}"/>
              </a:ext>
            </a:extLst>
          </p:cNvPr>
          <p:cNvSpPr>
            <a:spLocks noGrp="1"/>
          </p:cNvSpPr>
          <p:nvPr>
            <p:ph type="sldNum" sz="quarter" idx="12"/>
          </p:nvPr>
        </p:nvSpPr>
        <p:spPr/>
        <p:txBody>
          <a:bodyPr/>
          <a:lstStyle/>
          <a:p>
            <a:fld id="{5D89CBFC-D53F-4851-B7E4-175D01154373}" type="slidenum">
              <a:rPr lang="en-US" smtClean="0"/>
              <a:t>‹#›</a:t>
            </a:fld>
            <a:endParaRPr lang="en-US"/>
          </a:p>
        </p:txBody>
      </p:sp>
    </p:spTree>
    <p:extLst>
      <p:ext uri="{BB962C8B-B14F-4D97-AF65-F5344CB8AC3E}">
        <p14:creationId xmlns:p14="http://schemas.microsoft.com/office/powerpoint/2010/main" val="684167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6959-C788-4F27-8FAE-5F9E42E5ED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105CB6-FA58-422C-BA68-283FE3E35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00C2A9-C212-402C-9264-0EB92211B4A4}"/>
              </a:ext>
            </a:extLst>
          </p:cNvPr>
          <p:cNvSpPr>
            <a:spLocks noGrp="1"/>
          </p:cNvSpPr>
          <p:nvPr>
            <p:ph type="dt" sz="half" idx="10"/>
          </p:nvPr>
        </p:nvSpPr>
        <p:spPr/>
        <p:txBody>
          <a:bodyPr/>
          <a:lstStyle/>
          <a:p>
            <a:fld id="{5976C143-3F6E-4EA1-A61F-81F55CB2C085}" type="datetimeFigureOut">
              <a:rPr lang="en-US" smtClean="0"/>
              <a:t>4/29/2019</a:t>
            </a:fld>
            <a:endParaRPr lang="en-US"/>
          </a:p>
        </p:txBody>
      </p:sp>
      <p:sp>
        <p:nvSpPr>
          <p:cNvPr id="5" name="Footer Placeholder 4">
            <a:extLst>
              <a:ext uri="{FF2B5EF4-FFF2-40B4-BE49-F238E27FC236}">
                <a16:creationId xmlns:a16="http://schemas.microsoft.com/office/drawing/2014/main" id="{175694EF-3DB5-4F06-B301-59E228FA2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C248E1-EEED-4012-9F0C-5A13D32CFC8E}"/>
              </a:ext>
            </a:extLst>
          </p:cNvPr>
          <p:cNvSpPr>
            <a:spLocks noGrp="1"/>
          </p:cNvSpPr>
          <p:nvPr>
            <p:ph type="sldNum" sz="quarter" idx="12"/>
          </p:nvPr>
        </p:nvSpPr>
        <p:spPr/>
        <p:txBody>
          <a:bodyPr/>
          <a:lstStyle/>
          <a:p>
            <a:fld id="{5D89CBFC-D53F-4851-B7E4-175D01154373}" type="slidenum">
              <a:rPr lang="en-US" smtClean="0"/>
              <a:t>‹#›</a:t>
            </a:fld>
            <a:endParaRPr lang="en-US"/>
          </a:p>
        </p:txBody>
      </p:sp>
    </p:spTree>
    <p:extLst>
      <p:ext uri="{BB962C8B-B14F-4D97-AF65-F5344CB8AC3E}">
        <p14:creationId xmlns:p14="http://schemas.microsoft.com/office/powerpoint/2010/main" val="297641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118D-FB33-44AB-B9FB-BE216FD3B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5A68CF-9095-4E35-8B86-4BD55DAFF0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0B947E-8052-4C08-8BBF-99576F3C58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366E4-2DE8-42A3-B03D-75C6947E9499}"/>
              </a:ext>
            </a:extLst>
          </p:cNvPr>
          <p:cNvSpPr>
            <a:spLocks noGrp="1"/>
          </p:cNvSpPr>
          <p:nvPr>
            <p:ph type="dt" sz="half" idx="10"/>
          </p:nvPr>
        </p:nvSpPr>
        <p:spPr/>
        <p:txBody>
          <a:bodyPr/>
          <a:lstStyle/>
          <a:p>
            <a:fld id="{5976C143-3F6E-4EA1-A61F-81F55CB2C085}" type="datetimeFigureOut">
              <a:rPr lang="en-US" smtClean="0"/>
              <a:t>4/29/2019</a:t>
            </a:fld>
            <a:endParaRPr lang="en-US"/>
          </a:p>
        </p:txBody>
      </p:sp>
      <p:sp>
        <p:nvSpPr>
          <p:cNvPr id="6" name="Footer Placeholder 5">
            <a:extLst>
              <a:ext uri="{FF2B5EF4-FFF2-40B4-BE49-F238E27FC236}">
                <a16:creationId xmlns:a16="http://schemas.microsoft.com/office/drawing/2014/main" id="{6B7204FE-5AF7-4ACD-ACC6-3C7866511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1AB09D-4A4B-4131-BBDD-2F3F087D4268}"/>
              </a:ext>
            </a:extLst>
          </p:cNvPr>
          <p:cNvSpPr>
            <a:spLocks noGrp="1"/>
          </p:cNvSpPr>
          <p:nvPr>
            <p:ph type="sldNum" sz="quarter" idx="12"/>
          </p:nvPr>
        </p:nvSpPr>
        <p:spPr/>
        <p:txBody>
          <a:bodyPr/>
          <a:lstStyle/>
          <a:p>
            <a:fld id="{5D89CBFC-D53F-4851-B7E4-175D01154373}" type="slidenum">
              <a:rPr lang="en-US" smtClean="0"/>
              <a:t>‹#›</a:t>
            </a:fld>
            <a:endParaRPr lang="en-US"/>
          </a:p>
        </p:txBody>
      </p:sp>
    </p:spTree>
    <p:extLst>
      <p:ext uri="{BB962C8B-B14F-4D97-AF65-F5344CB8AC3E}">
        <p14:creationId xmlns:p14="http://schemas.microsoft.com/office/powerpoint/2010/main" val="109204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B7D4-7336-4DA2-9AFF-C23C47685E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DBF323-5FC4-4EDF-8382-F3E34AA74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66AF0A-6059-42C2-B183-063E323E10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1FF861-D521-4837-8D94-1824646761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1A9BA6-37EC-4C6A-9B04-AB5EA9C518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26DF2A-44EC-4248-BF25-F0545106D25A}"/>
              </a:ext>
            </a:extLst>
          </p:cNvPr>
          <p:cNvSpPr>
            <a:spLocks noGrp="1"/>
          </p:cNvSpPr>
          <p:nvPr>
            <p:ph type="dt" sz="half" idx="10"/>
          </p:nvPr>
        </p:nvSpPr>
        <p:spPr/>
        <p:txBody>
          <a:bodyPr/>
          <a:lstStyle/>
          <a:p>
            <a:fld id="{5976C143-3F6E-4EA1-A61F-81F55CB2C085}" type="datetimeFigureOut">
              <a:rPr lang="en-US" smtClean="0"/>
              <a:t>4/29/2019</a:t>
            </a:fld>
            <a:endParaRPr lang="en-US"/>
          </a:p>
        </p:txBody>
      </p:sp>
      <p:sp>
        <p:nvSpPr>
          <p:cNvPr id="8" name="Footer Placeholder 7">
            <a:extLst>
              <a:ext uri="{FF2B5EF4-FFF2-40B4-BE49-F238E27FC236}">
                <a16:creationId xmlns:a16="http://schemas.microsoft.com/office/drawing/2014/main" id="{901FDD2F-5C28-4629-A8C5-646CBF61D2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5AABB3-A2C7-4A47-9270-90C635FD39D5}"/>
              </a:ext>
            </a:extLst>
          </p:cNvPr>
          <p:cNvSpPr>
            <a:spLocks noGrp="1"/>
          </p:cNvSpPr>
          <p:nvPr>
            <p:ph type="sldNum" sz="quarter" idx="12"/>
          </p:nvPr>
        </p:nvSpPr>
        <p:spPr/>
        <p:txBody>
          <a:bodyPr/>
          <a:lstStyle/>
          <a:p>
            <a:fld id="{5D89CBFC-D53F-4851-B7E4-175D01154373}" type="slidenum">
              <a:rPr lang="en-US" smtClean="0"/>
              <a:t>‹#›</a:t>
            </a:fld>
            <a:endParaRPr lang="en-US"/>
          </a:p>
        </p:txBody>
      </p:sp>
    </p:spTree>
    <p:extLst>
      <p:ext uri="{BB962C8B-B14F-4D97-AF65-F5344CB8AC3E}">
        <p14:creationId xmlns:p14="http://schemas.microsoft.com/office/powerpoint/2010/main" val="130135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0F70-ED23-4896-86B6-7B1A1C42DA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DBDF16-4579-40D4-A07F-C7F2FC4F263D}"/>
              </a:ext>
            </a:extLst>
          </p:cNvPr>
          <p:cNvSpPr>
            <a:spLocks noGrp="1"/>
          </p:cNvSpPr>
          <p:nvPr>
            <p:ph type="dt" sz="half" idx="10"/>
          </p:nvPr>
        </p:nvSpPr>
        <p:spPr/>
        <p:txBody>
          <a:bodyPr/>
          <a:lstStyle/>
          <a:p>
            <a:fld id="{5976C143-3F6E-4EA1-A61F-81F55CB2C085}" type="datetimeFigureOut">
              <a:rPr lang="en-US" smtClean="0"/>
              <a:t>4/29/2019</a:t>
            </a:fld>
            <a:endParaRPr lang="en-US"/>
          </a:p>
        </p:txBody>
      </p:sp>
      <p:sp>
        <p:nvSpPr>
          <p:cNvPr id="4" name="Footer Placeholder 3">
            <a:extLst>
              <a:ext uri="{FF2B5EF4-FFF2-40B4-BE49-F238E27FC236}">
                <a16:creationId xmlns:a16="http://schemas.microsoft.com/office/drawing/2014/main" id="{78D5FCE3-CC06-4AD4-B7E2-3319439C9D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E3F4D2-52D8-44A0-9BAC-BBE47649A7FA}"/>
              </a:ext>
            </a:extLst>
          </p:cNvPr>
          <p:cNvSpPr>
            <a:spLocks noGrp="1"/>
          </p:cNvSpPr>
          <p:nvPr>
            <p:ph type="sldNum" sz="quarter" idx="12"/>
          </p:nvPr>
        </p:nvSpPr>
        <p:spPr/>
        <p:txBody>
          <a:bodyPr/>
          <a:lstStyle/>
          <a:p>
            <a:fld id="{5D89CBFC-D53F-4851-B7E4-175D01154373}" type="slidenum">
              <a:rPr lang="en-US" smtClean="0"/>
              <a:t>‹#›</a:t>
            </a:fld>
            <a:endParaRPr lang="en-US"/>
          </a:p>
        </p:txBody>
      </p:sp>
    </p:spTree>
    <p:extLst>
      <p:ext uri="{BB962C8B-B14F-4D97-AF65-F5344CB8AC3E}">
        <p14:creationId xmlns:p14="http://schemas.microsoft.com/office/powerpoint/2010/main" val="2711639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D889C9-A630-42BA-B528-769A5355478E}"/>
              </a:ext>
            </a:extLst>
          </p:cNvPr>
          <p:cNvSpPr>
            <a:spLocks noGrp="1"/>
          </p:cNvSpPr>
          <p:nvPr>
            <p:ph type="dt" sz="half" idx="10"/>
          </p:nvPr>
        </p:nvSpPr>
        <p:spPr/>
        <p:txBody>
          <a:bodyPr/>
          <a:lstStyle/>
          <a:p>
            <a:fld id="{5976C143-3F6E-4EA1-A61F-81F55CB2C085}" type="datetimeFigureOut">
              <a:rPr lang="en-US" smtClean="0"/>
              <a:t>4/29/2019</a:t>
            </a:fld>
            <a:endParaRPr lang="en-US"/>
          </a:p>
        </p:txBody>
      </p:sp>
      <p:sp>
        <p:nvSpPr>
          <p:cNvPr id="3" name="Footer Placeholder 2">
            <a:extLst>
              <a:ext uri="{FF2B5EF4-FFF2-40B4-BE49-F238E27FC236}">
                <a16:creationId xmlns:a16="http://schemas.microsoft.com/office/drawing/2014/main" id="{A5A339C8-1376-404B-B90E-FBF422DBA1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C7791B-E45A-44E5-AA32-E9CA1359CCE1}"/>
              </a:ext>
            </a:extLst>
          </p:cNvPr>
          <p:cNvSpPr>
            <a:spLocks noGrp="1"/>
          </p:cNvSpPr>
          <p:nvPr>
            <p:ph type="sldNum" sz="quarter" idx="12"/>
          </p:nvPr>
        </p:nvSpPr>
        <p:spPr/>
        <p:txBody>
          <a:bodyPr/>
          <a:lstStyle/>
          <a:p>
            <a:fld id="{5D89CBFC-D53F-4851-B7E4-175D01154373}" type="slidenum">
              <a:rPr lang="en-US" smtClean="0"/>
              <a:t>‹#›</a:t>
            </a:fld>
            <a:endParaRPr lang="en-US"/>
          </a:p>
        </p:txBody>
      </p:sp>
    </p:spTree>
    <p:extLst>
      <p:ext uri="{BB962C8B-B14F-4D97-AF65-F5344CB8AC3E}">
        <p14:creationId xmlns:p14="http://schemas.microsoft.com/office/powerpoint/2010/main" val="1838750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14DD-AACA-4623-9B6A-BA334C8D5B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232077-EB43-42E7-896C-C692E017C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069009-8ADC-4B21-98B4-46AECB453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626323-0C22-4B40-8634-840D194FB97C}"/>
              </a:ext>
            </a:extLst>
          </p:cNvPr>
          <p:cNvSpPr>
            <a:spLocks noGrp="1"/>
          </p:cNvSpPr>
          <p:nvPr>
            <p:ph type="dt" sz="half" idx="10"/>
          </p:nvPr>
        </p:nvSpPr>
        <p:spPr/>
        <p:txBody>
          <a:bodyPr/>
          <a:lstStyle/>
          <a:p>
            <a:fld id="{5976C143-3F6E-4EA1-A61F-81F55CB2C085}" type="datetimeFigureOut">
              <a:rPr lang="en-US" smtClean="0"/>
              <a:t>4/29/2019</a:t>
            </a:fld>
            <a:endParaRPr lang="en-US"/>
          </a:p>
        </p:txBody>
      </p:sp>
      <p:sp>
        <p:nvSpPr>
          <p:cNvPr id="6" name="Footer Placeholder 5">
            <a:extLst>
              <a:ext uri="{FF2B5EF4-FFF2-40B4-BE49-F238E27FC236}">
                <a16:creationId xmlns:a16="http://schemas.microsoft.com/office/drawing/2014/main" id="{1E8396B2-7383-4AE9-A558-7974F4ECE3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106EE-FE87-4771-B489-D49F7525943C}"/>
              </a:ext>
            </a:extLst>
          </p:cNvPr>
          <p:cNvSpPr>
            <a:spLocks noGrp="1"/>
          </p:cNvSpPr>
          <p:nvPr>
            <p:ph type="sldNum" sz="quarter" idx="12"/>
          </p:nvPr>
        </p:nvSpPr>
        <p:spPr/>
        <p:txBody>
          <a:bodyPr/>
          <a:lstStyle/>
          <a:p>
            <a:fld id="{5D89CBFC-D53F-4851-B7E4-175D01154373}" type="slidenum">
              <a:rPr lang="en-US" smtClean="0"/>
              <a:t>‹#›</a:t>
            </a:fld>
            <a:endParaRPr lang="en-US"/>
          </a:p>
        </p:txBody>
      </p:sp>
    </p:spTree>
    <p:extLst>
      <p:ext uri="{BB962C8B-B14F-4D97-AF65-F5344CB8AC3E}">
        <p14:creationId xmlns:p14="http://schemas.microsoft.com/office/powerpoint/2010/main" val="3595158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826C-33A7-4DC5-8DF9-608F7156D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0E5018-5C7A-4952-B2A7-22703797C8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6516A6-D351-45D7-8EB6-E5894C9E4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B9B109-3364-422E-9020-BB48518D0B87}"/>
              </a:ext>
            </a:extLst>
          </p:cNvPr>
          <p:cNvSpPr>
            <a:spLocks noGrp="1"/>
          </p:cNvSpPr>
          <p:nvPr>
            <p:ph type="dt" sz="half" idx="10"/>
          </p:nvPr>
        </p:nvSpPr>
        <p:spPr/>
        <p:txBody>
          <a:bodyPr/>
          <a:lstStyle/>
          <a:p>
            <a:fld id="{5976C143-3F6E-4EA1-A61F-81F55CB2C085}" type="datetimeFigureOut">
              <a:rPr lang="en-US" smtClean="0"/>
              <a:t>4/29/2019</a:t>
            </a:fld>
            <a:endParaRPr lang="en-US"/>
          </a:p>
        </p:txBody>
      </p:sp>
      <p:sp>
        <p:nvSpPr>
          <p:cNvPr id="6" name="Footer Placeholder 5">
            <a:extLst>
              <a:ext uri="{FF2B5EF4-FFF2-40B4-BE49-F238E27FC236}">
                <a16:creationId xmlns:a16="http://schemas.microsoft.com/office/drawing/2014/main" id="{1DFC4932-DD4A-4479-957C-74D473BAEF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29342-5F27-483A-9235-CE2CFF120CC5}"/>
              </a:ext>
            </a:extLst>
          </p:cNvPr>
          <p:cNvSpPr>
            <a:spLocks noGrp="1"/>
          </p:cNvSpPr>
          <p:nvPr>
            <p:ph type="sldNum" sz="quarter" idx="12"/>
          </p:nvPr>
        </p:nvSpPr>
        <p:spPr/>
        <p:txBody>
          <a:bodyPr/>
          <a:lstStyle/>
          <a:p>
            <a:fld id="{5D89CBFC-D53F-4851-B7E4-175D01154373}" type="slidenum">
              <a:rPr lang="en-US" smtClean="0"/>
              <a:t>‹#›</a:t>
            </a:fld>
            <a:endParaRPr lang="en-US"/>
          </a:p>
        </p:txBody>
      </p:sp>
    </p:spTree>
    <p:extLst>
      <p:ext uri="{BB962C8B-B14F-4D97-AF65-F5344CB8AC3E}">
        <p14:creationId xmlns:p14="http://schemas.microsoft.com/office/powerpoint/2010/main" val="256268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456C31-45C7-4087-ACF4-6187CFEB08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9E395F-1175-4ACF-B2FF-AE8B1336A8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1A90E-7F7E-4040-A421-6221700844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6C143-3F6E-4EA1-A61F-81F55CB2C085}" type="datetimeFigureOut">
              <a:rPr lang="en-US" smtClean="0"/>
              <a:t>4/29/2019</a:t>
            </a:fld>
            <a:endParaRPr lang="en-US"/>
          </a:p>
        </p:txBody>
      </p:sp>
      <p:sp>
        <p:nvSpPr>
          <p:cNvPr id="5" name="Footer Placeholder 4">
            <a:extLst>
              <a:ext uri="{FF2B5EF4-FFF2-40B4-BE49-F238E27FC236}">
                <a16:creationId xmlns:a16="http://schemas.microsoft.com/office/drawing/2014/main" id="{62E76AB0-2944-4095-97D2-729465FE58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853F7C-B718-42B3-B2A9-4C73649B92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9CBFC-D53F-4851-B7E4-175D01154373}" type="slidenum">
              <a:rPr lang="en-US" smtClean="0"/>
              <a:t>‹#›</a:t>
            </a:fld>
            <a:endParaRPr lang="en-US"/>
          </a:p>
        </p:txBody>
      </p:sp>
    </p:spTree>
    <p:extLst>
      <p:ext uri="{BB962C8B-B14F-4D97-AF65-F5344CB8AC3E}">
        <p14:creationId xmlns:p14="http://schemas.microsoft.com/office/powerpoint/2010/main" val="2880163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openforumeurope.org/event/blockchain-revolution-will-change-way-business-interact-government/"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medium.com/edtech-trends/report-global-fintech-sector-boom-continues-ac81586b4cec"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99bitcoins.com/what-is-blockchain/"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creativecommons.org/licenses/by-nd/3.0/" TargetMode="External"/><Relationship Id="rId5" Type="http://schemas.openxmlformats.org/officeDocument/2006/relationships/hyperlink" Target="https://simple.wikipedia.org/wiki/Hash_function" TargetMode="External"/><Relationship Id="rId4" Type="http://schemas.openxmlformats.org/officeDocument/2006/relationships/hyperlink" Target="https://simple.wikipedia.org/wiki/Cryptograph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mfidie.com/blockchain-technology-interest-ghana/"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s://www.investopedia.com/terms/b/blockchain.asp"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shippingandfreightresource.com/vintage-shipping-the-way-it-was-done/"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shippingandfreightresource.com/vintage-shipping-the-way-it-was-done/"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soil-net.com/album/Soil-Net/Cast/slides/Worm_magnifying_glass.html"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99bitcoins.com/integrating-blockchain-based-voting-machines-for-election-efficiency/"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nd/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746-920B-45BE-8829-2F37EF15033F}"/>
              </a:ext>
            </a:extLst>
          </p:cNvPr>
          <p:cNvSpPr>
            <a:spLocks noGrp="1"/>
          </p:cNvSpPr>
          <p:nvPr>
            <p:ph type="ctrTitle"/>
          </p:nvPr>
        </p:nvSpPr>
        <p:spPr>
          <a:xfrm>
            <a:off x="433136" y="5091762"/>
            <a:ext cx="7834193" cy="1264588"/>
          </a:xfrm>
        </p:spPr>
        <p:txBody>
          <a:bodyPr anchor="ctr">
            <a:normAutofit/>
          </a:bodyPr>
          <a:lstStyle/>
          <a:p>
            <a:pPr algn="r"/>
            <a:r>
              <a:rPr lang="en-US" sz="4200"/>
              <a:t>CREATING A BLOCKCHAIN</a:t>
            </a:r>
            <a:br>
              <a:rPr lang="en-US" sz="4200"/>
            </a:br>
            <a:endParaRPr lang="en-US" sz="4200"/>
          </a:p>
        </p:txBody>
      </p:sp>
      <p:sp>
        <p:nvSpPr>
          <p:cNvPr id="3" name="Subtitle 2">
            <a:extLst>
              <a:ext uri="{FF2B5EF4-FFF2-40B4-BE49-F238E27FC236}">
                <a16:creationId xmlns:a16="http://schemas.microsoft.com/office/drawing/2014/main" id="{F72DA2D3-B469-42B6-B3A8-F2BC39D0D49A}"/>
              </a:ext>
            </a:extLst>
          </p:cNvPr>
          <p:cNvSpPr>
            <a:spLocks noGrp="1"/>
          </p:cNvSpPr>
          <p:nvPr>
            <p:ph type="subTitle" idx="1"/>
          </p:nvPr>
        </p:nvSpPr>
        <p:spPr>
          <a:xfrm>
            <a:off x="8499107" y="5091763"/>
            <a:ext cx="2974207" cy="1264587"/>
          </a:xfrm>
        </p:spPr>
        <p:txBody>
          <a:bodyPr anchor="ctr">
            <a:normAutofit/>
          </a:bodyPr>
          <a:lstStyle/>
          <a:p>
            <a:pPr algn="l"/>
            <a:r>
              <a:rPr lang="en-US" sz="2000"/>
              <a:t>By James Neil </a:t>
            </a:r>
          </a:p>
        </p:txBody>
      </p:sp>
      <p:pic>
        <p:nvPicPr>
          <p:cNvPr id="5" name="Picture 4">
            <a:extLst>
              <a:ext uri="{FF2B5EF4-FFF2-40B4-BE49-F238E27FC236}">
                <a16:creationId xmlns:a16="http://schemas.microsoft.com/office/drawing/2014/main" id="{21AB91AC-58BB-4DB3-93A8-7B7E713856A6}"/>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9305" b="454"/>
          <a:stretch/>
        </p:blipFill>
        <p:spPr>
          <a:xfrm>
            <a:off x="-3983" y="10"/>
            <a:ext cx="12192000" cy="4571990"/>
          </a:xfrm>
          <a:prstGeom prst="rect">
            <a:avLst/>
          </a:prstGeom>
        </p:spPr>
      </p:pic>
      <p:cxnSp>
        <p:nvCxnSpPr>
          <p:cNvPr id="11" name="Straight Connector 10">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3EFC495-2AF4-4B97-8FD1-F859A4B63592}"/>
              </a:ext>
            </a:extLst>
          </p:cNvPr>
          <p:cNvSpPr txBox="1"/>
          <p:nvPr/>
        </p:nvSpPr>
        <p:spPr>
          <a:xfrm>
            <a:off x="9880975" y="43719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www.openforumeurope.org/event/blockchain-revolution-will-change-way-business-interact-government/">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61430349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ircuit board&#10;&#10;Description automatically generated">
            <a:extLst>
              <a:ext uri="{FF2B5EF4-FFF2-40B4-BE49-F238E27FC236}">
                <a16:creationId xmlns:a16="http://schemas.microsoft.com/office/drawing/2014/main" id="{179183D6-C2DD-4349-A773-73BC51CFE7E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4760" b="5240"/>
          <a:stretch/>
        </p:blipFill>
        <p:spPr>
          <a:xfrm>
            <a:off x="-1" y="10"/>
            <a:ext cx="12192000" cy="6857990"/>
          </a:xfrm>
          <a:prstGeom prst="rect">
            <a:avLst/>
          </a:prstGeom>
        </p:spPr>
      </p:pic>
      <p:sp>
        <p:nvSpPr>
          <p:cNvPr id="15"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400CA47D-4B1C-402A-8FEC-305AB7E40C31}"/>
              </a:ext>
            </a:extLst>
          </p:cNvPr>
          <p:cNvSpPr>
            <a:spLocks noGrp="1"/>
          </p:cNvSpPr>
          <p:nvPr>
            <p:ph type="title"/>
          </p:nvPr>
        </p:nvSpPr>
        <p:spPr>
          <a:xfrm>
            <a:off x="709448" y="1913950"/>
            <a:ext cx="4204137" cy="1342754"/>
          </a:xfrm>
        </p:spPr>
        <p:txBody>
          <a:bodyPr>
            <a:normAutofit/>
          </a:bodyPr>
          <a:lstStyle/>
          <a:p>
            <a:pPr algn="ctr"/>
            <a:r>
              <a:rPr lang="en-US" sz="3600"/>
              <a:t>Intro to Blockchain:</a:t>
            </a:r>
          </a:p>
        </p:txBody>
      </p:sp>
      <p:cxnSp>
        <p:nvCxnSpPr>
          <p:cNvPr id="16" name="Straight Connector 1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12B756-9431-43B1-B2A7-0A387FB70AEF}"/>
              </a:ext>
            </a:extLst>
          </p:cNvPr>
          <p:cNvSpPr>
            <a:spLocks noGrp="1"/>
          </p:cNvSpPr>
          <p:nvPr>
            <p:ph idx="1"/>
          </p:nvPr>
        </p:nvSpPr>
        <p:spPr>
          <a:xfrm>
            <a:off x="525516" y="3417573"/>
            <a:ext cx="4593021" cy="2619839"/>
          </a:xfrm>
        </p:spPr>
        <p:txBody>
          <a:bodyPr anchor="ctr">
            <a:normAutofit/>
          </a:bodyPr>
          <a:lstStyle/>
          <a:p>
            <a:r>
              <a:rPr lang="en-US" sz="1800"/>
              <a:t>A </a:t>
            </a:r>
            <a:r>
              <a:rPr lang="en-US" sz="1800" b="1"/>
              <a:t>blockchain</a:t>
            </a:r>
            <a:r>
              <a:rPr lang="en-US" sz="1800"/>
              <a:t> is a decentralized, distributed and public digital ledger that is used to record transactions across many computers so that any involved record cannot be altered retroactively, without the alteration of all subsequent blocks.</a:t>
            </a:r>
          </a:p>
        </p:txBody>
      </p:sp>
      <p:sp>
        <p:nvSpPr>
          <p:cNvPr id="6" name="TextBox 5">
            <a:extLst>
              <a:ext uri="{FF2B5EF4-FFF2-40B4-BE49-F238E27FC236}">
                <a16:creationId xmlns:a16="http://schemas.microsoft.com/office/drawing/2014/main" id="{00FEB75E-760A-46C8-B0D9-D375F06BF32D}"/>
              </a:ext>
            </a:extLst>
          </p:cNvPr>
          <p:cNvSpPr txBox="1"/>
          <p:nvPr/>
        </p:nvSpPr>
        <p:spPr>
          <a:xfrm>
            <a:off x="10005183" y="6657945"/>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medium.com/edtech-trends/report-global-fintech-sector-boom-continues-ac81586b4cec">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690038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564D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0A0F7C-6296-49CB-97F9-E9549A5C5DA0}"/>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Key Jargon to Know:</a:t>
            </a:r>
          </a:p>
        </p:txBody>
      </p:sp>
      <p:pic>
        <p:nvPicPr>
          <p:cNvPr id="5" name="Picture 4" descr="A picture containing person, indoor, wall, table&#10;&#10;Description automatically generated">
            <a:extLst>
              <a:ext uri="{FF2B5EF4-FFF2-40B4-BE49-F238E27FC236}">
                <a16:creationId xmlns:a16="http://schemas.microsoft.com/office/drawing/2014/main" id="{C2B9433B-0D2E-4D51-AB4D-56A5DBCA680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3653" r="2" b="4393"/>
          <a:stretch/>
        </p:blipFill>
        <p:spPr>
          <a:xfrm>
            <a:off x="327547" y="321733"/>
            <a:ext cx="7058306" cy="4107392"/>
          </a:xfrm>
          <a:prstGeom prst="rect">
            <a:avLst/>
          </a:prstGeom>
        </p:spPr>
      </p:pic>
      <p:sp>
        <p:nvSpPr>
          <p:cNvPr id="20" name="Rectangle 1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EE20FC3-8874-4B37-BFBC-294C7176D4AC}"/>
              </a:ext>
            </a:extLst>
          </p:cNvPr>
          <p:cNvSpPr>
            <a:spLocks noGrp="1"/>
          </p:cNvSpPr>
          <p:nvPr>
            <p:ph idx="1"/>
          </p:nvPr>
        </p:nvSpPr>
        <p:spPr>
          <a:xfrm>
            <a:off x="8029319" y="917725"/>
            <a:ext cx="3424739" cy="4852362"/>
          </a:xfrm>
        </p:spPr>
        <p:txBody>
          <a:bodyPr anchor="ctr">
            <a:normAutofit/>
          </a:bodyPr>
          <a:lstStyle/>
          <a:p>
            <a:r>
              <a:rPr lang="en-US" sz="1700">
                <a:solidFill>
                  <a:srgbClr val="FFFFFF"/>
                </a:solidFill>
              </a:rPr>
              <a:t>Node- A </a:t>
            </a:r>
            <a:r>
              <a:rPr lang="en-US" sz="1700" b="1">
                <a:solidFill>
                  <a:srgbClr val="FFFFFF"/>
                </a:solidFill>
              </a:rPr>
              <a:t>node</a:t>
            </a:r>
            <a:r>
              <a:rPr lang="en-US" sz="1700">
                <a:solidFill>
                  <a:srgbClr val="FFFFFF"/>
                </a:solidFill>
              </a:rPr>
              <a:t> is a device(computer) on a blockchain network, that is in essence the foundation of the technology, allowing it to function and survive. Each cryptocurrency has its own </a:t>
            </a:r>
            <a:r>
              <a:rPr lang="en-US" sz="1700" b="1">
                <a:solidFill>
                  <a:srgbClr val="FFFFFF"/>
                </a:solidFill>
              </a:rPr>
              <a:t>nodes</a:t>
            </a:r>
            <a:r>
              <a:rPr lang="en-US" sz="1700">
                <a:solidFill>
                  <a:srgbClr val="FFFFFF"/>
                </a:solidFill>
              </a:rPr>
              <a:t>, maintaining the transaction records of that particular token.</a:t>
            </a:r>
          </a:p>
          <a:p>
            <a:r>
              <a:rPr lang="en-US" sz="1700">
                <a:solidFill>
                  <a:srgbClr val="FFFFFF"/>
                </a:solidFill>
              </a:rPr>
              <a:t>Hash- A </a:t>
            </a:r>
            <a:r>
              <a:rPr lang="en-US" sz="1700" b="1">
                <a:solidFill>
                  <a:srgbClr val="FFFFFF"/>
                </a:solidFill>
                <a:hlinkClick r:id="rId4" tooltip="Cryptography"/>
              </a:rPr>
              <a:t>cryptographic</a:t>
            </a:r>
            <a:r>
              <a:rPr lang="en-US" sz="1700" b="1">
                <a:solidFill>
                  <a:srgbClr val="FFFFFF"/>
                </a:solidFill>
              </a:rPr>
              <a:t> hash function</a:t>
            </a:r>
            <a:r>
              <a:rPr lang="en-US" sz="1700">
                <a:solidFill>
                  <a:srgbClr val="FFFFFF"/>
                </a:solidFill>
              </a:rPr>
              <a:t> is a </a:t>
            </a:r>
            <a:r>
              <a:rPr lang="en-US" sz="1700">
                <a:solidFill>
                  <a:srgbClr val="FFFFFF"/>
                </a:solidFill>
                <a:hlinkClick r:id="rId5" tooltip="Hash function"/>
              </a:rPr>
              <a:t>hash function</a:t>
            </a:r>
            <a:r>
              <a:rPr lang="en-US" sz="1700">
                <a:solidFill>
                  <a:srgbClr val="FFFFFF"/>
                </a:solidFill>
              </a:rPr>
              <a:t> which takes an input (or 'message') and returns a fixed-size string of bytes. The string is called the 'hash value', 'message digest', 'digital fingerprint', 'digest' or 'checksum’.</a:t>
            </a:r>
          </a:p>
          <a:p>
            <a:r>
              <a:rPr lang="en-US" sz="1700">
                <a:solidFill>
                  <a:srgbClr val="FFFFFF"/>
                </a:solidFill>
              </a:rPr>
              <a:t>Genesis Block- A </a:t>
            </a:r>
            <a:r>
              <a:rPr lang="en-US" sz="1700" b="1">
                <a:solidFill>
                  <a:srgbClr val="FFFFFF"/>
                </a:solidFill>
              </a:rPr>
              <a:t>genesis block</a:t>
            </a:r>
            <a:r>
              <a:rPr lang="en-US" sz="1700">
                <a:solidFill>
                  <a:srgbClr val="FFFFFF"/>
                </a:solidFill>
              </a:rPr>
              <a:t> is the first </a:t>
            </a:r>
            <a:r>
              <a:rPr lang="en-US" sz="1700" b="1">
                <a:solidFill>
                  <a:srgbClr val="FFFFFF"/>
                </a:solidFill>
              </a:rPr>
              <a:t>block</a:t>
            </a:r>
            <a:r>
              <a:rPr lang="en-US" sz="1700">
                <a:solidFill>
                  <a:srgbClr val="FFFFFF"/>
                </a:solidFill>
              </a:rPr>
              <a:t> of a </a:t>
            </a:r>
            <a:r>
              <a:rPr lang="en-US" sz="1700" b="1">
                <a:solidFill>
                  <a:srgbClr val="FFFFFF"/>
                </a:solidFill>
              </a:rPr>
              <a:t>block</a:t>
            </a:r>
            <a:r>
              <a:rPr lang="en-US" sz="1700">
                <a:solidFill>
                  <a:srgbClr val="FFFFFF"/>
                </a:solidFill>
              </a:rPr>
              <a:t> chain.</a:t>
            </a:r>
          </a:p>
          <a:p>
            <a:endParaRPr lang="en-US" sz="1700">
              <a:solidFill>
                <a:srgbClr val="FFFFFF"/>
              </a:solidFill>
            </a:endParaRPr>
          </a:p>
        </p:txBody>
      </p:sp>
      <p:sp>
        <p:nvSpPr>
          <p:cNvPr id="6" name="TextBox 5">
            <a:extLst>
              <a:ext uri="{FF2B5EF4-FFF2-40B4-BE49-F238E27FC236}">
                <a16:creationId xmlns:a16="http://schemas.microsoft.com/office/drawing/2014/main" id="{26BEB3ED-FB30-40A4-BF13-A9F798D7B0D2}"/>
              </a:ext>
            </a:extLst>
          </p:cNvPr>
          <p:cNvSpPr txBox="1"/>
          <p:nvPr/>
        </p:nvSpPr>
        <p:spPr>
          <a:xfrm>
            <a:off x="5059575" y="4229070"/>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99bitcoins.com/what-is-blockchain/">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3790478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3937DE-9B16-4D83-ADA6-E0F308F07585}"/>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Jargon Cont…</a:t>
            </a:r>
          </a:p>
        </p:txBody>
      </p:sp>
      <p:pic>
        <p:nvPicPr>
          <p:cNvPr id="5" name="Picture 4">
            <a:extLst>
              <a:ext uri="{FF2B5EF4-FFF2-40B4-BE49-F238E27FC236}">
                <a16:creationId xmlns:a16="http://schemas.microsoft.com/office/drawing/2014/main" id="{DA38C5FE-5F67-4E12-BB5F-6AD13F12D533}"/>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952" r="10867" b="1"/>
          <a:stretch/>
        </p:blipFill>
        <p:spPr>
          <a:xfrm>
            <a:off x="327547" y="321733"/>
            <a:ext cx="7058306" cy="4107392"/>
          </a:xfrm>
          <a:prstGeom prst="rect">
            <a:avLst/>
          </a:prstGeom>
        </p:spPr>
      </p:pic>
      <p:sp>
        <p:nvSpPr>
          <p:cNvPr id="16"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B4E0054-3241-438D-9296-15C0DD78F2B1}"/>
              </a:ext>
            </a:extLst>
          </p:cNvPr>
          <p:cNvSpPr>
            <a:spLocks noGrp="1"/>
          </p:cNvSpPr>
          <p:nvPr>
            <p:ph idx="1"/>
          </p:nvPr>
        </p:nvSpPr>
        <p:spPr>
          <a:xfrm>
            <a:off x="8029319" y="917725"/>
            <a:ext cx="3424739" cy="4852362"/>
          </a:xfrm>
        </p:spPr>
        <p:txBody>
          <a:bodyPr anchor="ctr">
            <a:normAutofit/>
          </a:bodyPr>
          <a:lstStyle/>
          <a:p>
            <a:r>
              <a:rPr lang="en-US" sz="1700">
                <a:solidFill>
                  <a:srgbClr val="FFFFFF"/>
                </a:solidFill>
              </a:rPr>
              <a:t>Block- </a:t>
            </a:r>
            <a:r>
              <a:rPr lang="en-US" sz="1700" b="1">
                <a:solidFill>
                  <a:srgbClr val="FFFFFF"/>
                </a:solidFill>
              </a:rPr>
              <a:t>Blocks </a:t>
            </a:r>
            <a:r>
              <a:rPr lang="en-US" sz="1700">
                <a:solidFill>
                  <a:srgbClr val="FFFFFF"/>
                </a:solidFill>
              </a:rPr>
              <a:t>are files where data pertaining to a blockchain network is permanently recorded. A </a:t>
            </a:r>
            <a:r>
              <a:rPr lang="en-US" sz="1700" b="1">
                <a:solidFill>
                  <a:srgbClr val="FFFFFF"/>
                </a:solidFill>
              </a:rPr>
              <a:t>block</a:t>
            </a:r>
            <a:r>
              <a:rPr lang="en-US" sz="1700">
                <a:solidFill>
                  <a:srgbClr val="FFFFFF"/>
                </a:solidFill>
              </a:rPr>
              <a:t> can record some or all of the most recent blockchain transactions that have not yet entered any prior </a:t>
            </a:r>
            <a:r>
              <a:rPr lang="en-US" sz="1700" b="1">
                <a:solidFill>
                  <a:srgbClr val="FFFFFF"/>
                </a:solidFill>
              </a:rPr>
              <a:t>blocks</a:t>
            </a:r>
            <a:r>
              <a:rPr lang="en-US" sz="1700">
                <a:solidFill>
                  <a:srgbClr val="FFFFFF"/>
                </a:solidFill>
              </a:rPr>
              <a:t>. Thus a </a:t>
            </a:r>
            <a:r>
              <a:rPr lang="en-US" sz="1700" b="1">
                <a:solidFill>
                  <a:srgbClr val="FFFFFF"/>
                </a:solidFill>
              </a:rPr>
              <a:t>block</a:t>
            </a:r>
            <a:r>
              <a:rPr lang="en-US" sz="1700">
                <a:solidFill>
                  <a:srgbClr val="FFFFFF"/>
                </a:solidFill>
              </a:rPr>
              <a:t> is like a page of a ledger or record book.</a:t>
            </a:r>
          </a:p>
          <a:p>
            <a:r>
              <a:rPr lang="en-US" sz="1700">
                <a:solidFill>
                  <a:srgbClr val="FFFFFF"/>
                </a:solidFill>
              </a:rPr>
              <a:t>Consensus Mechanism - is a fault-tolerant mechanism that is used in computer and </a:t>
            </a:r>
            <a:r>
              <a:rPr lang="en-US" sz="1700" u="sng">
                <a:solidFill>
                  <a:srgbClr val="FFFFFF"/>
                </a:solidFill>
                <a:hlinkClick r:id="rId4"/>
              </a:rPr>
              <a:t>blockchain</a:t>
            </a:r>
            <a:r>
              <a:rPr lang="en-US" sz="1700">
                <a:solidFill>
                  <a:srgbClr val="FFFFFF"/>
                </a:solidFill>
              </a:rPr>
              <a:t> systems to achieve the necessary agreement on a single data value or a single state of the network among distributed processes or multi-agent systems. i.e.- proof of work(PoW), proof of Stake(PoS).</a:t>
            </a:r>
          </a:p>
        </p:txBody>
      </p:sp>
      <p:sp>
        <p:nvSpPr>
          <p:cNvPr id="6" name="TextBox 5">
            <a:extLst>
              <a:ext uri="{FF2B5EF4-FFF2-40B4-BE49-F238E27FC236}">
                <a16:creationId xmlns:a16="http://schemas.microsoft.com/office/drawing/2014/main" id="{0D198CD2-E8EA-4B67-9ABB-A131BB750C4F}"/>
              </a:ext>
            </a:extLst>
          </p:cNvPr>
          <p:cNvSpPr txBox="1"/>
          <p:nvPr/>
        </p:nvSpPr>
        <p:spPr>
          <a:xfrm>
            <a:off x="4926526" y="4229070"/>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mfidie.com/blockchain-technology-interest-ghana/">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1736355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062A0BE-077C-4A48-B87A-C5E1981B542E}"/>
              </a:ext>
            </a:extLst>
          </p:cNvPr>
          <p:cNvSpPr>
            <a:spLocks noGrp="1"/>
          </p:cNvSpPr>
          <p:nvPr>
            <p:ph type="title"/>
          </p:nvPr>
        </p:nvSpPr>
        <p:spPr>
          <a:xfrm>
            <a:off x="4384039" y="365125"/>
            <a:ext cx="7164493" cy="1325563"/>
          </a:xfrm>
        </p:spPr>
        <p:txBody>
          <a:bodyPr>
            <a:normAutofit/>
          </a:bodyPr>
          <a:lstStyle/>
          <a:p>
            <a:r>
              <a:rPr lang="en-US" dirty="0"/>
              <a:t>My Blockchain</a:t>
            </a:r>
          </a:p>
        </p:txBody>
      </p:sp>
      <p:pic>
        <p:nvPicPr>
          <p:cNvPr id="5" name="Picture 4" descr="A drawing of a cartoon character&#10;&#10;Description automatically generated">
            <a:extLst>
              <a:ext uri="{FF2B5EF4-FFF2-40B4-BE49-F238E27FC236}">
                <a16:creationId xmlns:a16="http://schemas.microsoft.com/office/drawing/2014/main" id="{DC8CAC7A-54C8-40B0-ABFF-A3281D75F7D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80060" y="1686416"/>
            <a:ext cx="3425957" cy="3484687"/>
          </a:xfrm>
          <a:prstGeom prst="rect">
            <a:avLst/>
          </a:prstGeom>
        </p:spPr>
      </p:pic>
      <p:sp>
        <p:nvSpPr>
          <p:cNvPr id="3" name="Content Placeholder 2">
            <a:extLst>
              <a:ext uri="{FF2B5EF4-FFF2-40B4-BE49-F238E27FC236}">
                <a16:creationId xmlns:a16="http://schemas.microsoft.com/office/drawing/2014/main" id="{0F685651-FE6C-462E-8F1C-ED711D607F42}"/>
              </a:ext>
            </a:extLst>
          </p:cNvPr>
          <p:cNvSpPr>
            <a:spLocks noGrp="1"/>
          </p:cNvSpPr>
          <p:nvPr>
            <p:ph idx="1"/>
          </p:nvPr>
        </p:nvSpPr>
        <p:spPr>
          <a:xfrm>
            <a:off x="4387515" y="2022601"/>
            <a:ext cx="7161017" cy="4154361"/>
          </a:xfrm>
        </p:spPr>
        <p:txBody>
          <a:bodyPr>
            <a:normAutofit/>
          </a:bodyPr>
          <a:lstStyle/>
          <a:p>
            <a:r>
              <a:rPr lang="en-US" sz="2000"/>
              <a:t>Transactions, Validation, and updating system state at its core, a blockchain is a distributed database with a set of rules for verifying new additions to the database. We’ll start off by tracking the accounts of two imaginary people: Alice and Bob, who will trade virtual money with each other.</a:t>
            </a:r>
          </a:p>
          <a:p>
            <a:r>
              <a:rPr lang="en-US" sz="2000"/>
              <a:t>We’ll need to create a transaction pool of incoming transactions, validate those transactions, and make them into a block.</a:t>
            </a:r>
          </a:p>
          <a:p>
            <a:r>
              <a:rPr lang="en-US" sz="2000"/>
              <a:t>We’ll be using a hash function to create a ‘fingerprint’ (hash) for each of our transactions- this hash function links each of our blocks to each other. To make this easier to use, we’ll define a helper function to wrap the python hash function that we’re using.</a:t>
            </a:r>
          </a:p>
          <a:p>
            <a:endParaRPr lang="en-US" sz="2000"/>
          </a:p>
        </p:txBody>
      </p:sp>
      <p:sp>
        <p:nvSpPr>
          <p:cNvPr id="6" name="TextBox 5">
            <a:extLst>
              <a:ext uri="{FF2B5EF4-FFF2-40B4-BE49-F238E27FC236}">
                <a16:creationId xmlns:a16="http://schemas.microsoft.com/office/drawing/2014/main" id="{D6335736-D674-4C9C-AF3B-1BE4F9E4F310}"/>
              </a:ext>
            </a:extLst>
          </p:cNvPr>
          <p:cNvSpPr txBox="1"/>
          <p:nvPr/>
        </p:nvSpPr>
        <p:spPr>
          <a:xfrm>
            <a:off x="1446690" y="4971048"/>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shippingandfreightresource.com/vintage-shipping-the-way-it-was-don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42001120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F72072-8FF4-4AA2-9DBF-EFF0E13625EC}"/>
              </a:ext>
            </a:extLst>
          </p:cNvPr>
          <p:cNvSpPr>
            <a:spLocks noGrp="1"/>
          </p:cNvSpPr>
          <p:nvPr>
            <p:ph type="title"/>
          </p:nvPr>
        </p:nvSpPr>
        <p:spPr>
          <a:xfrm>
            <a:off x="4384039" y="365125"/>
            <a:ext cx="7164493" cy="1325563"/>
          </a:xfrm>
        </p:spPr>
        <p:txBody>
          <a:bodyPr>
            <a:normAutofit/>
          </a:bodyPr>
          <a:lstStyle/>
          <a:p>
            <a:r>
              <a:rPr lang="en-US" dirty="0"/>
              <a:t>Project </a:t>
            </a:r>
            <a:r>
              <a:rPr lang="en-US" dirty="0" err="1"/>
              <a:t>cont</a:t>
            </a:r>
            <a:r>
              <a:rPr lang="en-US" dirty="0"/>
              <a:t>…</a:t>
            </a:r>
          </a:p>
        </p:txBody>
      </p:sp>
      <p:pic>
        <p:nvPicPr>
          <p:cNvPr id="5" name="Picture 4" descr="A drawing of a cartoon character&#10;&#10;Description automatically generated">
            <a:extLst>
              <a:ext uri="{FF2B5EF4-FFF2-40B4-BE49-F238E27FC236}">
                <a16:creationId xmlns:a16="http://schemas.microsoft.com/office/drawing/2014/main" id="{4BE7B0F7-4656-4C0C-A00D-6FBAD935BE7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80060" y="1686416"/>
            <a:ext cx="3425957" cy="3484687"/>
          </a:xfrm>
          <a:prstGeom prst="rect">
            <a:avLst/>
          </a:prstGeom>
        </p:spPr>
      </p:pic>
      <p:sp>
        <p:nvSpPr>
          <p:cNvPr id="3" name="Content Placeholder 2">
            <a:extLst>
              <a:ext uri="{FF2B5EF4-FFF2-40B4-BE49-F238E27FC236}">
                <a16:creationId xmlns:a16="http://schemas.microsoft.com/office/drawing/2014/main" id="{E8BCE73C-E498-4A70-BCA6-D42C7A329141}"/>
              </a:ext>
            </a:extLst>
          </p:cNvPr>
          <p:cNvSpPr>
            <a:spLocks noGrp="1"/>
          </p:cNvSpPr>
          <p:nvPr>
            <p:ph idx="1"/>
          </p:nvPr>
        </p:nvSpPr>
        <p:spPr>
          <a:xfrm>
            <a:off x="4387515" y="2022601"/>
            <a:ext cx="7161017" cy="4154361"/>
          </a:xfrm>
        </p:spPr>
        <p:txBody>
          <a:bodyPr>
            <a:normAutofit/>
          </a:bodyPr>
          <a:lstStyle/>
          <a:p>
            <a:r>
              <a:rPr lang="en-US" sz="2000"/>
              <a:t>Next, we want to create a function to generate exchanges between Alice and Bob. We’ll indicate withdrawals with negative numbers, and deposits with positive numbers. We’ll construct our transactions to always be between the two users of our system, and make sure that the deposit is the same magnitude as the withdrawal- i.e. that we’re neither creating nor destroying money.</a:t>
            </a:r>
          </a:p>
        </p:txBody>
      </p:sp>
      <p:sp>
        <p:nvSpPr>
          <p:cNvPr id="6" name="TextBox 5">
            <a:extLst>
              <a:ext uri="{FF2B5EF4-FFF2-40B4-BE49-F238E27FC236}">
                <a16:creationId xmlns:a16="http://schemas.microsoft.com/office/drawing/2014/main" id="{1E20338D-A1C4-4B88-A704-D9D407F12D5F}"/>
              </a:ext>
            </a:extLst>
          </p:cNvPr>
          <p:cNvSpPr txBox="1"/>
          <p:nvPr/>
        </p:nvSpPr>
        <p:spPr>
          <a:xfrm>
            <a:off x="1446690" y="4971048"/>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shippingandfreightresource.com/vintage-shipping-the-way-it-was-don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339923460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108D52C-D00C-41EC-A799-A1D9330D01DD}"/>
              </a:ext>
            </a:extLst>
          </p:cNvPr>
          <p:cNvSpPr>
            <a:spLocks noGrp="1"/>
          </p:cNvSpPr>
          <p:nvPr>
            <p:ph type="title"/>
          </p:nvPr>
        </p:nvSpPr>
        <p:spPr>
          <a:xfrm>
            <a:off x="4384039" y="365125"/>
            <a:ext cx="2054339" cy="1325563"/>
          </a:xfrm>
        </p:spPr>
        <p:txBody>
          <a:bodyPr>
            <a:normAutofit/>
          </a:bodyPr>
          <a:lstStyle/>
          <a:p>
            <a:endParaRPr lang="en-US" dirty="0"/>
          </a:p>
        </p:txBody>
      </p:sp>
      <p:pic>
        <p:nvPicPr>
          <p:cNvPr id="9" name="Content Placeholder 4">
            <a:extLst>
              <a:ext uri="{FF2B5EF4-FFF2-40B4-BE49-F238E27FC236}">
                <a16:creationId xmlns:a16="http://schemas.microsoft.com/office/drawing/2014/main" id="{72D1DA81-30AD-40FC-A07D-AC29EB0AEDA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80060" y="2096919"/>
            <a:ext cx="3425957" cy="2663681"/>
          </a:xfrm>
          <a:prstGeom prst="rect">
            <a:avLst/>
          </a:prstGeom>
        </p:spPr>
      </p:pic>
      <p:sp>
        <p:nvSpPr>
          <p:cNvPr id="17" name="Content Placeholder 10">
            <a:extLst>
              <a:ext uri="{FF2B5EF4-FFF2-40B4-BE49-F238E27FC236}">
                <a16:creationId xmlns:a16="http://schemas.microsoft.com/office/drawing/2014/main" id="{62FE3A71-F92D-40DF-BB1C-77E4F0DBBC95}"/>
              </a:ext>
            </a:extLst>
          </p:cNvPr>
          <p:cNvSpPr>
            <a:spLocks noGrp="1"/>
          </p:cNvSpPr>
          <p:nvPr>
            <p:ph idx="1"/>
          </p:nvPr>
        </p:nvSpPr>
        <p:spPr>
          <a:xfrm>
            <a:off x="4387515" y="2022601"/>
            <a:ext cx="7161017" cy="4154361"/>
          </a:xfrm>
        </p:spPr>
        <p:txBody>
          <a:bodyPr>
            <a:normAutofit/>
          </a:bodyPr>
          <a:lstStyle/>
          <a:p>
            <a:r>
              <a:rPr lang="en-US" sz="4400" dirty="0"/>
              <a:t>Let’s take a look at the </a:t>
            </a:r>
            <a:r>
              <a:rPr lang="en-US" sz="4400" dirty="0" err="1"/>
              <a:t>jupyter</a:t>
            </a:r>
            <a:r>
              <a:rPr lang="en-US" sz="4400" dirty="0"/>
              <a:t> notebook!!!</a:t>
            </a:r>
          </a:p>
        </p:txBody>
      </p:sp>
      <p:sp>
        <p:nvSpPr>
          <p:cNvPr id="6" name="TextBox 5">
            <a:extLst>
              <a:ext uri="{FF2B5EF4-FFF2-40B4-BE49-F238E27FC236}">
                <a16:creationId xmlns:a16="http://schemas.microsoft.com/office/drawing/2014/main" id="{60C42F68-C0F2-4CE3-8FD1-3F74A3B4B266}"/>
              </a:ext>
            </a:extLst>
          </p:cNvPr>
          <p:cNvSpPr txBox="1"/>
          <p:nvPr/>
        </p:nvSpPr>
        <p:spPr>
          <a:xfrm>
            <a:off x="1465926" y="4560545"/>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www.soil-net.com/album/Soil-Net/Cast/slides/Worm_magnifying_glass.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400058470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FEEBF6EA-31B4-4CA7-A4D8-33540C57BEDB}"/>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1747"/>
          <a:stretch/>
        </p:blipFill>
        <p:spPr>
          <a:xfrm>
            <a:off x="20" y="10"/>
            <a:ext cx="12191980" cy="6857990"/>
          </a:xfrm>
          <a:prstGeom prst="rect">
            <a:avLst/>
          </a:prstGeom>
        </p:spPr>
      </p:pic>
      <p:sp>
        <p:nvSpPr>
          <p:cNvPr id="1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BA0EE41F-8DD4-4E96-8A5A-40430DD9C43F}"/>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a:t>And that’s it!!!!!</a:t>
            </a:r>
          </a:p>
        </p:txBody>
      </p:sp>
      <p:sp>
        <p:nvSpPr>
          <p:cNvPr id="3" name="Content Placeholder 2">
            <a:extLst>
              <a:ext uri="{FF2B5EF4-FFF2-40B4-BE49-F238E27FC236}">
                <a16:creationId xmlns:a16="http://schemas.microsoft.com/office/drawing/2014/main" id="{D78A0B2D-4FC7-4271-BE91-83450773E6B7}"/>
              </a:ext>
            </a:extLst>
          </p:cNvPr>
          <p:cNvSpPr>
            <a:spLocks noGrp="1"/>
          </p:cNvSpPr>
          <p:nvPr>
            <p:ph idx="1"/>
          </p:nvPr>
        </p:nvSpPr>
        <p:spPr>
          <a:xfrm>
            <a:off x="7782910" y="5242675"/>
            <a:ext cx="4330262" cy="683284"/>
          </a:xfrm>
        </p:spPr>
        <p:txBody>
          <a:bodyPr vert="horz" lIns="91440" tIns="45720" rIns="91440" bIns="45720" rtlCol="0">
            <a:normAutofit/>
          </a:bodyPr>
          <a:lstStyle/>
          <a:p>
            <a:pPr marL="0" indent="0" algn="ctr">
              <a:buNone/>
            </a:pPr>
            <a:r>
              <a:rPr lang="en-US" sz="2000"/>
              <a:t>Thank you for listening to my project!!!!!</a:t>
            </a:r>
          </a:p>
        </p:txBody>
      </p:sp>
      <p:cxnSp>
        <p:nvCxnSpPr>
          <p:cNvPr id="15" name="Straight Connector 1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58BBC8A-2A52-4ABD-B7E9-694D1B2DE49B}"/>
              </a:ext>
            </a:extLst>
          </p:cNvPr>
          <p:cNvSpPr txBox="1"/>
          <p:nvPr/>
        </p:nvSpPr>
        <p:spPr>
          <a:xfrm>
            <a:off x="9865722" y="6657945"/>
            <a:ext cx="23262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99bitcoins.com/integrating-blockchain-based-voting-machines-for-election-efficiency/">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US" sz="700">
              <a:solidFill>
                <a:srgbClr val="FFFFFF"/>
              </a:solidFill>
            </a:endParaRPr>
          </a:p>
        </p:txBody>
      </p:sp>
    </p:spTree>
    <p:extLst>
      <p:ext uri="{BB962C8B-B14F-4D97-AF65-F5344CB8AC3E}">
        <p14:creationId xmlns:p14="http://schemas.microsoft.com/office/powerpoint/2010/main" val="888229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344</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CREATING A BLOCKCHAIN </vt:lpstr>
      <vt:lpstr>Intro to Blockchain:</vt:lpstr>
      <vt:lpstr>Key Jargon to Know:</vt:lpstr>
      <vt:lpstr>Jargon Cont…</vt:lpstr>
      <vt:lpstr>My Blockchain</vt:lpstr>
      <vt:lpstr>Project cont…</vt:lpstr>
      <vt:lpstr>PowerPoint Presentation</vt:lpstr>
      <vt:lpstr>And that’s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BLOCKCHAIN </dc:title>
  <dc:creator>james neil</dc:creator>
  <cp:lastModifiedBy>james neil</cp:lastModifiedBy>
  <cp:revision>1</cp:revision>
  <dcterms:created xsi:type="dcterms:W3CDTF">2019-04-30T02:39:28Z</dcterms:created>
  <dcterms:modified xsi:type="dcterms:W3CDTF">2019-04-30T02:40:42Z</dcterms:modified>
</cp:coreProperties>
</file>