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3.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 id="2147483660" r:id="rId5"/>
  </p:sldMasterIdLst>
  <p:sldIdLst>
    <p:sldId id="282" r:id="rId6"/>
    <p:sldId id="283" r:id="rId7"/>
    <p:sldId id="284" r:id="rId8"/>
    <p:sldId id="285" r:id="rId9"/>
    <p:sldId id="287" r:id="rId10"/>
    <p:sldId id="288" r:id="rId11"/>
    <p:sldId id="289" r:id="rId12"/>
    <p:sldId id="290" r:id="rId13"/>
    <p:sldId id="286" r:id="rId14"/>
    <p:sldId id="291" r:id="rId15"/>
    <p:sldId id="29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9FA7"/>
    <a:srgbClr val="EE6000"/>
    <a:srgbClr val="71B9E4"/>
    <a:srgbClr val="7BA187"/>
    <a:srgbClr val="EDDFF5"/>
    <a:srgbClr val="F8F3FB"/>
    <a:srgbClr val="DAF4F8"/>
    <a:srgbClr val="E5EBEA"/>
    <a:srgbClr val="F0EEE8"/>
    <a:srgbClr val="384B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4" autoAdjust="0"/>
    <p:restoredTop sz="94619" autoAdjust="0"/>
  </p:normalViewPr>
  <p:slideViewPr>
    <p:cSldViewPr snapToGrid="0">
      <p:cViewPr varScale="1">
        <p:scale>
          <a:sx n="69" d="100"/>
          <a:sy n="69" d="100"/>
        </p:scale>
        <p:origin x="90"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317A65-8390-4E3C-8A24-9C1005BCEAB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01B965F8-E325-43B3-80B3-B9D1E0388BA4}">
      <dgm:prSet/>
      <dgm:spPr/>
      <dgm:t>
        <a:bodyPr/>
        <a:lstStyle/>
        <a:p>
          <a:r>
            <a:rPr lang="en-US" b="1" dirty="0"/>
            <a:t>2022, January 1 - 10</a:t>
          </a:r>
        </a:p>
      </dgm:t>
    </dgm:pt>
    <dgm:pt modelId="{54BC3EB5-4779-4295-B263-A5EE4BC01C72}" type="parTrans" cxnId="{AE30458B-DAD5-4515-A0A8-7AF405483E95}">
      <dgm:prSet/>
      <dgm:spPr/>
      <dgm:t>
        <a:bodyPr/>
        <a:lstStyle/>
        <a:p>
          <a:endParaRPr lang="en-US"/>
        </a:p>
      </dgm:t>
    </dgm:pt>
    <dgm:pt modelId="{D9FB109A-2592-4A30-94DA-80D89CA21E17}" type="sibTrans" cxnId="{AE30458B-DAD5-4515-A0A8-7AF405483E95}">
      <dgm:prSet/>
      <dgm:spPr/>
      <dgm:t>
        <a:bodyPr/>
        <a:lstStyle/>
        <a:p>
          <a:endParaRPr lang="en-US"/>
        </a:p>
      </dgm:t>
    </dgm:pt>
    <dgm:pt modelId="{D456CB0D-7FD2-4EF8-BAE5-7BB68CBD569C}">
      <dgm:prSet/>
      <dgm:spPr/>
      <dgm:t>
        <a:bodyPr/>
        <a:lstStyle/>
        <a:p>
          <a:r>
            <a:rPr lang="en-US" dirty="0"/>
            <a:t>We finished SRS and design approach in early January 2022. </a:t>
          </a:r>
        </a:p>
      </dgm:t>
    </dgm:pt>
    <dgm:pt modelId="{2CA6D229-346F-4A50-9D72-6871FD9014D2}" type="parTrans" cxnId="{DCC756BF-8846-411D-A43A-9DCD497855F5}">
      <dgm:prSet/>
      <dgm:spPr/>
      <dgm:t>
        <a:bodyPr/>
        <a:lstStyle/>
        <a:p>
          <a:endParaRPr lang="en-US"/>
        </a:p>
      </dgm:t>
    </dgm:pt>
    <dgm:pt modelId="{89661896-A979-48DD-8B17-88222238DBD0}" type="sibTrans" cxnId="{DCC756BF-8846-411D-A43A-9DCD497855F5}">
      <dgm:prSet/>
      <dgm:spPr/>
      <dgm:t>
        <a:bodyPr/>
        <a:lstStyle/>
        <a:p>
          <a:endParaRPr lang="en-US"/>
        </a:p>
      </dgm:t>
    </dgm:pt>
    <dgm:pt modelId="{E1C50BCF-4341-4FE3-909A-A05E62610686}">
      <dgm:prSet/>
      <dgm:spPr/>
      <dgm:t>
        <a:bodyPr/>
        <a:lstStyle/>
        <a:p>
          <a:r>
            <a:rPr lang="en-US" b="1" dirty="0"/>
            <a:t>2022, January  28</a:t>
          </a:r>
        </a:p>
      </dgm:t>
    </dgm:pt>
    <dgm:pt modelId="{37287D1C-9A77-4D5F-9D2B-78D65EC7BE06}" type="parTrans" cxnId="{C746E1DB-6C1C-4011-8F33-80397E2199E4}">
      <dgm:prSet/>
      <dgm:spPr/>
      <dgm:t>
        <a:bodyPr/>
        <a:lstStyle/>
        <a:p>
          <a:endParaRPr lang="en-US"/>
        </a:p>
      </dgm:t>
    </dgm:pt>
    <dgm:pt modelId="{DA290AD4-4CCE-4E29-8FD8-F344753A610C}" type="sibTrans" cxnId="{C746E1DB-6C1C-4011-8F33-80397E2199E4}">
      <dgm:prSet/>
      <dgm:spPr/>
      <dgm:t>
        <a:bodyPr/>
        <a:lstStyle/>
        <a:p>
          <a:endParaRPr lang="en-US"/>
        </a:p>
      </dgm:t>
    </dgm:pt>
    <dgm:pt modelId="{022A9CC9-DE66-45F5-BC7C-F82FCC7EA29A}">
      <dgm:prSet/>
      <dgm:spPr/>
      <dgm:t>
        <a:bodyPr/>
        <a:lstStyle/>
        <a:p>
          <a:r>
            <a:rPr lang="en-US" dirty="0"/>
            <a:t>January 2022 – Sprint 1. </a:t>
          </a:r>
        </a:p>
        <a:p>
          <a:r>
            <a:rPr lang="en-US" dirty="0"/>
            <a:t>Things are shaping up! </a:t>
          </a:r>
        </a:p>
      </dgm:t>
    </dgm:pt>
    <dgm:pt modelId="{226D4D88-ED77-4EAA-AB66-FF7829EF4692}" type="parTrans" cxnId="{76C2B31A-D28D-4419-9C6D-6AF2C31AACB5}">
      <dgm:prSet/>
      <dgm:spPr/>
      <dgm:t>
        <a:bodyPr/>
        <a:lstStyle/>
        <a:p>
          <a:endParaRPr lang="en-US"/>
        </a:p>
      </dgm:t>
    </dgm:pt>
    <dgm:pt modelId="{6B616B54-4F7E-4C19-AB07-CF929DE0226E}" type="sibTrans" cxnId="{76C2B31A-D28D-4419-9C6D-6AF2C31AACB5}">
      <dgm:prSet/>
      <dgm:spPr/>
      <dgm:t>
        <a:bodyPr/>
        <a:lstStyle/>
        <a:p>
          <a:endParaRPr lang="en-US"/>
        </a:p>
      </dgm:t>
    </dgm:pt>
    <dgm:pt modelId="{E25CB8D7-2E39-4D62-85A9-BEB48A46DBE6}">
      <dgm:prSet/>
      <dgm:spPr/>
      <dgm:t>
        <a:bodyPr/>
        <a:lstStyle/>
        <a:p>
          <a:r>
            <a:rPr lang="en-US" b="1" dirty="0"/>
            <a:t>2022, February</a:t>
          </a:r>
        </a:p>
      </dgm:t>
    </dgm:pt>
    <dgm:pt modelId="{864BA4B8-618E-4E49-A6C4-E31689422AD4}" type="parTrans" cxnId="{F4C8ED5B-F2B8-499C-B1A5-085EC230F845}">
      <dgm:prSet/>
      <dgm:spPr/>
      <dgm:t>
        <a:bodyPr/>
        <a:lstStyle/>
        <a:p>
          <a:endParaRPr lang="en-US"/>
        </a:p>
      </dgm:t>
    </dgm:pt>
    <dgm:pt modelId="{6EF84E7B-CD53-49F5-9901-898CB2DB0284}" type="sibTrans" cxnId="{F4C8ED5B-F2B8-499C-B1A5-085EC230F845}">
      <dgm:prSet/>
      <dgm:spPr/>
      <dgm:t>
        <a:bodyPr/>
        <a:lstStyle/>
        <a:p>
          <a:endParaRPr lang="en-US"/>
        </a:p>
      </dgm:t>
    </dgm:pt>
    <dgm:pt modelId="{FEA0EDC1-022C-43AF-809A-43A91E8CBF17}">
      <dgm:prSet/>
      <dgm:spPr/>
      <dgm:t>
        <a:bodyPr/>
        <a:lstStyle/>
        <a:p>
          <a:r>
            <a:rPr lang="en-US" dirty="0"/>
            <a:t>February 2022 – we will help to change the world, one item at a time!  Expect completion of Sprint 2</a:t>
          </a:r>
        </a:p>
      </dgm:t>
    </dgm:pt>
    <dgm:pt modelId="{559973B4-D0F4-4A49-A038-9D777A950745}" type="parTrans" cxnId="{3CE090A0-12C1-4496-AFA5-7B8A87A738BD}">
      <dgm:prSet/>
      <dgm:spPr/>
      <dgm:t>
        <a:bodyPr/>
        <a:lstStyle/>
        <a:p>
          <a:endParaRPr lang="en-US"/>
        </a:p>
      </dgm:t>
    </dgm:pt>
    <dgm:pt modelId="{07076A80-BF1A-4A31-9612-2DC93C15CE8D}" type="sibTrans" cxnId="{3CE090A0-12C1-4496-AFA5-7B8A87A738BD}">
      <dgm:prSet/>
      <dgm:spPr/>
      <dgm:t>
        <a:bodyPr/>
        <a:lstStyle/>
        <a:p>
          <a:endParaRPr lang="en-US"/>
        </a:p>
      </dgm:t>
    </dgm:pt>
    <dgm:pt modelId="{C8F25F9E-6B1C-40BE-81D8-31B97CE64E36}" type="pres">
      <dgm:prSet presAssocID="{05317A65-8390-4E3C-8A24-9C1005BCEABA}" presName="Name0" presStyleCnt="0">
        <dgm:presLayoutVars>
          <dgm:chMax/>
          <dgm:chPref/>
          <dgm:animLvl val="lvl"/>
        </dgm:presLayoutVars>
      </dgm:prSet>
      <dgm:spPr/>
    </dgm:pt>
    <dgm:pt modelId="{4F58C91C-FB1A-447A-97CF-21B61CB6E1BD}" type="pres">
      <dgm:prSet presAssocID="{01B965F8-E325-43B3-80B3-B9D1E0388BA4}" presName="composite" presStyleCnt="0"/>
      <dgm:spPr/>
    </dgm:pt>
    <dgm:pt modelId="{5DCCE6F8-4341-4646-A084-F3DC31275922}" type="pres">
      <dgm:prSet presAssocID="{01B965F8-E325-43B3-80B3-B9D1E0388BA4}" presName="Parent1" presStyleLbl="alignNode1" presStyleIdx="0" presStyleCnt="3" custLinFactNeighborX="487" custLinFactNeighborY="2814">
        <dgm:presLayoutVars>
          <dgm:chMax val="1"/>
          <dgm:chPref val="1"/>
          <dgm:bulletEnabled val="1"/>
        </dgm:presLayoutVars>
      </dgm:prSet>
      <dgm:spPr/>
    </dgm:pt>
    <dgm:pt modelId="{D71B0C25-D16A-4FA5-B934-11CB1F2F3DC3}" type="pres">
      <dgm:prSet presAssocID="{01B965F8-E325-43B3-80B3-B9D1E0388BA4}" presName="Childtext1" presStyleLbl="revTx" presStyleIdx="0" presStyleCnt="3">
        <dgm:presLayoutVars>
          <dgm:chMax val="0"/>
          <dgm:chPref val="0"/>
          <dgm:bulletEnabled/>
        </dgm:presLayoutVars>
      </dgm:prSet>
      <dgm:spPr/>
    </dgm:pt>
    <dgm:pt modelId="{0F192616-A69A-44BA-A0BB-1FEC56024EF1}" type="pres">
      <dgm:prSet presAssocID="{01B965F8-E325-43B3-80B3-B9D1E0388BA4}" presName="ConnectLine" presStyleLbl="sibTrans1D1" presStyleIdx="0" presStyleCnt="3"/>
      <dgm:spPr>
        <a:noFill/>
        <a:ln w="12700" cap="rnd" cmpd="sng" algn="ctr">
          <a:solidFill>
            <a:schemeClr val="accent1">
              <a:hueOff val="0"/>
              <a:satOff val="0"/>
              <a:lumOff val="0"/>
              <a:alphaOff val="0"/>
            </a:schemeClr>
          </a:solidFill>
          <a:prstDash val="dash"/>
        </a:ln>
        <a:effectLst/>
      </dgm:spPr>
    </dgm:pt>
    <dgm:pt modelId="{C72818FE-5426-47CF-8217-593D962B2816}" type="pres">
      <dgm:prSet presAssocID="{01B965F8-E325-43B3-80B3-B9D1E0388BA4}" presName="ConnectLineEnd" presStyleLbl="node1" presStyleIdx="0" presStyleCnt="3"/>
      <dgm:spPr/>
    </dgm:pt>
    <dgm:pt modelId="{7E84F1D4-186F-49B7-9436-D8EEB352F101}" type="pres">
      <dgm:prSet presAssocID="{01B965F8-E325-43B3-80B3-B9D1E0388BA4}" presName="EmptyPane" presStyleCnt="0"/>
      <dgm:spPr/>
    </dgm:pt>
    <dgm:pt modelId="{CDDFF639-A5A5-4B69-9D4B-7FE3C8F95615}" type="pres">
      <dgm:prSet presAssocID="{D9FB109A-2592-4A30-94DA-80D89CA21E17}" presName="spaceBetweenRectangles" presStyleLbl="fgAcc1" presStyleIdx="0" presStyleCnt="2"/>
      <dgm:spPr/>
    </dgm:pt>
    <dgm:pt modelId="{B28B0E8D-AACC-404C-AA43-CAFE6067C63B}" type="pres">
      <dgm:prSet presAssocID="{E1C50BCF-4341-4FE3-909A-A05E62610686}" presName="composite" presStyleCnt="0"/>
      <dgm:spPr/>
    </dgm:pt>
    <dgm:pt modelId="{A8DED61D-A7B6-4CBE-9F37-0CC6544904EA}" type="pres">
      <dgm:prSet presAssocID="{E1C50BCF-4341-4FE3-909A-A05E62610686}" presName="Parent1" presStyleLbl="alignNode1" presStyleIdx="1" presStyleCnt="3">
        <dgm:presLayoutVars>
          <dgm:chMax val="1"/>
          <dgm:chPref val="1"/>
          <dgm:bulletEnabled val="1"/>
        </dgm:presLayoutVars>
      </dgm:prSet>
      <dgm:spPr/>
    </dgm:pt>
    <dgm:pt modelId="{ECC76F64-70E8-4C84-B855-77BE880B7902}" type="pres">
      <dgm:prSet presAssocID="{E1C50BCF-4341-4FE3-909A-A05E62610686}" presName="Childtext1" presStyleLbl="revTx" presStyleIdx="1" presStyleCnt="3">
        <dgm:presLayoutVars>
          <dgm:chMax val="0"/>
          <dgm:chPref val="0"/>
          <dgm:bulletEnabled/>
        </dgm:presLayoutVars>
      </dgm:prSet>
      <dgm:spPr/>
    </dgm:pt>
    <dgm:pt modelId="{AA59C428-BF0D-418D-979F-D049ABDECB1E}" type="pres">
      <dgm:prSet presAssocID="{E1C50BCF-4341-4FE3-909A-A05E62610686}" presName="ConnectLine" presStyleLbl="sibTrans1D1" presStyleIdx="1" presStyleCnt="3"/>
      <dgm:spPr>
        <a:noFill/>
        <a:ln w="12700" cap="rnd" cmpd="sng" algn="ctr">
          <a:solidFill>
            <a:schemeClr val="accent1">
              <a:hueOff val="0"/>
              <a:satOff val="0"/>
              <a:lumOff val="0"/>
              <a:alphaOff val="0"/>
            </a:schemeClr>
          </a:solidFill>
          <a:prstDash val="dash"/>
        </a:ln>
        <a:effectLst/>
      </dgm:spPr>
    </dgm:pt>
    <dgm:pt modelId="{B012B43E-9763-4723-8C6E-70C089A54634}" type="pres">
      <dgm:prSet presAssocID="{E1C50BCF-4341-4FE3-909A-A05E62610686}" presName="ConnectLineEnd" presStyleLbl="node1" presStyleIdx="1" presStyleCnt="3"/>
      <dgm:spPr/>
    </dgm:pt>
    <dgm:pt modelId="{E32FA19F-7E13-42FD-A05C-C88BF6CF10B7}" type="pres">
      <dgm:prSet presAssocID="{E1C50BCF-4341-4FE3-909A-A05E62610686}" presName="EmptyPane" presStyleCnt="0"/>
      <dgm:spPr/>
    </dgm:pt>
    <dgm:pt modelId="{3980426A-4B2A-4916-BA8E-2A46A1935B3A}" type="pres">
      <dgm:prSet presAssocID="{DA290AD4-4CCE-4E29-8FD8-F344753A610C}" presName="spaceBetweenRectangles" presStyleLbl="fgAcc1" presStyleIdx="1" presStyleCnt="2"/>
      <dgm:spPr/>
    </dgm:pt>
    <dgm:pt modelId="{71AC6B0B-6C83-4151-BEC5-501A956E93A4}" type="pres">
      <dgm:prSet presAssocID="{E25CB8D7-2E39-4D62-85A9-BEB48A46DBE6}" presName="composite" presStyleCnt="0"/>
      <dgm:spPr/>
    </dgm:pt>
    <dgm:pt modelId="{D7CFD748-515A-4C82-ABED-134EC9682E75}" type="pres">
      <dgm:prSet presAssocID="{E25CB8D7-2E39-4D62-85A9-BEB48A46DBE6}" presName="Parent1" presStyleLbl="alignNode1" presStyleIdx="2" presStyleCnt="3" custScaleX="100319">
        <dgm:presLayoutVars>
          <dgm:chMax val="1"/>
          <dgm:chPref val="1"/>
          <dgm:bulletEnabled val="1"/>
        </dgm:presLayoutVars>
      </dgm:prSet>
      <dgm:spPr/>
    </dgm:pt>
    <dgm:pt modelId="{B94D21D0-2A8F-4CEE-A05D-23DA38BFDEB1}" type="pres">
      <dgm:prSet presAssocID="{E25CB8D7-2E39-4D62-85A9-BEB48A46DBE6}" presName="Childtext1" presStyleLbl="revTx" presStyleIdx="2" presStyleCnt="3">
        <dgm:presLayoutVars>
          <dgm:chMax val="0"/>
          <dgm:chPref val="0"/>
          <dgm:bulletEnabled/>
        </dgm:presLayoutVars>
      </dgm:prSet>
      <dgm:spPr/>
    </dgm:pt>
    <dgm:pt modelId="{45DC5BF2-7EA5-421C-9F58-176ED56B0D8F}" type="pres">
      <dgm:prSet presAssocID="{E25CB8D7-2E39-4D62-85A9-BEB48A46DBE6}" presName="ConnectLine" presStyleLbl="sibTrans1D1" presStyleIdx="2" presStyleCnt="3"/>
      <dgm:spPr>
        <a:noFill/>
        <a:ln w="12700" cap="rnd" cmpd="sng" algn="ctr">
          <a:solidFill>
            <a:schemeClr val="accent1">
              <a:hueOff val="0"/>
              <a:satOff val="0"/>
              <a:lumOff val="0"/>
              <a:alphaOff val="0"/>
            </a:schemeClr>
          </a:solidFill>
          <a:prstDash val="dash"/>
        </a:ln>
        <a:effectLst/>
      </dgm:spPr>
    </dgm:pt>
    <dgm:pt modelId="{C8B05CFD-58BC-4D28-A026-D2CDA45CA1B7}" type="pres">
      <dgm:prSet presAssocID="{E25CB8D7-2E39-4D62-85A9-BEB48A46DBE6}" presName="ConnectLineEnd" presStyleLbl="node1" presStyleIdx="2" presStyleCnt="3"/>
      <dgm:spPr/>
    </dgm:pt>
    <dgm:pt modelId="{0CC7D028-53D6-4C76-900C-964A0062F777}" type="pres">
      <dgm:prSet presAssocID="{E25CB8D7-2E39-4D62-85A9-BEB48A46DBE6}" presName="EmptyPane" presStyleCnt="0"/>
      <dgm:spPr/>
    </dgm:pt>
  </dgm:ptLst>
  <dgm:cxnLst>
    <dgm:cxn modelId="{76C2B31A-D28D-4419-9C6D-6AF2C31AACB5}" srcId="{E1C50BCF-4341-4FE3-909A-A05E62610686}" destId="{022A9CC9-DE66-45F5-BC7C-F82FCC7EA29A}" srcOrd="0" destOrd="0" parTransId="{226D4D88-ED77-4EAA-AB66-FF7829EF4692}" sibTransId="{6B616B54-4F7E-4C19-AB07-CF929DE0226E}"/>
    <dgm:cxn modelId="{CE2B4C2A-B7E5-48D1-A210-0448E634A636}" type="presOf" srcId="{022A9CC9-DE66-45F5-BC7C-F82FCC7EA29A}" destId="{ECC76F64-70E8-4C84-B855-77BE880B7902}" srcOrd="0" destOrd="0" presId="urn:microsoft.com/office/officeart/2016/7/layout/HexagonTimeline"/>
    <dgm:cxn modelId="{5B89CE32-1571-43FE-ADC1-56FE9C70269D}" type="presOf" srcId="{01B965F8-E325-43B3-80B3-B9D1E0388BA4}" destId="{5DCCE6F8-4341-4646-A084-F3DC31275922}" srcOrd="0" destOrd="0" presId="urn:microsoft.com/office/officeart/2016/7/layout/HexagonTimeline"/>
    <dgm:cxn modelId="{B8A81A40-BC59-4555-B575-E297D963A15D}" type="presOf" srcId="{D456CB0D-7FD2-4EF8-BAE5-7BB68CBD569C}" destId="{D71B0C25-D16A-4FA5-B934-11CB1F2F3DC3}" srcOrd="0" destOrd="0" presId="urn:microsoft.com/office/officeart/2016/7/layout/HexagonTimeline"/>
    <dgm:cxn modelId="{F4C8ED5B-F2B8-499C-B1A5-085EC230F845}" srcId="{05317A65-8390-4E3C-8A24-9C1005BCEABA}" destId="{E25CB8D7-2E39-4D62-85A9-BEB48A46DBE6}" srcOrd="2" destOrd="0" parTransId="{864BA4B8-618E-4E49-A6C4-E31689422AD4}" sibTransId="{6EF84E7B-CD53-49F5-9901-898CB2DB0284}"/>
    <dgm:cxn modelId="{165A9352-1B0F-47E8-88A9-D548BB479351}" type="presOf" srcId="{FEA0EDC1-022C-43AF-809A-43A91E8CBF17}" destId="{B94D21D0-2A8F-4CEE-A05D-23DA38BFDEB1}" srcOrd="0" destOrd="0" presId="urn:microsoft.com/office/officeart/2016/7/layout/HexagonTimeline"/>
    <dgm:cxn modelId="{51E16887-90AA-43B1-A622-B2F7807B3CE3}" type="presOf" srcId="{05317A65-8390-4E3C-8A24-9C1005BCEABA}" destId="{C8F25F9E-6B1C-40BE-81D8-31B97CE64E36}" srcOrd="0" destOrd="0" presId="urn:microsoft.com/office/officeart/2016/7/layout/HexagonTimeline"/>
    <dgm:cxn modelId="{AE30458B-DAD5-4515-A0A8-7AF405483E95}" srcId="{05317A65-8390-4E3C-8A24-9C1005BCEABA}" destId="{01B965F8-E325-43B3-80B3-B9D1E0388BA4}" srcOrd="0" destOrd="0" parTransId="{54BC3EB5-4779-4295-B263-A5EE4BC01C72}" sibTransId="{D9FB109A-2592-4A30-94DA-80D89CA21E17}"/>
    <dgm:cxn modelId="{3CE090A0-12C1-4496-AFA5-7B8A87A738BD}" srcId="{E25CB8D7-2E39-4D62-85A9-BEB48A46DBE6}" destId="{FEA0EDC1-022C-43AF-809A-43A91E8CBF17}" srcOrd="0" destOrd="0" parTransId="{559973B4-D0F4-4A49-A038-9D777A950745}" sibTransId="{07076A80-BF1A-4A31-9612-2DC93C15CE8D}"/>
    <dgm:cxn modelId="{D2DB33BF-C21E-482A-8D25-2B5A0606CD9E}" type="presOf" srcId="{E25CB8D7-2E39-4D62-85A9-BEB48A46DBE6}" destId="{D7CFD748-515A-4C82-ABED-134EC9682E75}" srcOrd="0" destOrd="0" presId="urn:microsoft.com/office/officeart/2016/7/layout/HexagonTimeline"/>
    <dgm:cxn modelId="{DCC756BF-8846-411D-A43A-9DCD497855F5}" srcId="{01B965F8-E325-43B3-80B3-B9D1E0388BA4}" destId="{D456CB0D-7FD2-4EF8-BAE5-7BB68CBD569C}" srcOrd="0" destOrd="0" parTransId="{2CA6D229-346F-4A50-9D72-6871FD9014D2}" sibTransId="{89661896-A979-48DD-8B17-88222238DBD0}"/>
    <dgm:cxn modelId="{C746E1DB-6C1C-4011-8F33-80397E2199E4}" srcId="{05317A65-8390-4E3C-8A24-9C1005BCEABA}" destId="{E1C50BCF-4341-4FE3-909A-A05E62610686}" srcOrd="1" destOrd="0" parTransId="{37287D1C-9A77-4D5F-9D2B-78D65EC7BE06}" sibTransId="{DA290AD4-4CCE-4E29-8FD8-F344753A610C}"/>
    <dgm:cxn modelId="{DFE613E4-EF32-4AE9-B879-74FE3C2A78F9}" type="presOf" srcId="{E1C50BCF-4341-4FE3-909A-A05E62610686}" destId="{A8DED61D-A7B6-4CBE-9F37-0CC6544904EA}" srcOrd="0" destOrd="0" presId="urn:microsoft.com/office/officeart/2016/7/layout/HexagonTimeline"/>
    <dgm:cxn modelId="{D88FE23C-2633-4C19-9881-4F690D92EE67}" type="presParOf" srcId="{C8F25F9E-6B1C-40BE-81D8-31B97CE64E36}" destId="{4F58C91C-FB1A-447A-97CF-21B61CB6E1BD}" srcOrd="0" destOrd="0" presId="urn:microsoft.com/office/officeart/2016/7/layout/HexagonTimeline"/>
    <dgm:cxn modelId="{F0C2A06F-D4AF-4D16-8CE9-B002C133DE8D}" type="presParOf" srcId="{4F58C91C-FB1A-447A-97CF-21B61CB6E1BD}" destId="{5DCCE6F8-4341-4646-A084-F3DC31275922}" srcOrd="0" destOrd="0" presId="urn:microsoft.com/office/officeart/2016/7/layout/HexagonTimeline"/>
    <dgm:cxn modelId="{21CC5E01-6960-4BA8-81DD-DEF2104B3B86}" type="presParOf" srcId="{4F58C91C-FB1A-447A-97CF-21B61CB6E1BD}" destId="{D71B0C25-D16A-4FA5-B934-11CB1F2F3DC3}" srcOrd="1" destOrd="0" presId="urn:microsoft.com/office/officeart/2016/7/layout/HexagonTimeline"/>
    <dgm:cxn modelId="{C855D545-2C4C-48C0-88E5-D5BC9B2C5162}" type="presParOf" srcId="{4F58C91C-FB1A-447A-97CF-21B61CB6E1BD}" destId="{0F192616-A69A-44BA-A0BB-1FEC56024EF1}" srcOrd="2" destOrd="0" presId="urn:microsoft.com/office/officeart/2016/7/layout/HexagonTimeline"/>
    <dgm:cxn modelId="{19AEC4CB-9C25-4B7D-B74F-D9E6434C6B84}" type="presParOf" srcId="{4F58C91C-FB1A-447A-97CF-21B61CB6E1BD}" destId="{C72818FE-5426-47CF-8217-593D962B2816}" srcOrd="3" destOrd="0" presId="urn:microsoft.com/office/officeart/2016/7/layout/HexagonTimeline"/>
    <dgm:cxn modelId="{BC99F1E9-ACE9-41FD-AC37-147FCE821B3C}" type="presParOf" srcId="{4F58C91C-FB1A-447A-97CF-21B61CB6E1BD}" destId="{7E84F1D4-186F-49B7-9436-D8EEB352F101}" srcOrd="4" destOrd="0" presId="urn:microsoft.com/office/officeart/2016/7/layout/HexagonTimeline"/>
    <dgm:cxn modelId="{6CA43468-05BD-4B1B-ADC8-18D8026EC811}" type="presParOf" srcId="{C8F25F9E-6B1C-40BE-81D8-31B97CE64E36}" destId="{CDDFF639-A5A5-4B69-9D4B-7FE3C8F95615}" srcOrd="1" destOrd="0" presId="urn:microsoft.com/office/officeart/2016/7/layout/HexagonTimeline"/>
    <dgm:cxn modelId="{97D89984-8F19-45F9-AFF2-5CD113FED1CC}" type="presParOf" srcId="{C8F25F9E-6B1C-40BE-81D8-31B97CE64E36}" destId="{B28B0E8D-AACC-404C-AA43-CAFE6067C63B}" srcOrd="2" destOrd="0" presId="urn:microsoft.com/office/officeart/2016/7/layout/HexagonTimeline"/>
    <dgm:cxn modelId="{BECD33F4-F30F-4706-95F0-68C465EE7063}" type="presParOf" srcId="{B28B0E8D-AACC-404C-AA43-CAFE6067C63B}" destId="{A8DED61D-A7B6-4CBE-9F37-0CC6544904EA}" srcOrd="0" destOrd="0" presId="urn:microsoft.com/office/officeart/2016/7/layout/HexagonTimeline"/>
    <dgm:cxn modelId="{0511A70A-0325-4C3A-9399-832087767E2B}" type="presParOf" srcId="{B28B0E8D-AACC-404C-AA43-CAFE6067C63B}" destId="{ECC76F64-70E8-4C84-B855-77BE880B7902}" srcOrd="1" destOrd="0" presId="urn:microsoft.com/office/officeart/2016/7/layout/HexagonTimeline"/>
    <dgm:cxn modelId="{90A6FF04-E441-47A5-AB9B-50A8483BB17D}" type="presParOf" srcId="{B28B0E8D-AACC-404C-AA43-CAFE6067C63B}" destId="{AA59C428-BF0D-418D-979F-D049ABDECB1E}" srcOrd="2" destOrd="0" presId="urn:microsoft.com/office/officeart/2016/7/layout/HexagonTimeline"/>
    <dgm:cxn modelId="{068038BC-686F-494E-948D-7185A6CC3E52}" type="presParOf" srcId="{B28B0E8D-AACC-404C-AA43-CAFE6067C63B}" destId="{B012B43E-9763-4723-8C6E-70C089A54634}" srcOrd="3" destOrd="0" presId="urn:microsoft.com/office/officeart/2016/7/layout/HexagonTimeline"/>
    <dgm:cxn modelId="{55C6B5D2-2DD3-4A6D-B05C-57983E462399}" type="presParOf" srcId="{B28B0E8D-AACC-404C-AA43-CAFE6067C63B}" destId="{E32FA19F-7E13-42FD-A05C-C88BF6CF10B7}" srcOrd="4" destOrd="0" presId="urn:microsoft.com/office/officeart/2016/7/layout/HexagonTimeline"/>
    <dgm:cxn modelId="{6C723158-AF8A-43F3-8D32-D4C461EBCD30}" type="presParOf" srcId="{C8F25F9E-6B1C-40BE-81D8-31B97CE64E36}" destId="{3980426A-4B2A-4916-BA8E-2A46A1935B3A}" srcOrd="3" destOrd="0" presId="urn:microsoft.com/office/officeart/2016/7/layout/HexagonTimeline"/>
    <dgm:cxn modelId="{D043AEC3-A601-49F4-B095-34EE667D9367}" type="presParOf" srcId="{C8F25F9E-6B1C-40BE-81D8-31B97CE64E36}" destId="{71AC6B0B-6C83-4151-BEC5-501A956E93A4}" srcOrd="4" destOrd="0" presId="urn:microsoft.com/office/officeart/2016/7/layout/HexagonTimeline"/>
    <dgm:cxn modelId="{6EACA22A-4300-4EAB-9864-10E33DE0FA45}" type="presParOf" srcId="{71AC6B0B-6C83-4151-BEC5-501A956E93A4}" destId="{D7CFD748-515A-4C82-ABED-134EC9682E75}" srcOrd="0" destOrd="0" presId="urn:microsoft.com/office/officeart/2016/7/layout/HexagonTimeline"/>
    <dgm:cxn modelId="{FB00FDD9-1686-4300-A512-09C689087A8B}" type="presParOf" srcId="{71AC6B0B-6C83-4151-BEC5-501A956E93A4}" destId="{B94D21D0-2A8F-4CEE-A05D-23DA38BFDEB1}" srcOrd="1" destOrd="0" presId="urn:microsoft.com/office/officeart/2016/7/layout/HexagonTimeline"/>
    <dgm:cxn modelId="{3622ADB9-4F2F-4A2E-9CD8-8EDEB5B3545F}" type="presParOf" srcId="{71AC6B0B-6C83-4151-BEC5-501A956E93A4}" destId="{45DC5BF2-7EA5-421C-9F58-176ED56B0D8F}" srcOrd="2" destOrd="0" presId="urn:microsoft.com/office/officeart/2016/7/layout/HexagonTimeline"/>
    <dgm:cxn modelId="{8A19B20A-8245-4E67-BA7D-47F784F01DFD}" type="presParOf" srcId="{71AC6B0B-6C83-4151-BEC5-501A956E93A4}" destId="{C8B05CFD-58BC-4D28-A026-D2CDA45CA1B7}" srcOrd="3" destOrd="0" presId="urn:microsoft.com/office/officeart/2016/7/layout/HexagonTimeline"/>
    <dgm:cxn modelId="{A6B320BD-E957-45D9-8D8E-88C392494498}" type="presParOf" srcId="{71AC6B0B-6C83-4151-BEC5-501A956E93A4}" destId="{0CC7D028-53D6-4C76-900C-964A0062F777}"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102C9C-EF6C-4DE4-A5C3-EA74873935C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30D9452-84A6-4557-A83F-42569B93CD2D}">
      <dgm:prSet/>
      <dgm:spPr/>
      <dgm:t>
        <a:bodyPr/>
        <a:lstStyle/>
        <a:p>
          <a:r>
            <a:rPr lang="en-US" b="0" i="0"/>
            <a:t>The Bartering Application is a web application being developed in response to the increasing amount of waste in our communities, generated from people choosing to purchase new goods rather than recycle. </a:t>
          </a:r>
          <a:endParaRPr lang="en-US"/>
        </a:p>
      </dgm:t>
    </dgm:pt>
    <dgm:pt modelId="{3657A1C4-688F-4551-8A06-30926ED25EE5}" type="parTrans" cxnId="{67ACE6BA-D7A3-4507-B1F7-14DD2462E514}">
      <dgm:prSet/>
      <dgm:spPr/>
      <dgm:t>
        <a:bodyPr/>
        <a:lstStyle/>
        <a:p>
          <a:endParaRPr lang="en-US"/>
        </a:p>
      </dgm:t>
    </dgm:pt>
    <dgm:pt modelId="{5A4E3F5E-A250-4177-8CE1-8033546C9EED}" type="sibTrans" cxnId="{67ACE6BA-D7A3-4507-B1F7-14DD2462E514}">
      <dgm:prSet/>
      <dgm:spPr/>
      <dgm:t>
        <a:bodyPr/>
        <a:lstStyle/>
        <a:p>
          <a:endParaRPr lang="en-US"/>
        </a:p>
      </dgm:t>
    </dgm:pt>
    <dgm:pt modelId="{738DD89E-F4D3-4FE2-8372-CF089DC5B70C}">
      <dgm:prSet/>
      <dgm:spPr/>
      <dgm:t>
        <a:bodyPr/>
        <a:lstStyle/>
        <a:p>
          <a:r>
            <a:rPr lang="en-US" b="0" i="0"/>
            <a:t>This online approach takes inspiration from platforms such as eBay and Facebook marketplace by allowing users to list items they wish to unload. </a:t>
          </a:r>
          <a:endParaRPr lang="en-US"/>
        </a:p>
      </dgm:t>
    </dgm:pt>
    <dgm:pt modelId="{92722495-A06A-49C2-8B34-1B9EECF6BB10}" type="parTrans" cxnId="{65D66FD1-A14B-46C6-9A98-013D30AA1E75}">
      <dgm:prSet/>
      <dgm:spPr/>
      <dgm:t>
        <a:bodyPr/>
        <a:lstStyle/>
        <a:p>
          <a:endParaRPr lang="en-US"/>
        </a:p>
      </dgm:t>
    </dgm:pt>
    <dgm:pt modelId="{817A7BA1-7C93-41EF-A189-8F93C2A99DD3}" type="sibTrans" cxnId="{65D66FD1-A14B-46C6-9A98-013D30AA1E75}">
      <dgm:prSet/>
      <dgm:spPr/>
      <dgm:t>
        <a:bodyPr/>
        <a:lstStyle/>
        <a:p>
          <a:endParaRPr lang="en-US"/>
        </a:p>
      </dgm:t>
    </dgm:pt>
    <dgm:pt modelId="{6C14E7F4-5311-478C-A6DA-0139EF69EC51}">
      <dgm:prSet/>
      <dgm:spPr/>
      <dgm:t>
        <a:bodyPr/>
        <a:lstStyle/>
        <a:p>
          <a:r>
            <a:rPr lang="en-US" b="0" i="0"/>
            <a:t>However, unlike majority of online marketplaces, this web application promotes recycling by allowing users to trade items for other items or items for services. </a:t>
          </a:r>
          <a:endParaRPr lang="en-US"/>
        </a:p>
      </dgm:t>
    </dgm:pt>
    <dgm:pt modelId="{214523C1-2A76-4743-9093-B72C757E33E2}" type="parTrans" cxnId="{20DAC917-B6B2-4CA8-AF91-566BC51943A1}">
      <dgm:prSet/>
      <dgm:spPr/>
      <dgm:t>
        <a:bodyPr/>
        <a:lstStyle/>
        <a:p>
          <a:endParaRPr lang="en-US"/>
        </a:p>
      </dgm:t>
    </dgm:pt>
    <dgm:pt modelId="{76F1A53A-CC1E-4CFA-88F9-4D94159BE401}" type="sibTrans" cxnId="{20DAC917-B6B2-4CA8-AF91-566BC51943A1}">
      <dgm:prSet/>
      <dgm:spPr/>
      <dgm:t>
        <a:bodyPr/>
        <a:lstStyle/>
        <a:p>
          <a:endParaRPr lang="en-US"/>
        </a:p>
      </dgm:t>
    </dgm:pt>
    <dgm:pt modelId="{2FDE6712-F87D-4360-9434-86209B91BA06}" type="pres">
      <dgm:prSet presAssocID="{47102C9C-EF6C-4DE4-A5C3-EA74873935C4}" presName="linear" presStyleCnt="0">
        <dgm:presLayoutVars>
          <dgm:animLvl val="lvl"/>
          <dgm:resizeHandles val="exact"/>
        </dgm:presLayoutVars>
      </dgm:prSet>
      <dgm:spPr/>
    </dgm:pt>
    <dgm:pt modelId="{ADD8F781-2378-4D57-9811-EF58D4970990}" type="pres">
      <dgm:prSet presAssocID="{F30D9452-84A6-4557-A83F-42569B93CD2D}" presName="parentText" presStyleLbl="node1" presStyleIdx="0" presStyleCnt="3">
        <dgm:presLayoutVars>
          <dgm:chMax val="0"/>
          <dgm:bulletEnabled val="1"/>
        </dgm:presLayoutVars>
      </dgm:prSet>
      <dgm:spPr/>
    </dgm:pt>
    <dgm:pt modelId="{9E16D04C-2150-4D09-B85B-45AEEC0029F9}" type="pres">
      <dgm:prSet presAssocID="{5A4E3F5E-A250-4177-8CE1-8033546C9EED}" presName="spacer" presStyleCnt="0"/>
      <dgm:spPr/>
    </dgm:pt>
    <dgm:pt modelId="{46C6626A-D104-4722-8EA4-7392437944D2}" type="pres">
      <dgm:prSet presAssocID="{738DD89E-F4D3-4FE2-8372-CF089DC5B70C}" presName="parentText" presStyleLbl="node1" presStyleIdx="1" presStyleCnt="3">
        <dgm:presLayoutVars>
          <dgm:chMax val="0"/>
          <dgm:bulletEnabled val="1"/>
        </dgm:presLayoutVars>
      </dgm:prSet>
      <dgm:spPr/>
    </dgm:pt>
    <dgm:pt modelId="{82460AFF-9F50-4943-93A6-3560D8B7BD30}" type="pres">
      <dgm:prSet presAssocID="{817A7BA1-7C93-41EF-A189-8F93C2A99DD3}" presName="spacer" presStyleCnt="0"/>
      <dgm:spPr/>
    </dgm:pt>
    <dgm:pt modelId="{3FAA7066-D2D6-4E88-9196-1520AB996696}" type="pres">
      <dgm:prSet presAssocID="{6C14E7F4-5311-478C-A6DA-0139EF69EC51}" presName="parentText" presStyleLbl="node1" presStyleIdx="2" presStyleCnt="3">
        <dgm:presLayoutVars>
          <dgm:chMax val="0"/>
          <dgm:bulletEnabled val="1"/>
        </dgm:presLayoutVars>
      </dgm:prSet>
      <dgm:spPr/>
    </dgm:pt>
  </dgm:ptLst>
  <dgm:cxnLst>
    <dgm:cxn modelId="{20DAC917-B6B2-4CA8-AF91-566BC51943A1}" srcId="{47102C9C-EF6C-4DE4-A5C3-EA74873935C4}" destId="{6C14E7F4-5311-478C-A6DA-0139EF69EC51}" srcOrd="2" destOrd="0" parTransId="{214523C1-2A76-4743-9093-B72C757E33E2}" sibTransId="{76F1A53A-CC1E-4CFA-88F9-4D94159BE401}"/>
    <dgm:cxn modelId="{FC062285-3DE1-40EF-BB6F-7C2D2EE1F1BF}" type="presOf" srcId="{47102C9C-EF6C-4DE4-A5C3-EA74873935C4}" destId="{2FDE6712-F87D-4360-9434-86209B91BA06}" srcOrd="0" destOrd="0" presId="urn:microsoft.com/office/officeart/2005/8/layout/vList2"/>
    <dgm:cxn modelId="{0EFBAA8D-4452-441A-8AE8-8D802A6B6E38}" type="presOf" srcId="{F30D9452-84A6-4557-A83F-42569B93CD2D}" destId="{ADD8F781-2378-4D57-9811-EF58D4970990}" srcOrd="0" destOrd="0" presId="urn:microsoft.com/office/officeart/2005/8/layout/vList2"/>
    <dgm:cxn modelId="{67ACE6BA-D7A3-4507-B1F7-14DD2462E514}" srcId="{47102C9C-EF6C-4DE4-A5C3-EA74873935C4}" destId="{F30D9452-84A6-4557-A83F-42569B93CD2D}" srcOrd="0" destOrd="0" parTransId="{3657A1C4-688F-4551-8A06-30926ED25EE5}" sibTransId="{5A4E3F5E-A250-4177-8CE1-8033546C9EED}"/>
    <dgm:cxn modelId="{65D66FD1-A14B-46C6-9A98-013D30AA1E75}" srcId="{47102C9C-EF6C-4DE4-A5C3-EA74873935C4}" destId="{738DD89E-F4D3-4FE2-8372-CF089DC5B70C}" srcOrd="1" destOrd="0" parTransId="{92722495-A06A-49C2-8B34-1B9EECF6BB10}" sibTransId="{817A7BA1-7C93-41EF-A189-8F93C2A99DD3}"/>
    <dgm:cxn modelId="{85E541E5-B0B2-46C4-9D9C-125E131F8D0C}" type="presOf" srcId="{6C14E7F4-5311-478C-A6DA-0139EF69EC51}" destId="{3FAA7066-D2D6-4E88-9196-1520AB996696}" srcOrd="0" destOrd="0" presId="urn:microsoft.com/office/officeart/2005/8/layout/vList2"/>
    <dgm:cxn modelId="{647CB0F6-F215-4CDF-A469-01541A6B7B13}" type="presOf" srcId="{738DD89E-F4D3-4FE2-8372-CF089DC5B70C}" destId="{46C6626A-D104-4722-8EA4-7392437944D2}" srcOrd="0" destOrd="0" presId="urn:microsoft.com/office/officeart/2005/8/layout/vList2"/>
    <dgm:cxn modelId="{4D9E568B-6E1E-4B7F-BEC5-F9127130305C}" type="presParOf" srcId="{2FDE6712-F87D-4360-9434-86209B91BA06}" destId="{ADD8F781-2378-4D57-9811-EF58D4970990}" srcOrd="0" destOrd="0" presId="urn:microsoft.com/office/officeart/2005/8/layout/vList2"/>
    <dgm:cxn modelId="{FC80DD2F-FD1D-41DC-A7B3-A578313750CC}" type="presParOf" srcId="{2FDE6712-F87D-4360-9434-86209B91BA06}" destId="{9E16D04C-2150-4D09-B85B-45AEEC0029F9}" srcOrd="1" destOrd="0" presId="urn:microsoft.com/office/officeart/2005/8/layout/vList2"/>
    <dgm:cxn modelId="{F6DFB848-C717-43D4-95E7-D91C10ADC9D8}" type="presParOf" srcId="{2FDE6712-F87D-4360-9434-86209B91BA06}" destId="{46C6626A-D104-4722-8EA4-7392437944D2}" srcOrd="2" destOrd="0" presId="urn:microsoft.com/office/officeart/2005/8/layout/vList2"/>
    <dgm:cxn modelId="{8B890DB6-3A22-4888-804A-F50AA5684286}" type="presParOf" srcId="{2FDE6712-F87D-4360-9434-86209B91BA06}" destId="{82460AFF-9F50-4943-93A6-3560D8B7BD30}" srcOrd="3" destOrd="0" presId="urn:microsoft.com/office/officeart/2005/8/layout/vList2"/>
    <dgm:cxn modelId="{2B87F759-8E7C-45CF-97AD-741681A6E52A}" type="presParOf" srcId="{2FDE6712-F87D-4360-9434-86209B91BA06}" destId="{3FAA7066-D2D6-4E88-9196-1520AB99669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Develop backend including database for storing user records and their offers.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AU" dirty="0"/>
            <a:t>Provide search and match functionality, delisting of items and flagging them as sold.	</a:t>
          </a: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AU" dirty="0"/>
            <a:t>Develop approvals and ratings system for buyers, sellers, goods and services.</a:t>
          </a:r>
          <a:endParaRPr lang="en-US"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dgm:spPr>
        <a:prstGeom prst="ellipse">
          <a:avLst/>
        </a:prstGeom>
      </dgm:spPr>
    </dgm:pt>
    <dgm:pt modelId="{8FA2F131-CD01-4CBD-B7A5-1B9B5E7F0402}" type="pres">
      <dgm:prSet presAssocID="{40FC4FFE-8987-4A26-B7F4-8A516F18ADA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ie chart"/>
        </a:ext>
      </dgm:extLst>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llseye"/>
        </a:ext>
      </dgm:extLst>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dgm:spPr>
        <a:prstGeom prst="ellipse">
          <a:avLst/>
        </a:prstGeom>
      </dgm:spPr>
    </dgm:pt>
    <dgm:pt modelId="{F09AEBFF-D2D3-4FFF-AD65-C3CEAEEB10F2}"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CCE6F8-4341-4646-A084-F3DC31275922}">
      <dsp:nvSpPr>
        <dsp:cNvPr id="0" name=""/>
        <dsp:cNvSpPr/>
      </dsp:nvSpPr>
      <dsp:spPr>
        <a:xfrm>
          <a:off x="533949" y="1691163"/>
          <a:ext cx="2640725" cy="457713"/>
        </a:xfrm>
        <a:prstGeom prst="homePlate">
          <a:avLst>
            <a:gd name="adj" fmla="val 4000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2022, January 1 - 10</a:t>
          </a:r>
        </a:p>
      </dsp:txBody>
      <dsp:txXfrm>
        <a:off x="533949" y="1691163"/>
        <a:ext cx="2549182" cy="457713"/>
      </dsp:txXfrm>
    </dsp:sp>
    <dsp:sp modelId="{D71B0C25-D16A-4FA5-B934-11CB1F2F3DC3}">
      <dsp:nvSpPr>
        <dsp:cNvPr id="0" name=""/>
        <dsp:cNvSpPr/>
      </dsp:nvSpPr>
      <dsp:spPr>
        <a:xfrm>
          <a:off x="20474" y="12880"/>
          <a:ext cx="3667673"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We finished SRS and design approach in early January 2022. </a:t>
          </a:r>
        </a:p>
      </dsp:txBody>
      <dsp:txXfrm>
        <a:off x="20474" y="12880"/>
        <a:ext cx="3667673" cy="1220569"/>
      </dsp:txXfrm>
    </dsp:sp>
    <dsp:sp modelId="{CDDFF639-A5A5-4B69-9D4B-7FE3C8F95615}">
      <dsp:nvSpPr>
        <dsp:cNvPr id="0" name=""/>
        <dsp:cNvSpPr/>
      </dsp:nvSpPr>
      <dsp:spPr>
        <a:xfrm rot="21556339">
          <a:off x="3174633" y="1913580"/>
          <a:ext cx="1014170" cy="0"/>
        </a:xfrm>
        <a:custGeom>
          <a:avLst/>
          <a:gdLst/>
          <a:ahLst/>
          <a:cxnLst/>
          <a:rect l="0" t="0" r="0" b="0"/>
          <a:pathLst>
            <a:path>
              <a:moveTo>
                <a:pt x="0" y="0"/>
              </a:moveTo>
              <a:lnTo>
                <a:pt x="1014170" y="0"/>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192616-A69A-44BA-A0BB-1FEC56024EF1}">
      <dsp:nvSpPr>
        <dsp:cNvPr id="0" name=""/>
        <dsp:cNvSpPr/>
      </dsp:nvSpPr>
      <dsp:spPr>
        <a:xfrm>
          <a:off x="1854311" y="1309735"/>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72818FE-5426-47CF-8217-593D962B2816}">
      <dsp:nvSpPr>
        <dsp:cNvPr id="0" name=""/>
        <dsp:cNvSpPr/>
      </dsp:nvSpPr>
      <dsp:spPr>
        <a:xfrm>
          <a:off x="1816168" y="1233449"/>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DED61D-A7B6-4CBE-9F37-0CC6544904EA}">
      <dsp:nvSpPr>
        <dsp:cNvPr id="0" name=""/>
        <dsp:cNvSpPr/>
      </dsp:nvSpPr>
      <dsp:spPr>
        <a:xfrm>
          <a:off x="4188762" y="1678283"/>
          <a:ext cx="2640725" cy="457713"/>
        </a:xfrm>
        <a:prstGeom prst="hexagon">
          <a:avLst>
            <a:gd name="adj" fmla="val 40000"/>
            <a:gd name="vf" fmla="val 11547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2022, January  28</a:t>
          </a:r>
        </a:p>
      </dsp:txBody>
      <dsp:txXfrm>
        <a:off x="4469851" y="1727004"/>
        <a:ext cx="2078547" cy="360271"/>
      </dsp:txXfrm>
    </dsp:sp>
    <dsp:sp modelId="{ECC76F64-70E8-4C84-B855-77BE880B7902}">
      <dsp:nvSpPr>
        <dsp:cNvPr id="0" name=""/>
        <dsp:cNvSpPr/>
      </dsp:nvSpPr>
      <dsp:spPr>
        <a:xfrm>
          <a:off x="3675288" y="2593711"/>
          <a:ext cx="3667673"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t" anchorCtr="1">
          <a:noAutofit/>
        </a:bodyPr>
        <a:lstStyle/>
        <a:p>
          <a:pPr marL="0" lvl="0" indent="0" algn="ctr" defTabSz="533400">
            <a:lnSpc>
              <a:spcPct val="90000"/>
            </a:lnSpc>
            <a:spcBef>
              <a:spcPct val="0"/>
            </a:spcBef>
            <a:spcAft>
              <a:spcPct val="35000"/>
            </a:spcAft>
            <a:buNone/>
          </a:pPr>
          <a:r>
            <a:rPr lang="en-US" sz="1200" kern="1200" dirty="0"/>
            <a:t>January 2022 – Sprint 1. </a:t>
          </a:r>
        </a:p>
        <a:p>
          <a:pPr marL="0" lvl="0" indent="0" algn="ctr" defTabSz="533400">
            <a:lnSpc>
              <a:spcPct val="90000"/>
            </a:lnSpc>
            <a:spcBef>
              <a:spcPct val="0"/>
            </a:spcBef>
            <a:spcAft>
              <a:spcPct val="35000"/>
            </a:spcAft>
            <a:buNone/>
          </a:pPr>
          <a:r>
            <a:rPr lang="en-US" sz="1200" kern="1200" dirty="0"/>
            <a:t>Things are shaping up! </a:t>
          </a:r>
        </a:p>
      </dsp:txBody>
      <dsp:txXfrm>
        <a:off x="3675288" y="2593711"/>
        <a:ext cx="3667673" cy="1220569"/>
      </dsp:txXfrm>
    </dsp:sp>
    <dsp:sp modelId="{3980426A-4B2A-4916-BA8E-2A46A1935B3A}">
      <dsp:nvSpPr>
        <dsp:cNvPr id="0" name=""/>
        <dsp:cNvSpPr/>
      </dsp:nvSpPr>
      <dsp:spPr>
        <a:xfrm>
          <a:off x="6829487" y="1907140"/>
          <a:ext cx="1028586" cy="0"/>
        </a:xfrm>
        <a:custGeom>
          <a:avLst/>
          <a:gdLst/>
          <a:ahLst/>
          <a:cxnLst/>
          <a:rect l="0" t="0" r="0" b="0"/>
          <a:pathLst>
            <a:path>
              <a:moveTo>
                <a:pt x="0" y="0"/>
              </a:moveTo>
              <a:lnTo>
                <a:pt x="1028586" y="0"/>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59C428-BF0D-418D-979F-D049ABDECB1E}">
      <dsp:nvSpPr>
        <dsp:cNvPr id="0" name=""/>
        <dsp:cNvSpPr/>
      </dsp:nvSpPr>
      <dsp:spPr>
        <a:xfrm>
          <a:off x="5509125" y="2135997"/>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012B43E-9763-4723-8C6E-70C089A54634}">
      <dsp:nvSpPr>
        <dsp:cNvPr id="0" name=""/>
        <dsp:cNvSpPr/>
      </dsp:nvSpPr>
      <dsp:spPr>
        <a:xfrm>
          <a:off x="5470982" y="2517425"/>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CFD748-515A-4C82-ABED-134EC9682E75}">
      <dsp:nvSpPr>
        <dsp:cNvPr id="0" name=""/>
        <dsp:cNvSpPr/>
      </dsp:nvSpPr>
      <dsp:spPr>
        <a:xfrm rot="10800000">
          <a:off x="7858074" y="1678283"/>
          <a:ext cx="2649149" cy="457713"/>
        </a:xfrm>
        <a:prstGeom prst="homePlate">
          <a:avLst>
            <a:gd name="adj" fmla="val 4000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2022, February</a:t>
          </a:r>
        </a:p>
      </dsp:txBody>
      <dsp:txXfrm rot="10800000">
        <a:off x="7949617" y="1678283"/>
        <a:ext cx="2557606" cy="457713"/>
      </dsp:txXfrm>
    </dsp:sp>
    <dsp:sp modelId="{B94D21D0-2A8F-4CEE-A05D-23DA38BFDEB1}">
      <dsp:nvSpPr>
        <dsp:cNvPr id="0" name=""/>
        <dsp:cNvSpPr/>
      </dsp:nvSpPr>
      <dsp:spPr>
        <a:xfrm>
          <a:off x="7342961" y="0"/>
          <a:ext cx="3679373"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February 2022 – we will help to change the world, one item at a time!  Expect completion of Sprint 2</a:t>
          </a:r>
        </a:p>
      </dsp:txBody>
      <dsp:txXfrm>
        <a:off x="7342961" y="0"/>
        <a:ext cx="3679373" cy="1220569"/>
      </dsp:txXfrm>
    </dsp:sp>
    <dsp:sp modelId="{45DC5BF2-7EA5-421C-9F58-176ED56B0D8F}">
      <dsp:nvSpPr>
        <dsp:cNvPr id="0" name=""/>
        <dsp:cNvSpPr/>
      </dsp:nvSpPr>
      <dsp:spPr>
        <a:xfrm>
          <a:off x="9182648" y="1296855"/>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8B05CFD-58BC-4D28-A026-D2CDA45CA1B7}">
      <dsp:nvSpPr>
        <dsp:cNvPr id="0" name=""/>
        <dsp:cNvSpPr/>
      </dsp:nvSpPr>
      <dsp:spPr>
        <a:xfrm>
          <a:off x="9144384" y="1220569"/>
          <a:ext cx="76528"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D8F781-2378-4D57-9811-EF58D4970990}">
      <dsp:nvSpPr>
        <dsp:cNvPr id="0" name=""/>
        <dsp:cNvSpPr/>
      </dsp:nvSpPr>
      <dsp:spPr>
        <a:xfrm>
          <a:off x="0" y="24475"/>
          <a:ext cx="11029950" cy="1210949"/>
        </a:xfrm>
        <a:prstGeom prst="round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The Bartering Application is a web application being developed in response to the increasing amount of waste in our communities, generated from people choosing to purchase new goods rather than recycle. </a:t>
          </a:r>
          <a:endParaRPr lang="en-US" sz="2300" kern="1200"/>
        </a:p>
      </dsp:txBody>
      <dsp:txXfrm>
        <a:off x="59114" y="83589"/>
        <a:ext cx="10911722" cy="1092721"/>
      </dsp:txXfrm>
    </dsp:sp>
    <dsp:sp modelId="{46C6626A-D104-4722-8EA4-7392437944D2}">
      <dsp:nvSpPr>
        <dsp:cNvPr id="0" name=""/>
        <dsp:cNvSpPr/>
      </dsp:nvSpPr>
      <dsp:spPr>
        <a:xfrm>
          <a:off x="0" y="1301665"/>
          <a:ext cx="11029950" cy="1210949"/>
        </a:xfrm>
        <a:prstGeom prst="roundRect">
          <a:avLst/>
        </a:prstGeom>
        <a:solidFill>
          <a:schemeClr val="accent2">
            <a:hueOff val="992246"/>
            <a:satOff val="-27297"/>
            <a:lumOff val="588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This online approach takes inspiration from platforms such as eBay and Facebook marketplace by allowing users to list items they wish to unload. </a:t>
          </a:r>
          <a:endParaRPr lang="en-US" sz="2300" kern="1200"/>
        </a:p>
      </dsp:txBody>
      <dsp:txXfrm>
        <a:off x="59114" y="1360779"/>
        <a:ext cx="10911722" cy="1092721"/>
      </dsp:txXfrm>
    </dsp:sp>
    <dsp:sp modelId="{3FAA7066-D2D6-4E88-9196-1520AB996696}">
      <dsp:nvSpPr>
        <dsp:cNvPr id="0" name=""/>
        <dsp:cNvSpPr/>
      </dsp:nvSpPr>
      <dsp:spPr>
        <a:xfrm>
          <a:off x="0" y="2578855"/>
          <a:ext cx="11029950" cy="1210949"/>
        </a:xfrm>
        <a:prstGeom prst="roundRect">
          <a:avLst/>
        </a:prstGeom>
        <a:solidFill>
          <a:schemeClr val="accent2">
            <a:hueOff val="1984493"/>
            <a:satOff val="-54594"/>
            <a:lumOff val="1176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However, unlike majority of online marketplaces, this web application promotes recycling by allowing users to trade items for other items or items for services. </a:t>
          </a:r>
          <a:endParaRPr lang="en-US" sz="2300" kern="1200"/>
        </a:p>
      </dsp:txBody>
      <dsp:txXfrm>
        <a:off x="59114" y="2637969"/>
        <a:ext cx="10911722" cy="10927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616949" y="34053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1004512" y="728102"/>
          <a:ext cx="1043437" cy="10434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Develop backend including database for storing user records and their offers.	 </a:t>
          </a:r>
        </a:p>
      </dsp:txBody>
      <dsp:txXfrm>
        <a:off x="35606" y="2725540"/>
        <a:ext cx="2981250" cy="720000"/>
      </dsp:txXfrm>
    </dsp:sp>
    <dsp:sp modelId="{543C18BC-1989-44B2-9862-C670C61D3452}">
      <dsp:nvSpPr>
        <dsp:cNvPr id="0" name=""/>
        <dsp:cNvSpPr/>
      </dsp:nvSpPr>
      <dsp:spPr>
        <a:xfrm>
          <a:off x="411991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AU" sz="1500" kern="1200" dirty="0"/>
            <a:t>Provide search and match functionality, delisting of items and flagging them as sold.	</a:t>
          </a:r>
          <a:endParaRPr lang="en-US" sz="1500" kern="1200" dirty="0"/>
        </a:p>
      </dsp:txBody>
      <dsp:txXfrm>
        <a:off x="3538574" y="2725540"/>
        <a:ext cx="2981250" cy="720000"/>
      </dsp:txXfrm>
    </dsp:sp>
    <dsp:sp modelId="{5BDDFF18-9AEC-4E5E-B9AA-33D86F01A63E}">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AU" sz="1500" kern="1200" dirty="0"/>
            <a:t>Develop approvals and ratings system for buyers, sellers, goods and services.</a:t>
          </a:r>
          <a:endParaRPr lang="en-US" sz="1500" kern="1200" dirty="0"/>
        </a:p>
      </dsp:txBody>
      <dsp:txXfrm>
        <a:off x="7041543" y="2725540"/>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1/27/2022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1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39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1/27/2022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3680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1/27/2022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11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1/27/2022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938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599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1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1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78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1/27/2022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885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1/27/2022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14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1/27/2022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890780"/>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2" r:id="rId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12.xml"/><Relationship Id="rId1" Type="http://schemas.openxmlformats.org/officeDocument/2006/relationships/themeOverride" Target="../theme/themeOverride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BA187"/>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30" name="Rectangle 2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1FC5398-C628-478A-822A-BE6CBC51559B}"/>
              </a:ext>
            </a:extLst>
          </p:cNvPr>
          <p:cNvSpPr>
            <a:spLocks noGrp="1"/>
          </p:cNvSpPr>
          <p:nvPr>
            <p:ph type="ctrTitle"/>
          </p:nvPr>
        </p:nvSpPr>
        <p:spPr>
          <a:xfrm>
            <a:off x="8109235" y="863695"/>
            <a:ext cx="3511233" cy="3779995"/>
          </a:xfrm>
        </p:spPr>
        <p:txBody>
          <a:bodyPr anchor="ctr">
            <a:normAutofit/>
          </a:bodyPr>
          <a:lstStyle/>
          <a:p>
            <a:r>
              <a:rPr lang="en-US" dirty="0">
                <a:solidFill>
                  <a:schemeClr val="tx1"/>
                </a:solidFill>
              </a:rPr>
              <a:t>SWAP-</a:t>
            </a:r>
            <a:r>
              <a:rPr lang="en-US" i="1" dirty="0">
                <a:solidFill>
                  <a:schemeClr val="tx1"/>
                </a:solidFill>
              </a:rPr>
              <a:t>IT</a:t>
            </a:r>
            <a:br>
              <a:rPr lang="en-US" i="1" dirty="0">
                <a:solidFill>
                  <a:schemeClr val="tx1"/>
                </a:solidFill>
              </a:rPr>
            </a:br>
            <a:r>
              <a:rPr lang="en-US" i="1" dirty="0">
                <a:solidFill>
                  <a:schemeClr val="tx1"/>
                </a:solidFill>
              </a:rPr>
              <a:t>Web-based barter system</a:t>
            </a:r>
          </a:p>
        </p:txBody>
      </p:sp>
      <p:sp>
        <p:nvSpPr>
          <p:cNvPr id="3" name="Subtitle 2">
            <a:extLst>
              <a:ext uri="{FF2B5EF4-FFF2-40B4-BE49-F238E27FC236}">
                <a16:creationId xmlns:a16="http://schemas.microsoft.com/office/drawing/2014/main" id="{07730D41-D3A4-4CFC-91DC-62E6A5AE503B}"/>
              </a:ext>
            </a:extLst>
          </p:cNvPr>
          <p:cNvSpPr>
            <a:spLocks noGrp="1"/>
          </p:cNvSpPr>
          <p:nvPr>
            <p:ph type="subTitle" idx="1"/>
          </p:nvPr>
        </p:nvSpPr>
        <p:spPr>
          <a:xfrm>
            <a:off x="8109236" y="4739780"/>
            <a:ext cx="3511233" cy="1147054"/>
          </a:xfrm>
        </p:spPr>
        <p:txBody>
          <a:bodyPr anchor="t">
            <a:normAutofit fontScale="70000" lnSpcReduction="20000"/>
          </a:bodyPr>
          <a:lstStyle/>
          <a:p>
            <a:r>
              <a:rPr lang="en-US" sz="2000" dirty="0"/>
              <a:t>SIT725 </a:t>
            </a:r>
          </a:p>
          <a:p>
            <a:r>
              <a:rPr lang="en-US" sz="2000" dirty="0"/>
              <a:t>James NeMECEK, Julia Axelrod, Muhammad haroon, and bose alli</a:t>
            </a:r>
          </a:p>
          <a:p>
            <a:r>
              <a:rPr lang="en-US" sz="2000" dirty="0"/>
              <a:t>Deakin university, 2021 T3 </a:t>
            </a:r>
          </a:p>
        </p:txBody>
      </p:sp>
      <p:pic>
        <p:nvPicPr>
          <p:cNvPr id="5" name="Picture 4" descr="A bowl of oranges ">
            <a:extLst>
              <a:ext uri="{FF2B5EF4-FFF2-40B4-BE49-F238E27FC236}">
                <a16:creationId xmlns:a16="http://schemas.microsoft.com/office/drawing/2014/main" id="{46FD3043-02B3-4F91-A2CB-FF01D76F3FD5}"/>
              </a:ext>
            </a:extLst>
          </p:cNvPr>
          <p:cNvPicPr>
            <a:picLocks noChangeAspect="1"/>
          </p:cNvPicPr>
          <p:nvPr/>
        </p:nvPicPr>
        <p:blipFill rotWithShape="1">
          <a:blip r:embed="rId3">
            <a:extLst>
              <a:ext uri="{28A0092B-C50C-407E-A947-70E740481C1C}">
                <a14:useLocalDpi xmlns:a14="http://schemas.microsoft.com/office/drawing/2010/main" val="0"/>
              </a:ext>
            </a:extLst>
          </a:blip>
          <a:srcRect r="-1" b="-1"/>
          <a:stretch/>
        </p:blipFill>
        <p:spPr>
          <a:xfrm>
            <a:off x="20" y="10"/>
            <a:ext cx="7537685" cy="6857990"/>
          </a:xfrm>
          <a:prstGeom prst="rect">
            <a:avLst/>
          </a:prstGeom>
        </p:spPr>
      </p:pic>
      <p:sp>
        <p:nvSpPr>
          <p:cNvPr id="32" name="Rectangle 3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7487362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133FD1D-6CEE-4CCB-AE8D-FD365E1E5DBA}"/>
              </a:ext>
            </a:extLst>
          </p:cNvPr>
          <p:cNvSpPr>
            <a:spLocks noGrp="1"/>
          </p:cNvSpPr>
          <p:nvPr>
            <p:ph type="title"/>
          </p:nvPr>
        </p:nvSpPr>
        <p:spPr>
          <a:xfrm>
            <a:off x="643467" y="701971"/>
            <a:ext cx="2994815" cy="1666501"/>
          </a:xfrm>
        </p:spPr>
        <p:txBody>
          <a:bodyPr>
            <a:normAutofit/>
          </a:bodyPr>
          <a:lstStyle/>
          <a:p>
            <a:r>
              <a:rPr lang="en-US" sz="4000" dirty="0">
                <a:solidFill>
                  <a:schemeClr val="tx1"/>
                </a:solidFill>
              </a:rPr>
              <a:t>Powered by</a:t>
            </a:r>
            <a:endParaRPr lang="en-AU" sz="4000" dirty="0">
              <a:solidFill>
                <a:schemeClr val="tx1"/>
              </a:solidFill>
            </a:endParaRPr>
          </a:p>
        </p:txBody>
      </p:sp>
      <p:cxnSp>
        <p:nvCxnSpPr>
          <p:cNvPr id="31" name="Straight Connector 3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538728"/>
            <a:ext cx="28346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Content Placeholder 12">
            <a:extLst>
              <a:ext uri="{FF2B5EF4-FFF2-40B4-BE49-F238E27FC236}">
                <a16:creationId xmlns:a16="http://schemas.microsoft.com/office/drawing/2014/main" id="{153926CD-C646-411C-A0FD-711362BD03A5}"/>
              </a:ext>
            </a:extLst>
          </p:cNvPr>
          <p:cNvSpPr>
            <a:spLocks noGrp="1"/>
          </p:cNvSpPr>
          <p:nvPr>
            <p:ph idx="1"/>
          </p:nvPr>
        </p:nvSpPr>
        <p:spPr>
          <a:xfrm>
            <a:off x="643467" y="2731361"/>
            <a:ext cx="2994815" cy="3483172"/>
          </a:xfrm>
        </p:spPr>
        <p:txBody>
          <a:bodyPr>
            <a:normAutofit fontScale="92500" lnSpcReduction="20000"/>
          </a:bodyPr>
          <a:lstStyle/>
          <a:p>
            <a:pPr>
              <a:buFont typeface="Wingdings" panose="05000000000000000000" pitchFamily="2" charset="2"/>
              <a:buChar char="Ø"/>
            </a:pPr>
            <a:r>
              <a:rPr lang="en-US" sz="3200" dirty="0">
                <a:solidFill>
                  <a:schemeClr val="tx1"/>
                </a:solidFill>
              </a:rPr>
              <a:t>JavaScript</a:t>
            </a:r>
          </a:p>
          <a:p>
            <a:pPr>
              <a:buFont typeface="Wingdings" panose="05000000000000000000" pitchFamily="2" charset="2"/>
              <a:buChar char="Ø"/>
            </a:pPr>
            <a:r>
              <a:rPr lang="en-US" sz="3200" dirty="0">
                <a:solidFill>
                  <a:schemeClr val="tx1"/>
                </a:solidFill>
              </a:rPr>
              <a:t>Mongo DB</a:t>
            </a:r>
          </a:p>
          <a:p>
            <a:pPr>
              <a:buFont typeface="Wingdings" panose="05000000000000000000" pitchFamily="2" charset="2"/>
              <a:buChar char="Ø"/>
            </a:pPr>
            <a:r>
              <a:rPr lang="en-US" sz="3200" dirty="0">
                <a:solidFill>
                  <a:schemeClr val="tx1"/>
                </a:solidFill>
              </a:rPr>
              <a:t>Node JS</a:t>
            </a:r>
          </a:p>
          <a:p>
            <a:pPr>
              <a:buFont typeface="Wingdings" panose="05000000000000000000" pitchFamily="2" charset="2"/>
              <a:buChar char="Ø"/>
            </a:pPr>
            <a:r>
              <a:rPr lang="en-US" sz="3200" dirty="0">
                <a:solidFill>
                  <a:schemeClr val="tx1"/>
                </a:solidFill>
              </a:rPr>
              <a:t>Materialize</a:t>
            </a:r>
          </a:p>
          <a:p>
            <a:pPr>
              <a:buFont typeface="Wingdings" panose="05000000000000000000" pitchFamily="2" charset="2"/>
              <a:buChar char="Ø"/>
            </a:pPr>
            <a:r>
              <a:rPr lang="en-US" sz="3200" dirty="0">
                <a:solidFill>
                  <a:schemeClr val="tx1"/>
                </a:solidFill>
              </a:rPr>
              <a:t>MS Teams</a:t>
            </a:r>
          </a:p>
          <a:p>
            <a:pPr>
              <a:buFont typeface="Wingdings" panose="05000000000000000000" pitchFamily="2" charset="2"/>
              <a:buChar char="Ø"/>
            </a:pPr>
            <a:r>
              <a:rPr lang="en-US" sz="3200" dirty="0">
                <a:solidFill>
                  <a:schemeClr val="tx1"/>
                </a:solidFill>
              </a:rPr>
              <a:t>Trello Board</a:t>
            </a:r>
          </a:p>
        </p:txBody>
      </p:sp>
      <p:pic>
        <p:nvPicPr>
          <p:cNvPr id="7" name="Picture 6">
            <a:extLst>
              <a:ext uri="{FF2B5EF4-FFF2-40B4-BE49-F238E27FC236}">
                <a16:creationId xmlns:a16="http://schemas.microsoft.com/office/drawing/2014/main" id="{7BF6B0B4-2614-40F8-A380-EED1B23E5A29}"/>
              </a:ext>
            </a:extLst>
          </p:cNvPr>
          <p:cNvPicPr>
            <a:picLocks noChangeAspect="1"/>
          </p:cNvPicPr>
          <p:nvPr/>
        </p:nvPicPr>
        <p:blipFill>
          <a:blip r:embed="rId2"/>
          <a:stretch>
            <a:fillRect/>
          </a:stretch>
        </p:blipFill>
        <p:spPr>
          <a:xfrm>
            <a:off x="4457273" y="643466"/>
            <a:ext cx="2788736" cy="2621621"/>
          </a:xfrm>
          <a:prstGeom prst="rect">
            <a:avLst/>
          </a:prstGeom>
        </p:spPr>
      </p:pic>
      <p:pic>
        <p:nvPicPr>
          <p:cNvPr id="5" name="Content Placeholder 4">
            <a:extLst>
              <a:ext uri="{FF2B5EF4-FFF2-40B4-BE49-F238E27FC236}">
                <a16:creationId xmlns:a16="http://schemas.microsoft.com/office/drawing/2014/main" id="{EAF36971-A7F4-4BA6-940E-BBC91A0B562A}"/>
              </a:ext>
            </a:extLst>
          </p:cNvPr>
          <p:cNvPicPr>
            <a:picLocks noChangeAspect="1"/>
          </p:cNvPicPr>
          <p:nvPr/>
        </p:nvPicPr>
        <p:blipFill>
          <a:blip r:embed="rId3"/>
          <a:stretch>
            <a:fillRect/>
          </a:stretch>
        </p:blipFill>
        <p:spPr>
          <a:xfrm>
            <a:off x="4123362" y="3592910"/>
            <a:ext cx="3511385" cy="2621623"/>
          </a:xfrm>
          <a:prstGeom prst="rect">
            <a:avLst/>
          </a:prstGeom>
        </p:spPr>
      </p:pic>
      <p:pic>
        <p:nvPicPr>
          <p:cNvPr id="9" name="Picture 8">
            <a:extLst>
              <a:ext uri="{FF2B5EF4-FFF2-40B4-BE49-F238E27FC236}">
                <a16:creationId xmlns:a16="http://schemas.microsoft.com/office/drawing/2014/main" id="{A9D21ECC-9265-4CAD-ACD1-895B61E22F76}"/>
              </a:ext>
            </a:extLst>
          </p:cNvPr>
          <p:cNvPicPr>
            <a:picLocks noChangeAspect="1"/>
          </p:cNvPicPr>
          <p:nvPr/>
        </p:nvPicPr>
        <p:blipFill>
          <a:blip r:embed="rId4"/>
          <a:stretch>
            <a:fillRect/>
          </a:stretch>
        </p:blipFill>
        <p:spPr>
          <a:xfrm>
            <a:off x="7965094" y="1694075"/>
            <a:ext cx="3583439" cy="3475935"/>
          </a:xfrm>
          <a:prstGeom prst="rect">
            <a:avLst/>
          </a:prstGeom>
        </p:spPr>
      </p:pic>
    </p:spTree>
    <p:extLst>
      <p:ext uri="{BB962C8B-B14F-4D97-AF65-F5344CB8AC3E}">
        <p14:creationId xmlns:p14="http://schemas.microsoft.com/office/powerpoint/2010/main" val="185833220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Sprint 2</a:t>
            </a:r>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3983979531"/>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522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188720"/>
          </a:xfrm>
        </p:spPr>
        <p:txBody>
          <a:bodyPr>
            <a:normAutofit/>
          </a:bodyPr>
          <a:lstStyle/>
          <a:p>
            <a:r>
              <a:rPr lang="en-US" dirty="0">
                <a:solidFill>
                  <a:schemeClr val="tx1">
                    <a:lumMod val="85000"/>
                    <a:lumOff val="15000"/>
                  </a:schemeClr>
                </a:solidFill>
              </a:rPr>
              <a:t>Timeline </a:t>
            </a:r>
          </a:p>
        </p:txBody>
      </p:sp>
      <p:graphicFrame>
        <p:nvGraphicFramePr>
          <p:cNvPr id="22" name="Content Placeholder 2" descr="SmartArt timeline">
            <a:extLst>
              <a:ext uri="{FF2B5EF4-FFF2-40B4-BE49-F238E27FC236}">
                <a16:creationId xmlns:a16="http://schemas.microsoft.com/office/drawing/2014/main" id="{6BF0F168-BD28-497A-AC13-24AB8C638291}"/>
              </a:ext>
            </a:extLst>
          </p:cNvPr>
          <p:cNvGraphicFramePr/>
          <p:nvPr>
            <p:extLst>
              <p:ext uri="{D42A27DB-BD31-4B8C-83A1-F6EECF244321}">
                <p14:modId xmlns:p14="http://schemas.microsoft.com/office/powerpoint/2010/main" val="3232697794"/>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7948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D112B-4102-412F-A37B-3A6AD54CA798}"/>
              </a:ext>
            </a:extLst>
          </p:cNvPr>
          <p:cNvSpPr>
            <a:spLocks noGrp="1"/>
          </p:cNvSpPr>
          <p:nvPr>
            <p:ph type="title"/>
          </p:nvPr>
        </p:nvSpPr>
        <p:spPr>
          <a:xfrm>
            <a:off x="581192" y="702156"/>
            <a:ext cx="11029616" cy="1188720"/>
          </a:xfrm>
        </p:spPr>
        <p:txBody>
          <a:bodyPr>
            <a:normAutofit/>
          </a:bodyPr>
          <a:lstStyle/>
          <a:p>
            <a:r>
              <a:rPr lang="en-US" dirty="0"/>
              <a:t>Product perspective</a:t>
            </a:r>
            <a:endParaRPr lang="en-AU" dirty="0"/>
          </a:p>
        </p:txBody>
      </p:sp>
      <p:graphicFrame>
        <p:nvGraphicFramePr>
          <p:cNvPr id="5" name="Content Placeholder 2">
            <a:extLst>
              <a:ext uri="{FF2B5EF4-FFF2-40B4-BE49-F238E27FC236}">
                <a16:creationId xmlns:a16="http://schemas.microsoft.com/office/drawing/2014/main" id="{87667D1A-61BE-4733-8FD5-97F829F1D53A}"/>
              </a:ext>
            </a:extLst>
          </p:cNvPr>
          <p:cNvGraphicFramePr>
            <a:graphicFrameLocks noGrp="1"/>
          </p:cNvGraphicFramePr>
          <p:nvPr>
            <p:ph idx="1"/>
            <p:extLst>
              <p:ext uri="{D42A27DB-BD31-4B8C-83A1-F6EECF244321}">
                <p14:modId xmlns:p14="http://schemas.microsoft.com/office/powerpoint/2010/main" val="1659946139"/>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1529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D4C85-B372-410F-92BC-AE25415519D3}"/>
              </a:ext>
            </a:extLst>
          </p:cNvPr>
          <p:cNvSpPr>
            <a:spLocks noGrp="1"/>
          </p:cNvSpPr>
          <p:nvPr>
            <p:ph type="title"/>
          </p:nvPr>
        </p:nvSpPr>
        <p:spPr/>
        <p:txBody>
          <a:bodyPr/>
          <a:lstStyle/>
          <a:p>
            <a:r>
              <a:rPr lang="en-US" dirty="0">
                <a:solidFill>
                  <a:srgbClr val="EE6000"/>
                </a:solidFill>
              </a:rPr>
              <a:t>Using web application to reduce waste</a:t>
            </a:r>
            <a:endParaRPr lang="en-AU" dirty="0">
              <a:solidFill>
                <a:srgbClr val="EE6000"/>
              </a:solidFill>
            </a:endParaRPr>
          </a:p>
        </p:txBody>
      </p:sp>
      <p:sp>
        <p:nvSpPr>
          <p:cNvPr id="3" name="Text Placeholder 2">
            <a:extLst>
              <a:ext uri="{FF2B5EF4-FFF2-40B4-BE49-F238E27FC236}">
                <a16:creationId xmlns:a16="http://schemas.microsoft.com/office/drawing/2014/main" id="{EBCA3D75-88EC-4023-8DC2-75E9C4103CA1}"/>
              </a:ext>
            </a:extLst>
          </p:cNvPr>
          <p:cNvSpPr>
            <a:spLocks noGrp="1"/>
          </p:cNvSpPr>
          <p:nvPr>
            <p:ph type="body" idx="1"/>
          </p:nvPr>
        </p:nvSpPr>
        <p:spPr/>
        <p:txBody>
          <a:bodyPr/>
          <a:lstStyle/>
          <a:p>
            <a:r>
              <a:rPr lang="en-US" b="1" dirty="0">
                <a:solidFill>
                  <a:srgbClr val="71B9E4"/>
                </a:solidFill>
              </a:rPr>
              <a:t>Instead of THIS:</a:t>
            </a:r>
            <a:r>
              <a:rPr lang="en-US" dirty="0"/>
              <a:t>	</a:t>
            </a:r>
            <a:endParaRPr lang="en-AU" dirty="0"/>
          </a:p>
        </p:txBody>
      </p:sp>
      <p:pic>
        <p:nvPicPr>
          <p:cNvPr id="16" name="Content Placeholder 15">
            <a:extLst>
              <a:ext uri="{FF2B5EF4-FFF2-40B4-BE49-F238E27FC236}">
                <a16:creationId xmlns:a16="http://schemas.microsoft.com/office/drawing/2014/main" id="{8B5074EA-D573-48CA-9620-F783DD4B9A1E}"/>
              </a:ext>
            </a:extLst>
          </p:cNvPr>
          <p:cNvPicPr>
            <a:picLocks noGrp="1" noChangeAspect="1"/>
          </p:cNvPicPr>
          <p:nvPr>
            <p:ph sz="half" idx="2"/>
          </p:nvPr>
        </p:nvPicPr>
        <p:blipFill>
          <a:blip r:embed="rId3"/>
          <a:stretch>
            <a:fillRect/>
          </a:stretch>
        </p:blipFill>
        <p:spPr>
          <a:xfrm>
            <a:off x="942081" y="2925763"/>
            <a:ext cx="3189220" cy="2917271"/>
          </a:xfrm>
        </p:spPr>
      </p:pic>
      <p:sp>
        <p:nvSpPr>
          <p:cNvPr id="5" name="Text Placeholder 4">
            <a:extLst>
              <a:ext uri="{FF2B5EF4-FFF2-40B4-BE49-F238E27FC236}">
                <a16:creationId xmlns:a16="http://schemas.microsoft.com/office/drawing/2014/main" id="{14A13848-2DB2-4775-AD36-7892B44241E7}"/>
              </a:ext>
            </a:extLst>
          </p:cNvPr>
          <p:cNvSpPr>
            <a:spLocks noGrp="1"/>
          </p:cNvSpPr>
          <p:nvPr>
            <p:ph type="body" sz="quarter" idx="3"/>
          </p:nvPr>
        </p:nvSpPr>
        <p:spPr/>
        <p:txBody>
          <a:bodyPr/>
          <a:lstStyle/>
          <a:p>
            <a:r>
              <a:rPr lang="en-US" b="1" dirty="0">
                <a:solidFill>
                  <a:srgbClr val="969FA7"/>
                </a:solidFill>
              </a:rPr>
              <a:t>We want to facilitate THIS</a:t>
            </a:r>
            <a:r>
              <a:rPr lang="en-US" dirty="0">
                <a:solidFill>
                  <a:srgbClr val="969FA7"/>
                </a:solidFill>
              </a:rPr>
              <a:t>:</a:t>
            </a:r>
            <a:endParaRPr lang="en-AU" dirty="0">
              <a:solidFill>
                <a:srgbClr val="969FA7"/>
              </a:solidFill>
            </a:endParaRPr>
          </a:p>
        </p:txBody>
      </p:sp>
      <p:pic>
        <p:nvPicPr>
          <p:cNvPr id="14" name="Content Placeholder 13">
            <a:extLst>
              <a:ext uri="{FF2B5EF4-FFF2-40B4-BE49-F238E27FC236}">
                <a16:creationId xmlns:a16="http://schemas.microsoft.com/office/drawing/2014/main" id="{AD0756D7-9447-46E2-906C-B9B8A2021D80}"/>
              </a:ext>
            </a:extLst>
          </p:cNvPr>
          <p:cNvPicPr>
            <a:picLocks noGrp="1" noChangeAspect="1"/>
          </p:cNvPicPr>
          <p:nvPr>
            <p:ph sz="quarter" idx="4"/>
          </p:nvPr>
        </p:nvPicPr>
        <p:blipFill>
          <a:blip r:embed="rId4"/>
          <a:stretch>
            <a:fillRect/>
          </a:stretch>
        </p:blipFill>
        <p:spPr>
          <a:xfrm>
            <a:off x="7275089" y="2925763"/>
            <a:ext cx="2148046" cy="3307612"/>
          </a:xfrm>
        </p:spPr>
      </p:pic>
    </p:spTree>
    <p:extLst>
      <p:ext uri="{BB962C8B-B14F-4D97-AF65-F5344CB8AC3E}">
        <p14:creationId xmlns:p14="http://schemas.microsoft.com/office/powerpoint/2010/main" val="3320193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1" name="Rectangle 2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4D7446B-7CE1-43E4-991A-A06A6963E41F}"/>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100">
                <a:solidFill>
                  <a:srgbClr val="FFFFFF"/>
                </a:solidFill>
              </a:rPr>
              <a:t>Communication is the key – we are building a server</a:t>
            </a:r>
          </a:p>
        </p:txBody>
      </p:sp>
      <p:pic>
        <p:nvPicPr>
          <p:cNvPr id="5" name="Content Placeholder 4">
            <a:extLst>
              <a:ext uri="{FF2B5EF4-FFF2-40B4-BE49-F238E27FC236}">
                <a16:creationId xmlns:a16="http://schemas.microsoft.com/office/drawing/2014/main" id="{80ED1C3E-4DC5-4419-AB1C-B04186D31803}"/>
              </a:ext>
            </a:extLst>
          </p:cNvPr>
          <p:cNvPicPr>
            <a:picLocks noGrp="1" noChangeAspect="1"/>
          </p:cNvPicPr>
          <p:nvPr>
            <p:ph idx="1"/>
          </p:nvPr>
        </p:nvPicPr>
        <p:blipFill>
          <a:blip r:embed="rId2"/>
          <a:stretch>
            <a:fillRect/>
          </a:stretch>
        </p:blipFill>
        <p:spPr>
          <a:xfrm>
            <a:off x="4957652" y="618067"/>
            <a:ext cx="6379665" cy="5598157"/>
          </a:xfrm>
          <a:prstGeom prst="rect">
            <a:avLst/>
          </a:prstGeom>
        </p:spPr>
      </p:pic>
    </p:spTree>
    <p:extLst>
      <p:ext uri="{BB962C8B-B14F-4D97-AF65-F5344CB8AC3E}">
        <p14:creationId xmlns:p14="http://schemas.microsoft.com/office/powerpoint/2010/main" val="318931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alpha val="23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E3447-88AE-4A45-AAC3-912DC52DE944}"/>
              </a:ext>
            </a:extLst>
          </p:cNvPr>
          <p:cNvSpPr>
            <a:spLocks noGrp="1"/>
          </p:cNvSpPr>
          <p:nvPr>
            <p:ph type="title"/>
          </p:nvPr>
        </p:nvSpPr>
        <p:spPr/>
        <p:txBody>
          <a:bodyPr/>
          <a:lstStyle/>
          <a:p>
            <a:r>
              <a:rPr lang="en-US" dirty="0"/>
              <a:t>Tell us who you are, seller or buyer</a:t>
            </a:r>
            <a:endParaRPr lang="en-AU" dirty="0"/>
          </a:p>
        </p:txBody>
      </p:sp>
      <p:pic>
        <p:nvPicPr>
          <p:cNvPr id="6" name="Content Placeholder 5">
            <a:extLst>
              <a:ext uri="{FF2B5EF4-FFF2-40B4-BE49-F238E27FC236}">
                <a16:creationId xmlns:a16="http://schemas.microsoft.com/office/drawing/2014/main" id="{77F37B61-258C-4678-A908-4E4A2B3D3AD7}"/>
              </a:ext>
            </a:extLst>
          </p:cNvPr>
          <p:cNvPicPr>
            <a:picLocks noGrp="1" noChangeAspect="1"/>
          </p:cNvPicPr>
          <p:nvPr>
            <p:ph idx="1"/>
          </p:nvPr>
        </p:nvPicPr>
        <p:blipFill>
          <a:blip r:embed="rId2"/>
          <a:stretch>
            <a:fillRect/>
          </a:stretch>
        </p:blipFill>
        <p:spPr>
          <a:xfrm>
            <a:off x="5002214" y="1054691"/>
            <a:ext cx="1597204" cy="2845594"/>
          </a:xfrm>
        </p:spPr>
      </p:pic>
      <p:sp>
        <p:nvSpPr>
          <p:cNvPr id="4" name="Text Placeholder 3">
            <a:extLst>
              <a:ext uri="{FF2B5EF4-FFF2-40B4-BE49-F238E27FC236}">
                <a16:creationId xmlns:a16="http://schemas.microsoft.com/office/drawing/2014/main" id="{4875F6D0-F3C9-4ABE-8253-BEC678EA17AB}"/>
              </a:ext>
            </a:extLst>
          </p:cNvPr>
          <p:cNvSpPr>
            <a:spLocks noGrp="1"/>
          </p:cNvSpPr>
          <p:nvPr>
            <p:ph type="body" sz="half" idx="2"/>
          </p:nvPr>
        </p:nvSpPr>
        <p:spPr/>
        <p:txBody>
          <a:bodyPr/>
          <a:lstStyle/>
          <a:p>
            <a:r>
              <a:rPr lang="en-US" dirty="0"/>
              <a:t>James finished developing user login and profile.</a:t>
            </a:r>
          </a:p>
          <a:p>
            <a:r>
              <a:rPr lang="en-US" dirty="0"/>
              <a:t>You can register or log in with account or social media.</a:t>
            </a:r>
          </a:p>
          <a:p>
            <a:r>
              <a:rPr lang="en-US" dirty="0"/>
              <a:t>You can add your preferences and interests.</a:t>
            </a:r>
            <a:endParaRPr lang="en-AU" dirty="0"/>
          </a:p>
        </p:txBody>
      </p:sp>
      <p:pic>
        <p:nvPicPr>
          <p:cNvPr id="8" name="Picture 7">
            <a:extLst>
              <a:ext uri="{FF2B5EF4-FFF2-40B4-BE49-F238E27FC236}">
                <a16:creationId xmlns:a16="http://schemas.microsoft.com/office/drawing/2014/main" id="{27322689-6600-4E02-8515-163E5607617A}"/>
              </a:ext>
            </a:extLst>
          </p:cNvPr>
          <p:cNvPicPr>
            <a:picLocks noChangeAspect="1"/>
          </p:cNvPicPr>
          <p:nvPr/>
        </p:nvPicPr>
        <p:blipFill>
          <a:blip r:embed="rId3"/>
          <a:stretch>
            <a:fillRect/>
          </a:stretch>
        </p:blipFill>
        <p:spPr>
          <a:xfrm>
            <a:off x="7020551" y="2992452"/>
            <a:ext cx="1562744" cy="2845594"/>
          </a:xfrm>
          <a:prstGeom prst="rect">
            <a:avLst/>
          </a:prstGeom>
        </p:spPr>
      </p:pic>
      <p:pic>
        <p:nvPicPr>
          <p:cNvPr id="10" name="Picture 9">
            <a:extLst>
              <a:ext uri="{FF2B5EF4-FFF2-40B4-BE49-F238E27FC236}">
                <a16:creationId xmlns:a16="http://schemas.microsoft.com/office/drawing/2014/main" id="{0FA54C97-2726-4092-B61C-A380111313E8}"/>
              </a:ext>
            </a:extLst>
          </p:cNvPr>
          <p:cNvPicPr>
            <a:picLocks noChangeAspect="1"/>
          </p:cNvPicPr>
          <p:nvPr/>
        </p:nvPicPr>
        <p:blipFill>
          <a:blip r:embed="rId4"/>
          <a:stretch>
            <a:fillRect/>
          </a:stretch>
        </p:blipFill>
        <p:spPr>
          <a:xfrm>
            <a:off x="9228138" y="1420794"/>
            <a:ext cx="1702906" cy="2470150"/>
          </a:xfrm>
          <a:prstGeom prst="rect">
            <a:avLst/>
          </a:prstGeom>
        </p:spPr>
      </p:pic>
    </p:spTree>
    <p:extLst>
      <p:ext uri="{BB962C8B-B14F-4D97-AF65-F5344CB8AC3E}">
        <p14:creationId xmlns:p14="http://schemas.microsoft.com/office/powerpoint/2010/main" val="2360275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2D050">
            <a:alpha val="17000"/>
          </a:srgbClr>
        </a:solidFill>
        <a:effectLst/>
      </p:bgPr>
    </p:bg>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0">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2">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6" name="Rectangle 14">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6">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18">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EF5E6E4-694B-45B5-AD65-502C9A6D3317}"/>
              </a:ext>
            </a:extLst>
          </p:cNvPr>
          <p:cNvSpPr>
            <a:spLocks noGrp="1"/>
          </p:cNvSpPr>
          <p:nvPr>
            <p:ph type="title"/>
          </p:nvPr>
        </p:nvSpPr>
        <p:spPr>
          <a:xfrm>
            <a:off x="771148" y="1037967"/>
            <a:ext cx="3054091" cy="4709131"/>
          </a:xfrm>
        </p:spPr>
        <p:txBody>
          <a:bodyPr vert="horz" lIns="91440" tIns="45720" rIns="91440" bIns="45720" rtlCol="0" anchor="ctr">
            <a:normAutofit/>
          </a:bodyPr>
          <a:lstStyle/>
          <a:p>
            <a:r>
              <a:rPr lang="en-US" sz="2800" b="0" kern="1200" cap="all" dirty="0">
                <a:solidFill>
                  <a:srgbClr val="FFFEFF"/>
                </a:solidFill>
                <a:latin typeface="+mj-lt"/>
                <a:ea typeface="+mj-ea"/>
                <a:cs typeface="+mj-cs"/>
              </a:rPr>
              <a:t>Muhammad has completed HTML page for seller, and it looks splendid!</a:t>
            </a:r>
          </a:p>
        </p:txBody>
      </p:sp>
      <p:sp useBgFill="1">
        <p:nvSpPr>
          <p:cNvPr id="4" name="Text Placeholder 3">
            <a:extLst>
              <a:ext uri="{FF2B5EF4-FFF2-40B4-BE49-F238E27FC236}">
                <a16:creationId xmlns:a16="http://schemas.microsoft.com/office/drawing/2014/main" id="{91193D23-5833-4EBA-8E19-B1BCB8E5792B}"/>
              </a:ext>
            </a:extLst>
          </p:cNvPr>
          <p:cNvSpPr>
            <a:spLocks noGrp="1"/>
          </p:cNvSpPr>
          <p:nvPr>
            <p:ph type="body" sz="half" idx="2"/>
          </p:nvPr>
        </p:nvSpPr>
        <p:spPr>
          <a:xfrm>
            <a:off x="4534935" y="1037968"/>
            <a:ext cx="6725899" cy="4820832"/>
          </a:xfrm>
        </p:spPr>
        <p:txBody>
          <a:bodyPr vert="horz" lIns="91440" tIns="45720" rIns="91440" bIns="45720" rtlCol="0" anchor="ctr">
            <a:normAutofit/>
          </a:bodyPr>
          <a:lstStyle/>
          <a:p>
            <a:pPr>
              <a:buFont typeface="Wingdings 2" panose="05020102010507070707" pitchFamily="18" charset="2"/>
              <a:buChar char=""/>
            </a:pPr>
            <a:endParaRPr lang="en-US" dirty="0"/>
          </a:p>
        </p:txBody>
      </p:sp>
      <p:pic>
        <p:nvPicPr>
          <p:cNvPr id="14" name="Picture 13">
            <a:extLst>
              <a:ext uri="{FF2B5EF4-FFF2-40B4-BE49-F238E27FC236}">
                <a16:creationId xmlns:a16="http://schemas.microsoft.com/office/drawing/2014/main" id="{B9019403-FD79-4D86-A10A-09D3588B96DB}"/>
              </a:ext>
            </a:extLst>
          </p:cNvPr>
          <p:cNvPicPr>
            <a:picLocks noChangeAspect="1"/>
          </p:cNvPicPr>
          <p:nvPr/>
        </p:nvPicPr>
        <p:blipFill>
          <a:blip r:embed="rId2"/>
          <a:stretch>
            <a:fillRect/>
          </a:stretch>
        </p:blipFill>
        <p:spPr>
          <a:xfrm>
            <a:off x="4739425" y="2182857"/>
            <a:ext cx="6141853" cy="3250064"/>
          </a:xfrm>
          <a:prstGeom prst="rect">
            <a:avLst/>
          </a:prstGeom>
        </p:spPr>
      </p:pic>
    </p:spTree>
    <p:extLst>
      <p:ext uri="{BB962C8B-B14F-4D97-AF65-F5344CB8AC3E}">
        <p14:creationId xmlns:p14="http://schemas.microsoft.com/office/powerpoint/2010/main" val="182444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DFF5">
            <a:alpha val="48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B13A6-1DDE-4793-959A-9FCCF2EFB55A}"/>
              </a:ext>
            </a:extLst>
          </p:cNvPr>
          <p:cNvSpPr>
            <a:spLocks noGrp="1"/>
          </p:cNvSpPr>
          <p:nvPr>
            <p:ph type="title"/>
          </p:nvPr>
        </p:nvSpPr>
        <p:spPr>
          <a:xfrm>
            <a:off x="767857" y="933450"/>
            <a:ext cx="3031852" cy="2724150"/>
          </a:xfrm>
        </p:spPr>
        <p:txBody>
          <a:bodyPr>
            <a:normAutofit/>
          </a:bodyPr>
          <a:lstStyle/>
          <a:p>
            <a:r>
              <a:rPr lang="en-US" dirty="0"/>
              <a:t>Bose is working to accommodate buyer's needs.</a:t>
            </a:r>
            <a:br>
              <a:rPr lang="en-US" dirty="0"/>
            </a:br>
            <a:endParaRPr lang="en-AU" dirty="0"/>
          </a:p>
        </p:txBody>
      </p:sp>
      <p:pic>
        <p:nvPicPr>
          <p:cNvPr id="6" name="Content Placeholder 5">
            <a:extLst>
              <a:ext uri="{FF2B5EF4-FFF2-40B4-BE49-F238E27FC236}">
                <a16:creationId xmlns:a16="http://schemas.microsoft.com/office/drawing/2014/main" id="{0EFCB1F0-DF37-4D03-8F7E-3356D1E802B7}"/>
              </a:ext>
            </a:extLst>
          </p:cNvPr>
          <p:cNvPicPr>
            <a:picLocks noGrp="1" noChangeAspect="1"/>
          </p:cNvPicPr>
          <p:nvPr>
            <p:ph idx="1"/>
          </p:nvPr>
        </p:nvPicPr>
        <p:blipFill>
          <a:blip r:embed="rId2"/>
          <a:stretch>
            <a:fillRect/>
          </a:stretch>
        </p:blipFill>
        <p:spPr>
          <a:xfrm>
            <a:off x="5202238" y="1470819"/>
            <a:ext cx="6048375" cy="4076700"/>
          </a:xfrm>
        </p:spPr>
      </p:pic>
      <p:sp>
        <p:nvSpPr>
          <p:cNvPr id="4" name="Text Placeholder 3">
            <a:extLst>
              <a:ext uri="{FF2B5EF4-FFF2-40B4-BE49-F238E27FC236}">
                <a16:creationId xmlns:a16="http://schemas.microsoft.com/office/drawing/2014/main" id="{352A08A2-364B-4975-AD67-FB7F2750D390}"/>
              </a:ext>
            </a:extLst>
          </p:cNvPr>
          <p:cNvSpPr>
            <a:spLocks noGrp="1"/>
          </p:cNvSpPr>
          <p:nvPr>
            <p:ph type="body" sz="half" idx="2"/>
          </p:nvPr>
        </p:nvSpPr>
        <p:spPr>
          <a:xfrm>
            <a:off x="767857" y="3886200"/>
            <a:ext cx="3031852" cy="1951846"/>
          </a:xfrm>
        </p:spPr>
        <p:txBody>
          <a:bodyPr/>
          <a:lstStyle/>
          <a:p>
            <a:r>
              <a:rPr lang="en-US" dirty="0"/>
              <a:t>Buyer needs to be able to offer goods or services on their page as well as items they wish to acquire.</a:t>
            </a:r>
            <a:endParaRPr lang="en-AU" dirty="0"/>
          </a:p>
        </p:txBody>
      </p:sp>
    </p:spTree>
    <p:extLst>
      <p:ext uri="{BB962C8B-B14F-4D97-AF65-F5344CB8AC3E}">
        <p14:creationId xmlns:p14="http://schemas.microsoft.com/office/powerpoint/2010/main" val="3004905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alpha val="36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5ED5E-22D6-455B-8E0F-D891AA893F6C}"/>
              </a:ext>
            </a:extLst>
          </p:cNvPr>
          <p:cNvSpPr>
            <a:spLocks noGrp="1"/>
          </p:cNvSpPr>
          <p:nvPr>
            <p:ph type="title"/>
          </p:nvPr>
        </p:nvSpPr>
        <p:spPr/>
        <p:txBody>
          <a:bodyPr/>
          <a:lstStyle/>
          <a:p>
            <a:r>
              <a:rPr lang="en-US" dirty="0"/>
              <a:t>Communication is the key! Julia is working on chat code</a:t>
            </a:r>
            <a:endParaRPr lang="en-AU" dirty="0"/>
          </a:p>
        </p:txBody>
      </p:sp>
      <p:sp>
        <p:nvSpPr>
          <p:cNvPr id="3" name="Text Placeholder 2">
            <a:extLst>
              <a:ext uri="{FF2B5EF4-FFF2-40B4-BE49-F238E27FC236}">
                <a16:creationId xmlns:a16="http://schemas.microsoft.com/office/drawing/2014/main" id="{57009B35-7D0B-42B0-B780-D68D9004DDC6}"/>
              </a:ext>
            </a:extLst>
          </p:cNvPr>
          <p:cNvSpPr>
            <a:spLocks noGrp="1"/>
          </p:cNvSpPr>
          <p:nvPr>
            <p:ph type="body" idx="1"/>
          </p:nvPr>
        </p:nvSpPr>
        <p:spPr/>
        <p:txBody>
          <a:bodyPr/>
          <a:lstStyle/>
          <a:p>
            <a:r>
              <a:rPr lang="en-US" b="1" dirty="0">
                <a:solidFill>
                  <a:srgbClr val="EE6000"/>
                </a:solidFill>
              </a:rPr>
              <a:t>Server is ready and listening on port 3000!</a:t>
            </a:r>
            <a:endParaRPr lang="en-AU" dirty="0">
              <a:solidFill>
                <a:srgbClr val="EE6000"/>
              </a:solidFill>
            </a:endParaRPr>
          </a:p>
        </p:txBody>
      </p:sp>
      <p:pic>
        <p:nvPicPr>
          <p:cNvPr id="8" name="Content Placeholder 7">
            <a:extLst>
              <a:ext uri="{FF2B5EF4-FFF2-40B4-BE49-F238E27FC236}">
                <a16:creationId xmlns:a16="http://schemas.microsoft.com/office/drawing/2014/main" id="{7FFA7B02-5416-4874-8B80-84F1A9AAAFE9}"/>
              </a:ext>
            </a:extLst>
          </p:cNvPr>
          <p:cNvPicPr>
            <a:picLocks noGrp="1" noChangeAspect="1"/>
          </p:cNvPicPr>
          <p:nvPr>
            <p:ph sz="half" idx="2"/>
          </p:nvPr>
        </p:nvPicPr>
        <p:blipFill>
          <a:blip r:embed="rId2"/>
          <a:stretch>
            <a:fillRect/>
          </a:stretch>
        </p:blipFill>
        <p:spPr>
          <a:xfrm>
            <a:off x="785611" y="2925763"/>
            <a:ext cx="4881093" cy="3676668"/>
          </a:xfrm>
        </p:spPr>
      </p:pic>
      <p:sp>
        <p:nvSpPr>
          <p:cNvPr id="5" name="Text Placeholder 4">
            <a:extLst>
              <a:ext uri="{FF2B5EF4-FFF2-40B4-BE49-F238E27FC236}">
                <a16:creationId xmlns:a16="http://schemas.microsoft.com/office/drawing/2014/main" id="{05FD5FF3-1050-42CC-918B-B3BE9E7B3D31}"/>
              </a:ext>
            </a:extLst>
          </p:cNvPr>
          <p:cNvSpPr>
            <a:spLocks noGrp="1"/>
          </p:cNvSpPr>
          <p:nvPr>
            <p:ph type="body" sz="quarter" idx="3"/>
          </p:nvPr>
        </p:nvSpPr>
        <p:spPr/>
        <p:txBody>
          <a:bodyPr/>
          <a:lstStyle/>
          <a:p>
            <a:r>
              <a:rPr lang="en-US" b="1" dirty="0">
                <a:solidFill>
                  <a:srgbClr val="7BA187"/>
                </a:solidFill>
              </a:rPr>
              <a:t>Anybody here??? Client scheduled for Sprint 2</a:t>
            </a:r>
            <a:endParaRPr lang="en-AU" b="1" dirty="0">
              <a:solidFill>
                <a:srgbClr val="7BA187"/>
              </a:solidFill>
            </a:endParaRPr>
          </a:p>
        </p:txBody>
      </p:sp>
      <p:pic>
        <p:nvPicPr>
          <p:cNvPr id="12" name="Content Placeholder 11">
            <a:extLst>
              <a:ext uri="{FF2B5EF4-FFF2-40B4-BE49-F238E27FC236}">
                <a16:creationId xmlns:a16="http://schemas.microsoft.com/office/drawing/2014/main" id="{B8DD048E-7CCC-4DBC-8AF7-171CB974A8DD}"/>
              </a:ext>
            </a:extLst>
          </p:cNvPr>
          <p:cNvPicPr>
            <a:picLocks noGrp="1" noChangeAspect="1"/>
          </p:cNvPicPr>
          <p:nvPr>
            <p:ph sz="quarter" idx="4"/>
          </p:nvPr>
        </p:nvPicPr>
        <p:blipFill>
          <a:blip r:embed="rId3"/>
          <a:stretch>
            <a:fillRect/>
          </a:stretch>
        </p:blipFill>
        <p:spPr>
          <a:xfrm>
            <a:off x="6416039" y="2739600"/>
            <a:ext cx="4664711" cy="3546900"/>
          </a:xfrm>
        </p:spPr>
      </p:pic>
    </p:spTree>
    <p:extLst>
      <p:ext uri="{BB962C8B-B14F-4D97-AF65-F5344CB8AC3E}">
        <p14:creationId xmlns:p14="http://schemas.microsoft.com/office/powerpoint/2010/main" val="4042392787"/>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ppt/theme/themeOverride2.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ppt/theme/themeOverride3.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8C6403A-684A-431F-8F36-A24C99E28661}">
  <ds:schemaRefs>
    <ds:schemaRef ds:uri="http://schemas.microsoft.com/sharepoint/v3/contenttype/forms"/>
  </ds:schemaRefs>
</ds:datastoreItem>
</file>

<file path=customXml/itemProps3.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Ion</Template>
  <TotalTime>311</TotalTime>
  <Words>361</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Calibri</vt:lpstr>
      <vt:lpstr>Franklin Gothic Book</vt:lpstr>
      <vt:lpstr>Franklin Gothic Demi</vt:lpstr>
      <vt:lpstr>Georgia Pro Cond Light</vt:lpstr>
      <vt:lpstr>Gill Sans MT</vt:lpstr>
      <vt:lpstr>Speak Pro</vt:lpstr>
      <vt:lpstr>Wingdings</vt:lpstr>
      <vt:lpstr>Wingdings 2</vt:lpstr>
      <vt:lpstr>DividendVTI</vt:lpstr>
      <vt:lpstr>RetrospectVTI</vt:lpstr>
      <vt:lpstr>SWAP-IT Web-based barter system</vt:lpstr>
      <vt:lpstr>Timeline </vt:lpstr>
      <vt:lpstr>Product perspective</vt:lpstr>
      <vt:lpstr>Using web application to reduce waste</vt:lpstr>
      <vt:lpstr>Communication is the key – we are building a server</vt:lpstr>
      <vt:lpstr>Tell us who you are, seller or buyer</vt:lpstr>
      <vt:lpstr>Muhammad has completed HTML page for seller, and it looks splendid!</vt:lpstr>
      <vt:lpstr>Bose is working to accommodate buyer's needs. </vt:lpstr>
      <vt:lpstr>Communication is the key! Julia is working on chat code</vt:lpstr>
      <vt:lpstr>Powered by</vt:lpstr>
      <vt:lpstr>Sprint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SWAP-IT Web-based barter system</dc:title>
  <dc:creator>Julia Axelrod</dc:creator>
  <cp:lastModifiedBy>Julia Axelrod</cp:lastModifiedBy>
  <cp:revision>2</cp:revision>
  <dcterms:created xsi:type="dcterms:W3CDTF">2022-01-27T07:07:19Z</dcterms:created>
  <dcterms:modified xsi:type="dcterms:W3CDTF">2022-01-27T12:25:45Z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