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9" r:id="rId6"/>
    <p:sldId id="307" r:id="rId7"/>
    <p:sldId id="280" r:id="rId8"/>
    <p:sldId id="259" r:id="rId9"/>
    <p:sldId id="283" r:id="rId10"/>
    <p:sldId id="285" r:id="rId11"/>
    <p:sldId id="260" r:id="rId12"/>
    <p:sldId id="286" r:id="rId13"/>
    <p:sldId id="289" r:id="rId14"/>
    <p:sldId id="311" r:id="rId15"/>
    <p:sldId id="288" r:id="rId16"/>
    <p:sldId id="287" r:id="rId17"/>
    <p:sldId id="291" r:id="rId18"/>
    <p:sldId id="290" r:id="rId19"/>
    <p:sldId id="292" r:id="rId20"/>
    <p:sldId id="293" r:id="rId21"/>
    <p:sldId id="295" r:id="rId22"/>
    <p:sldId id="294" r:id="rId23"/>
    <p:sldId id="296" r:id="rId24"/>
    <p:sldId id="297" r:id="rId25"/>
    <p:sldId id="304" r:id="rId26"/>
    <p:sldId id="298" r:id="rId27"/>
    <p:sldId id="299" r:id="rId28"/>
    <p:sldId id="301" r:id="rId29"/>
    <p:sldId id="302" r:id="rId30"/>
    <p:sldId id="306" r:id="rId31"/>
    <p:sldId id="303" r:id="rId32"/>
    <p:sldId id="305" r:id="rId33"/>
    <p:sldId id="309" r:id="rId34"/>
    <p:sldId id="308" r:id="rId35"/>
    <p:sldId id="312" r:id="rId36"/>
    <p:sldId id="277" r:id="rId3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F4EB20-57C5-4460-A19D-15BA446EEFA6}">
          <p14:sldIdLst>
            <p14:sldId id="256"/>
            <p14:sldId id="279"/>
            <p14:sldId id="307"/>
            <p14:sldId id="280"/>
          </p14:sldIdLst>
        </p14:section>
        <p14:section name="Methodology" id="{1768AEC3-BEAA-4FF6-A24C-6B156CAC6531}">
          <p14:sldIdLst>
            <p14:sldId id="259"/>
            <p14:sldId id="283"/>
          </p14:sldIdLst>
        </p14:section>
        <p14:section name="Exploratory Findings" id="{F12E3E16-7760-4BDC-AB11-A510F8FFDABA}">
          <p14:sldIdLst>
            <p14:sldId id="285"/>
            <p14:sldId id="260"/>
            <p14:sldId id="286"/>
            <p14:sldId id="289"/>
            <p14:sldId id="311"/>
            <p14:sldId id="288"/>
            <p14:sldId id="287"/>
            <p14:sldId id="291"/>
          </p14:sldIdLst>
        </p14:section>
        <p14:section name="Model Findings" id="{C506B2C7-3C29-4830-A947-1606B00E4254}">
          <p14:sldIdLst>
            <p14:sldId id="290"/>
            <p14:sldId id="292"/>
            <p14:sldId id="293"/>
            <p14:sldId id="295"/>
            <p14:sldId id="294"/>
            <p14:sldId id="296"/>
            <p14:sldId id="297"/>
            <p14:sldId id="304"/>
            <p14:sldId id="298"/>
            <p14:sldId id="299"/>
            <p14:sldId id="301"/>
            <p14:sldId id="302"/>
          </p14:sldIdLst>
        </p14:section>
        <p14:section name="Analysis and Conclusion" id="{9F92E43D-99E4-418B-AF9C-09F3E5E7C678}">
          <p14:sldIdLst>
            <p14:sldId id="306"/>
            <p14:sldId id="303"/>
            <p14:sldId id="305"/>
            <p14:sldId id="309"/>
            <p14:sldId id="308"/>
            <p14:sldId id="312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6432" autoAdjust="0"/>
  </p:normalViewPr>
  <p:slideViewPr>
    <p:cSldViewPr snapToGrid="0">
      <p:cViewPr varScale="1">
        <p:scale>
          <a:sx n="61" d="100"/>
          <a:sy n="61" d="100"/>
        </p:scale>
        <p:origin x="816" y="38"/>
      </p:cViewPr>
      <p:guideLst>
        <p:guide orient="horz" pos="1848"/>
        <p:guide pos="7080"/>
        <p:guide pos="5110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3D8DC-1E8D-448E-9CAA-9C333526C3E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5ACE3A-C80E-426B-96F6-FCF2EC8EE5B5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Exploratory Data Analysis</a:t>
          </a:r>
        </a:p>
      </dgm:t>
    </dgm:pt>
    <dgm:pt modelId="{7E7BE89F-277E-4B9A-BA50-FE823B727D73}" type="parTrans" cxnId="{02FB9A29-5BE0-46CE-BE01-9E92CD36D70C}">
      <dgm:prSet/>
      <dgm:spPr/>
      <dgm:t>
        <a:bodyPr/>
        <a:lstStyle/>
        <a:p>
          <a:endParaRPr lang="en-GB"/>
        </a:p>
      </dgm:t>
    </dgm:pt>
    <dgm:pt modelId="{CF8B5F1F-C7EE-4526-9BEF-48618940E1D6}" type="sibTrans" cxnId="{02FB9A29-5BE0-46CE-BE01-9E92CD36D70C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D61B76C6-3AFC-439C-AD25-2CB6770BB67D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Literature Review</a:t>
          </a:r>
        </a:p>
      </dgm:t>
    </dgm:pt>
    <dgm:pt modelId="{62771982-12C2-4D5C-B5F5-AE335E361854}" type="parTrans" cxnId="{BB61DFB8-1A7B-4042-B552-DC3BC0A10488}">
      <dgm:prSet/>
      <dgm:spPr/>
      <dgm:t>
        <a:bodyPr/>
        <a:lstStyle/>
        <a:p>
          <a:endParaRPr lang="en-GB"/>
        </a:p>
      </dgm:t>
    </dgm:pt>
    <dgm:pt modelId="{5E6A3EAC-1833-4B1E-9961-1A1E0148A451}" type="sibTrans" cxnId="{BB61DFB8-1A7B-4042-B552-DC3BC0A104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D08E0F01-1B2D-488F-A563-DEF8FCA6061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Modelling and Coding</a:t>
          </a:r>
        </a:p>
      </dgm:t>
    </dgm:pt>
    <dgm:pt modelId="{9A106203-7D64-4EB5-90ED-ADC24A764B25}" type="parTrans" cxnId="{EC55DA86-54E8-4D39-92CA-BE8C63AAB188}">
      <dgm:prSet/>
      <dgm:spPr/>
      <dgm:t>
        <a:bodyPr/>
        <a:lstStyle/>
        <a:p>
          <a:endParaRPr lang="en-GB"/>
        </a:p>
      </dgm:t>
    </dgm:pt>
    <dgm:pt modelId="{D2BCFBA7-BA5F-48A8-9FA5-394F1BA01612}" type="sibTrans" cxnId="{EC55DA86-54E8-4D39-92CA-BE8C63AAB188}">
      <dgm:prSet/>
      <dgm:spPr/>
      <dgm:t>
        <a:bodyPr/>
        <a:lstStyle/>
        <a:p>
          <a:endParaRPr lang="en-GB"/>
        </a:p>
      </dgm:t>
    </dgm:pt>
    <dgm:pt modelId="{E5FF9C9C-196A-422B-A903-647890A8A2E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Results Analysis</a:t>
          </a:r>
        </a:p>
      </dgm:t>
    </dgm:pt>
    <dgm:pt modelId="{57A2FE26-3C88-481A-A233-8BD6704F1C23}" type="parTrans" cxnId="{68FEF240-1406-4255-B8E0-CE03CE9F018C}">
      <dgm:prSet/>
      <dgm:spPr/>
      <dgm:t>
        <a:bodyPr/>
        <a:lstStyle/>
        <a:p>
          <a:endParaRPr lang="en-GB"/>
        </a:p>
      </dgm:t>
    </dgm:pt>
    <dgm:pt modelId="{2F323B63-EF17-42E0-9E36-3C82A29D0D15}" type="sibTrans" cxnId="{68FEF240-1406-4255-B8E0-CE03CE9F018C}">
      <dgm:prSet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n-GB"/>
        </a:p>
      </dgm:t>
    </dgm:pt>
    <dgm:pt modelId="{22031957-06CD-4C21-99A4-640C8AD18BCB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Model parameter tuning</a:t>
          </a:r>
        </a:p>
      </dgm:t>
    </dgm:pt>
    <dgm:pt modelId="{C26F4D25-B658-4519-B8C8-202D25E5AFFE}" type="parTrans" cxnId="{4362B33A-0658-4184-A2EF-004E010D16F7}">
      <dgm:prSet/>
      <dgm:spPr/>
      <dgm:t>
        <a:bodyPr/>
        <a:lstStyle/>
        <a:p>
          <a:endParaRPr lang="en-GB"/>
        </a:p>
      </dgm:t>
    </dgm:pt>
    <dgm:pt modelId="{1A3E4FAE-6101-4D3D-9FDC-E91653EF2E72}" type="sibTrans" cxnId="{4362B33A-0658-4184-A2EF-004E010D16F7}">
      <dgm:prSet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n-GB"/>
        </a:p>
      </dgm:t>
    </dgm:pt>
    <dgm:pt modelId="{F4CAA57E-3C42-4674-B9A8-FCC0E2A54C18}" type="pres">
      <dgm:prSet presAssocID="{2DB3D8DC-1E8D-448E-9CAA-9C333526C3E1}" presName="cycle" presStyleCnt="0">
        <dgm:presLayoutVars>
          <dgm:dir/>
          <dgm:resizeHandles val="exact"/>
        </dgm:presLayoutVars>
      </dgm:prSet>
      <dgm:spPr/>
    </dgm:pt>
    <dgm:pt modelId="{8B7A164D-85AF-4FB1-A078-74B5803B18E5}" type="pres">
      <dgm:prSet presAssocID="{9B5ACE3A-C80E-426B-96F6-FCF2EC8EE5B5}" presName="node" presStyleLbl="node1" presStyleIdx="0" presStyleCnt="5">
        <dgm:presLayoutVars>
          <dgm:bulletEnabled val="1"/>
        </dgm:presLayoutVars>
      </dgm:prSet>
      <dgm:spPr/>
    </dgm:pt>
    <dgm:pt modelId="{568D8FCE-FBFE-4520-9EE0-6447C35B5927}" type="pres">
      <dgm:prSet presAssocID="{9B5ACE3A-C80E-426B-96F6-FCF2EC8EE5B5}" presName="spNode" presStyleCnt="0"/>
      <dgm:spPr/>
    </dgm:pt>
    <dgm:pt modelId="{EAD5446A-6600-46F5-BCB0-DD440545654F}" type="pres">
      <dgm:prSet presAssocID="{CF8B5F1F-C7EE-4526-9BEF-48618940E1D6}" presName="sibTrans" presStyleLbl="sibTrans1D1" presStyleIdx="0" presStyleCnt="5"/>
      <dgm:spPr/>
    </dgm:pt>
    <dgm:pt modelId="{7C80E505-7A1C-4789-92BC-D7FEE9522944}" type="pres">
      <dgm:prSet presAssocID="{D61B76C6-3AFC-439C-AD25-2CB6770BB67D}" presName="node" presStyleLbl="node1" presStyleIdx="1" presStyleCnt="5">
        <dgm:presLayoutVars>
          <dgm:bulletEnabled val="1"/>
        </dgm:presLayoutVars>
      </dgm:prSet>
      <dgm:spPr/>
    </dgm:pt>
    <dgm:pt modelId="{F06F5B66-6EE0-462E-88DA-FB5924B66B86}" type="pres">
      <dgm:prSet presAssocID="{D61B76C6-3AFC-439C-AD25-2CB6770BB67D}" presName="spNode" presStyleCnt="0"/>
      <dgm:spPr/>
    </dgm:pt>
    <dgm:pt modelId="{69F75741-19E8-4342-9DC6-16FD74F64E32}" type="pres">
      <dgm:prSet presAssocID="{5E6A3EAC-1833-4B1E-9961-1A1E0148A451}" presName="sibTrans" presStyleLbl="sibTrans1D1" presStyleIdx="1" presStyleCnt="5"/>
      <dgm:spPr/>
    </dgm:pt>
    <dgm:pt modelId="{8755D7C3-E229-42A9-8E5B-AEBFDF686F56}" type="pres">
      <dgm:prSet presAssocID="{D08E0F01-1B2D-488F-A563-DEF8FCA60618}" presName="node" presStyleLbl="node1" presStyleIdx="2" presStyleCnt="5">
        <dgm:presLayoutVars>
          <dgm:bulletEnabled val="1"/>
        </dgm:presLayoutVars>
      </dgm:prSet>
      <dgm:spPr/>
    </dgm:pt>
    <dgm:pt modelId="{AE45F761-BF42-4C39-B88E-F88183B46311}" type="pres">
      <dgm:prSet presAssocID="{D08E0F01-1B2D-488F-A563-DEF8FCA60618}" presName="spNode" presStyleCnt="0"/>
      <dgm:spPr/>
    </dgm:pt>
    <dgm:pt modelId="{FC62E32F-852D-41A0-9F4F-85E10A7C9D62}" type="pres">
      <dgm:prSet presAssocID="{D2BCFBA7-BA5F-48A8-9FA5-394F1BA01612}" presName="sibTrans" presStyleLbl="sibTrans1D1" presStyleIdx="2" presStyleCnt="5"/>
      <dgm:spPr/>
    </dgm:pt>
    <dgm:pt modelId="{794DFB67-EC72-42D9-8B5E-CFF4563719AB}" type="pres">
      <dgm:prSet presAssocID="{E5FF9C9C-196A-422B-A903-647890A8A2E8}" presName="node" presStyleLbl="node1" presStyleIdx="3" presStyleCnt="5">
        <dgm:presLayoutVars>
          <dgm:bulletEnabled val="1"/>
        </dgm:presLayoutVars>
      </dgm:prSet>
      <dgm:spPr/>
    </dgm:pt>
    <dgm:pt modelId="{3F5168EC-A2B9-467F-A9F0-31B99E0D31D9}" type="pres">
      <dgm:prSet presAssocID="{E5FF9C9C-196A-422B-A903-647890A8A2E8}" presName="spNode" presStyleCnt="0"/>
      <dgm:spPr/>
    </dgm:pt>
    <dgm:pt modelId="{F57C4C00-083E-4CBB-AF9D-828DBC4E0072}" type="pres">
      <dgm:prSet presAssocID="{2F323B63-EF17-42E0-9E36-3C82A29D0D15}" presName="sibTrans" presStyleLbl="sibTrans1D1" presStyleIdx="3" presStyleCnt="5"/>
      <dgm:spPr/>
    </dgm:pt>
    <dgm:pt modelId="{2482FD54-F763-4059-8FF0-AC4C0D850A48}" type="pres">
      <dgm:prSet presAssocID="{22031957-06CD-4C21-99A4-640C8AD18BCB}" presName="node" presStyleLbl="node1" presStyleIdx="4" presStyleCnt="5">
        <dgm:presLayoutVars>
          <dgm:bulletEnabled val="1"/>
        </dgm:presLayoutVars>
      </dgm:prSet>
      <dgm:spPr/>
    </dgm:pt>
    <dgm:pt modelId="{5ECD4E61-CAAA-424E-973E-18A81E7E6445}" type="pres">
      <dgm:prSet presAssocID="{22031957-06CD-4C21-99A4-640C8AD18BCB}" presName="spNode" presStyleCnt="0"/>
      <dgm:spPr/>
    </dgm:pt>
    <dgm:pt modelId="{A60287FC-193E-4B9E-9DAB-33F39BBB4F88}" type="pres">
      <dgm:prSet presAssocID="{1A3E4FAE-6101-4D3D-9FDC-E91653EF2E72}" presName="sibTrans" presStyleLbl="sibTrans1D1" presStyleIdx="4" presStyleCnt="5"/>
      <dgm:spPr/>
    </dgm:pt>
  </dgm:ptLst>
  <dgm:cxnLst>
    <dgm:cxn modelId="{C1781002-0AF5-4AA1-BAE9-74752FBE1633}" type="presOf" srcId="{D08E0F01-1B2D-488F-A563-DEF8FCA60618}" destId="{8755D7C3-E229-42A9-8E5B-AEBFDF686F56}" srcOrd="0" destOrd="0" presId="urn:microsoft.com/office/officeart/2005/8/layout/cycle6"/>
    <dgm:cxn modelId="{B5507606-2E34-4595-84A5-5ED321359BD1}" type="presOf" srcId="{2F323B63-EF17-42E0-9E36-3C82A29D0D15}" destId="{F57C4C00-083E-4CBB-AF9D-828DBC4E0072}" srcOrd="0" destOrd="0" presId="urn:microsoft.com/office/officeart/2005/8/layout/cycle6"/>
    <dgm:cxn modelId="{36235B10-9E48-4E92-B4B1-22AFEF35A9E6}" type="presOf" srcId="{22031957-06CD-4C21-99A4-640C8AD18BCB}" destId="{2482FD54-F763-4059-8FF0-AC4C0D850A48}" srcOrd="0" destOrd="0" presId="urn:microsoft.com/office/officeart/2005/8/layout/cycle6"/>
    <dgm:cxn modelId="{02FB9A29-5BE0-46CE-BE01-9E92CD36D70C}" srcId="{2DB3D8DC-1E8D-448E-9CAA-9C333526C3E1}" destId="{9B5ACE3A-C80E-426B-96F6-FCF2EC8EE5B5}" srcOrd="0" destOrd="0" parTransId="{7E7BE89F-277E-4B9A-BA50-FE823B727D73}" sibTransId="{CF8B5F1F-C7EE-4526-9BEF-48618940E1D6}"/>
    <dgm:cxn modelId="{4362B33A-0658-4184-A2EF-004E010D16F7}" srcId="{2DB3D8DC-1E8D-448E-9CAA-9C333526C3E1}" destId="{22031957-06CD-4C21-99A4-640C8AD18BCB}" srcOrd="4" destOrd="0" parTransId="{C26F4D25-B658-4519-B8C8-202D25E5AFFE}" sibTransId="{1A3E4FAE-6101-4D3D-9FDC-E91653EF2E72}"/>
    <dgm:cxn modelId="{68FEF240-1406-4255-B8E0-CE03CE9F018C}" srcId="{2DB3D8DC-1E8D-448E-9CAA-9C333526C3E1}" destId="{E5FF9C9C-196A-422B-A903-647890A8A2E8}" srcOrd="3" destOrd="0" parTransId="{57A2FE26-3C88-481A-A233-8BD6704F1C23}" sibTransId="{2F323B63-EF17-42E0-9E36-3C82A29D0D15}"/>
    <dgm:cxn modelId="{E07E455F-88C1-4CE0-9786-AFDD95C6C247}" type="presOf" srcId="{2DB3D8DC-1E8D-448E-9CAA-9C333526C3E1}" destId="{F4CAA57E-3C42-4674-B9A8-FCC0E2A54C18}" srcOrd="0" destOrd="0" presId="urn:microsoft.com/office/officeart/2005/8/layout/cycle6"/>
    <dgm:cxn modelId="{D32AF268-A3B3-4C56-9A2C-6326ED644ABF}" type="presOf" srcId="{9B5ACE3A-C80E-426B-96F6-FCF2EC8EE5B5}" destId="{8B7A164D-85AF-4FB1-A078-74B5803B18E5}" srcOrd="0" destOrd="0" presId="urn:microsoft.com/office/officeart/2005/8/layout/cycle6"/>
    <dgm:cxn modelId="{A0200E7A-D55E-4BC6-AB3A-E972EDCE3BC2}" type="presOf" srcId="{CF8B5F1F-C7EE-4526-9BEF-48618940E1D6}" destId="{EAD5446A-6600-46F5-BCB0-DD440545654F}" srcOrd="0" destOrd="0" presId="urn:microsoft.com/office/officeart/2005/8/layout/cycle6"/>
    <dgm:cxn modelId="{EC55DA86-54E8-4D39-92CA-BE8C63AAB188}" srcId="{2DB3D8DC-1E8D-448E-9CAA-9C333526C3E1}" destId="{D08E0F01-1B2D-488F-A563-DEF8FCA60618}" srcOrd="2" destOrd="0" parTransId="{9A106203-7D64-4EB5-90ED-ADC24A764B25}" sibTransId="{D2BCFBA7-BA5F-48A8-9FA5-394F1BA01612}"/>
    <dgm:cxn modelId="{65B5DC87-58F4-46BA-8D2A-1C7219584EBB}" type="presOf" srcId="{5E6A3EAC-1833-4B1E-9961-1A1E0148A451}" destId="{69F75741-19E8-4342-9DC6-16FD74F64E32}" srcOrd="0" destOrd="0" presId="urn:microsoft.com/office/officeart/2005/8/layout/cycle6"/>
    <dgm:cxn modelId="{2007EBA8-0925-4E80-B250-DAB894C4F2E0}" type="presOf" srcId="{D2BCFBA7-BA5F-48A8-9FA5-394F1BA01612}" destId="{FC62E32F-852D-41A0-9F4F-85E10A7C9D62}" srcOrd="0" destOrd="0" presId="urn:microsoft.com/office/officeart/2005/8/layout/cycle6"/>
    <dgm:cxn modelId="{035CB2AB-92E7-41AA-91BF-A207561017A6}" type="presOf" srcId="{E5FF9C9C-196A-422B-A903-647890A8A2E8}" destId="{794DFB67-EC72-42D9-8B5E-CFF4563719AB}" srcOrd="0" destOrd="0" presId="urn:microsoft.com/office/officeart/2005/8/layout/cycle6"/>
    <dgm:cxn modelId="{261D04B1-B92A-4CB5-8207-84044F44EBCD}" type="presOf" srcId="{D61B76C6-3AFC-439C-AD25-2CB6770BB67D}" destId="{7C80E505-7A1C-4789-92BC-D7FEE9522944}" srcOrd="0" destOrd="0" presId="urn:microsoft.com/office/officeart/2005/8/layout/cycle6"/>
    <dgm:cxn modelId="{BB61DFB8-1A7B-4042-B552-DC3BC0A10488}" srcId="{2DB3D8DC-1E8D-448E-9CAA-9C333526C3E1}" destId="{D61B76C6-3AFC-439C-AD25-2CB6770BB67D}" srcOrd="1" destOrd="0" parTransId="{62771982-12C2-4D5C-B5F5-AE335E361854}" sibTransId="{5E6A3EAC-1833-4B1E-9961-1A1E0148A451}"/>
    <dgm:cxn modelId="{40CCA7D7-151F-4861-880E-1C522CEE8DF5}" type="presOf" srcId="{1A3E4FAE-6101-4D3D-9FDC-E91653EF2E72}" destId="{A60287FC-193E-4B9E-9DAB-33F39BBB4F88}" srcOrd="0" destOrd="0" presId="urn:microsoft.com/office/officeart/2005/8/layout/cycle6"/>
    <dgm:cxn modelId="{E1D5781E-F8C3-47FC-B73B-D83ED88C1F30}" type="presParOf" srcId="{F4CAA57E-3C42-4674-B9A8-FCC0E2A54C18}" destId="{8B7A164D-85AF-4FB1-A078-74B5803B18E5}" srcOrd="0" destOrd="0" presId="urn:microsoft.com/office/officeart/2005/8/layout/cycle6"/>
    <dgm:cxn modelId="{46D258B6-9E80-4C9C-B987-A8ACA5CAAB59}" type="presParOf" srcId="{F4CAA57E-3C42-4674-B9A8-FCC0E2A54C18}" destId="{568D8FCE-FBFE-4520-9EE0-6447C35B5927}" srcOrd="1" destOrd="0" presId="urn:microsoft.com/office/officeart/2005/8/layout/cycle6"/>
    <dgm:cxn modelId="{A14881F1-349C-41F7-AAB8-FCB4210AE087}" type="presParOf" srcId="{F4CAA57E-3C42-4674-B9A8-FCC0E2A54C18}" destId="{EAD5446A-6600-46F5-BCB0-DD440545654F}" srcOrd="2" destOrd="0" presId="urn:microsoft.com/office/officeart/2005/8/layout/cycle6"/>
    <dgm:cxn modelId="{F1172671-8819-43BA-B94C-27A33F5DE681}" type="presParOf" srcId="{F4CAA57E-3C42-4674-B9A8-FCC0E2A54C18}" destId="{7C80E505-7A1C-4789-92BC-D7FEE9522944}" srcOrd="3" destOrd="0" presId="urn:microsoft.com/office/officeart/2005/8/layout/cycle6"/>
    <dgm:cxn modelId="{353011CB-ACE7-4494-9BDA-B94355D0CE60}" type="presParOf" srcId="{F4CAA57E-3C42-4674-B9A8-FCC0E2A54C18}" destId="{F06F5B66-6EE0-462E-88DA-FB5924B66B86}" srcOrd="4" destOrd="0" presId="urn:microsoft.com/office/officeart/2005/8/layout/cycle6"/>
    <dgm:cxn modelId="{E92F76B9-D392-4B3D-8391-D5494E45712F}" type="presParOf" srcId="{F4CAA57E-3C42-4674-B9A8-FCC0E2A54C18}" destId="{69F75741-19E8-4342-9DC6-16FD74F64E32}" srcOrd="5" destOrd="0" presId="urn:microsoft.com/office/officeart/2005/8/layout/cycle6"/>
    <dgm:cxn modelId="{69211E46-057D-4487-98CA-E474972BCB06}" type="presParOf" srcId="{F4CAA57E-3C42-4674-B9A8-FCC0E2A54C18}" destId="{8755D7C3-E229-42A9-8E5B-AEBFDF686F56}" srcOrd="6" destOrd="0" presId="urn:microsoft.com/office/officeart/2005/8/layout/cycle6"/>
    <dgm:cxn modelId="{C8094E48-7733-4946-B323-96961B4C387F}" type="presParOf" srcId="{F4CAA57E-3C42-4674-B9A8-FCC0E2A54C18}" destId="{AE45F761-BF42-4C39-B88E-F88183B46311}" srcOrd="7" destOrd="0" presId="urn:microsoft.com/office/officeart/2005/8/layout/cycle6"/>
    <dgm:cxn modelId="{CBBAE576-FBFA-42E3-AEB3-D3630E56C2DB}" type="presParOf" srcId="{F4CAA57E-3C42-4674-B9A8-FCC0E2A54C18}" destId="{FC62E32F-852D-41A0-9F4F-85E10A7C9D62}" srcOrd="8" destOrd="0" presId="urn:microsoft.com/office/officeart/2005/8/layout/cycle6"/>
    <dgm:cxn modelId="{30409FC4-5992-46AE-B1FC-5AEA361F00FE}" type="presParOf" srcId="{F4CAA57E-3C42-4674-B9A8-FCC0E2A54C18}" destId="{794DFB67-EC72-42D9-8B5E-CFF4563719AB}" srcOrd="9" destOrd="0" presId="urn:microsoft.com/office/officeart/2005/8/layout/cycle6"/>
    <dgm:cxn modelId="{B9F02D2C-6539-4326-9B90-D471115FEFA0}" type="presParOf" srcId="{F4CAA57E-3C42-4674-B9A8-FCC0E2A54C18}" destId="{3F5168EC-A2B9-467F-A9F0-31B99E0D31D9}" srcOrd="10" destOrd="0" presId="urn:microsoft.com/office/officeart/2005/8/layout/cycle6"/>
    <dgm:cxn modelId="{5DE90083-71C8-45FF-B079-8EDA1D2EC8F0}" type="presParOf" srcId="{F4CAA57E-3C42-4674-B9A8-FCC0E2A54C18}" destId="{F57C4C00-083E-4CBB-AF9D-828DBC4E0072}" srcOrd="11" destOrd="0" presId="urn:microsoft.com/office/officeart/2005/8/layout/cycle6"/>
    <dgm:cxn modelId="{8CE7E59B-B3DC-492D-938D-5D691DC2251D}" type="presParOf" srcId="{F4CAA57E-3C42-4674-B9A8-FCC0E2A54C18}" destId="{2482FD54-F763-4059-8FF0-AC4C0D850A48}" srcOrd="12" destOrd="0" presId="urn:microsoft.com/office/officeart/2005/8/layout/cycle6"/>
    <dgm:cxn modelId="{25F8F791-D448-471B-A665-986C67F7A21C}" type="presParOf" srcId="{F4CAA57E-3C42-4674-B9A8-FCC0E2A54C18}" destId="{5ECD4E61-CAAA-424E-973E-18A81E7E6445}" srcOrd="13" destOrd="0" presId="urn:microsoft.com/office/officeart/2005/8/layout/cycle6"/>
    <dgm:cxn modelId="{B462314B-32E9-4F61-A03D-6F9934634BAD}" type="presParOf" srcId="{F4CAA57E-3C42-4674-B9A8-FCC0E2A54C18}" destId="{A60287FC-193E-4B9E-9DAB-33F39BBB4F8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1DDD5-D1C5-4B45-AF2D-E74752CD909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7E243D-EB2F-4A79-AA53-1323526A1ED4}">
      <dgm:prSet phldrT="[Text]"/>
      <dgm:spPr/>
      <dgm:t>
        <a:bodyPr/>
        <a:lstStyle/>
        <a:p>
          <a:r>
            <a:rPr lang="en-GB" dirty="0"/>
            <a:t>Train/Validation/Test splitting</a:t>
          </a:r>
        </a:p>
      </dgm:t>
    </dgm:pt>
    <dgm:pt modelId="{45E9F9B8-1FCE-478A-B354-CCD2C193F621}" type="parTrans" cxnId="{FEF7EC9D-EF78-41FB-9D06-33930CE605B4}">
      <dgm:prSet/>
      <dgm:spPr/>
      <dgm:t>
        <a:bodyPr/>
        <a:lstStyle/>
        <a:p>
          <a:endParaRPr lang="en-GB"/>
        </a:p>
      </dgm:t>
    </dgm:pt>
    <dgm:pt modelId="{4CD51D49-EF33-4DDC-8718-54F750F6EF10}" type="sibTrans" cxnId="{FEF7EC9D-EF78-41FB-9D06-33930CE605B4}">
      <dgm:prSet/>
      <dgm:spPr/>
      <dgm:t>
        <a:bodyPr/>
        <a:lstStyle/>
        <a:p>
          <a:endParaRPr lang="en-GB"/>
        </a:p>
      </dgm:t>
    </dgm:pt>
    <dgm:pt modelId="{BFAD057F-B819-4FA6-95EF-48E956DC032E}">
      <dgm:prSet phldrT="[Text]"/>
      <dgm:spPr/>
      <dgm:t>
        <a:bodyPr/>
        <a:lstStyle/>
        <a:p>
          <a:r>
            <a:rPr lang="en-GB" dirty="0"/>
            <a:t>Removing Zero Columns of training set from all sets</a:t>
          </a:r>
        </a:p>
      </dgm:t>
    </dgm:pt>
    <dgm:pt modelId="{0652CFD8-ED06-43EE-AA0B-E5470D18FD7D}" type="parTrans" cxnId="{BF2092AA-FE32-4CD7-8E3E-9F11A6F85A5B}">
      <dgm:prSet/>
      <dgm:spPr/>
      <dgm:t>
        <a:bodyPr/>
        <a:lstStyle/>
        <a:p>
          <a:endParaRPr lang="en-GB"/>
        </a:p>
      </dgm:t>
    </dgm:pt>
    <dgm:pt modelId="{0A1ED93C-24E3-4CCA-BDC6-1E0FB53E657B}" type="sibTrans" cxnId="{BF2092AA-FE32-4CD7-8E3E-9F11A6F85A5B}">
      <dgm:prSet/>
      <dgm:spPr/>
      <dgm:t>
        <a:bodyPr/>
        <a:lstStyle/>
        <a:p>
          <a:endParaRPr lang="en-GB"/>
        </a:p>
      </dgm:t>
    </dgm:pt>
    <dgm:pt modelId="{9FB8065D-F3D2-40F1-9A4A-E68B15CB3B64}">
      <dgm:prSet phldrT="[Text]"/>
      <dgm:spPr/>
      <dgm:t>
        <a:bodyPr/>
        <a:lstStyle/>
        <a:p>
          <a:r>
            <a:rPr lang="en-GB" dirty="0"/>
            <a:t>Normalization</a:t>
          </a:r>
        </a:p>
      </dgm:t>
    </dgm:pt>
    <dgm:pt modelId="{ABDA05E7-9CD8-4FD9-AD4C-2AD053A55B87}" type="parTrans" cxnId="{3F95BC59-11EB-4C79-ADBD-F37D14383CF3}">
      <dgm:prSet/>
      <dgm:spPr/>
      <dgm:t>
        <a:bodyPr/>
        <a:lstStyle/>
        <a:p>
          <a:endParaRPr lang="en-GB"/>
        </a:p>
      </dgm:t>
    </dgm:pt>
    <dgm:pt modelId="{22BC0598-0793-4DAB-A9D7-BADAD1C62C9E}" type="sibTrans" cxnId="{3F95BC59-11EB-4C79-ADBD-F37D14383CF3}">
      <dgm:prSet/>
      <dgm:spPr/>
      <dgm:t>
        <a:bodyPr/>
        <a:lstStyle/>
        <a:p>
          <a:endParaRPr lang="en-GB"/>
        </a:p>
      </dgm:t>
    </dgm:pt>
    <dgm:pt modelId="{00F52536-4DF6-4FA1-9D5A-94879824FF8F}" type="pres">
      <dgm:prSet presAssocID="{B4D1DDD5-D1C5-4B45-AF2D-E74752CD9096}" presName="Name0" presStyleCnt="0">
        <dgm:presLayoutVars>
          <dgm:dir/>
          <dgm:animLvl val="lvl"/>
          <dgm:resizeHandles val="exact"/>
        </dgm:presLayoutVars>
      </dgm:prSet>
      <dgm:spPr/>
    </dgm:pt>
    <dgm:pt modelId="{5827813B-5E07-4BD5-A779-0DCB9F62EDE1}" type="pres">
      <dgm:prSet presAssocID="{D97E243D-EB2F-4A79-AA53-1323526A1ED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CC63A81-1DD2-4EE8-8324-2C9FC35710A1}" type="pres">
      <dgm:prSet presAssocID="{4CD51D49-EF33-4DDC-8718-54F750F6EF10}" presName="parTxOnlySpace" presStyleCnt="0"/>
      <dgm:spPr/>
    </dgm:pt>
    <dgm:pt modelId="{04773E65-77E9-44BC-8779-FC66F8D46736}" type="pres">
      <dgm:prSet presAssocID="{BFAD057F-B819-4FA6-95EF-48E956DC032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3064AE2-CBFF-4303-A63F-0574B6912A77}" type="pres">
      <dgm:prSet presAssocID="{0A1ED93C-24E3-4CCA-BDC6-1E0FB53E657B}" presName="parTxOnlySpace" presStyleCnt="0"/>
      <dgm:spPr/>
    </dgm:pt>
    <dgm:pt modelId="{7CB8F738-487A-422E-B4CE-58046698882C}" type="pres">
      <dgm:prSet presAssocID="{9FB8065D-F3D2-40F1-9A4A-E68B15CB3B6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2303B1A-8AB1-4381-9D40-AFBAC10EABC5}" type="presOf" srcId="{B4D1DDD5-D1C5-4B45-AF2D-E74752CD9096}" destId="{00F52536-4DF6-4FA1-9D5A-94879824FF8F}" srcOrd="0" destOrd="0" presId="urn:microsoft.com/office/officeart/2005/8/layout/chevron1"/>
    <dgm:cxn modelId="{84322C3D-6A73-4007-BF59-9718A4819CE9}" type="presOf" srcId="{D97E243D-EB2F-4A79-AA53-1323526A1ED4}" destId="{5827813B-5E07-4BD5-A779-0DCB9F62EDE1}" srcOrd="0" destOrd="0" presId="urn:microsoft.com/office/officeart/2005/8/layout/chevron1"/>
    <dgm:cxn modelId="{1552086E-44B2-4A41-8873-DA48E093EE50}" type="presOf" srcId="{BFAD057F-B819-4FA6-95EF-48E956DC032E}" destId="{04773E65-77E9-44BC-8779-FC66F8D46736}" srcOrd="0" destOrd="0" presId="urn:microsoft.com/office/officeart/2005/8/layout/chevron1"/>
    <dgm:cxn modelId="{3F95BC59-11EB-4C79-ADBD-F37D14383CF3}" srcId="{B4D1DDD5-D1C5-4B45-AF2D-E74752CD9096}" destId="{9FB8065D-F3D2-40F1-9A4A-E68B15CB3B64}" srcOrd="2" destOrd="0" parTransId="{ABDA05E7-9CD8-4FD9-AD4C-2AD053A55B87}" sibTransId="{22BC0598-0793-4DAB-A9D7-BADAD1C62C9E}"/>
    <dgm:cxn modelId="{FEF7EC9D-EF78-41FB-9D06-33930CE605B4}" srcId="{B4D1DDD5-D1C5-4B45-AF2D-E74752CD9096}" destId="{D97E243D-EB2F-4A79-AA53-1323526A1ED4}" srcOrd="0" destOrd="0" parTransId="{45E9F9B8-1FCE-478A-B354-CCD2C193F621}" sibTransId="{4CD51D49-EF33-4DDC-8718-54F750F6EF10}"/>
    <dgm:cxn modelId="{BF2092AA-FE32-4CD7-8E3E-9F11A6F85A5B}" srcId="{B4D1DDD5-D1C5-4B45-AF2D-E74752CD9096}" destId="{BFAD057F-B819-4FA6-95EF-48E956DC032E}" srcOrd="1" destOrd="0" parTransId="{0652CFD8-ED06-43EE-AA0B-E5470D18FD7D}" sibTransId="{0A1ED93C-24E3-4CCA-BDC6-1E0FB53E657B}"/>
    <dgm:cxn modelId="{50E243C7-F800-4D2C-8AAA-405A1251D3DC}" type="presOf" srcId="{9FB8065D-F3D2-40F1-9A4A-E68B15CB3B64}" destId="{7CB8F738-487A-422E-B4CE-58046698882C}" srcOrd="0" destOrd="0" presId="urn:microsoft.com/office/officeart/2005/8/layout/chevron1"/>
    <dgm:cxn modelId="{BEFDD91B-B744-4293-A366-77A459184D74}" type="presParOf" srcId="{00F52536-4DF6-4FA1-9D5A-94879824FF8F}" destId="{5827813B-5E07-4BD5-A779-0DCB9F62EDE1}" srcOrd="0" destOrd="0" presId="urn:microsoft.com/office/officeart/2005/8/layout/chevron1"/>
    <dgm:cxn modelId="{0152EAA6-E073-4601-9DE2-747E8B1C13B0}" type="presParOf" srcId="{00F52536-4DF6-4FA1-9D5A-94879824FF8F}" destId="{6CC63A81-1DD2-4EE8-8324-2C9FC35710A1}" srcOrd="1" destOrd="0" presId="urn:microsoft.com/office/officeart/2005/8/layout/chevron1"/>
    <dgm:cxn modelId="{0879D399-336B-4C92-9D1E-F7D5BC028FA9}" type="presParOf" srcId="{00F52536-4DF6-4FA1-9D5A-94879824FF8F}" destId="{04773E65-77E9-44BC-8779-FC66F8D46736}" srcOrd="2" destOrd="0" presId="urn:microsoft.com/office/officeart/2005/8/layout/chevron1"/>
    <dgm:cxn modelId="{3AF4BEFB-E39E-43F8-994F-89671495AF44}" type="presParOf" srcId="{00F52536-4DF6-4FA1-9D5A-94879824FF8F}" destId="{83064AE2-CBFF-4303-A63F-0574B6912A77}" srcOrd="3" destOrd="0" presId="urn:microsoft.com/office/officeart/2005/8/layout/chevron1"/>
    <dgm:cxn modelId="{494C7540-8D39-429D-9BE6-767CEB396551}" type="presParOf" srcId="{00F52536-4DF6-4FA1-9D5A-94879824FF8F}" destId="{7CB8F738-487A-422E-B4CE-58046698882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164D-85AF-4FB1-A078-74B5803B18E5}">
      <dsp:nvSpPr>
        <dsp:cNvPr id="0" name=""/>
        <dsp:cNvSpPr/>
      </dsp:nvSpPr>
      <dsp:spPr>
        <a:xfrm>
          <a:off x="5005250" y="3003"/>
          <a:ext cx="1497501" cy="97337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Exploratory Data Analysis</a:t>
          </a:r>
        </a:p>
      </dsp:txBody>
      <dsp:txXfrm>
        <a:off x="5052766" y="50519"/>
        <a:ext cx="1402469" cy="878343"/>
      </dsp:txXfrm>
    </dsp:sp>
    <dsp:sp modelId="{EAD5446A-6600-46F5-BCB0-DD440545654F}">
      <dsp:nvSpPr>
        <dsp:cNvPr id="0" name=""/>
        <dsp:cNvSpPr/>
      </dsp:nvSpPr>
      <dsp:spPr>
        <a:xfrm>
          <a:off x="3808186" y="489691"/>
          <a:ext cx="3891630" cy="3891630"/>
        </a:xfrm>
        <a:custGeom>
          <a:avLst/>
          <a:gdLst/>
          <a:ahLst/>
          <a:cxnLst/>
          <a:rect l="0" t="0" r="0" b="0"/>
          <a:pathLst>
            <a:path>
              <a:moveTo>
                <a:pt x="2704867" y="154157"/>
              </a:moveTo>
              <a:arcTo wR="1945815" hR="1945815" stAng="17577623" swAng="1962866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0E505-7A1C-4789-92BC-D7FEE9522944}">
      <dsp:nvSpPr>
        <dsp:cNvPr id="0" name=""/>
        <dsp:cNvSpPr/>
      </dsp:nvSpPr>
      <dsp:spPr>
        <a:xfrm>
          <a:off x="6855830" y="1347528"/>
          <a:ext cx="1497501" cy="97337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Literature Review</a:t>
          </a:r>
        </a:p>
      </dsp:txBody>
      <dsp:txXfrm>
        <a:off x="6903346" y="1395044"/>
        <a:ext cx="1402469" cy="878343"/>
      </dsp:txXfrm>
    </dsp:sp>
    <dsp:sp modelId="{69F75741-19E8-4342-9DC6-16FD74F64E32}">
      <dsp:nvSpPr>
        <dsp:cNvPr id="0" name=""/>
        <dsp:cNvSpPr/>
      </dsp:nvSpPr>
      <dsp:spPr>
        <a:xfrm>
          <a:off x="3808186" y="489691"/>
          <a:ext cx="3891630" cy="3891630"/>
        </a:xfrm>
        <a:custGeom>
          <a:avLst/>
          <a:gdLst/>
          <a:ahLst/>
          <a:cxnLst/>
          <a:rect l="0" t="0" r="0" b="0"/>
          <a:pathLst>
            <a:path>
              <a:moveTo>
                <a:pt x="3888946" y="1843656"/>
              </a:moveTo>
              <a:arcTo wR="1945815" hR="1945815" stAng="21419430" swAng="2197323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5D7C3-E229-42A9-8E5B-AEBFDF686F56}">
      <dsp:nvSpPr>
        <dsp:cNvPr id="0" name=""/>
        <dsp:cNvSpPr/>
      </dsp:nvSpPr>
      <dsp:spPr>
        <a:xfrm>
          <a:off x="6148972" y="3523015"/>
          <a:ext cx="1497501" cy="97337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Modelling and Coding</a:t>
          </a:r>
        </a:p>
      </dsp:txBody>
      <dsp:txXfrm>
        <a:off x="6196488" y="3570531"/>
        <a:ext cx="1402469" cy="878343"/>
      </dsp:txXfrm>
    </dsp:sp>
    <dsp:sp modelId="{FC62E32F-852D-41A0-9F4F-85E10A7C9D62}">
      <dsp:nvSpPr>
        <dsp:cNvPr id="0" name=""/>
        <dsp:cNvSpPr/>
      </dsp:nvSpPr>
      <dsp:spPr>
        <a:xfrm>
          <a:off x="3808186" y="489691"/>
          <a:ext cx="3891630" cy="3891630"/>
        </a:xfrm>
        <a:custGeom>
          <a:avLst/>
          <a:gdLst/>
          <a:ahLst/>
          <a:cxnLst/>
          <a:rect l="0" t="0" r="0" b="0"/>
          <a:pathLst>
            <a:path>
              <a:moveTo>
                <a:pt x="2333047" y="3852709"/>
              </a:moveTo>
              <a:arcTo wR="1945815" hR="1945815" stAng="4711263" swAng="13774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DFB67-EC72-42D9-8B5E-CFF4563719AB}">
      <dsp:nvSpPr>
        <dsp:cNvPr id="0" name=""/>
        <dsp:cNvSpPr/>
      </dsp:nvSpPr>
      <dsp:spPr>
        <a:xfrm>
          <a:off x="3861529" y="3523015"/>
          <a:ext cx="1497501" cy="97337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Results Analysis</a:t>
          </a:r>
        </a:p>
      </dsp:txBody>
      <dsp:txXfrm>
        <a:off x="3909045" y="3570531"/>
        <a:ext cx="1402469" cy="878343"/>
      </dsp:txXfrm>
    </dsp:sp>
    <dsp:sp modelId="{F57C4C00-083E-4CBB-AF9D-828DBC4E0072}">
      <dsp:nvSpPr>
        <dsp:cNvPr id="0" name=""/>
        <dsp:cNvSpPr/>
      </dsp:nvSpPr>
      <dsp:spPr>
        <a:xfrm>
          <a:off x="3808186" y="489691"/>
          <a:ext cx="3891630" cy="3891630"/>
        </a:xfrm>
        <a:custGeom>
          <a:avLst/>
          <a:gdLst/>
          <a:ahLst/>
          <a:cxnLst/>
          <a:rect l="0" t="0" r="0" b="0"/>
          <a:pathLst>
            <a:path>
              <a:moveTo>
                <a:pt x="325340" y="3022967"/>
              </a:moveTo>
              <a:arcTo wR="1945815" hR="1945815" stAng="8783247" swAng="2197323"/>
            </a:path>
          </a:pathLst>
        </a:custGeom>
        <a:noFill/>
        <a:ln w="63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2FD54-F763-4059-8FF0-AC4C0D850A48}">
      <dsp:nvSpPr>
        <dsp:cNvPr id="0" name=""/>
        <dsp:cNvSpPr/>
      </dsp:nvSpPr>
      <dsp:spPr>
        <a:xfrm>
          <a:off x="3154670" y="1347528"/>
          <a:ext cx="1497501" cy="97337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parameter tuning</a:t>
          </a:r>
        </a:p>
      </dsp:txBody>
      <dsp:txXfrm>
        <a:off x="3202186" y="1395044"/>
        <a:ext cx="1402469" cy="878343"/>
      </dsp:txXfrm>
    </dsp:sp>
    <dsp:sp modelId="{A60287FC-193E-4B9E-9DAB-33F39BBB4F88}">
      <dsp:nvSpPr>
        <dsp:cNvPr id="0" name=""/>
        <dsp:cNvSpPr/>
      </dsp:nvSpPr>
      <dsp:spPr>
        <a:xfrm>
          <a:off x="3808186" y="489691"/>
          <a:ext cx="3891630" cy="3891630"/>
        </a:xfrm>
        <a:custGeom>
          <a:avLst/>
          <a:gdLst/>
          <a:ahLst/>
          <a:cxnLst/>
          <a:rect l="0" t="0" r="0" b="0"/>
          <a:pathLst>
            <a:path>
              <a:moveTo>
                <a:pt x="338862" y="848591"/>
              </a:moveTo>
              <a:arcTo wR="1945815" hR="1945815" stAng="12859511" swAng="1962866"/>
            </a:path>
          </a:pathLst>
        </a:custGeom>
        <a:noFill/>
        <a:ln w="63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7813B-5E07-4BD5-A779-0DCB9F62EDE1}">
      <dsp:nvSpPr>
        <dsp:cNvPr id="0" name=""/>
        <dsp:cNvSpPr/>
      </dsp:nvSpPr>
      <dsp:spPr>
        <a:xfrm>
          <a:off x="3008" y="1064054"/>
          <a:ext cx="3664976" cy="14659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Train/Validation/Test splitting</a:t>
          </a:r>
        </a:p>
      </dsp:txBody>
      <dsp:txXfrm>
        <a:off x="736003" y="1064054"/>
        <a:ext cx="2198986" cy="1465990"/>
      </dsp:txXfrm>
    </dsp:sp>
    <dsp:sp modelId="{04773E65-77E9-44BC-8779-FC66F8D46736}">
      <dsp:nvSpPr>
        <dsp:cNvPr id="0" name=""/>
        <dsp:cNvSpPr/>
      </dsp:nvSpPr>
      <dsp:spPr>
        <a:xfrm>
          <a:off x="3301486" y="1064054"/>
          <a:ext cx="3664976" cy="14659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Removing Zero Columns of training set from all sets</a:t>
          </a:r>
        </a:p>
      </dsp:txBody>
      <dsp:txXfrm>
        <a:off x="4034481" y="1064054"/>
        <a:ext cx="2198986" cy="1465990"/>
      </dsp:txXfrm>
    </dsp:sp>
    <dsp:sp modelId="{7CB8F738-487A-422E-B4CE-58046698882C}">
      <dsp:nvSpPr>
        <dsp:cNvPr id="0" name=""/>
        <dsp:cNvSpPr/>
      </dsp:nvSpPr>
      <dsp:spPr>
        <a:xfrm>
          <a:off x="6599965" y="1064054"/>
          <a:ext cx="3664976" cy="14659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Normalization</a:t>
          </a:r>
        </a:p>
      </dsp:txBody>
      <dsp:txXfrm>
        <a:off x="7332960" y="1064054"/>
        <a:ext cx="2198986" cy="1465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DFC85-A4BF-4468-8720-A972D5EC5F2C}" type="datetime1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DF7A2-6F18-4123-ADF9-E8A9C8607367}" type="datetime1">
              <a:rPr lang="en-GB" noProof="0" smtClean="0"/>
              <a:t>06/09/2023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2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5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8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4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1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0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en-GB" noProof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US" noProof="0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US" noProof="0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US" noProof="0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cs typeface="Calibri"/>
              </a:rPr>
              <a:t>Click to edit master text style</a:t>
            </a:r>
          </a:p>
          <a:p>
            <a:pPr rtl="0"/>
            <a:endParaRPr lang="en-GB" noProof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sz="5400" noProof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2000" noProof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n-GB" sz="5400" noProof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2000" noProof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n-GB" sz="2400" dirty="0"/>
              <a:t>Finding patterns and predicting future value in patents: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A Volkswagen Case Study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James Ng Zhu Yang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D29BE-7FE5-A192-EED8-CEAFA5C79D94}"/>
              </a:ext>
            </a:extLst>
          </p:cNvPr>
          <p:cNvSpPr txBox="1"/>
          <p:nvPr/>
        </p:nvSpPr>
        <p:spPr>
          <a:xfrm>
            <a:off x="9849612" y="6395574"/>
            <a:ext cx="22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Internal Use Only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E29055-9D62-E365-769B-891C6752A717}"/>
              </a:ext>
            </a:extLst>
          </p:cNvPr>
          <p:cNvCxnSpPr/>
          <p:nvPr/>
        </p:nvCxnSpPr>
        <p:spPr>
          <a:xfrm>
            <a:off x="7597358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613" y="1175657"/>
            <a:ext cx="4414157" cy="355373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Key </a:t>
            </a:r>
            <a:br>
              <a:rPr lang="en-US" sz="5400" dirty="0"/>
            </a:br>
            <a:r>
              <a:rPr lang="en-US" sz="5400" dirty="0"/>
              <a:t>subclasses</a:t>
            </a:r>
          </a:p>
        </p:txBody>
      </p:sp>
      <p:pic>
        <p:nvPicPr>
          <p:cNvPr id="11" name="Picture 10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9F917D8-5E2D-C6E3-F466-40961D9A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905896"/>
            <a:ext cx="6371438" cy="4953794"/>
          </a:xfrm>
          <a:prstGeom prst="rect">
            <a:avLst/>
          </a:prstGeom>
          <a:noFill/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77B4B99-CAF7-7FF7-3E2C-FC2223AA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613" y="4278086"/>
            <a:ext cx="6096000" cy="532038"/>
          </a:xfrm>
        </p:spPr>
        <p:txBody>
          <a:bodyPr/>
          <a:lstStyle/>
          <a:p>
            <a:r>
              <a:rPr lang="en-US" dirty="0"/>
              <a:t>By Gantt Chart method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63168" y="6356349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>
                <a:solidFill>
                  <a:schemeClr val="bg1"/>
                </a:solidFill>
              </a:rPr>
              <a:t>FOR INTERNAL USE ONLY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5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/>
              <a:t>Top 10 through the years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473133D-E39A-79F9-3A2D-74C8661FC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88" t="39530" r="34086" b="32714"/>
          <a:stretch/>
        </p:blipFill>
        <p:spPr>
          <a:xfrm>
            <a:off x="1685059" y="2075688"/>
            <a:ext cx="8909793" cy="3849624"/>
          </a:xfrm>
          <a:prstGeom prst="rect">
            <a:avLst/>
          </a:prstGeom>
          <a:noFill/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44D0320-CDC2-040A-79BD-C5340732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9" r="8208" b="-2"/>
          <a:stretch/>
        </p:blipFill>
        <p:spPr>
          <a:xfrm>
            <a:off x="34537" y="1301714"/>
            <a:ext cx="12157463" cy="4254571"/>
          </a:xfrm>
          <a:noFill/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3729FD4-B0F4-7C76-5805-CAFA86AF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3198-2013-8074-91D6-F01B169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AAC0-CA39-8456-4347-AD632309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7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7" y="1662575"/>
            <a:ext cx="4524975" cy="325428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Moving </a:t>
            </a:r>
            <a:br>
              <a:rPr lang="en-US" sz="5400" dirty="0"/>
            </a:br>
            <a:r>
              <a:rPr lang="en-US" sz="5400" dirty="0"/>
              <a:t>Averages</a:t>
            </a: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A4BB54C-0DB0-F9D0-BFB3-E72E3EB1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84" y="1034708"/>
            <a:ext cx="7901031" cy="5036908"/>
          </a:xfrm>
          <a:prstGeom prst="rect">
            <a:avLst/>
          </a:prstGeom>
          <a:noFill/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63168" y="6356349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920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/>
              <a:t>Trend breakdown</a:t>
            </a:r>
          </a:p>
        </p:txBody>
      </p:sp>
      <p:pic>
        <p:nvPicPr>
          <p:cNvPr id="4" name="Picture 3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2FAEA7EE-D744-6EAD-2108-04A164B8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6" y="1526722"/>
            <a:ext cx="10313018" cy="5104946"/>
          </a:xfrm>
          <a:prstGeom prst="rect">
            <a:avLst/>
          </a:prstGeom>
          <a:noFill/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7995" y="226332"/>
            <a:ext cx="1908484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5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8537-7DD9-ED53-CFC6-3FCA61D1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/>
              <a:t>MOdel</a:t>
            </a:r>
            <a:r>
              <a:rPr lang="en-GB" sz="5400" dirty="0"/>
              <a:t> </a:t>
            </a:r>
            <a:r>
              <a:rPr lang="en-GB" sz="5400" dirty="0" err="1"/>
              <a:t>FIndings</a:t>
            </a:r>
            <a:endParaRPr lang="en-GB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09380-9B57-5FF5-E071-61531A16FA93}"/>
              </a:ext>
            </a:extLst>
          </p:cNvPr>
          <p:cNvSpPr txBox="1"/>
          <p:nvPr/>
        </p:nvSpPr>
        <p:spPr>
          <a:xfrm>
            <a:off x="960120" y="4629149"/>
            <a:ext cx="649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Mean Absolute Error is the main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239314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317814"/>
            <a:ext cx="11714770" cy="1443059"/>
          </a:xfrm>
        </p:spPr>
        <p:txBody>
          <a:bodyPr>
            <a:noAutofit/>
          </a:bodyPr>
          <a:lstStyle/>
          <a:p>
            <a:r>
              <a:rPr lang="en-US" sz="5400" dirty="0"/>
              <a:t>Statistical Models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A2BB-8ED3-DA7D-C07D-74EDB4FE678B}"/>
              </a:ext>
            </a:extLst>
          </p:cNvPr>
          <p:cNvSpPr txBox="1"/>
          <p:nvPr/>
        </p:nvSpPr>
        <p:spPr>
          <a:xfrm>
            <a:off x="381001" y="2049972"/>
            <a:ext cx="11281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Two models:</a:t>
            </a: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Simple Moving Averages</a:t>
            </a:r>
          </a:p>
          <a:p>
            <a:pPr marL="342900" indent="-342900" algn="just">
              <a:buAutoNum type="arabicParenR"/>
            </a:pPr>
            <a:r>
              <a:rPr lang="en-GB" dirty="0" err="1">
                <a:solidFill>
                  <a:schemeClr val="bg1"/>
                </a:solidFill>
              </a:rPr>
              <a:t>Exponentlal</a:t>
            </a:r>
            <a:r>
              <a:rPr lang="en-GB" dirty="0">
                <a:solidFill>
                  <a:schemeClr val="bg1"/>
                </a:solidFill>
              </a:rPr>
              <a:t> Moving Averages</a:t>
            </a:r>
          </a:p>
          <a:p>
            <a:pPr marL="342900" indent="-342900" algn="just">
              <a:buAutoNum type="arabicParenR"/>
            </a:pP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Key purpose: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To set a relative benchmark as </a:t>
            </a:r>
            <a:r>
              <a:rPr lang="en-GB" dirty="0" err="1">
                <a:solidFill>
                  <a:schemeClr val="bg1"/>
                </a:solidFill>
              </a:rPr>
              <a:t>näive</a:t>
            </a:r>
            <a:r>
              <a:rPr lang="en-GB" dirty="0">
                <a:solidFill>
                  <a:schemeClr val="bg1"/>
                </a:solidFill>
              </a:rPr>
              <a:t> models compared to machine learning models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Additional purpose(s):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To inform earlier findings where appropriate</a:t>
            </a:r>
          </a:p>
        </p:txBody>
      </p:sp>
    </p:spTree>
    <p:extLst>
      <p:ext uri="{BB962C8B-B14F-4D97-AF65-F5344CB8AC3E}">
        <p14:creationId xmlns:p14="http://schemas.microsoft.com/office/powerpoint/2010/main" val="11730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BF6BFA6-4890-2782-93DD-480E019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400" dirty="0"/>
              <a:t>Simple moving averages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2D3A43-F1E5-B577-3738-08EC8947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16250"/>
            <a:ext cx="4661263" cy="394244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Key points: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Higher N, Higher Error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Higher N, Slower convergence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Good minima range between n=5 and n=9 excluding n=2</a:t>
            </a:r>
          </a:p>
          <a:p>
            <a:pPr marL="514350" indent="-514350" algn="just">
              <a:buFont typeface="Arial" panose="020B0604020202020204" pitchFamily="34" charset="0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Trend is lost when converging to the average.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CC0C7EA-090A-F32E-AB3C-2FF81BA5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graph with a line graph&#10;&#10;Description automatically generated">
            <a:extLst>
              <a:ext uri="{FF2B5EF4-FFF2-40B4-BE49-F238E27FC236}">
                <a16:creationId xmlns:a16="http://schemas.microsoft.com/office/drawing/2014/main" id="{0DFD8738-4CFD-A30C-D546-94C12563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63" y="2216250"/>
            <a:ext cx="6657420" cy="426075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4F1D-C719-94BD-5177-A7B201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670E-1E64-08C4-66AD-CBC1125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BA5B-1BBC-34C2-E027-173E7DB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n-GB" noProof="0" smtClean="0"/>
              <a:pPr rtl="0">
                <a:spcAft>
                  <a:spcPts val="600"/>
                </a:spcAft>
              </a:pPr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185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7B49-CBE6-F010-B1AD-12EE4DEBD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5921D0A-625D-673F-DEB3-FD0A897CA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028" y="228328"/>
            <a:ext cx="9731517" cy="6502943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89AC10-BD6A-EF62-2325-7F749DA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1A6B25-6EC2-4ED6-9BD2-34BDD42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B458A-B423-E3D1-44D4-DC77BE45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367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BF6BFA6-4890-2782-93DD-480E019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400" dirty="0"/>
              <a:t>Exponential moving averages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2D3A43-F1E5-B577-3738-08EC8947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16250"/>
            <a:ext cx="4661263" cy="394244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Key points: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Alpha is between 0 and 1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Higher Alpha, More Fitting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Alpha=1 gives original data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Is only useful for one-year outlook</a:t>
            </a:r>
          </a:p>
          <a:p>
            <a:pPr marL="514350" indent="-514350" algn="just">
              <a:buFont typeface="Arial" panose="020B0604020202020204" pitchFamily="34" charset="0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Overfitting is a problem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CC0C7EA-090A-F32E-AB3C-2FF81BA5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4F1D-C719-94BD-5177-A7B201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670E-1E64-08C4-66AD-CBC1125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BA5B-1BBC-34C2-E027-173E7DB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n-GB" noProof="0" smtClean="0"/>
              <a:pPr rtl="0">
                <a:spcAft>
                  <a:spcPts val="600"/>
                </a:spcAft>
              </a:pPr>
              <a:t>19</a:t>
            </a:fld>
            <a:endParaRPr lang="en-GB" noProof="0"/>
          </a:p>
        </p:txBody>
      </p:sp>
      <p:pic>
        <p:nvPicPr>
          <p:cNvPr id="3" name="Picture 2" descr="A graph with a line graph&#10;&#10;Description automatically generated">
            <a:extLst>
              <a:ext uri="{FF2B5EF4-FFF2-40B4-BE49-F238E27FC236}">
                <a16:creationId xmlns:a16="http://schemas.microsoft.com/office/drawing/2014/main" id="{146464E6-7E14-30F2-B975-9C4AD4EB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24" y="2178885"/>
            <a:ext cx="6552694" cy="4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587752"/>
            <a:ext cx="6754369" cy="3258102"/>
          </a:xfrm>
        </p:spPr>
        <p:txBody>
          <a:bodyPr rtlCol="0" anchor="ctr"/>
          <a:lstStyle/>
          <a:p>
            <a:pPr marL="514350" indent="-514350" algn="just" rtl="0">
              <a:buAutoNum type="arabicParenR"/>
            </a:pPr>
            <a:r>
              <a:rPr lang="en-GB" dirty="0"/>
              <a:t>If near future values of subclasses can be predicted using statistical and machine learning methods.</a:t>
            </a:r>
          </a:p>
          <a:p>
            <a:pPr marL="514350" indent="-514350" algn="just" rtl="0">
              <a:buAutoNum type="arabicParenR"/>
            </a:pPr>
            <a:r>
              <a:rPr lang="en-GB" dirty="0"/>
              <a:t>Which methods in each are the most suitable in the prediction task.</a:t>
            </a:r>
          </a:p>
          <a:p>
            <a:pPr marL="514350" indent="-514350" algn="just" rtl="0">
              <a:buAutoNum type="arabicParenR"/>
            </a:pPr>
            <a:r>
              <a:rPr lang="en-GB" dirty="0"/>
              <a:t>What key trends or time periods are influencing model outputs.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4722503D-ED2B-46FC-B35C-DA57B68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n-US"/>
              <a:t>2023</a:t>
            </a:r>
            <a:endParaRPr lang="en-GB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3A94525-67A9-B38F-5997-B57E7CA3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946" y="30460"/>
            <a:ext cx="9980459" cy="6811665"/>
          </a:xfr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CB9DCE-336F-AFCC-0FB2-404D8F6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47700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7FB0EE-1A9E-9A36-6D71-F5CB92E6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5024" y="6537325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 dirty="0"/>
              <a:t>2023</a:t>
            </a:r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11C4-1601-05F0-D795-78F5FEB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313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317814"/>
            <a:ext cx="11714770" cy="1443059"/>
          </a:xfrm>
        </p:spPr>
        <p:txBody>
          <a:bodyPr>
            <a:noAutofit/>
          </a:bodyPr>
          <a:lstStyle/>
          <a:p>
            <a:r>
              <a:rPr lang="en-US" sz="5400" dirty="0"/>
              <a:t>Machine Learning Models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>
                <a:solidFill>
                  <a:schemeClr val="bg1"/>
                </a:solidFill>
              </a:rPr>
              <a:pPr rtl="0">
                <a:spcAft>
                  <a:spcPts val="600"/>
                </a:spcAft>
              </a:pPr>
              <a:t>21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A2BB-8ED3-DA7D-C07D-74EDB4FE678B}"/>
              </a:ext>
            </a:extLst>
          </p:cNvPr>
          <p:cNvSpPr txBox="1"/>
          <p:nvPr/>
        </p:nvSpPr>
        <p:spPr>
          <a:xfrm>
            <a:off x="381001" y="2049972"/>
            <a:ext cx="11281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One approach, two parts:</a:t>
            </a: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Single-shot 1-year predictions</a:t>
            </a: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Single-shot 5-years predictions 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Multiple models used. Additional ones used for 5-years predictions.</a:t>
            </a:r>
          </a:p>
          <a:p>
            <a:pPr marL="342900" indent="-342900" algn="just">
              <a:buAutoNum type="arabicParenR"/>
            </a:pP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Key purpose: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To understand how models perform the longer the forecast horizon.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Additional purpose(s):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To inform earlier findings where appropriate</a:t>
            </a:r>
          </a:p>
        </p:txBody>
      </p:sp>
    </p:spTree>
    <p:extLst>
      <p:ext uri="{BB962C8B-B14F-4D97-AF65-F5344CB8AC3E}">
        <p14:creationId xmlns:p14="http://schemas.microsoft.com/office/powerpoint/2010/main" val="408756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5B9C-62FA-7920-5AB4-0CFBDB14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470B76-8D4C-3C28-424D-D57875750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20082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FF90-0A16-806E-0819-46E847ED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E982B-B85D-3840-EE9E-ED4165C0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911B-D0DC-6F49-C5CE-0A48B142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n-GB" noProof="0" smtClean="0"/>
              <a:t>22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6E1B1-644E-22F2-180B-63A60238D39F}"/>
              </a:ext>
            </a:extLst>
          </p:cNvPr>
          <p:cNvSpPr txBox="1"/>
          <p:nvPr/>
        </p:nvSpPr>
        <p:spPr>
          <a:xfrm>
            <a:off x="3861706" y="5715000"/>
            <a:ext cx="636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G06F, a key subclass in later years, for “Electric Digital Data Processing’, was dropped in this part.</a:t>
            </a:r>
          </a:p>
        </p:txBody>
      </p:sp>
    </p:spTree>
    <p:extLst>
      <p:ext uri="{BB962C8B-B14F-4D97-AF65-F5344CB8AC3E}">
        <p14:creationId xmlns:p14="http://schemas.microsoft.com/office/powerpoint/2010/main" val="144719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776389C-D45D-35FF-F222-8AF35950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Sliding windows</a:t>
            </a:r>
          </a:p>
        </p:txBody>
      </p:sp>
      <p:pic>
        <p:nvPicPr>
          <p:cNvPr id="8" name="Content Placeholder 7" descr="A graph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87411C60-C126-8F5F-3922-AAA5FF9D1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31" y="2587752"/>
            <a:ext cx="6877690" cy="3593592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97A5B-1A05-C9B6-ADE5-E0D5C2F3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9853-D3A3-A3E7-ABC8-AB580D0D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93C-1CCA-130C-05B6-FBC32662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978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E107-D368-702A-D597-F58936B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GB" dirty="0"/>
              <a:t>Window Forecast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B466C93-DF1C-0883-76AB-48D6FEDB7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02" y="1664576"/>
            <a:ext cx="7091795" cy="487561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D0F3C-8185-D9D4-43E9-F6166D8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E1A1-8420-6713-ABA5-1021F221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B714-E1DE-B6A8-0900-9171709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n-GB" noProof="0" smtClean="0"/>
              <a:pPr rtl="0">
                <a:spcAft>
                  <a:spcPts val="600"/>
                </a:spcAft>
              </a:pPr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09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BF6BFA6-4890-2782-93DD-480E019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400" dirty="0"/>
              <a:t>1-Year prediction models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2D3A43-F1E5-B577-3738-08EC8947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16250"/>
            <a:ext cx="4661263" cy="394244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Key points: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Baseline model copies the last input (2010) for the next value (2011)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All models underperform compared to this.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CC0C7EA-090A-F32E-AB3C-2FF81BA5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4F1D-C719-94BD-5177-A7B201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bg1"/>
                </a:solidFill>
              </a:rPr>
              <a:t>FOR INTERNAL USE ONLY</a:t>
            </a:r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670E-1E64-08C4-66AD-CBC1125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BA5B-1BBC-34C2-E027-173E7DB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n-GB" noProof="0" smtClean="0"/>
              <a:pPr rtl="0">
                <a:spcAft>
                  <a:spcPts val="600"/>
                </a:spcAft>
              </a:pPr>
              <a:t>25</a:t>
            </a:fld>
            <a:endParaRPr lang="en-GB" noProof="0"/>
          </a:p>
        </p:txBody>
      </p:sp>
      <p:pic>
        <p:nvPicPr>
          <p:cNvPr id="2" name="Content Placeholder 7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8496CF15-55E2-8C47-A172-50F0889D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57506" y="1777876"/>
            <a:ext cx="5571326" cy="4819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521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BF6BFA6-4890-2782-93DD-480E019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400" dirty="0"/>
              <a:t>5-Years prediction models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2D3A43-F1E5-B577-3738-08EC8947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16250"/>
            <a:ext cx="4661263" cy="39424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Key points: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Baseline model copies the last input (2010) for the next values (2011-2015)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Repeat baseline copies the last input of desired length (2006-2010) For the next values (2011-2015)</a:t>
            </a:r>
          </a:p>
          <a:p>
            <a:pPr marL="514350" indent="-514350" algn="just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All models underperform compared to this on the test horizon (2011-2015)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CC0C7EA-090A-F32E-AB3C-2FF81BA5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4F1D-C719-94BD-5177-A7B201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bg1"/>
                </a:solidFill>
              </a:rPr>
              <a:t>FOR INTERNAL USE ONLY</a:t>
            </a:r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670E-1E64-08C4-66AD-CBC1125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BA5B-1BBC-34C2-E027-173E7DB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en-GB" noProof="0" smtClean="0"/>
              <a:pPr rtl="0">
                <a:spcAft>
                  <a:spcPts val="600"/>
                </a:spcAft>
              </a:pPr>
              <a:t>26</a:t>
            </a:fld>
            <a:endParaRPr lang="en-GB" noProof="0"/>
          </a:p>
        </p:txBody>
      </p: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1AD48D2-DDAE-B43A-71BD-C4BB5207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568662"/>
            <a:ext cx="6234793" cy="50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8537-7DD9-ED53-CFC6-3FCA61D1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Analysis, Future Work, Conclusions</a:t>
            </a:r>
          </a:p>
        </p:txBody>
      </p:sp>
    </p:spTree>
    <p:extLst>
      <p:ext uri="{BB962C8B-B14F-4D97-AF65-F5344CB8AC3E}">
        <p14:creationId xmlns:p14="http://schemas.microsoft.com/office/powerpoint/2010/main" val="24223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922-E040-A72C-C02E-F9296CC3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</a:t>
            </a:r>
            <a:r>
              <a:rPr lang="en-GB" dirty="0" err="1"/>
              <a:t>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18E9-DAD9-B885-5FBB-E065A6F27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Split Ratio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8543-1852-8ADF-4514-FE769B9E4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Relatively short time frame overall (36 years of data)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Model architecture resulted in a necessarily poor split of data into training, validation, and testing sets.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0EF-FA10-F694-9B95-5BD31D07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Number of Subclasses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CE6E-8BD3-980E-0CD4-462EB78896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Only 105 subclasses remaining in training. 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Important subclasses in latter years dropped, such as G06F.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Relationship between subclasses lost in training when dropped.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8F0733-137A-EBC3-5406-47B6BB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BDAF83-7581-8F9C-43BE-9E359D7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1083-2B1B-50AB-C16B-70981132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28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99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922-E040-A72C-C02E-F9296CC3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</a:t>
            </a:r>
            <a:r>
              <a:rPr lang="en-GB" dirty="0" err="1"/>
              <a:t>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18E9-DAD9-B885-5FBB-E065A6F27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Failure to capture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8543-1852-8ADF-4514-FE769B9E4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Models unable to appropriately identify tech trend changes in later years. (i.e. F16H, F02F, to B60W, G06F)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0EF-FA10-F694-9B95-5BD31D07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Overgranularity</a:t>
            </a:r>
            <a:r>
              <a:rPr lang="en-GB" dirty="0">
                <a:solidFill>
                  <a:schemeClr val="bg1"/>
                </a:solidFill>
              </a:rPr>
              <a:t>/Lack Of Additional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CE6E-8BD3-980E-0CD4-462EB78896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105 feature points (subclasses) still significant given time horizon of 36 (years).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Need to provide clustering or capture relationship between frequencies by patent identifiers.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Need of prior art citation information to track trajectories of clusters.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8F0733-137A-EBC3-5406-47B6BB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BDAF83-7581-8F9C-43BE-9E359D7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1083-2B1B-50AB-C16B-70981132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52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587752"/>
            <a:ext cx="6754369" cy="3258102"/>
          </a:xfrm>
        </p:spPr>
        <p:txBody>
          <a:bodyPr rtlCol="0" anchor="ctr"/>
          <a:lstStyle/>
          <a:p>
            <a:pPr algn="just" rtl="0"/>
            <a:r>
              <a:rPr lang="en-GB" dirty="0"/>
              <a:t>Methodology Overview</a:t>
            </a:r>
          </a:p>
          <a:p>
            <a:pPr algn="just" rtl="0"/>
            <a:r>
              <a:rPr lang="en-GB" dirty="0"/>
              <a:t>Exploratory Findings</a:t>
            </a:r>
          </a:p>
          <a:p>
            <a:pPr algn="just" rtl="0"/>
            <a:r>
              <a:rPr lang="en-GB" dirty="0"/>
              <a:t>Model Findings</a:t>
            </a:r>
          </a:p>
          <a:p>
            <a:pPr algn="just" rtl="0"/>
            <a:r>
              <a:rPr lang="en-GB" dirty="0"/>
              <a:t>Analysis, Future Work, Conclusions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4722503D-ED2B-46FC-B35C-DA57B68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n-US"/>
              <a:t>2023</a:t>
            </a:r>
            <a:endParaRPr lang="en-GB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4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922-E040-A72C-C02E-F9296CC3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18E9-DAD9-B885-5FBB-E065A6F2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4175" y="768029"/>
            <a:ext cx="4818888" cy="89204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Audio analysis attempt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8F0733-137A-EBC3-5406-47B6BB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BDAF83-7581-8F9C-43BE-9E359D7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1083-2B1B-50AB-C16B-70981132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30</a:t>
            </a:fld>
            <a:endParaRPr lang="en-GB" noProof="0"/>
          </a:p>
        </p:txBody>
      </p:sp>
      <p:pic>
        <p:nvPicPr>
          <p:cNvPr id="17" name="Picture 16" descr="A graph showing a blue line&#10;&#10;Description automatically generated">
            <a:extLst>
              <a:ext uri="{FF2B5EF4-FFF2-40B4-BE49-F238E27FC236}">
                <a16:creationId xmlns:a16="http://schemas.microsoft.com/office/drawing/2014/main" id="{B784A9DA-E744-024F-46A1-AFC82E1B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5" y="2110292"/>
            <a:ext cx="11694298" cy="41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922-E040-A72C-C02E-F9296CC3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0EF-FA10-F694-9B95-5BD31D07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9756" y="1747580"/>
            <a:ext cx="4818888" cy="89204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Outcomes: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CE6E-8BD3-980E-0CD4-462EB7889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3" y="2724612"/>
            <a:ext cx="5043411" cy="375238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Yes. However, subclass frequencies data alone is clearly insufficient.</a:t>
            </a:r>
          </a:p>
          <a:p>
            <a:pPr marL="457200" indent="-457200">
              <a:buAutoNum type="arabicParenR"/>
            </a:pPr>
            <a:r>
              <a:rPr lang="en-GB" dirty="0" err="1">
                <a:solidFill>
                  <a:schemeClr val="bg1"/>
                </a:solidFill>
              </a:rPr>
              <a:t>Näive</a:t>
            </a:r>
            <a:r>
              <a:rPr lang="en-GB" dirty="0">
                <a:solidFill>
                  <a:schemeClr val="bg1"/>
                </a:solidFill>
              </a:rPr>
              <a:t> models are better for 5-years predictions, while LSTM is the best ML model for 5-years predictions.</a:t>
            </a:r>
          </a:p>
          <a:p>
            <a:pPr marL="457200" indent="-457200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2010-2015 represents a big shift to digital technologies for Volkswagen. These are not represented sufficiently, if at all, earlier.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8F0733-137A-EBC3-5406-47B6BB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BDAF83-7581-8F9C-43BE-9E359D7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1083-2B1B-50AB-C16B-70981132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31</a:t>
            </a:fld>
            <a:endParaRPr lang="en-GB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33CCBE-6809-2733-5144-5C16C4BA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5" y="2587752"/>
            <a:ext cx="554785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4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17A-D0E5-8594-5D20-87798593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89" y="2656643"/>
            <a:ext cx="10268712" cy="1700784"/>
          </a:xfrm>
        </p:spPr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436D-4C83-74BA-F499-AE51924E6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8E505-609B-DC56-7A25-FFD2EBD8FA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84495-14E0-F4A1-0DF7-4787CC77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53F09-5E30-A2E6-008A-5FE3DCE4D5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9BF1F1-01F1-50FA-E171-DA7FA137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FC8BC52-2595-5C2B-740B-FAC12D16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633CE-959D-B7B7-F376-022C0BF3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32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28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Presenter 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/>
          <a:lstStyle/>
          <a:p>
            <a:pPr rtl="0"/>
            <a:r>
              <a:rPr lang="en-GB"/>
              <a:t>Email address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765B3E-A7DA-421D-A959-98BFA5AE3B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/>
          <a:lstStyle/>
          <a:p>
            <a:pPr rtl="0"/>
            <a:r>
              <a:rPr lang="en-GB"/>
              <a:t>Website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0398B5F-BF8F-42E4-966A-B8A111CA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n-US"/>
              <a:t>2023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78" y="2274116"/>
            <a:ext cx="4891722" cy="3594100"/>
          </a:xfrm>
        </p:spPr>
        <p:txBody>
          <a:bodyPr rtlCol="0">
            <a:normAutofit/>
          </a:bodyPr>
          <a:lstStyle/>
          <a:p>
            <a:pPr algn="just" rtl="0"/>
            <a:r>
              <a:rPr lang="en-GB" dirty="0"/>
              <a:t>This project intends to understand the feasibility of employing statistical and machine learning models to predict future trends of patents using subclass level patent information.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/>
              <a:t>2023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62F71B-8D1B-6E41-AA6F-8F21B06665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6FFF8-8346-4A16-05D2-78C88CE9E5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C447DB-77E9-E73F-7365-C0548F8374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en-GB" dirty="0" err="1"/>
              <a:t>Summaric</a:t>
            </a:r>
            <a:r>
              <a:rPr lang="en-GB" dirty="0"/>
              <a:t> overview of project method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BE44-3FA2-D4C3-016F-7D8F330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5400" dirty="0"/>
              <a:t>The Information </a:t>
            </a:r>
            <a:r>
              <a:rPr lang="en-GB" sz="5400" dirty="0" err="1"/>
              <a:t>CYcle</a:t>
            </a:r>
            <a:endParaRPr lang="en-GB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8AE3-4062-4DB4-EAC2-43A45317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34C34-6023-7BAC-0703-7276FE3D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noProof="0"/>
              <a:t>2023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2582-F046-530F-458F-4D2FC45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n-GB" noProof="0" smtClean="0"/>
              <a:t>6</a:t>
            </a:fld>
            <a:endParaRPr lang="en-GB" noProof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780CB6F-8B83-7262-4322-332F8914D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416855"/>
              </p:ext>
            </p:extLst>
          </p:nvPr>
        </p:nvGraphicFramePr>
        <p:xfrm>
          <a:off x="302997" y="1974887"/>
          <a:ext cx="11508003" cy="456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42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8537-7DD9-ED53-CFC6-3FCA61D1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Exploratory </a:t>
            </a:r>
            <a:r>
              <a:rPr lang="en-GB" sz="5400" dirty="0" err="1"/>
              <a:t>FIndings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1102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317814"/>
            <a:ext cx="11714770" cy="1443059"/>
          </a:xfrm>
        </p:spPr>
        <p:txBody>
          <a:bodyPr>
            <a:noAutofit/>
          </a:bodyPr>
          <a:lstStyle/>
          <a:p>
            <a:r>
              <a:rPr lang="en-US" sz="5400" dirty="0"/>
              <a:t>Annual patterns</a:t>
            </a:r>
          </a:p>
        </p:txBody>
      </p:sp>
      <p:pic>
        <p:nvPicPr>
          <p:cNvPr id="10" name="Content Placeholder 9" descr="A graph and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C27D5AB-146C-F146-2A46-F3924462D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674" y="2150791"/>
            <a:ext cx="7669626" cy="3815640"/>
          </a:xfrm>
          <a:noFill/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A2BB-8ED3-DA7D-C07D-74EDB4FE678B}"/>
              </a:ext>
            </a:extLst>
          </p:cNvPr>
          <p:cNvSpPr txBox="1"/>
          <p:nvPr/>
        </p:nvSpPr>
        <p:spPr>
          <a:xfrm>
            <a:off x="8313201" y="2049972"/>
            <a:ext cx="3349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Key points: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Overall Upward Trend</a:t>
            </a:r>
          </a:p>
          <a:p>
            <a:pPr marL="342900" indent="-342900" algn="just">
              <a:buAutoNum type="arabicParenR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“Peaks” every 9-10 years. (1986, 1995, 2005, 2012)</a:t>
            </a:r>
          </a:p>
          <a:p>
            <a:pPr marL="342900" indent="-342900" algn="just">
              <a:buAutoNum type="arabicParenR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 algn="just">
              <a:buAutoNum type="arabicParenR"/>
            </a:pPr>
            <a:r>
              <a:rPr lang="en-GB" dirty="0">
                <a:solidFill>
                  <a:schemeClr val="bg1"/>
                </a:solidFill>
              </a:rPr>
              <a:t>Patent research highly concentrated on very few subclasses. Spread out otherwise.</a:t>
            </a:r>
          </a:p>
          <a:p>
            <a:pPr marL="342900" indent="-342900">
              <a:buAutoNum type="arabicParenR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1CA990D-0D75-6D63-6BD9-BE30FC8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476" y="547014"/>
            <a:ext cx="3214009" cy="462915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Section level trends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2023</a:t>
            </a:r>
            <a:endParaRPr lang="en-GB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63168" y="6356349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>
                <a:solidFill>
                  <a:schemeClr val="bg1"/>
                </a:solidFill>
              </a:rPr>
              <a:t>FOR INTERNAL USE ONLY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 descr="A group of graphs showing different levels of data&#10;&#10;Description automatically generated with medium confidence">
            <a:extLst>
              <a:ext uri="{FF2B5EF4-FFF2-40B4-BE49-F238E27FC236}">
                <a16:creationId xmlns:a16="http://schemas.microsoft.com/office/drawing/2014/main" id="{1B9EEC4B-5964-854B-DF9E-0506EF5C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93" y="381000"/>
            <a:ext cx="8052707" cy="56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69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53_TF11201103_Win32" id="{75EAE3B7-4D46-4C10-85AC-364937A052FB}" vid="{82C9772A-0BB1-4763-95DB-AB3CD5960B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0</TotalTime>
  <Words>887</Words>
  <Application>Microsoft Office PowerPoint</Application>
  <PresentationFormat>Widescreen</PresentationFormat>
  <Paragraphs>215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Finding patterns and predicting future value in patents:   A Volkswagen Case Study</vt:lpstr>
      <vt:lpstr>Research Questions</vt:lpstr>
      <vt:lpstr>AGENDA</vt:lpstr>
      <vt:lpstr>introduction</vt:lpstr>
      <vt:lpstr>Methodology</vt:lpstr>
      <vt:lpstr>The Information CYcle</vt:lpstr>
      <vt:lpstr>Exploratory FIndings</vt:lpstr>
      <vt:lpstr>Annual patterns</vt:lpstr>
      <vt:lpstr>Section level trends</vt:lpstr>
      <vt:lpstr>Key  subclasses</vt:lpstr>
      <vt:lpstr>Top 10 through the years</vt:lpstr>
      <vt:lpstr>PowerPoint Presentation</vt:lpstr>
      <vt:lpstr>Moving  Averages</vt:lpstr>
      <vt:lpstr>Trend breakdown</vt:lpstr>
      <vt:lpstr>MOdel FIndings</vt:lpstr>
      <vt:lpstr>Statistical Models</vt:lpstr>
      <vt:lpstr>Simple moving averages</vt:lpstr>
      <vt:lpstr>PowerPoint Presentation</vt:lpstr>
      <vt:lpstr>Exponential moving averages</vt:lpstr>
      <vt:lpstr>PowerPoint Presentation</vt:lpstr>
      <vt:lpstr>Machine Learning Models</vt:lpstr>
      <vt:lpstr>Data preparation</vt:lpstr>
      <vt:lpstr>Sliding windows</vt:lpstr>
      <vt:lpstr>Window Forecast</vt:lpstr>
      <vt:lpstr>1-Year prediction models</vt:lpstr>
      <vt:lpstr>5-Years prediction models</vt:lpstr>
      <vt:lpstr>Analysis, Future Work, Conclusions</vt:lpstr>
      <vt:lpstr>Technical ANalysis</vt:lpstr>
      <vt:lpstr>Qualitative ANalysis</vt:lpstr>
      <vt:lpstr>Future work</vt:lpstr>
      <vt:lpstr>Conclusion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patterns and predicting future value in patents:   A Volkswagen Case Study</dc:title>
  <dc:creator>Zhu Yang Ng</dc:creator>
  <cp:lastModifiedBy>Zhu Yang Ng</cp:lastModifiedBy>
  <cp:revision>3</cp:revision>
  <dcterms:created xsi:type="dcterms:W3CDTF">2023-09-06T19:58:00Z</dcterms:created>
  <dcterms:modified xsi:type="dcterms:W3CDTF">2023-09-06T22:19:21Z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