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83" r:id="rId3"/>
    <p:sldId id="284" r:id="rId4"/>
    <p:sldId id="285" r:id="rId5"/>
    <p:sldId id="286" r:id="rId6"/>
    <p:sldId id="287" r:id="rId7"/>
    <p:sldId id="288" r:id="rId8"/>
    <p:sldId id="289" r:id="rId9"/>
    <p:sldId id="290" r:id="rId10"/>
    <p:sldId id="291" r:id="rId11"/>
    <p:sldId id="292" r:id="rId12"/>
    <p:sldId id="297" r:id="rId13"/>
    <p:sldId id="294" r:id="rId14"/>
    <p:sldId id="309" r:id="rId15"/>
    <p:sldId id="295" r:id="rId16"/>
    <p:sldId id="296" r:id="rId17"/>
    <p:sldId id="298" r:id="rId18"/>
    <p:sldId id="299" r:id="rId19"/>
    <p:sldId id="300" r:id="rId20"/>
    <p:sldId id="301" r:id="rId21"/>
    <p:sldId id="302" r:id="rId22"/>
    <p:sldId id="303" r:id="rId23"/>
    <p:sldId id="305" r:id="rId24"/>
    <p:sldId id="306" r:id="rId25"/>
    <p:sldId id="308" r:id="rId26"/>
    <p:sldId id="307" r:id="rId27"/>
    <p:sldId id="310" r:id="rId28"/>
    <p:sldId id="264" r:id="rId29"/>
    <p:sldId id="270" r:id="rId30"/>
    <p:sldId id="273" r:id="rId31"/>
    <p:sldId id="276" r:id="rId32"/>
    <p:sldId id="279" r:id="rId33"/>
    <p:sldId id="311" r:id="rId34"/>
  </p:sldIdLst>
  <p:sldSz cx="2303463" cy="32035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napToGrid="0">
      <p:cViewPr varScale="1">
        <p:scale>
          <a:sx n="212" d="100"/>
          <a:sy n="212" d="100"/>
        </p:scale>
        <p:origin x="745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2760" y="524289"/>
            <a:ext cx="1957944" cy="1115319"/>
          </a:xfrm>
        </p:spPr>
        <p:txBody>
          <a:bodyPr anchor="b"/>
          <a:lstStyle>
            <a:lvl1pPr algn="ctr">
              <a:defRPr sz="1511"/>
            </a:lvl1pPr>
          </a:lstStyle>
          <a:p>
            <a:r>
              <a:rPr lang="en-US"/>
              <a:t>Click to edit Master title style</a:t>
            </a:r>
            <a:endParaRPr lang="en-US" dirty="0"/>
          </a:p>
        </p:txBody>
      </p:sp>
      <p:sp>
        <p:nvSpPr>
          <p:cNvPr id="3" name="Subtitle 2"/>
          <p:cNvSpPr>
            <a:spLocks noGrp="1"/>
          </p:cNvSpPr>
          <p:nvPr>
            <p:ph type="subTitle" idx="1"/>
          </p:nvPr>
        </p:nvSpPr>
        <p:spPr>
          <a:xfrm>
            <a:off x="287933" y="1682619"/>
            <a:ext cx="1727597" cy="773455"/>
          </a:xfrm>
        </p:spPr>
        <p:txBody>
          <a:bodyPr/>
          <a:lstStyle>
            <a:lvl1pPr marL="0" indent="0" algn="ctr">
              <a:buNone/>
              <a:defRPr sz="605"/>
            </a:lvl1pPr>
            <a:lvl2pPr marL="115169" indent="0" algn="ctr">
              <a:buNone/>
              <a:defRPr sz="504"/>
            </a:lvl2pPr>
            <a:lvl3pPr marL="230337" indent="0" algn="ctr">
              <a:buNone/>
              <a:defRPr sz="453"/>
            </a:lvl3pPr>
            <a:lvl4pPr marL="345506" indent="0" algn="ctr">
              <a:buNone/>
              <a:defRPr sz="403"/>
            </a:lvl4pPr>
            <a:lvl5pPr marL="460675" indent="0" algn="ctr">
              <a:buNone/>
              <a:defRPr sz="403"/>
            </a:lvl5pPr>
            <a:lvl6pPr marL="575843" indent="0" algn="ctr">
              <a:buNone/>
              <a:defRPr sz="403"/>
            </a:lvl6pPr>
            <a:lvl7pPr marL="691012" indent="0" algn="ctr">
              <a:buNone/>
              <a:defRPr sz="403"/>
            </a:lvl7pPr>
            <a:lvl8pPr marL="806181" indent="0" algn="ctr">
              <a:buNone/>
              <a:defRPr sz="403"/>
            </a:lvl8pPr>
            <a:lvl9pPr marL="921349" indent="0" algn="ctr">
              <a:buNone/>
              <a:defRPr sz="40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71B553-6B82-463F-AA40-408D2FF17257}" type="datetimeFigureOut">
              <a:rPr lang="en-GB" smtClean="0"/>
              <a:t>26/02/2024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F28092-58DD-4517-BC74-AC0D8D94805A}" type="slidenum">
              <a:rPr lang="en-GB" smtClean="0"/>
              <a:t>‹#›</a:t>
            </a:fld>
            <a:endParaRPr lang="en-GB"/>
          </a:p>
        </p:txBody>
      </p:sp>
    </p:spTree>
    <p:extLst>
      <p:ext uri="{BB962C8B-B14F-4D97-AF65-F5344CB8AC3E}">
        <p14:creationId xmlns:p14="http://schemas.microsoft.com/office/powerpoint/2010/main" val="335675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1B553-6B82-463F-AA40-408D2FF17257}" type="datetimeFigureOut">
              <a:rPr lang="en-GB" smtClean="0"/>
              <a:t>26/02/2024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F28092-58DD-4517-BC74-AC0D8D94805A}" type="slidenum">
              <a:rPr lang="en-GB" smtClean="0"/>
              <a:t>‹#›</a:t>
            </a:fld>
            <a:endParaRPr lang="en-GB"/>
          </a:p>
        </p:txBody>
      </p:sp>
    </p:spTree>
    <p:extLst>
      <p:ext uri="{BB962C8B-B14F-4D97-AF65-F5344CB8AC3E}">
        <p14:creationId xmlns:p14="http://schemas.microsoft.com/office/powerpoint/2010/main" val="348291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8416" y="170561"/>
            <a:ext cx="496684" cy="2714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8363" y="170561"/>
            <a:ext cx="1461259" cy="2714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1B553-6B82-463F-AA40-408D2FF17257}" type="datetimeFigureOut">
              <a:rPr lang="en-GB" smtClean="0"/>
              <a:t>26/02/2024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F28092-58DD-4517-BC74-AC0D8D94805A}" type="slidenum">
              <a:rPr lang="en-GB" smtClean="0"/>
              <a:t>‹#›</a:t>
            </a:fld>
            <a:endParaRPr lang="en-GB"/>
          </a:p>
        </p:txBody>
      </p:sp>
    </p:spTree>
    <p:extLst>
      <p:ext uri="{BB962C8B-B14F-4D97-AF65-F5344CB8AC3E}">
        <p14:creationId xmlns:p14="http://schemas.microsoft.com/office/powerpoint/2010/main" val="95744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1B553-6B82-463F-AA40-408D2FF17257}" type="datetimeFigureOut">
              <a:rPr lang="en-GB" smtClean="0"/>
              <a:t>26/02/2024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F28092-58DD-4517-BC74-AC0D8D94805A}" type="slidenum">
              <a:rPr lang="en-GB" smtClean="0"/>
              <a:t>‹#›</a:t>
            </a:fld>
            <a:endParaRPr lang="en-GB"/>
          </a:p>
        </p:txBody>
      </p:sp>
    </p:spTree>
    <p:extLst>
      <p:ext uri="{BB962C8B-B14F-4D97-AF65-F5344CB8AC3E}">
        <p14:creationId xmlns:p14="http://schemas.microsoft.com/office/powerpoint/2010/main" val="3604550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7163" y="798670"/>
            <a:ext cx="1986737" cy="1332598"/>
          </a:xfrm>
        </p:spPr>
        <p:txBody>
          <a:bodyPr anchor="b"/>
          <a:lstStyle>
            <a:lvl1pPr>
              <a:defRPr sz="1511"/>
            </a:lvl1pPr>
          </a:lstStyle>
          <a:p>
            <a:r>
              <a:rPr lang="en-US"/>
              <a:t>Click to edit Master title style</a:t>
            </a:r>
            <a:endParaRPr lang="en-US" dirty="0"/>
          </a:p>
        </p:txBody>
      </p:sp>
      <p:sp>
        <p:nvSpPr>
          <p:cNvPr id="3" name="Text Placeholder 2"/>
          <p:cNvSpPr>
            <a:spLocks noGrp="1"/>
          </p:cNvSpPr>
          <p:nvPr>
            <p:ph type="body" idx="1"/>
          </p:nvPr>
        </p:nvSpPr>
        <p:spPr>
          <a:xfrm>
            <a:off x="157163" y="2143875"/>
            <a:ext cx="1986737" cy="700782"/>
          </a:xfrm>
        </p:spPr>
        <p:txBody>
          <a:bodyPr/>
          <a:lstStyle>
            <a:lvl1pPr marL="0" indent="0">
              <a:buNone/>
              <a:defRPr sz="605">
                <a:solidFill>
                  <a:schemeClr val="tx1"/>
                </a:solidFill>
              </a:defRPr>
            </a:lvl1pPr>
            <a:lvl2pPr marL="115169" indent="0">
              <a:buNone/>
              <a:defRPr sz="504">
                <a:solidFill>
                  <a:schemeClr val="tx1">
                    <a:tint val="75000"/>
                  </a:schemeClr>
                </a:solidFill>
              </a:defRPr>
            </a:lvl2pPr>
            <a:lvl3pPr marL="230337" indent="0">
              <a:buNone/>
              <a:defRPr sz="453">
                <a:solidFill>
                  <a:schemeClr val="tx1">
                    <a:tint val="75000"/>
                  </a:schemeClr>
                </a:solidFill>
              </a:defRPr>
            </a:lvl3pPr>
            <a:lvl4pPr marL="345506" indent="0">
              <a:buNone/>
              <a:defRPr sz="403">
                <a:solidFill>
                  <a:schemeClr val="tx1">
                    <a:tint val="75000"/>
                  </a:schemeClr>
                </a:solidFill>
              </a:defRPr>
            </a:lvl4pPr>
            <a:lvl5pPr marL="460675" indent="0">
              <a:buNone/>
              <a:defRPr sz="403">
                <a:solidFill>
                  <a:schemeClr val="tx1">
                    <a:tint val="75000"/>
                  </a:schemeClr>
                </a:solidFill>
              </a:defRPr>
            </a:lvl5pPr>
            <a:lvl6pPr marL="575843" indent="0">
              <a:buNone/>
              <a:defRPr sz="403">
                <a:solidFill>
                  <a:schemeClr val="tx1">
                    <a:tint val="75000"/>
                  </a:schemeClr>
                </a:solidFill>
              </a:defRPr>
            </a:lvl6pPr>
            <a:lvl7pPr marL="691012" indent="0">
              <a:buNone/>
              <a:defRPr sz="403">
                <a:solidFill>
                  <a:schemeClr val="tx1">
                    <a:tint val="75000"/>
                  </a:schemeClr>
                </a:solidFill>
              </a:defRPr>
            </a:lvl7pPr>
            <a:lvl8pPr marL="806181" indent="0">
              <a:buNone/>
              <a:defRPr sz="403">
                <a:solidFill>
                  <a:schemeClr val="tx1">
                    <a:tint val="75000"/>
                  </a:schemeClr>
                </a:solidFill>
              </a:defRPr>
            </a:lvl8pPr>
            <a:lvl9pPr marL="921349" indent="0">
              <a:buNone/>
              <a:defRPr sz="40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1B553-6B82-463F-AA40-408D2FF17257}" type="datetimeFigureOut">
              <a:rPr lang="en-GB" smtClean="0"/>
              <a:t>26/02/2024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F28092-58DD-4517-BC74-AC0D8D94805A}" type="slidenum">
              <a:rPr lang="en-GB" smtClean="0"/>
              <a:t>‹#›</a:t>
            </a:fld>
            <a:endParaRPr lang="en-GB"/>
          </a:p>
        </p:txBody>
      </p:sp>
    </p:spTree>
    <p:extLst>
      <p:ext uri="{BB962C8B-B14F-4D97-AF65-F5344CB8AC3E}">
        <p14:creationId xmlns:p14="http://schemas.microsoft.com/office/powerpoint/2010/main" val="3496372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363" y="852803"/>
            <a:ext cx="978972" cy="20326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66128" y="852803"/>
            <a:ext cx="978972" cy="20326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71B553-6B82-463F-AA40-408D2FF17257}" type="datetimeFigureOut">
              <a:rPr lang="en-GB" smtClean="0"/>
              <a:t>26/02/2024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F28092-58DD-4517-BC74-AC0D8D94805A}" type="slidenum">
              <a:rPr lang="en-GB" smtClean="0"/>
              <a:t>‹#›</a:t>
            </a:fld>
            <a:endParaRPr lang="en-GB"/>
          </a:p>
        </p:txBody>
      </p:sp>
    </p:spTree>
    <p:extLst>
      <p:ext uri="{BB962C8B-B14F-4D97-AF65-F5344CB8AC3E}">
        <p14:creationId xmlns:p14="http://schemas.microsoft.com/office/powerpoint/2010/main" val="99403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663" y="170561"/>
            <a:ext cx="1986737" cy="61921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8663" y="785321"/>
            <a:ext cx="974473" cy="384874"/>
          </a:xfrm>
        </p:spPr>
        <p:txBody>
          <a:bodyPr anchor="b"/>
          <a:lstStyle>
            <a:lvl1pPr marL="0" indent="0">
              <a:buNone/>
              <a:defRPr sz="605" b="1"/>
            </a:lvl1pPr>
            <a:lvl2pPr marL="115169" indent="0">
              <a:buNone/>
              <a:defRPr sz="504" b="1"/>
            </a:lvl2pPr>
            <a:lvl3pPr marL="230337" indent="0">
              <a:buNone/>
              <a:defRPr sz="453" b="1"/>
            </a:lvl3pPr>
            <a:lvl4pPr marL="345506" indent="0">
              <a:buNone/>
              <a:defRPr sz="403" b="1"/>
            </a:lvl4pPr>
            <a:lvl5pPr marL="460675" indent="0">
              <a:buNone/>
              <a:defRPr sz="403" b="1"/>
            </a:lvl5pPr>
            <a:lvl6pPr marL="575843" indent="0">
              <a:buNone/>
              <a:defRPr sz="403" b="1"/>
            </a:lvl6pPr>
            <a:lvl7pPr marL="691012" indent="0">
              <a:buNone/>
              <a:defRPr sz="403" b="1"/>
            </a:lvl7pPr>
            <a:lvl8pPr marL="806181" indent="0">
              <a:buNone/>
              <a:defRPr sz="403" b="1"/>
            </a:lvl8pPr>
            <a:lvl9pPr marL="921349" indent="0">
              <a:buNone/>
              <a:defRPr sz="403" b="1"/>
            </a:lvl9pPr>
          </a:lstStyle>
          <a:p>
            <a:pPr lvl="0"/>
            <a:r>
              <a:rPr lang="en-US"/>
              <a:t>Click to edit Master text styles</a:t>
            </a:r>
          </a:p>
        </p:txBody>
      </p:sp>
      <p:sp>
        <p:nvSpPr>
          <p:cNvPr id="4" name="Content Placeholder 3"/>
          <p:cNvSpPr>
            <a:spLocks noGrp="1"/>
          </p:cNvSpPr>
          <p:nvPr>
            <p:ph sz="half" idx="2"/>
          </p:nvPr>
        </p:nvSpPr>
        <p:spPr>
          <a:xfrm>
            <a:off x="158663" y="1170195"/>
            <a:ext cx="974473" cy="17211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66128" y="785321"/>
            <a:ext cx="979272" cy="384874"/>
          </a:xfrm>
        </p:spPr>
        <p:txBody>
          <a:bodyPr anchor="b"/>
          <a:lstStyle>
            <a:lvl1pPr marL="0" indent="0">
              <a:buNone/>
              <a:defRPr sz="605" b="1"/>
            </a:lvl1pPr>
            <a:lvl2pPr marL="115169" indent="0">
              <a:buNone/>
              <a:defRPr sz="504" b="1"/>
            </a:lvl2pPr>
            <a:lvl3pPr marL="230337" indent="0">
              <a:buNone/>
              <a:defRPr sz="453" b="1"/>
            </a:lvl3pPr>
            <a:lvl4pPr marL="345506" indent="0">
              <a:buNone/>
              <a:defRPr sz="403" b="1"/>
            </a:lvl4pPr>
            <a:lvl5pPr marL="460675" indent="0">
              <a:buNone/>
              <a:defRPr sz="403" b="1"/>
            </a:lvl5pPr>
            <a:lvl6pPr marL="575843" indent="0">
              <a:buNone/>
              <a:defRPr sz="403" b="1"/>
            </a:lvl6pPr>
            <a:lvl7pPr marL="691012" indent="0">
              <a:buNone/>
              <a:defRPr sz="403" b="1"/>
            </a:lvl7pPr>
            <a:lvl8pPr marL="806181" indent="0">
              <a:buNone/>
              <a:defRPr sz="403" b="1"/>
            </a:lvl8pPr>
            <a:lvl9pPr marL="921349" indent="0">
              <a:buNone/>
              <a:defRPr sz="403" b="1"/>
            </a:lvl9pPr>
          </a:lstStyle>
          <a:p>
            <a:pPr lvl="0"/>
            <a:r>
              <a:rPr lang="en-US"/>
              <a:t>Click to edit Master text styles</a:t>
            </a:r>
          </a:p>
        </p:txBody>
      </p:sp>
      <p:sp>
        <p:nvSpPr>
          <p:cNvPr id="6" name="Content Placeholder 5"/>
          <p:cNvSpPr>
            <a:spLocks noGrp="1"/>
          </p:cNvSpPr>
          <p:nvPr>
            <p:ph sz="quarter" idx="4"/>
          </p:nvPr>
        </p:nvSpPr>
        <p:spPr>
          <a:xfrm>
            <a:off x="1166128" y="1170195"/>
            <a:ext cx="979272" cy="17211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71B553-6B82-463F-AA40-408D2FF17257}" type="datetimeFigureOut">
              <a:rPr lang="en-GB" smtClean="0"/>
              <a:t>26/02/2024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EF28092-58DD-4517-BC74-AC0D8D94805A}" type="slidenum">
              <a:rPr lang="en-GB" smtClean="0"/>
              <a:t>‹#›</a:t>
            </a:fld>
            <a:endParaRPr lang="en-GB"/>
          </a:p>
        </p:txBody>
      </p:sp>
    </p:spTree>
    <p:extLst>
      <p:ext uri="{BB962C8B-B14F-4D97-AF65-F5344CB8AC3E}">
        <p14:creationId xmlns:p14="http://schemas.microsoft.com/office/powerpoint/2010/main" val="253782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71B553-6B82-463F-AA40-408D2FF17257}" type="datetimeFigureOut">
              <a:rPr lang="en-GB" smtClean="0"/>
              <a:t>26/02/2024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EF28092-58DD-4517-BC74-AC0D8D94805A}" type="slidenum">
              <a:rPr lang="en-GB" smtClean="0"/>
              <a:t>‹#›</a:t>
            </a:fld>
            <a:endParaRPr lang="en-GB"/>
          </a:p>
        </p:txBody>
      </p:sp>
    </p:spTree>
    <p:extLst>
      <p:ext uri="{BB962C8B-B14F-4D97-AF65-F5344CB8AC3E}">
        <p14:creationId xmlns:p14="http://schemas.microsoft.com/office/powerpoint/2010/main" val="32695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1B553-6B82-463F-AA40-408D2FF17257}" type="datetimeFigureOut">
              <a:rPr lang="en-GB" smtClean="0"/>
              <a:t>26/02/2024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EF28092-58DD-4517-BC74-AC0D8D94805A}" type="slidenum">
              <a:rPr lang="en-GB" smtClean="0"/>
              <a:t>‹#›</a:t>
            </a:fld>
            <a:endParaRPr lang="en-GB"/>
          </a:p>
        </p:txBody>
      </p:sp>
    </p:spTree>
    <p:extLst>
      <p:ext uri="{BB962C8B-B14F-4D97-AF65-F5344CB8AC3E}">
        <p14:creationId xmlns:p14="http://schemas.microsoft.com/office/powerpoint/2010/main" val="359992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8663" y="213572"/>
            <a:ext cx="742927" cy="747501"/>
          </a:xfrm>
        </p:spPr>
        <p:txBody>
          <a:bodyPr anchor="b"/>
          <a:lstStyle>
            <a:lvl1pPr>
              <a:defRPr sz="806"/>
            </a:lvl1pPr>
          </a:lstStyle>
          <a:p>
            <a:r>
              <a:rPr lang="en-US"/>
              <a:t>Click to edit Master title style</a:t>
            </a:r>
            <a:endParaRPr lang="en-US" dirty="0"/>
          </a:p>
        </p:txBody>
      </p:sp>
      <p:sp>
        <p:nvSpPr>
          <p:cNvPr id="3" name="Content Placeholder 2"/>
          <p:cNvSpPr>
            <a:spLocks noGrp="1"/>
          </p:cNvSpPr>
          <p:nvPr>
            <p:ph idx="1"/>
          </p:nvPr>
        </p:nvSpPr>
        <p:spPr>
          <a:xfrm>
            <a:off x="979272" y="461256"/>
            <a:ext cx="1166128" cy="2276615"/>
          </a:xfrm>
        </p:spPr>
        <p:txBody>
          <a:bodyPr/>
          <a:lstStyle>
            <a:lvl1pPr>
              <a:defRPr sz="806"/>
            </a:lvl1pPr>
            <a:lvl2pPr>
              <a:defRPr sz="705"/>
            </a:lvl2pPr>
            <a:lvl3pPr>
              <a:defRPr sz="605"/>
            </a:lvl3pPr>
            <a:lvl4pPr>
              <a:defRPr sz="504"/>
            </a:lvl4pPr>
            <a:lvl5pPr>
              <a:defRPr sz="504"/>
            </a:lvl5pPr>
            <a:lvl6pPr>
              <a:defRPr sz="504"/>
            </a:lvl6pPr>
            <a:lvl7pPr>
              <a:defRPr sz="504"/>
            </a:lvl7pPr>
            <a:lvl8pPr>
              <a:defRPr sz="504"/>
            </a:lvl8pPr>
            <a:lvl9pPr>
              <a:defRPr sz="5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8663" y="961072"/>
            <a:ext cx="742927" cy="1780506"/>
          </a:xfrm>
        </p:spPr>
        <p:txBody>
          <a:bodyPr/>
          <a:lstStyle>
            <a:lvl1pPr marL="0" indent="0">
              <a:buNone/>
              <a:defRPr sz="403"/>
            </a:lvl1pPr>
            <a:lvl2pPr marL="115169" indent="0">
              <a:buNone/>
              <a:defRPr sz="353"/>
            </a:lvl2pPr>
            <a:lvl3pPr marL="230337" indent="0">
              <a:buNone/>
              <a:defRPr sz="302"/>
            </a:lvl3pPr>
            <a:lvl4pPr marL="345506" indent="0">
              <a:buNone/>
              <a:defRPr sz="252"/>
            </a:lvl4pPr>
            <a:lvl5pPr marL="460675" indent="0">
              <a:buNone/>
              <a:defRPr sz="252"/>
            </a:lvl5pPr>
            <a:lvl6pPr marL="575843" indent="0">
              <a:buNone/>
              <a:defRPr sz="252"/>
            </a:lvl6pPr>
            <a:lvl7pPr marL="691012" indent="0">
              <a:buNone/>
              <a:defRPr sz="252"/>
            </a:lvl7pPr>
            <a:lvl8pPr marL="806181" indent="0">
              <a:buNone/>
              <a:defRPr sz="252"/>
            </a:lvl8pPr>
            <a:lvl9pPr marL="921349" indent="0">
              <a:buNone/>
              <a:defRPr sz="252"/>
            </a:lvl9pPr>
          </a:lstStyle>
          <a:p>
            <a:pPr lvl="0"/>
            <a:r>
              <a:rPr lang="en-US"/>
              <a:t>Click to edit Master text styles</a:t>
            </a:r>
          </a:p>
        </p:txBody>
      </p:sp>
      <p:sp>
        <p:nvSpPr>
          <p:cNvPr id="5" name="Date Placeholder 4"/>
          <p:cNvSpPr>
            <a:spLocks noGrp="1"/>
          </p:cNvSpPr>
          <p:nvPr>
            <p:ph type="dt" sz="half" idx="10"/>
          </p:nvPr>
        </p:nvSpPr>
        <p:spPr/>
        <p:txBody>
          <a:bodyPr/>
          <a:lstStyle/>
          <a:p>
            <a:fld id="{5371B553-6B82-463F-AA40-408D2FF17257}" type="datetimeFigureOut">
              <a:rPr lang="en-GB" smtClean="0"/>
              <a:t>26/02/2024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F28092-58DD-4517-BC74-AC0D8D94805A}" type="slidenum">
              <a:rPr lang="en-GB" smtClean="0"/>
              <a:t>‹#›</a:t>
            </a:fld>
            <a:endParaRPr lang="en-GB"/>
          </a:p>
        </p:txBody>
      </p:sp>
    </p:spTree>
    <p:extLst>
      <p:ext uri="{BB962C8B-B14F-4D97-AF65-F5344CB8AC3E}">
        <p14:creationId xmlns:p14="http://schemas.microsoft.com/office/powerpoint/2010/main" val="414353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8663" y="213572"/>
            <a:ext cx="742927" cy="747501"/>
          </a:xfrm>
        </p:spPr>
        <p:txBody>
          <a:bodyPr anchor="b"/>
          <a:lstStyle>
            <a:lvl1pPr>
              <a:defRPr sz="806"/>
            </a:lvl1pPr>
          </a:lstStyle>
          <a:p>
            <a:r>
              <a:rPr lang="en-US"/>
              <a:t>Click to edit Master title style</a:t>
            </a:r>
            <a:endParaRPr lang="en-US" dirty="0"/>
          </a:p>
        </p:txBody>
      </p:sp>
      <p:sp>
        <p:nvSpPr>
          <p:cNvPr id="3" name="Picture Placeholder 2"/>
          <p:cNvSpPr>
            <a:spLocks noGrp="1" noChangeAspect="1"/>
          </p:cNvSpPr>
          <p:nvPr>
            <p:ph type="pic" idx="1"/>
          </p:nvPr>
        </p:nvSpPr>
        <p:spPr>
          <a:xfrm>
            <a:off x="979272" y="461256"/>
            <a:ext cx="1166128" cy="2276615"/>
          </a:xfrm>
        </p:spPr>
        <p:txBody>
          <a:bodyPr anchor="t"/>
          <a:lstStyle>
            <a:lvl1pPr marL="0" indent="0">
              <a:buNone/>
              <a:defRPr sz="806"/>
            </a:lvl1pPr>
            <a:lvl2pPr marL="115169" indent="0">
              <a:buNone/>
              <a:defRPr sz="705"/>
            </a:lvl2pPr>
            <a:lvl3pPr marL="230337" indent="0">
              <a:buNone/>
              <a:defRPr sz="605"/>
            </a:lvl3pPr>
            <a:lvl4pPr marL="345506" indent="0">
              <a:buNone/>
              <a:defRPr sz="504"/>
            </a:lvl4pPr>
            <a:lvl5pPr marL="460675" indent="0">
              <a:buNone/>
              <a:defRPr sz="504"/>
            </a:lvl5pPr>
            <a:lvl6pPr marL="575843" indent="0">
              <a:buNone/>
              <a:defRPr sz="504"/>
            </a:lvl6pPr>
            <a:lvl7pPr marL="691012" indent="0">
              <a:buNone/>
              <a:defRPr sz="504"/>
            </a:lvl7pPr>
            <a:lvl8pPr marL="806181" indent="0">
              <a:buNone/>
              <a:defRPr sz="504"/>
            </a:lvl8pPr>
            <a:lvl9pPr marL="921349" indent="0">
              <a:buNone/>
              <a:defRPr sz="504"/>
            </a:lvl9pPr>
          </a:lstStyle>
          <a:p>
            <a:r>
              <a:rPr lang="en-US"/>
              <a:t>Click icon to add picture</a:t>
            </a:r>
            <a:endParaRPr lang="en-US" dirty="0"/>
          </a:p>
        </p:txBody>
      </p:sp>
      <p:sp>
        <p:nvSpPr>
          <p:cNvPr id="4" name="Text Placeholder 3"/>
          <p:cNvSpPr>
            <a:spLocks noGrp="1"/>
          </p:cNvSpPr>
          <p:nvPr>
            <p:ph type="body" sz="half" idx="2"/>
          </p:nvPr>
        </p:nvSpPr>
        <p:spPr>
          <a:xfrm>
            <a:off x="158663" y="961072"/>
            <a:ext cx="742927" cy="1780506"/>
          </a:xfrm>
        </p:spPr>
        <p:txBody>
          <a:bodyPr/>
          <a:lstStyle>
            <a:lvl1pPr marL="0" indent="0">
              <a:buNone/>
              <a:defRPr sz="403"/>
            </a:lvl1pPr>
            <a:lvl2pPr marL="115169" indent="0">
              <a:buNone/>
              <a:defRPr sz="353"/>
            </a:lvl2pPr>
            <a:lvl3pPr marL="230337" indent="0">
              <a:buNone/>
              <a:defRPr sz="302"/>
            </a:lvl3pPr>
            <a:lvl4pPr marL="345506" indent="0">
              <a:buNone/>
              <a:defRPr sz="252"/>
            </a:lvl4pPr>
            <a:lvl5pPr marL="460675" indent="0">
              <a:buNone/>
              <a:defRPr sz="252"/>
            </a:lvl5pPr>
            <a:lvl6pPr marL="575843" indent="0">
              <a:buNone/>
              <a:defRPr sz="252"/>
            </a:lvl6pPr>
            <a:lvl7pPr marL="691012" indent="0">
              <a:buNone/>
              <a:defRPr sz="252"/>
            </a:lvl7pPr>
            <a:lvl8pPr marL="806181" indent="0">
              <a:buNone/>
              <a:defRPr sz="252"/>
            </a:lvl8pPr>
            <a:lvl9pPr marL="921349" indent="0">
              <a:buNone/>
              <a:defRPr sz="252"/>
            </a:lvl9pPr>
          </a:lstStyle>
          <a:p>
            <a:pPr lvl="0"/>
            <a:r>
              <a:rPr lang="en-US"/>
              <a:t>Click to edit Master text styles</a:t>
            </a:r>
          </a:p>
        </p:txBody>
      </p:sp>
      <p:sp>
        <p:nvSpPr>
          <p:cNvPr id="5" name="Date Placeholder 4"/>
          <p:cNvSpPr>
            <a:spLocks noGrp="1"/>
          </p:cNvSpPr>
          <p:nvPr>
            <p:ph type="dt" sz="half" idx="10"/>
          </p:nvPr>
        </p:nvSpPr>
        <p:spPr/>
        <p:txBody>
          <a:bodyPr/>
          <a:lstStyle/>
          <a:p>
            <a:fld id="{5371B553-6B82-463F-AA40-408D2FF17257}" type="datetimeFigureOut">
              <a:rPr lang="en-GB" smtClean="0"/>
              <a:t>26/02/2024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F28092-58DD-4517-BC74-AC0D8D94805A}" type="slidenum">
              <a:rPr lang="en-GB" smtClean="0"/>
              <a:t>‹#›</a:t>
            </a:fld>
            <a:endParaRPr lang="en-GB"/>
          </a:p>
        </p:txBody>
      </p:sp>
    </p:spTree>
    <p:extLst>
      <p:ext uri="{BB962C8B-B14F-4D97-AF65-F5344CB8AC3E}">
        <p14:creationId xmlns:p14="http://schemas.microsoft.com/office/powerpoint/2010/main" val="330668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8363" y="170561"/>
            <a:ext cx="1986737" cy="61921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8363" y="852803"/>
            <a:ext cx="1986737" cy="2032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8363" y="2969240"/>
            <a:ext cx="518279" cy="170561"/>
          </a:xfrm>
          <a:prstGeom prst="rect">
            <a:avLst/>
          </a:prstGeom>
        </p:spPr>
        <p:txBody>
          <a:bodyPr vert="horz" lIns="91440" tIns="45720" rIns="91440" bIns="45720" rtlCol="0" anchor="ctr"/>
          <a:lstStyle>
            <a:lvl1pPr algn="l">
              <a:defRPr sz="302">
                <a:solidFill>
                  <a:schemeClr val="tx1">
                    <a:tint val="75000"/>
                  </a:schemeClr>
                </a:solidFill>
              </a:defRPr>
            </a:lvl1pPr>
          </a:lstStyle>
          <a:p>
            <a:fld id="{5371B553-6B82-463F-AA40-408D2FF17257}" type="datetimeFigureOut">
              <a:rPr lang="en-GB" smtClean="0"/>
              <a:t>26/02/2024</a:t>
            </a:fld>
            <a:endParaRPr lang="en-GB"/>
          </a:p>
        </p:txBody>
      </p:sp>
      <p:sp>
        <p:nvSpPr>
          <p:cNvPr id="5" name="Footer Placeholder 4"/>
          <p:cNvSpPr>
            <a:spLocks noGrp="1"/>
          </p:cNvSpPr>
          <p:nvPr>
            <p:ph type="ftr" sz="quarter" idx="3"/>
          </p:nvPr>
        </p:nvSpPr>
        <p:spPr>
          <a:xfrm>
            <a:off x="763022" y="2969240"/>
            <a:ext cx="777419" cy="170561"/>
          </a:xfrm>
          <a:prstGeom prst="rect">
            <a:avLst/>
          </a:prstGeom>
        </p:spPr>
        <p:txBody>
          <a:bodyPr vert="horz" lIns="91440" tIns="45720" rIns="91440" bIns="45720" rtlCol="0" anchor="ctr"/>
          <a:lstStyle>
            <a:lvl1pPr algn="ctr">
              <a:defRPr sz="30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626821" y="2969240"/>
            <a:ext cx="518279" cy="170561"/>
          </a:xfrm>
          <a:prstGeom prst="rect">
            <a:avLst/>
          </a:prstGeom>
        </p:spPr>
        <p:txBody>
          <a:bodyPr vert="horz" lIns="91440" tIns="45720" rIns="91440" bIns="45720" rtlCol="0" anchor="ctr"/>
          <a:lstStyle>
            <a:lvl1pPr algn="r">
              <a:defRPr sz="302">
                <a:solidFill>
                  <a:schemeClr val="tx1">
                    <a:tint val="75000"/>
                  </a:schemeClr>
                </a:solidFill>
              </a:defRPr>
            </a:lvl1pPr>
          </a:lstStyle>
          <a:p>
            <a:fld id="{6EF28092-58DD-4517-BC74-AC0D8D94805A}" type="slidenum">
              <a:rPr lang="en-GB" smtClean="0"/>
              <a:t>‹#›</a:t>
            </a:fld>
            <a:endParaRPr lang="en-GB"/>
          </a:p>
        </p:txBody>
      </p:sp>
    </p:spTree>
    <p:extLst>
      <p:ext uri="{BB962C8B-B14F-4D97-AF65-F5344CB8AC3E}">
        <p14:creationId xmlns:p14="http://schemas.microsoft.com/office/powerpoint/2010/main" val="2372142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30337" rtl="0" eaLnBrk="1" latinLnBrk="0" hangingPunct="1">
        <a:lnSpc>
          <a:spcPct val="90000"/>
        </a:lnSpc>
        <a:spcBef>
          <a:spcPct val="0"/>
        </a:spcBef>
        <a:buNone/>
        <a:defRPr sz="1108" kern="1200">
          <a:solidFill>
            <a:schemeClr val="tx1"/>
          </a:solidFill>
          <a:latin typeface="+mj-lt"/>
          <a:ea typeface="+mj-ea"/>
          <a:cs typeface="+mj-cs"/>
        </a:defRPr>
      </a:lvl1pPr>
    </p:titleStyle>
    <p:bodyStyle>
      <a:lvl1pPr marL="57584" indent="-57584" algn="l" defTabSz="230337" rtl="0" eaLnBrk="1" latinLnBrk="0" hangingPunct="1">
        <a:lnSpc>
          <a:spcPct val="90000"/>
        </a:lnSpc>
        <a:spcBef>
          <a:spcPts val="252"/>
        </a:spcBef>
        <a:buFont typeface="Arial" panose="020B0604020202020204" pitchFamily="34" charset="0"/>
        <a:buChar char="•"/>
        <a:defRPr sz="705" kern="1200">
          <a:solidFill>
            <a:schemeClr val="tx1"/>
          </a:solidFill>
          <a:latin typeface="+mn-lt"/>
          <a:ea typeface="+mn-ea"/>
          <a:cs typeface="+mn-cs"/>
        </a:defRPr>
      </a:lvl1pPr>
      <a:lvl2pPr marL="172753" indent="-57584" algn="l" defTabSz="230337" rtl="0" eaLnBrk="1" latinLnBrk="0" hangingPunct="1">
        <a:lnSpc>
          <a:spcPct val="90000"/>
        </a:lnSpc>
        <a:spcBef>
          <a:spcPts val="126"/>
        </a:spcBef>
        <a:buFont typeface="Arial" panose="020B0604020202020204" pitchFamily="34" charset="0"/>
        <a:buChar char="•"/>
        <a:defRPr sz="605" kern="1200">
          <a:solidFill>
            <a:schemeClr val="tx1"/>
          </a:solidFill>
          <a:latin typeface="+mn-lt"/>
          <a:ea typeface="+mn-ea"/>
          <a:cs typeface="+mn-cs"/>
        </a:defRPr>
      </a:lvl2pPr>
      <a:lvl3pPr marL="287922" indent="-57584" algn="l" defTabSz="230337" rtl="0" eaLnBrk="1" latinLnBrk="0" hangingPunct="1">
        <a:lnSpc>
          <a:spcPct val="90000"/>
        </a:lnSpc>
        <a:spcBef>
          <a:spcPts val="126"/>
        </a:spcBef>
        <a:buFont typeface="Arial" panose="020B0604020202020204" pitchFamily="34" charset="0"/>
        <a:buChar char="•"/>
        <a:defRPr sz="504" kern="1200">
          <a:solidFill>
            <a:schemeClr val="tx1"/>
          </a:solidFill>
          <a:latin typeface="+mn-lt"/>
          <a:ea typeface="+mn-ea"/>
          <a:cs typeface="+mn-cs"/>
        </a:defRPr>
      </a:lvl3pPr>
      <a:lvl4pPr marL="403090" indent="-57584" algn="l" defTabSz="230337" rtl="0" eaLnBrk="1" latinLnBrk="0" hangingPunct="1">
        <a:lnSpc>
          <a:spcPct val="90000"/>
        </a:lnSpc>
        <a:spcBef>
          <a:spcPts val="126"/>
        </a:spcBef>
        <a:buFont typeface="Arial" panose="020B0604020202020204" pitchFamily="34" charset="0"/>
        <a:buChar char="•"/>
        <a:defRPr sz="453" kern="1200">
          <a:solidFill>
            <a:schemeClr val="tx1"/>
          </a:solidFill>
          <a:latin typeface="+mn-lt"/>
          <a:ea typeface="+mn-ea"/>
          <a:cs typeface="+mn-cs"/>
        </a:defRPr>
      </a:lvl4pPr>
      <a:lvl5pPr marL="518259" indent="-57584" algn="l" defTabSz="230337" rtl="0" eaLnBrk="1" latinLnBrk="0" hangingPunct="1">
        <a:lnSpc>
          <a:spcPct val="90000"/>
        </a:lnSpc>
        <a:spcBef>
          <a:spcPts val="126"/>
        </a:spcBef>
        <a:buFont typeface="Arial" panose="020B0604020202020204" pitchFamily="34" charset="0"/>
        <a:buChar char="•"/>
        <a:defRPr sz="453" kern="1200">
          <a:solidFill>
            <a:schemeClr val="tx1"/>
          </a:solidFill>
          <a:latin typeface="+mn-lt"/>
          <a:ea typeface="+mn-ea"/>
          <a:cs typeface="+mn-cs"/>
        </a:defRPr>
      </a:lvl5pPr>
      <a:lvl6pPr marL="633428" indent="-57584" algn="l" defTabSz="230337" rtl="0" eaLnBrk="1" latinLnBrk="0" hangingPunct="1">
        <a:lnSpc>
          <a:spcPct val="90000"/>
        </a:lnSpc>
        <a:spcBef>
          <a:spcPts val="126"/>
        </a:spcBef>
        <a:buFont typeface="Arial" panose="020B0604020202020204" pitchFamily="34" charset="0"/>
        <a:buChar char="•"/>
        <a:defRPr sz="453" kern="1200">
          <a:solidFill>
            <a:schemeClr val="tx1"/>
          </a:solidFill>
          <a:latin typeface="+mn-lt"/>
          <a:ea typeface="+mn-ea"/>
          <a:cs typeface="+mn-cs"/>
        </a:defRPr>
      </a:lvl6pPr>
      <a:lvl7pPr marL="748596" indent="-57584" algn="l" defTabSz="230337" rtl="0" eaLnBrk="1" latinLnBrk="0" hangingPunct="1">
        <a:lnSpc>
          <a:spcPct val="90000"/>
        </a:lnSpc>
        <a:spcBef>
          <a:spcPts val="126"/>
        </a:spcBef>
        <a:buFont typeface="Arial" panose="020B0604020202020204" pitchFamily="34" charset="0"/>
        <a:buChar char="•"/>
        <a:defRPr sz="453" kern="1200">
          <a:solidFill>
            <a:schemeClr val="tx1"/>
          </a:solidFill>
          <a:latin typeface="+mn-lt"/>
          <a:ea typeface="+mn-ea"/>
          <a:cs typeface="+mn-cs"/>
        </a:defRPr>
      </a:lvl7pPr>
      <a:lvl8pPr marL="863765" indent="-57584" algn="l" defTabSz="230337" rtl="0" eaLnBrk="1" latinLnBrk="0" hangingPunct="1">
        <a:lnSpc>
          <a:spcPct val="90000"/>
        </a:lnSpc>
        <a:spcBef>
          <a:spcPts val="126"/>
        </a:spcBef>
        <a:buFont typeface="Arial" panose="020B0604020202020204" pitchFamily="34" charset="0"/>
        <a:buChar char="•"/>
        <a:defRPr sz="453" kern="1200">
          <a:solidFill>
            <a:schemeClr val="tx1"/>
          </a:solidFill>
          <a:latin typeface="+mn-lt"/>
          <a:ea typeface="+mn-ea"/>
          <a:cs typeface="+mn-cs"/>
        </a:defRPr>
      </a:lvl8pPr>
      <a:lvl9pPr marL="978934" indent="-57584" algn="l" defTabSz="230337" rtl="0" eaLnBrk="1" latinLnBrk="0" hangingPunct="1">
        <a:lnSpc>
          <a:spcPct val="90000"/>
        </a:lnSpc>
        <a:spcBef>
          <a:spcPts val="126"/>
        </a:spcBef>
        <a:buFont typeface="Arial" panose="020B0604020202020204" pitchFamily="34" charset="0"/>
        <a:buChar char="•"/>
        <a:defRPr sz="453" kern="1200">
          <a:solidFill>
            <a:schemeClr val="tx1"/>
          </a:solidFill>
          <a:latin typeface="+mn-lt"/>
          <a:ea typeface="+mn-ea"/>
          <a:cs typeface="+mn-cs"/>
        </a:defRPr>
      </a:lvl9pPr>
    </p:bodyStyle>
    <p:otherStyle>
      <a:defPPr>
        <a:defRPr lang="en-US"/>
      </a:defPPr>
      <a:lvl1pPr marL="0" algn="l" defTabSz="230337" rtl="0" eaLnBrk="1" latinLnBrk="0" hangingPunct="1">
        <a:defRPr sz="453" kern="1200">
          <a:solidFill>
            <a:schemeClr val="tx1"/>
          </a:solidFill>
          <a:latin typeface="+mn-lt"/>
          <a:ea typeface="+mn-ea"/>
          <a:cs typeface="+mn-cs"/>
        </a:defRPr>
      </a:lvl1pPr>
      <a:lvl2pPr marL="115169" algn="l" defTabSz="230337" rtl="0" eaLnBrk="1" latinLnBrk="0" hangingPunct="1">
        <a:defRPr sz="453" kern="1200">
          <a:solidFill>
            <a:schemeClr val="tx1"/>
          </a:solidFill>
          <a:latin typeface="+mn-lt"/>
          <a:ea typeface="+mn-ea"/>
          <a:cs typeface="+mn-cs"/>
        </a:defRPr>
      </a:lvl2pPr>
      <a:lvl3pPr marL="230337" algn="l" defTabSz="230337" rtl="0" eaLnBrk="1" latinLnBrk="0" hangingPunct="1">
        <a:defRPr sz="453" kern="1200">
          <a:solidFill>
            <a:schemeClr val="tx1"/>
          </a:solidFill>
          <a:latin typeface="+mn-lt"/>
          <a:ea typeface="+mn-ea"/>
          <a:cs typeface="+mn-cs"/>
        </a:defRPr>
      </a:lvl3pPr>
      <a:lvl4pPr marL="345506" algn="l" defTabSz="230337" rtl="0" eaLnBrk="1" latinLnBrk="0" hangingPunct="1">
        <a:defRPr sz="453" kern="1200">
          <a:solidFill>
            <a:schemeClr val="tx1"/>
          </a:solidFill>
          <a:latin typeface="+mn-lt"/>
          <a:ea typeface="+mn-ea"/>
          <a:cs typeface="+mn-cs"/>
        </a:defRPr>
      </a:lvl4pPr>
      <a:lvl5pPr marL="460675" algn="l" defTabSz="230337" rtl="0" eaLnBrk="1" latinLnBrk="0" hangingPunct="1">
        <a:defRPr sz="453" kern="1200">
          <a:solidFill>
            <a:schemeClr val="tx1"/>
          </a:solidFill>
          <a:latin typeface="+mn-lt"/>
          <a:ea typeface="+mn-ea"/>
          <a:cs typeface="+mn-cs"/>
        </a:defRPr>
      </a:lvl5pPr>
      <a:lvl6pPr marL="575843" algn="l" defTabSz="230337" rtl="0" eaLnBrk="1" latinLnBrk="0" hangingPunct="1">
        <a:defRPr sz="453" kern="1200">
          <a:solidFill>
            <a:schemeClr val="tx1"/>
          </a:solidFill>
          <a:latin typeface="+mn-lt"/>
          <a:ea typeface="+mn-ea"/>
          <a:cs typeface="+mn-cs"/>
        </a:defRPr>
      </a:lvl6pPr>
      <a:lvl7pPr marL="691012" algn="l" defTabSz="230337" rtl="0" eaLnBrk="1" latinLnBrk="0" hangingPunct="1">
        <a:defRPr sz="453" kern="1200">
          <a:solidFill>
            <a:schemeClr val="tx1"/>
          </a:solidFill>
          <a:latin typeface="+mn-lt"/>
          <a:ea typeface="+mn-ea"/>
          <a:cs typeface="+mn-cs"/>
        </a:defRPr>
      </a:lvl7pPr>
      <a:lvl8pPr marL="806181" algn="l" defTabSz="230337" rtl="0" eaLnBrk="1" latinLnBrk="0" hangingPunct="1">
        <a:defRPr sz="453" kern="1200">
          <a:solidFill>
            <a:schemeClr val="tx1"/>
          </a:solidFill>
          <a:latin typeface="+mn-lt"/>
          <a:ea typeface="+mn-ea"/>
          <a:cs typeface="+mn-cs"/>
        </a:defRPr>
      </a:lvl8pPr>
      <a:lvl9pPr marL="921349" algn="l" defTabSz="230337" rtl="0" eaLnBrk="1" latinLnBrk="0" hangingPunct="1">
        <a:defRPr sz="4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nethope.box.com/v/Humanitarian-BandB" TargetMode="External"/><Relationship Id="rId2" Type="http://schemas.openxmlformats.org/officeDocument/2006/relationships/hyperlink" Target="https://forms.microsoft.com/r/Nfj38PHnbn" TargetMode="External"/><Relationship Id="rId1" Type="http://schemas.openxmlformats.org/officeDocument/2006/relationships/slideLayout" Target="../slideLayouts/slideLayout1.xml"/><Relationship Id="rId4" Type="http://schemas.openxmlformats.org/officeDocument/2006/relationships/hyperlink" Target="http://www.backdoorsandbreaches.co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7442"/>
            <a:ext cx="2016000" cy="2904988"/>
          </a:xfrm>
          <a:prstGeom prst="roundRect">
            <a:avLst>
              <a:gd name="adj" fmla="val 8706"/>
            </a:avLst>
          </a:prstGeom>
          <a:solidFill>
            <a:srgbClr val="7A0000"/>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solidFill>
                  <a:schemeClr val="bg1"/>
                </a:solidFill>
                <a:latin typeface="Agency FB" panose="020B0503020202020204" pitchFamily="34" charset="0"/>
              </a:rPr>
              <a:t>INSIDER THREAT</a:t>
            </a:r>
            <a:endParaRPr lang="en-GB" sz="1200" dirty="0">
              <a:solidFill>
                <a:schemeClr val="bg1"/>
              </a:solidFill>
              <a:latin typeface="Agency FB" panose="020B0503020202020204" pitchFamily="34" charset="0"/>
            </a:endParaRPr>
          </a:p>
        </p:txBody>
      </p:sp>
      <p:sp>
        <p:nvSpPr>
          <p:cNvPr id="11" name="TextBox 10">
            <a:extLst>
              <a:ext uri="{FF2B5EF4-FFF2-40B4-BE49-F238E27FC236}">
                <a16:creationId xmlns:a16="http://schemas.microsoft.com/office/drawing/2014/main" id="{684D2CC5-AD42-9E12-545D-CEB0E656BF46}"/>
              </a:ext>
            </a:extLst>
          </p:cNvPr>
          <p:cNvSpPr txBox="1"/>
          <p:nvPr/>
        </p:nvSpPr>
        <p:spPr>
          <a:xfrm>
            <a:off x="250022" y="2067049"/>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50270" y="563007"/>
            <a:ext cx="1991816" cy="1600438"/>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Your physical security team believes that a member of staff is working covertly with </a:t>
            </a:r>
            <a:r>
              <a:rPr lang="en-GB" sz="700" dirty="0">
                <a:solidFill>
                  <a:srgbClr val="000000"/>
                </a:solidFill>
                <a:latin typeface="Agency FB" panose="020B0503020202020204" pitchFamily="34" charset="0"/>
              </a:rPr>
              <a:t>one of the sides engaged in </a:t>
            </a:r>
            <a:r>
              <a:rPr lang="en-GB" sz="700" b="0" i="0" dirty="0">
                <a:solidFill>
                  <a:srgbClr val="000000"/>
                </a:solidFill>
                <a:effectLst/>
                <a:latin typeface="Agency FB" panose="020B0503020202020204" pitchFamily="34" charset="0"/>
              </a:rPr>
              <a:t>a civil war in a conflict-affected country you work in. They ask for help understanding what the staff member is doing using your tools to identify if this is true, what they’re </a:t>
            </a:r>
            <a:r>
              <a:rPr lang="en-GB" sz="700" dirty="0">
                <a:solidFill>
                  <a:srgbClr val="000000"/>
                </a:solidFill>
                <a:latin typeface="Agency FB" panose="020B0503020202020204" pitchFamily="34" charset="0"/>
              </a:rPr>
              <a:t>doing </a:t>
            </a:r>
            <a:r>
              <a:rPr lang="en-GB" sz="700" b="0" i="0" dirty="0">
                <a:solidFill>
                  <a:srgbClr val="000000"/>
                </a:solidFill>
                <a:effectLst/>
                <a:latin typeface="Agency FB" panose="020B0503020202020204" pitchFamily="34" charset="0"/>
              </a:rPr>
              <a:t>why, and establish the risk and motive. You quickly point out to them that they could be misusing access for various ends, and that we should treat this as a potential breach. What has the member of staff done? </a:t>
            </a:r>
          </a:p>
          <a:p>
            <a:endParaRPr lang="en-GB" sz="700" b="0" i="0" dirty="0">
              <a:solidFill>
                <a:srgbClr val="000000"/>
              </a:solidFill>
              <a:effectLst/>
              <a:latin typeface="Agency FB" panose="020B0503020202020204" pitchFamily="34" charset="0"/>
            </a:endParaRPr>
          </a:p>
          <a:p>
            <a:r>
              <a:rPr lang="en-GB" sz="700" b="0" i="0" dirty="0">
                <a:solidFill>
                  <a:srgbClr val="000000"/>
                </a:solidFill>
                <a:effectLst/>
                <a:latin typeface="Agency FB" panose="020B0503020202020204" pitchFamily="34" charset="0"/>
              </a:rPr>
              <a:t>The security team tell you we need to be careful investigating this, as all parties to the civil war have been accused of violence and extrajudicial killing. They can't gauge who's at risk here - but emphasise that it could include you and your team – or the member of staff.</a:t>
            </a:r>
            <a:endParaRPr lang="en-GB" sz="700"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49552" y="2249887"/>
            <a:ext cx="2016000" cy="523220"/>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Endpoint Security Protection Analysis</a:t>
            </a: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Web / Network Logs</a:t>
            </a: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CCTV / Physical inspection of the team member’s work area</a:t>
            </a:r>
            <a:br>
              <a:rPr lang="en-GB" sz="700" b="0" i="0" dirty="0">
                <a:solidFill>
                  <a:srgbClr val="000000"/>
                </a:solidFill>
                <a:effectLst/>
                <a:latin typeface="Agency FB" panose="020B0503020202020204" pitchFamily="34" charset="0"/>
              </a:rPr>
            </a:br>
            <a:endParaRPr lang="en-GB" sz="700" dirty="0">
              <a:latin typeface="Agency FB" panose="020B0503020202020204" pitchFamily="34" charset="0"/>
            </a:endParaRP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66161" y="2824650"/>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40875" y="2589564"/>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63464" y="2824650"/>
            <a:ext cx="2016000" cy="200055"/>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Many!</a:t>
            </a:r>
            <a:endParaRPr lang="en-GB" sz="700" dirty="0">
              <a:latin typeface="Agency FB" panose="020B0503020202020204" pitchFamily="34" charset="0"/>
            </a:endParaRPr>
          </a:p>
        </p:txBody>
      </p:sp>
      <p:cxnSp>
        <p:nvCxnSpPr>
          <p:cNvPr id="2" name="Straight Connector 1">
            <a:extLst>
              <a:ext uri="{FF2B5EF4-FFF2-40B4-BE49-F238E27FC236}">
                <a16:creationId xmlns:a16="http://schemas.microsoft.com/office/drawing/2014/main" id="{B9BCC469-3AB2-1B8B-38AA-9744AD9AF449}"/>
              </a:ext>
            </a:extLst>
          </p:cNvPr>
          <p:cNvCxnSpPr>
            <a:cxnSpLocks/>
          </p:cNvCxnSpPr>
          <p:nvPr/>
        </p:nvCxnSpPr>
        <p:spPr>
          <a:xfrm>
            <a:off x="252249" y="2261134"/>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916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7A0000"/>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276999"/>
          </a:xfrm>
          <a:prstGeom prst="rect">
            <a:avLst/>
          </a:prstGeom>
          <a:noFill/>
        </p:spPr>
        <p:txBody>
          <a:bodyPr wrap="square" rtlCol="0">
            <a:spAutoFit/>
          </a:bodyPr>
          <a:lstStyle/>
          <a:p>
            <a:pPr algn="ctr"/>
            <a:r>
              <a:rPr lang="en-GB" sz="1200" dirty="0">
                <a:solidFill>
                  <a:schemeClr val="bg1"/>
                </a:solidFill>
                <a:latin typeface="Agency FB" panose="020B0503020202020204" pitchFamily="34" charset="0"/>
              </a:rPr>
              <a:t>MOBILE SPYWARE</a:t>
            </a:r>
          </a:p>
        </p:txBody>
      </p:sp>
      <p:sp>
        <p:nvSpPr>
          <p:cNvPr id="11" name="TextBox 10">
            <a:extLst>
              <a:ext uri="{FF2B5EF4-FFF2-40B4-BE49-F238E27FC236}">
                <a16:creationId xmlns:a16="http://schemas.microsoft.com/office/drawing/2014/main" id="{684D2CC5-AD42-9E12-545D-CEB0E656BF46}"/>
              </a:ext>
            </a:extLst>
          </p:cNvPr>
          <p:cNvSpPr txBox="1"/>
          <p:nvPr/>
        </p:nvSpPr>
        <p:spPr>
          <a:xfrm>
            <a:off x="280077" y="1524269"/>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79607" y="570537"/>
            <a:ext cx="1975673" cy="1061829"/>
          </a:xfrm>
          <a:prstGeom prst="rect">
            <a:avLst/>
          </a:prstGeom>
          <a:noFill/>
        </p:spPr>
        <p:txBody>
          <a:bodyPr wrap="square" rtlCol="0">
            <a:spAutoFit/>
          </a:bodyPr>
          <a:lstStyle/>
          <a:p>
            <a:r>
              <a:rPr lang="en-GB" sz="700" dirty="0">
                <a:latin typeface="Agency FB" panose="020B0503020202020204" pitchFamily="34" charset="0"/>
              </a:rPr>
              <a:t>One of your staff managing a program of high-profile work has e-mailed you to say that a number of people in their network of campaigners have reported being compromised by a targeted surveillance tool. </a:t>
            </a:r>
            <a:br>
              <a:rPr lang="en-GB" sz="700" dirty="0">
                <a:latin typeface="Agency FB" panose="020B0503020202020204" pitchFamily="34" charset="0"/>
              </a:rPr>
            </a:br>
            <a:br>
              <a:rPr lang="en-GB" sz="700" dirty="0">
                <a:latin typeface="Agency FB" panose="020B0503020202020204" pitchFamily="34" charset="0"/>
              </a:rPr>
            </a:br>
            <a:r>
              <a:rPr lang="en-GB" sz="700" dirty="0">
                <a:latin typeface="Agency FB" panose="020B0503020202020204" pitchFamily="34" charset="0"/>
              </a:rPr>
              <a:t>They’re concerned that they or their team could have been targeted too – and have said their mobile phone is quite old and has been behaving oddly recently.</a:t>
            </a:r>
            <a:br>
              <a:rPr lang="en-GB" sz="700" dirty="0">
                <a:latin typeface="Agency FB" panose="020B0503020202020204" pitchFamily="34" charset="0"/>
              </a:rPr>
            </a:br>
            <a:endParaRPr lang="en-GB" sz="700"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79607" y="1709707"/>
            <a:ext cx="2016000" cy="415498"/>
          </a:xfrm>
          <a:prstGeom prst="rect">
            <a:avLst/>
          </a:prstGeom>
          <a:noFill/>
        </p:spPr>
        <p:txBody>
          <a:bodyPr wrap="square" rtlCol="0">
            <a:spAutoFit/>
          </a:bodyPr>
          <a:lstStyle/>
          <a:p>
            <a:r>
              <a:rPr lang="en-GB" sz="700" dirty="0">
                <a:latin typeface="Agency FB" panose="020B0503020202020204" pitchFamily="34" charset="0"/>
              </a:rPr>
              <a:t>MVT - https://docs.mvt.re/en/latest/</a:t>
            </a:r>
          </a:p>
          <a:p>
            <a:r>
              <a:rPr lang="en-GB" sz="700" dirty="0">
                <a:latin typeface="Agency FB" panose="020B0503020202020204" pitchFamily="34" charset="0"/>
              </a:rPr>
              <a:t>Endpoint (or Mobile) Analysis</a:t>
            </a:r>
          </a:p>
          <a:p>
            <a:r>
              <a:rPr lang="en-GB" sz="700" dirty="0">
                <a:latin typeface="Agency FB" panose="020B0503020202020204" pitchFamily="34" charset="0"/>
              </a:rPr>
              <a:t>Network / Web Logging</a:t>
            </a: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82304" y="2363776"/>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87859" y="2104372"/>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79607" y="2363776"/>
            <a:ext cx="2016000" cy="200055"/>
          </a:xfrm>
          <a:prstGeom prst="rect">
            <a:avLst/>
          </a:prstGeom>
          <a:noFill/>
        </p:spPr>
        <p:txBody>
          <a:bodyPr wrap="square" rtlCol="0">
            <a:spAutoFit/>
          </a:bodyPr>
          <a:lstStyle/>
          <a:p>
            <a:r>
              <a:rPr lang="en-GB" sz="700" dirty="0">
                <a:solidFill>
                  <a:srgbClr val="000000"/>
                </a:solidFill>
                <a:latin typeface="Agency FB" panose="020B0503020202020204" pitchFamily="34" charset="0"/>
              </a:rPr>
              <a:t>Various - at a variety of </a:t>
            </a:r>
            <a:r>
              <a:rPr lang="en-GB" sz="700" dirty="0" err="1">
                <a:solidFill>
                  <a:srgbClr val="000000"/>
                </a:solidFill>
                <a:latin typeface="Agency FB" panose="020B0503020202020204" pitchFamily="34" charset="0"/>
              </a:rPr>
              <a:t>pricepoints</a:t>
            </a:r>
            <a:r>
              <a:rPr lang="en-GB" sz="700" dirty="0">
                <a:solidFill>
                  <a:srgbClr val="000000"/>
                </a:solidFill>
                <a:latin typeface="Agency FB" panose="020B0503020202020204" pitchFamily="34" charset="0"/>
              </a:rPr>
              <a:t> on the commercial market.</a:t>
            </a:r>
            <a:endParaRPr lang="en-GB" sz="700" dirty="0">
              <a:latin typeface="Agency FB" panose="020B0503020202020204" pitchFamily="34" charset="0"/>
            </a:endParaRPr>
          </a:p>
        </p:txBody>
      </p:sp>
      <p:cxnSp>
        <p:nvCxnSpPr>
          <p:cNvPr id="2" name="Straight Connector 1">
            <a:extLst>
              <a:ext uri="{FF2B5EF4-FFF2-40B4-BE49-F238E27FC236}">
                <a16:creationId xmlns:a16="http://schemas.microsoft.com/office/drawing/2014/main" id="{B9BCC469-3AB2-1B8B-38AA-9744AD9AF449}"/>
              </a:ext>
            </a:extLst>
          </p:cNvPr>
          <p:cNvCxnSpPr>
            <a:cxnSpLocks/>
          </p:cNvCxnSpPr>
          <p:nvPr/>
        </p:nvCxnSpPr>
        <p:spPr>
          <a:xfrm>
            <a:off x="282304" y="1718354"/>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49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7A0000"/>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276999"/>
          </a:xfrm>
          <a:prstGeom prst="rect">
            <a:avLst/>
          </a:prstGeom>
          <a:noFill/>
        </p:spPr>
        <p:txBody>
          <a:bodyPr wrap="square" rtlCol="0">
            <a:spAutoFit/>
          </a:bodyPr>
          <a:lstStyle/>
          <a:p>
            <a:pPr algn="ctr"/>
            <a:r>
              <a:rPr lang="en-GB" sz="1200" dirty="0">
                <a:solidFill>
                  <a:schemeClr val="bg1"/>
                </a:solidFill>
                <a:latin typeface="Agency FB" panose="020B0503020202020204" pitchFamily="34" charset="0"/>
              </a:rPr>
              <a:t>LOCALLY DEVELOPED APP</a:t>
            </a:r>
          </a:p>
        </p:txBody>
      </p:sp>
      <p:sp>
        <p:nvSpPr>
          <p:cNvPr id="11" name="TextBox 10">
            <a:extLst>
              <a:ext uri="{FF2B5EF4-FFF2-40B4-BE49-F238E27FC236}">
                <a16:creationId xmlns:a16="http://schemas.microsoft.com/office/drawing/2014/main" id="{684D2CC5-AD42-9E12-545D-CEB0E656BF46}"/>
              </a:ext>
            </a:extLst>
          </p:cNvPr>
          <p:cNvSpPr txBox="1"/>
          <p:nvPr/>
        </p:nvSpPr>
        <p:spPr>
          <a:xfrm>
            <a:off x="294885" y="2189663"/>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79607" y="570537"/>
            <a:ext cx="1975673" cy="1708160"/>
          </a:xfrm>
          <a:prstGeom prst="rect">
            <a:avLst/>
          </a:prstGeom>
          <a:noFill/>
        </p:spPr>
        <p:txBody>
          <a:bodyPr wrap="square" rtlCol="0">
            <a:spAutoFit/>
          </a:bodyPr>
          <a:lstStyle/>
          <a:p>
            <a:r>
              <a:rPr lang="en-GB" sz="700" dirty="0">
                <a:latin typeface="Agency FB" panose="020B0503020202020204" pitchFamily="34" charset="0"/>
              </a:rPr>
              <a:t>One of your program teams developed an app which appears to have been compromised, and whose backend is hosted by a local IT Service Provider.</a:t>
            </a:r>
            <a:br>
              <a:rPr lang="en-GB" sz="700" dirty="0">
                <a:latin typeface="Agency FB" panose="020B0503020202020204" pitchFamily="34" charset="0"/>
              </a:rPr>
            </a:br>
            <a:br>
              <a:rPr lang="en-GB" sz="700" dirty="0">
                <a:latin typeface="Agency FB" panose="020B0503020202020204" pitchFamily="34" charset="0"/>
              </a:rPr>
            </a:br>
            <a:r>
              <a:rPr lang="en-GB" sz="700" dirty="0">
                <a:latin typeface="Agency FB" panose="020B0503020202020204" pitchFamily="34" charset="0"/>
              </a:rPr>
              <a:t>The website is running on an old version of </a:t>
            </a:r>
            <a:r>
              <a:rPr lang="en-GB" sz="700" dirty="0" err="1">
                <a:latin typeface="Agency FB" panose="020B0503020202020204" pitchFamily="34" charset="0"/>
              </a:rPr>
              <a:t>wordpress</a:t>
            </a:r>
            <a:r>
              <a:rPr lang="en-GB" sz="700" dirty="0">
                <a:latin typeface="Agency FB" panose="020B0503020202020204" pitchFamily="34" charset="0"/>
              </a:rPr>
              <a:t> - the staff member who built it has left. The country team has high turnover, but hopefully someone has a copy of the contract - or more context about the communities whose data is collected by the app.</a:t>
            </a:r>
            <a:br>
              <a:rPr lang="en-GB" sz="700" dirty="0">
                <a:latin typeface="Agency FB" panose="020B0503020202020204" pitchFamily="34" charset="0"/>
              </a:rPr>
            </a:br>
            <a:br>
              <a:rPr lang="en-GB" sz="700" dirty="0">
                <a:latin typeface="Agency FB" panose="020B0503020202020204" pitchFamily="34" charset="0"/>
              </a:rPr>
            </a:br>
            <a:r>
              <a:rPr lang="en-GB" sz="700" b="1" dirty="0">
                <a:latin typeface="Agency FB" panose="020B0503020202020204" pitchFamily="34" charset="0"/>
              </a:rPr>
              <a:t>-2</a:t>
            </a:r>
            <a:r>
              <a:rPr lang="en-GB" sz="700" dirty="0">
                <a:latin typeface="Agency FB" panose="020B0503020202020204" pitchFamily="34" charset="0"/>
              </a:rPr>
              <a:t> </a:t>
            </a:r>
            <a:r>
              <a:rPr lang="en-GB" sz="700" b="1" dirty="0">
                <a:latin typeface="Agency FB" panose="020B0503020202020204" pitchFamily="34" charset="0"/>
              </a:rPr>
              <a:t>on all rolls involving risk or context assessment </a:t>
            </a:r>
            <a:r>
              <a:rPr lang="en-GB" sz="700" dirty="0">
                <a:latin typeface="Agency FB" panose="020B0503020202020204" pitchFamily="34" charset="0"/>
              </a:rPr>
              <a:t>(your high staff turnover makes this hard to do)</a:t>
            </a:r>
            <a:br>
              <a:rPr lang="en-GB" sz="700" dirty="0">
                <a:latin typeface="Agency FB" panose="020B0503020202020204" pitchFamily="34" charset="0"/>
              </a:rPr>
            </a:br>
            <a:r>
              <a:rPr lang="en-GB" sz="700" b="1" dirty="0">
                <a:latin typeface="Agency FB" panose="020B0503020202020204" pitchFamily="34" charset="0"/>
              </a:rPr>
              <a:t>-2 on any rolls for actions requiring access to the webserver </a:t>
            </a:r>
            <a:r>
              <a:rPr lang="en-GB" sz="700" dirty="0">
                <a:latin typeface="Agency FB" panose="020B0503020202020204" pitchFamily="34" charset="0"/>
              </a:rPr>
              <a:t>(e.g. log analysis) unless you have the Digital Partnerships card</a:t>
            </a:r>
          </a:p>
        </p:txBody>
      </p:sp>
      <p:sp>
        <p:nvSpPr>
          <p:cNvPr id="13" name="TextBox 12">
            <a:extLst>
              <a:ext uri="{FF2B5EF4-FFF2-40B4-BE49-F238E27FC236}">
                <a16:creationId xmlns:a16="http://schemas.microsoft.com/office/drawing/2014/main" id="{657AB394-F474-F112-0AFC-033953D50423}"/>
              </a:ext>
            </a:extLst>
          </p:cNvPr>
          <p:cNvSpPr txBox="1"/>
          <p:nvPr/>
        </p:nvSpPr>
        <p:spPr>
          <a:xfrm>
            <a:off x="194415" y="2375101"/>
            <a:ext cx="2016000" cy="307777"/>
          </a:xfrm>
          <a:prstGeom prst="rect">
            <a:avLst/>
          </a:prstGeom>
          <a:noFill/>
        </p:spPr>
        <p:txBody>
          <a:bodyPr wrap="square" rtlCol="0">
            <a:spAutoFit/>
          </a:bodyPr>
          <a:lstStyle/>
          <a:p>
            <a:r>
              <a:rPr lang="en-GB" sz="700" dirty="0">
                <a:latin typeface="Agency FB" panose="020B0503020202020204" pitchFamily="34" charset="0"/>
              </a:rPr>
              <a:t>Firewall Log Review</a:t>
            </a:r>
          </a:p>
          <a:p>
            <a:r>
              <a:rPr lang="en-GB" sz="700" dirty="0">
                <a:latin typeface="Agency FB" panose="020B0503020202020204" pitchFamily="34" charset="0"/>
              </a:rPr>
              <a:t>Server Analysis</a:t>
            </a: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97112" y="2813229"/>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302667" y="2553825"/>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94415" y="2813229"/>
            <a:ext cx="2016000" cy="307777"/>
          </a:xfrm>
          <a:prstGeom prst="rect">
            <a:avLst/>
          </a:prstGeom>
          <a:noFill/>
        </p:spPr>
        <p:txBody>
          <a:bodyPr wrap="square" rtlCol="0">
            <a:spAutoFit/>
          </a:bodyPr>
          <a:lstStyle/>
          <a:p>
            <a:r>
              <a:rPr lang="en-GB" sz="700" dirty="0">
                <a:solidFill>
                  <a:srgbClr val="000000"/>
                </a:solidFill>
                <a:latin typeface="Agency FB" panose="020B0503020202020204" pitchFamily="34" charset="0"/>
              </a:rPr>
              <a:t>Burp Suite</a:t>
            </a:r>
            <a:br>
              <a:rPr lang="en-GB" sz="700" dirty="0">
                <a:solidFill>
                  <a:srgbClr val="000000"/>
                </a:solidFill>
                <a:latin typeface="Agency FB" panose="020B0503020202020204" pitchFamily="34" charset="0"/>
              </a:rPr>
            </a:br>
            <a:endParaRPr lang="en-GB" sz="700" dirty="0">
              <a:latin typeface="Agency FB" panose="020B0503020202020204" pitchFamily="34" charset="0"/>
            </a:endParaRPr>
          </a:p>
        </p:txBody>
      </p:sp>
      <p:cxnSp>
        <p:nvCxnSpPr>
          <p:cNvPr id="2" name="Straight Connector 1">
            <a:extLst>
              <a:ext uri="{FF2B5EF4-FFF2-40B4-BE49-F238E27FC236}">
                <a16:creationId xmlns:a16="http://schemas.microsoft.com/office/drawing/2014/main" id="{B9BCC469-3AB2-1B8B-38AA-9744AD9AF449}"/>
              </a:ext>
            </a:extLst>
          </p:cNvPr>
          <p:cNvCxnSpPr>
            <a:cxnSpLocks/>
          </p:cNvCxnSpPr>
          <p:nvPr/>
        </p:nvCxnSpPr>
        <p:spPr>
          <a:xfrm>
            <a:off x="297112" y="2383748"/>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53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7A0000"/>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276999"/>
          </a:xfrm>
          <a:prstGeom prst="rect">
            <a:avLst/>
          </a:prstGeom>
          <a:noFill/>
        </p:spPr>
        <p:txBody>
          <a:bodyPr wrap="square" rtlCol="0">
            <a:spAutoFit/>
          </a:bodyPr>
          <a:lstStyle/>
          <a:p>
            <a:pPr algn="ctr"/>
            <a:r>
              <a:rPr lang="en-GB" sz="1200" dirty="0">
                <a:solidFill>
                  <a:schemeClr val="bg1"/>
                </a:solidFill>
                <a:latin typeface="Agency FB" panose="020B0503020202020204" pitchFamily="34" charset="0"/>
              </a:rPr>
              <a:t>UPSTREAM PARTNER</a:t>
            </a:r>
          </a:p>
        </p:txBody>
      </p:sp>
      <p:sp>
        <p:nvSpPr>
          <p:cNvPr id="11" name="TextBox 10">
            <a:extLst>
              <a:ext uri="{FF2B5EF4-FFF2-40B4-BE49-F238E27FC236}">
                <a16:creationId xmlns:a16="http://schemas.microsoft.com/office/drawing/2014/main" id="{684D2CC5-AD42-9E12-545D-CEB0E656BF46}"/>
              </a:ext>
            </a:extLst>
          </p:cNvPr>
          <p:cNvSpPr txBox="1"/>
          <p:nvPr/>
        </p:nvSpPr>
        <p:spPr>
          <a:xfrm>
            <a:off x="280077" y="1691195"/>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79607" y="570537"/>
            <a:ext cx="1975673" cy="1169551"/>
          </a:xfrm>
          <a:prstGeom prst="rect">
            <a:avLst/>
          </a:prstGeom>
          <a:noFill/>
        </p:spPr>
        <p:txBody>
          <a:bodyPr wrap="square" rtlCol="0">
            <a:spAutoFit/>
          </a:bodyPr>
          <a:lstStyle/>
          <a:p>
            <a:r>
              <a:rPr lang="en-GB" sz="700" dirty="0">
                <a:latin typeface="Agency FB" panose="020B0503020202020204" pitchFamily="34" charset="0"/>
              </a:rPr>
              <a:t>A humanitarian NGO you partner with provides you with software as part of a consortium, which you use together with them in blended teams as part of an intervention.</a:t>
            </a:r>
          </a:p>
          <a:p>
            <a:endParaRPr lang="en-GB" sz="700" dirty="0">
              <a:latin typeface="Agency FB" panose="020B0503020202020204" pitchFamily="34" charset="0"/>
            </a:endParaRPr>
          </a:p>
          <a:p>
            <a:r>
              <a:rPr lang="en-GB" sz="700" dirty="0">
                <a:latin typeface="Agency FB" panose="020B0503020202020204" pitchFamily="34" charset="0"/>
              </a:rPr>
              <a:t>You get a very legal e-mail from them saying they've been breached and you should consider any of your systems breached as well and are notifying you per your partnership agreement. You can’t get in contact with them, but the tool website is now offline and the buzz online is that they have experienced some sort of breach.</a:t>
            </a:r>
          </a:p>
        </p:txBody>
      </p:sp>
      <p:sp>
        <p:nvSpPr>
          <p:cNvPr id="13" name="TextBox 12">
            <a:extLst>
              <a:ext uri="{FF2B5EF4-FFF2-40B4-BE49-F238E27FC236}">
                <a16:creationId xmlns:a16="http://schemas.microsoft.com/office/drawing/2014/main" id="{657AB394-F474-F112-0AFC-033953D50423}"/>
              </a:ext>
            </a:extLst>
          </p:cNvPr>
          <p:cNvSpPr txBox="1"/>
          <p:nvPr/>
        </p:nvSpPr>
        <p:spPr>
          <a:xfrm>
            <a:off x="179607" y="1876633"/>
            <a:ext cx="2016000" cy="630942"/>
          </a:xfrm>
          <a:prstGeom prst="rect">
            <a:avLst/>
          </a:prstGeom>
          <a:noFill/>
        </p:spPr>
        <p:txBody>
          <a:bodyPr wrap="square" rtlCol="0">
            <a:spAutoFit/>
          </a:bodyPr>
          <a:lstStyle/>
          <a:p>
            <a:r>
              <a:rPr lang="en-GB" sz="700" dirty="0">
                <a:latin typeface="Agency FB" panose="020B0503020202020204" pitchFamily="34" charset="0"/>
              </a:rPr>
              <a:t>Endpoint Security Protection Analysis / Endpoint Analysis</a:t>
            </a:r>
          </a:p>
          <a:p>
            <a:r>
              <a:rPr lang="en-GB" sz="700" dirty="0">
                <a:latin typeface="Agency FB" panose="020B0503020202020204" pitchFamily="34" charset="0"/>
              </a:rPr>
              <a:t>A high-performing community ISAC</a:t>
            </a:r>
          </a:p>
          <a:p>
            <a:r>
              <a:rPr lang="en-GB" sz="700" dirty="0">
                <a:latin typeface="Agency FB" panose="020B0503020202020204" pitchFamily="34" charset="0"/>
              </a:rPr>
              <a:t>A good malware researcher (if you can get the binaries)</a:t>
            </a:r>
          </a:p>
          <a:p>
            <a:r>
              <a:rPr lang="en-GB" sz="700" dirty="0">
                <a:latin typeface="Agency FB" panose="020B0503020202020204" pitchFamily="34" charset="0"/>
              </a:rPr>
              <a:t>Or a really good contact at the upstream partner who can give you more detail</a:t>
            </a: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74522" y="2722137"/>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80077" y="2462733"/>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71825" y="2722137"/>
            <a:ext cx="2016000" cy="307777"/>
          </a:xfrm>
          <a:prstGeom prst="rect">
            <a:avLst/>
          </a:prstGeom>
          <a:noFill/>
        </p:spPr>
        <p:txBody>
          <a:bodyPr wrap="square" rtlCol="0">
            <a:spAutoFit/>
          </a:bodyPr>
          <a:lstStyle/>
          <a:p>
            <a:r>
              <a:rPr lang="en-GB" sz="700" dirty="0">
                <a:solidFill>
                  <a:srgbClr val="000000"/>
                </a:solidFill>
                <a:latin typeface="Agency FB" panose="020B0503020202020204" pitchFamily="34" charset="0"/>
              </a:rPr>
              <a:t>It’s hard to say at this point – but sounds like the breach may have been sophisticated and motivated..</a:t>
            </a:r>
            <a:endParaRPr lang="en-GB" sz="700" dirty="0">
              <a:latin typeface="Agency FB" panose="020B0503020202020204" pitchFamily="34" charset="0"/>
            </a:endParaRPr>
          </a:p>
        </p:txBody>
      </p:sp>
      <p:cxnSp>
        <p:nvCxnSpPr>
          <p:cNvPr id="2" name="Straight Connector 1">
            <a:extLst>
              <a:ext uri="{FF2B5EF4-FFF2-40B4-BE49-F238E27FC236}">
                <a16:creationId xmlns:a16="http://schemas.microsoft.com/office/drawing/2014/main" id="{B9BCC469-3AB2-1B8B-38AA-9744AD9AF449}"/>
              </a:ext>
            </a:extLst>
          </p:cNvPr>
          <p:cNvCxnSpPr>
            <a:cxnSpLocks/>
          </p:cNvCxnSpPr>
          <p:nvPr/>
        </p:nvCxnSpPr>
        <p:spPr>
          <a:xfrm>
            <a:off x="282304" y="1885280"/>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650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7030A0"/>
          </a:solidFill>
          <a:ln w="952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cxnSp>
        <p:nvCxnSpPr>
          <p:cNvPr id="8" name="Straight Connector 7">
            <a:extLst>
              <a:ext uri="{FF2B5EF4-FFF2-40B4-BE49-F238E27FC236}">
                <a16:creationId xmlns:a16="http://schemas.microsoft.com/office/drawing/2014/main" id="{C8D27A5D-9428-891C-ED7A-9FBAA38B3D92}"/>
              </a:ext>
            </a:extLst>
          </p:cNvPr>
          <p:cNvCxnSpPr>
            <a:cxnSpLocks/>
          </p:cNvCxnSpPr>
          <p:nvPr/>
        </p:nvCxnSpPr>
        <p:spPr>
          <a:xfrm>
            <a:off x="271711" y="1887583"/>
            <a:ext cx="1760034"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solidFill>
                  <a:schemeClr val="bg1"/>
                </a:solidFill>
                <a:latin typeface="Agency FB" panose="020B0503020202020204" pitchFamily="34" charset="0"/>
              </a:rPr>
              <a:t>ICT4D’Oh</a:t>
            </a:r>
            <a:endParaRPr lang="en-GB" sz="1200" dirty="0">
              <a:solidFill>
                <a:schemeClr val="bg1"/>
              </a:solidFill>
              <a:latin typeface="Agency FB" panose="020B0503020202020204" pitchFamily="34" charset="0"/>
            </a:endParaRPr>
          </a:p>
        </p:txBody>
      </p:sp>
      <p:sp>
        <p:nvSpPr>
          <p:cNvPr id="11" name="TextBox 10">
            <a:extLst>
              <a:ext uri="{FF2B5EF4-FFF2-40B4-BE49-F238E27FC236}">
                <a16:creationId xmlns:a16="http://schemas.microsoft.com/office/drawing/2014/main" id="{684D2CC5-AD42-9E12-545D-CEB0E656BF46}"/>
              </a:ext>
            </a:extLst>
          </p:cNvPr>
          <p:cNvSpPr txBox="1"/>
          <p:nvPr/>
        </p:nvSpPr>
        <p:spPr>
          <a:xfrm>
            <a:off x="269485" y="1693498"/>
            <a:ext cx="1766711" cy="246221"/>
          </a:xfrm>
          <a:prstGeom prst="rect">
            <a:avLst/>
          </a:prstGeom>
          <a:noFill/>
        </p:spPr>
        <p:txBody>
          <a:bodyPr wrap="square" rtlCol="0">
            <a:spAutoFit/>
          </a:bodyPr>
          <a:lstStyle/>
          <a:p>
            <a:pPr algn="ctr"/>
            <a:r>
              <a:rPr lang="en-GB" sz="1000" dirty="0">
                <a:solidFill>
                  <a:srgbClr val="7030A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73467" y="567362"/>
            <a:ext cx="1986264" cy="1169551"/>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A humanitarian tool used by your program teams had a well-known account the attacker used to login as an admin. </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The tool had a built-in update feature - meaning the attacker could not only have ongoing access to the cloud-based web portal, but may have distributed binaries to any clien</a:t>
            </a:r>
            <a:r>
              <a:rPr lang="en-GB" sz="700" dirty="0">
                <a:solidFill>
                  <a:srgbClr val="000000"/>
                </a:solidFill>
                <a:latin typeface="Agency FB" panose="020B0503020202020204" pitchFamily="34" charset="0"/>
              </a:rPr>
              <a:t>t.</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Wait, did this program involve partner organisations piggybacking on your systems? Can you deploy updated client binaries to their endpoints too?</a:t>
            </a:r>
            <a:endParaRPr lang="en-GB" sz="700"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69014" y="1876336"/>
            <a:ext cx="1862729" cy="630942"/>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Security Information and Event Management (SIEM) Log Analysis</a:t>
            </a:r>
          </a:p>
          <a:p>
            <a:r>
              <a:rPr lang="en-GB" sz="700" b="0" i="0" dirty="0">
                <a:solidFill>
                  <a:srgbClr val="000000"/>
                </a:solidFill>
                <a:effectLst/>
                <a:latin typeface="Agency FB" panose="020B0503020202020204" pitchFamily="34" charset="0"/>
              </a:rPr>
              <a:t>Endpoint Security Protection Analysis</a:t>
            </a:r>
          </a:p>
          <a:p>
            <a:r>
              <a:rPr lang="en-GB" sz="700" b="0" i="0" dirty="0">
                <a:solidFill>
                  <a:srgbClr val="000000"/>
                </a:solidFill>
                <a:effectLst/>
                <a:latin typeface="Agency FB" panose="020B0503020202020204" pitchFamily="34" charset="0"/>
              </a:rPr>
              <a:t>A friendly vendor who will actually give you logs</a:t>
            </a:r>
          </a:p>
          <a:p>
            <a:r>
              <a:rPr lang="en-GB" sz="700" b="0" i="0" dirty="0">
                <a:solidFill>
                  <a:srgbClr val="000000"/>
                </a:solidFill>
                <a:effectLst/>
                <a:latin typeface="Agency FB" panose="020B0503020202020204" pitchFamily="34" charset="0"/>
              </a:rPr>
              <a:t>Some proactive partnership colleagues</a:t>
            </a:r>
            <a:endParaRPr lang="en-GB" sz="700" dirty="0">
              <a:latin typeface="Agency FB" panose="020B0503020202020204" pitchFamily="34" charset="0"/>
            </a:endParaRP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76163" y="2762920"/>
            <a:ext cx="1760034"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50878" y="2527834"/>
            <a:ext cx="1785319" cy="246221"/>
          </a:xfrm>
          <a:prstGeom prst="rect">
            <a:avLst/>
          </a:prstGeom>
          <a:noFill/>
        </p:spPr>
        <p:txBody>
          <a:bodyPr wrap="square" rtlCol="0">
            <a:spAutoFit/>
          </a:bodyPr>
          <a:lstStyle/>
          <a:p>
            <a:pPr algn="ctr"/>
            <a:r>
              <a:rPr lang="en-GB" sz="1000" dirty="0">
                <a:solidFill>
                  <a:srgbClr val="7030A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73465" y="2762920"/>
            <a:ext cx="1862731" cy="200055"/>
          </a:xfrm>
          <a:prstGeom prst="rect">
            <a:avLst/>
          </a:prstGeom>
          <a:noFill/>
        </p:spPr>
        <p:txBody>
          <a:bodyPr wrap="square" rtlCol="0">
            <a:spAutoFit/>
          </a:bodyPr>
          <a:lstStyle/>
          <a:p>
            <a:r>
              <a:rPr lang="en-GB" sz="700" dirty="0">
                <a:latin typeface="Agency FB" panose="020B0503020202020204" pitchFamily="34" charset="0"/>
              </a:rPr>
              <a:t>Burp Suite (or a Browser)</a:t>
            </a:r>
          </a:p>
        </p:txBody>
      </p:sp>
    </p:spTree>
    <p:extLst>
      <p:ext uri="{BB962C8B-B14F-4D97-AF65-F5344CB8AC3E}">
        <p14:creationId xmlns:p14="http://schemas.microsoft.com/office/powerpoint/2010/main" val="145093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7030A0"/>
          </a:solidFill>
          <a:ln w="952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cxnSp>
        <p:nvCxnSpPr>
          <p:cNvPr id="8" name="Straight Connector 7">
            <a:extLst>
              <a:ext uri="{FF2B5EF4-FFF2-40B4-BE49-F238E27FC236}">
                <a16:creationId xmlns:a16="http://schemas.microsoft.com/office/drawing/2014/main" id="{C8D27A5D-9428-891C-ED7A-9FBAA38B3D92}"/>
              </a:ext>
            </a:extLst>
          </p:cNvPr>
          <p:cNvCxnSpPr>
            <a:cxnSpLocks/>
          </p:cNvCxnSpPr>
          <p:nvPr/>
        </p:nvCxnSpPr>
        <p:spPr>
          <a:xfrm>
            <a:off x="288102" y="2387540"/>
            <a:ext cx="1760034"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solidFill>
                  <a:schemeClr val="bg1"/>
                </a:solidFill>
                <a:latin typeface="Agency FB" panose="020B0503020202020204" pitchFamily="34" charset="0"/>
              </a:rPr>
              <a:t>Shadow IT</a:t>
            </a:r>
            <a:endParaRPr lang="en-GB" sz="1200" dirty="0">
              <a:solidFill>
                <a:schemeClr val="bg1"/>
              </a:solidFill>
              <a:latin typeface="Agency FB" panose="020B0503020202020204" pitchFamily="34" charset="0"/>
            </a:endParaRPr>
          </a:p>
        </p:txBody>
      </p:sp>
      <p:sp>
        <p:nvSpPr>
          <p:cNvPr id="11" name="TextBox 10">
            <a:extLst>
              <a:ext uri="{FF2B5EF4-FFF2-40B4-BE49-F238E27FC236}">
                <a16:creationId xmlns:a16="http://schemas.microsoft.com/office/drawing/2014/main" id="{684D2CC5-AD42-9E12-545D-CEB0E656BF46}"/>
              </a:ext>
            </a:extLst>
          </p:cNvPr>
          <p:cNvSpPr txBox="1"/>
          <p:nvPr/>
        </p:nvSpPr>
        <p:spPr>
          <a:xfrm>
            <a:off x="285876" y="2193455"/>
            <a:ext cx="1766711" cy="246221"/>
          </a:xfrm>
          <a:prstGeom prst="rect">
            <a:avLst/>
          </a:prstGeom>
          <a:noFill/>
        </p:spPr>
        <p:txBody>
          <a:bodyPr wrap="square" rtlCol="0">
            <a:spAutoFit/>
          </a:bodyPr>
          <a:lstStyle/>
          <a:p>
            <a:pPr algn="ctr"/>
            <a:r>
              <a:rPr lang="en-GB" sz="1000" dirty="0">
                <a:solidFill>
                  <a:srgbClr val="7030A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73467" y="567362"/>
            <a:ext cx="1986264" cy="1600438"/>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The attacker found a workstation setup by a team with ‘special requirements’ and which lives outside your Asset Management, CMDB, VM, and IAM ecosystem. </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While it’s business critical, it wasn’t well-configured – and the attackers have managed to get root on it. </a:t>
            </a:r>
            <a:r>
              <a:rPr lang="en-GB" sz="700" dirty="0">
                <a:solidFill>
                  <a:srgbClr val="000000"/>
                </a:solidFill>
                <a:latin typeface="Agency FB" panose="020B0503020202020204" pitchFamily="34" charset="0"/>
              </a:rPr>
              <a:t>The workstation lives on a network segment in your head office, and has relatively unrestricted connectivity to most of the network.</a:t>
            </a:r>
            <a:br>
              <a:rPr lang="en-GB" sz="700" dirty="0">
                <a:solidFill>
                  <a:srgbClr val="000000"/>
                </a:solidFill>
                <a:latin typeface="Agency FB" panose="020B0503020202020204" pitchFamily="34" charset="0"/>
              </a:rPr>
            </a:br>
            <a:br>
              <a:rPr lang="en-GB" sz="700" dirty="0">
                <a:solidFill>
                  <a:srgbClr val="000000"/>
                </a:solidFill>
                <a:latin typeface="Agency FB" panose="020B0503020202020204" pitchFamily="34" charset="0"/>
              </a:rPr>
            </a:br>
            <a:r>
              <a:rPr lang="en-GB" sz="700" dirty="0">
                <a:solidFill>
                  <a:srgbClr val="000000"/>
                </a:solidFill>
                <a:latin typeface="Agency FB" panose="020B0503020202020204" pitchFamily="34" charset="0"/>
              </a:rPr>
              <a:t>The system has access to a huge storage array of content the  team who own it uses, with several terabytes of data in your datacentre. The team’s role is mission-critical and time-sensitive right now – they emphasise that taking it offline will have huge business impact and suggest that it isn’t possible.</a:t>
            </a:r>
            <a:endParaRPr lang="en-GB" sz="700"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85405" y="2376293"/>
            <a:ext cx="1862729" cy="415498"/>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Network Analysis</a:t>
            </a: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Server Analysis (if someone looks at the storage array)</a:t>
            </a:r>
          </a:p>
          <a:p>
            <a:endParaRPr lang="en-GB" sz="700" dirty="0">
              <a:latin typeface="Agency FB" panose="020B0503020202020204" pitchFamily="34" charset="0"/>
            </a:endParaRP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76165" y="2827341"/>
            <a:ext cx="1760034"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50880" y="2592255"/>
            <a:ext cx="1785319" cy="246221"/>
          </a:xfrm>
          <a:prstGeom prst="rect">
            <a:avLst/>
          </a:prstGeom>
          <a:noFill/>
        </p:spPr>
        <p:txBody>
          <a:bodyPr wrap="square" rtlCol="0">
            <a:spAutoFit/>
          </a:bodyPr>
          <a:lstStyle/>
          <a:p>
            <a:pPr algn="ctr"/>
            <a:r>
              <a:rPr lang="en-GB" sz="1000" dirty="0">
                <a:solidFill>
                  <a:srgbClr val="7030A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73467" y="2827341"/>
            <a:ext cx="1862731" cy="200055"/>
          </a:xfrm>
          <a:prstGeom prst="rect">
            <a:avLst/>
          </a:prstGeom>
          <a:noFill/>
        </p:spPr>
        <p:txBody>
          <a:bodyPr wrap="square" rtlCol="0">
            <a:spAutoFit/>
          </a:bodyPr>
          <a:lstStyle/>
          <a:p>
            <a:r>
              <a:rPr lang="en-GB" sz="700" dirty="0">
                <a:latin typeface="Agency FB" panose="020B0503020202020204" pitchFamily="34" charset="0"/>
              </a:rPr>
              <a:t>A copy of Kali Linux (or perhaps just a default password)</a:t>
            </a:r>
          </a:p>
        </p:txBody>
      </p:sp>
    </p:spTree>
    <p:extLst>
      <p:ext uri="{BB962C8B-B14F-4D97-AF65-F5344CB8AC3E}">
        <p14:creationId xmlns:p14="http://schemas.microsoft.com/office/powerpoint/2010/main" val="2257482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chemeClr val="accent2">
              <a:lumMod val="75000"/>
            </a:schemeClr>
          </a:solidFill>
          <a:ln w="95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cxnSp>
        <p:nvCxnSpPr>
          <p:cNvPr id="8" name="Straight Connector 7">
            <a:extLst>
              <a:ext uri="{FF2B5EF4-FFF2-40B4-BE49-F238E27FC236}">
                <a16:creationId xmlns:a16="http://schemas.microsoft.com/office/drawing/2014/main" id="{C8D27A5D-9428-891C-ED7A-9FBAA38B3D92}"/>
              </a:ext>
            </a:extLst>
          </p:cNvPr>
          <p:cNvCxnSpPr>
            <a:cxnSpLocks/>
          </p:cNvCxnSpPr>
          <p:nvPr/>
        </p:nvCxnSpPr>
        <p:spPr>
          <a:xfrm>
            <a:off x="271714" y="1724998"/>
            <a:ext cx="1760034" cy="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solidFill>
                  <a:schemeClr val="bg1"/>
                </a:solidFill>
                <a:latin typeface="Agency FB" panose="020B0503020202020204" pitchFamily="34" charset="0"/>
              </a:rPr>
              <a:t>SATCOMMS</a:t>
            </a:r>
            <a:endParaRPr lang="en-GB" sz="1200" dirty="0">
              <a:solidFill>
                <a:schemeClr val="bg1"/>
              </a:solidFill>
              <a:latin typeface="Agency FB" panose="020B0503020202020204" pitchFamily="34" charset="0"/>
            </a:endParaRPr>
          </a:p>
        </p:txBody>
      </p:sp>
      <p:sp>
        <p:nvSpPr>
          <p:cNvPr id="11" name="TextBox 10">
            <a:extLst>
              <a:ext uri="{FF2B5EF4-FFF2-40B4-BE49-F238E27FC236}">
                <a16:creationId xmlns:a16="http://schemas.microsoft.com/office/drawing/2014/main" id="{684D2CC5-AD42-9E12-545D-CEB0E656BF46}"/>
              </a:ext>
            </a:extLst>
          </p:cNvPr>
          <p:cNvSpPr txBox="1"/>
          <p:nvPr/>
        </p:nvSpPr>
        <p:spPr>
          <a:xfrm>
            <a:off x="269489" y="1530913"/>
            <a:ext cx="1766710" cy="246221"/>
          </a:xfrm>
          <a:prstGeom prst="rect">
            <a:avLst/>
          </a:prstGeom>
          <a:noFill/>
        </p:spPr>
        <p:txBody>
          <a:bodyPr wrap="square" rtlCol="0">
            <a:spAutoFit/>
          </a:bodyPr>
          <a:lstStyle/>
          <a:p>
            <a:pPr algn="ctr"/>
            <a:r>
              <a:rPr lang="en-GB" sz="1000" dirty="0">
                <a:solidFill>
                  <a:schemeClr val="accent4">
                    <a:lumMod val="50000"/>
                  </a:schemeClr>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69016" y="567362"/>
            <a:ext cx="1986264" cy="738664"/>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A windows machine is physically connected to a satellite internet solution, giving it unfiltered access to the internet - albeit slowly!</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It bypasses all of your existing network-based filtering and logging tools.</a:t>
            </a:r>
            <a:endParaRPr lang="en-GB" sz="700"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69018" y="1713751"/>
            <a:ext cx="1862730" cy="415498"/>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Physical Inspection</a:t>
            </a: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Asset Management – Physical or Digital</a:t>
            </a: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Endpoint Analysis (or just a CMDB)</a:t>
            </a:r>
            <a:endParaRPr lang="en-GB" sz="700" dirty="0">
              <a:latin typeface="Agency FB" panose="020B0503020202020204" pitchFamily="34" charset="0"/>
            </a:endParaRP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71714" y="2419945"/>
            <a:ext cx="1760034" cy="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46430" y="2184859"/>
            <a:ext cx="1785318" cy="246221"/>
          </a:xfrm>
          <a:prstGeom prst="rect">
            <a:avLst/>
          </a:prstGeom>
          <a:noFill/>
        </p:spPr>
        <p:txBody>
          <a:bodyPr wrap="square" rtlCol="0">
            <a:spAutoFit/>
          </a:bodyPr>
          <a:lstStyle/>
          <a:p>
            <a:pPr algn="ctr"/>
            <a:r>
              <a:rPr lang="en-GB" sz="1000" dirty="0">
                <a:solidFill>
                  <a:schemeClr val="accent4">
                    <a:lumMod val="50000"/>
                  </a:schemeClr>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69016" y="2419945"/>
            <a:ext cx="1862729" cy="307777"/>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Unfortunately, potentially just a browser or the attacker’s choice of file transfer out an unfiltered internet link.. </a:t>
            </a:r>
            <a:endParaRPr lang="en-GB" sz="700" dirty="0">
              <a:latin typeface="Agency FB" panose="020B0503020202020204" pitchFamily="34" charset="0"/>
            </a:endParaRPr>
          </a:p>
        </p:txBody>
      </p:sp>
    </p:spTree>
    <p:extLst>
      <p:ext uri="{BB962C8B-B14F-4D97-AF65-F5344CB8AC3E}">
        <p14:creationId xmlns:p14="http://schemas.microsoft.com/office/powerpoint/2010/main" val="3764685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chemeClr val="accent2">
              <a:lumMod val="75000"/>
            </a:schemeClr>
          </a:solidFill>
          <a:ln w="95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cxnSp>
        <p:nvCxnSpPr>
          <p:cNvPr id="8" name="Straight Connector 7">
            <a:extLst>
              <a:ext uri="{FF2B5EF4-FFF2-40B4-BE49-F238E27FC236}">
                <a16:creationId xmlns:a16="http://schemas.microsoft.com/office/drawing/2014/main" id="{C8D27A5D-9428-891C-ED7A-9FBAA38B3D92}"/>
              </a:ext>
            </a:extLst>
          </p:cNvPr>
          <p:cNvCxnSpPr>
            <a:cxnSpLocks/>
          </p:cNvCxnSpPr>
          <p:nvPr/>
        </p:nvCxnSpPr>
        <p:spPr>
          <a:xfrm>
            <a:off x="271714" y="1499839"/>
            <a:ext cx="1760034" cy="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solidFill>
                  <a:schemeClr val="bg1"/>
                </a:solidFill>
                <a:latin typeface="Agency FB" panose="020B0503020202020204" pitchFamily="34" charset="0"/>
              </a:rPr>
              <a:t>SHARED NETWORK FABRIC</a:t>
            </a:r>
            <a:endParaRPr lang="en-GB" sz="1200" dirty="0">
              <a:solidFill>
                <a:schemeClr val="bg1"/>
              </a:solidFill>
              <a:latin typeface="Agency FB" panose="020B0503020202020204" pitchFamily="34" charset="0"/>
            </a:endParaRPr>
          </a:p>
        </p:txBody>
      </p:sp>
      <p:sp>
        <p:nvSpPr>
          <p:cNvPr id="11" name="TextBox 10">
            <a:extLst>
              <a:ext uri="{FF2B5EF4-FFF2-40B4-BE49-F238E27FC236}">
                <a16:creationId xmlns:a16="http://schemas.microsoft.com/office/drawing/2014/main" id="{684D2CC5-AD42-9E12-545D-CEB0E656BF46}"/>
              </a:ext>
            </a:extLst>
          </p:cNvPr>
          <p:cNvSpPr txBox="1"/>
          <p:nvPr/>
        </p:nvSpPr>
        <p:spPr>
          <a:xfrm>
            <a:off x="269489" y="1305754"/>
            <a:ext cx="1766710" cy="246221"/>
          </a:xfrm>
          <a:prstGeom prst="rect">
            <a:avLst/>
          </a:prstGeom>
          <a:noFill/>
        </p:spPr>
        <p:txBody>
          <a:bodyPr wrap="square" rtlCol="0">
            <a:spAutoFit/>
          </a:bodyPr>
          <a:lstStyle/>
          <a:p>
            <a:pPr algn="ctr"/>
            <a:r>
              <a:rPr lang="en-GB" sz="1000" dirty="0">
                <a:solidFill>
                  <a:schemeClr val="accent4">
                    <a:lumMod val="50000"/>
                  </a:schemeClr>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69016" y="567362"/>
            <a:ext cx="1986264" cy="630942"/>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The attacker discovers that one of your office networks is shared, and there is a router belonging to a partner or the building management which gives access to clean internet.</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They connect through it to a server on the internet.</a:t>
            </a:r>
            <a:endParaRPr lang="en-GB" sz="700"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69016" y="1499839"/>
            <a:ext cx="1862730" cy="630942"/>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Network Threat Hunting</a:t>
            </a: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Or potentially just a </a:t>
            </a:r>
            <a:r>
              <a:rPr lang="en-GB" sz="700" b="0" i="0" dirty="0" err="1">
                <a:solidFill>
                  <a:srgbClr val="000000"/>
                </a:solidFill>
                <a:effectLst/>
                <a:latin typeface="Agency FB" panose="020B0503020202020204" pitchFamily="34" charset="0"/>
              </a:rPr>
              <a:t>portscan</a:t>
            </a:r>
            <a:r>
              <a:rPr lang="en-GB" sz="700" b="0" i="0" dirty="0">
                <a:solidFill>
                  <a:srgbClr val="000000"/>
                </a:solidFill>
                <a:effectLst/>
                <a:latin typeface="Agency FB" panose="020B0503020202020204" pitchFamily="34" charset="0"/>
              </a:rPr>
              <a:t> of the local network</a:t>
            </a: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Endpoint Security Protection Analysis</a:t>
            </a: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Endpoint Analysis</a:t>
            </a:r>
            <a:br>
              <a:rPr lang="en-GB" sz="700" b="0" i="0" dirty="0">
                <a:solidFill>
                  <a:srgbClr val="000000"/>
                </a:solidFill>
                <a:effectLst/>
                <a:latin typeface="Agency FB" panose="020B0503020202020204" pitchFamily="34" charset="0"/>
              </a:rPr>
            </a:br>
            <a:endParaRPr lang="en-GB" sz="700" dirty="0">
              <a:latin typeface="Agency FB" panose="020B0503020202020204" pitchFamily="34" charset="0"/>
            </a:endParaRP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52761" y="2317301"/>
            <a:ext cx="1760034" cy="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27477" y="2082215"/>
            <a:ext cx="1785318" cy="246221"/>
          </a:xfrm>
          <a:prstGeom prst="rect">
            <a:avLst/>
          </a:prstGeom>
          <a:noFill/>
        </p:spPr>
        <p:txBody>
          <a:bodyPr wrap="square" rtlCol="0">
            <a:spAutoFit/>
          </a:bodyPr>
          <a:lstStyle/>
          <a:p>
            <a:pPr algn="ctr"/>
            <a:r>
              <a:rPr lang="en-GB" sz="1000" dirty="0">
                <a:solidFill>
                  <a:schemeClr val="accent4">
                    <a:lumMod val="50000"/>
                  </a:schemeClr>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50063" y="2317301"/>
            <a:ext cx="1862729" cy="307777"/>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Some network configuration and the attacker’s choice of file transfer out an unfiltered internet link.. </a:t>
            </a:r>
            <a:endParaRPr lang="en-GB" sz="700" dirty="0">
              <a:latin typeface="Agency FB" panose="020B0503020202020204" pitchFamily="34" charset="0"/>
            </a:endParaRPr>
          </a:p>
        </p:txBody>
      </p:sp>
    </p:spTree>
    <p:extLst>
      <p:ext uri="{BB962C8B-B14F-4D97-AF65-F5344CB8AC3E}">
        <p14:creationId xmlns:p14="http://schemas.microsoft.com/office/powerpoint/2010/main" val="1889189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chemeClr val="bg1">
              <a:lumMod val="85000"/>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cxnSp>
        <p:nvCxnSpPr>
          <p:cNvPr id="8" name="Straight Connector 7">
            <a:extLst>
              <a:ext uri="{FF2B5EF4-FFF2-40B4-BE49-F238E27FC236}">
                <a16:creationId xmlns:a16="http://schemas.microsoft.com/office/drawing/2014/main" id="{C8D27A5D-9428-891C-ED7A-9FBAA38B3D92}"/>
              </a:ext>
            </a:extLst>
          </p:cNvPr>
          <p:cNvCxnSpPr>
            <a:cxnSpLocks/>
          </p:cNvCxnSpPr>
          <p:nvPr/>
        </p:nvCxnSpPr>
        <p:spPr>
          <a:xfrm>
            <a:off x="287431" y="1960411"/>
            <a:ext cx="176003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latin typeface="Agency FB" panose="020B0503020202020204" pitchFamily="34" charset="0"/>
              </a:rPr>
              <a:t>PERSONA NON GRATA</a:t>
            </a:r>
            <a:endParaRPr lang="en-GB" sz="1200" dirty="0">
              <a:latin typeface="Agency FB" panose="020B0503020202020204" pitchFamily="34" charset="0"/>
            </a:endParaRPr>
          </a:p>
        </p:txBody>
      </p:sp>
      <p:sp>
        <p:nvSpPr>
          <p:cNvPr id="11" name="TextBox 10">
            <a:extLst>
              <a:ext uri="{FF2B5EF4-FFF2-40B4-BE49-F238E27FC236}">
                <a16:creationId xmlns:a16="http://schemas.microsoft.com/office/drawing/2014/main" id="{684D2CC5-AD42-9E12-545D-CEB0E656BF46}"/>
              </a:ext>
            </a:extLst>
          </p:cNvPr>
          <p:cNvSpPr txBox="1"/>
          <p:nvPr/>
        </p:nvSpPr>
        <p:spPr>
          <a:xfrm>
            <a:off x="285206" y="1766326"/>
            <a:ext cx="1766710" cy="246221"/>
          </a:xfrm>
          <a:prstGeom prst="rect">
            <a:avLst/>
          </a:prstGeom>
          <a:noFill/>
        </p:spPr>
        <p:txBody>
          <a:bodyPr wrap="square" rtlCol="0">
            <a:spAutoFit/>
          </a:bodyPr>
          <a:lstStyle/>
          <a:p>
            <a:pPr algn="ctr"/>
            <a:r>
              <a:rPr lang="en-GB" sz="1000" dirty="0">
                <a:solidFill>
                  <a:schemeClr val="bg1">
                    <a:lumMod val="85000"/>
                  </a:schemeClr>
                </a:solidFill>
                <a:latin typeface="Agency FB" panose="020B0503020202020204" pitchFamily="34" charset="0"/>
              </a:rPr>
              <a:t>NOTES</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89186" y="567362"/>
            <a:ext cx="1966094" cy="1169551"/>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You've been declared Persona Non Grata in a country which is undergoing significant turmoil in the aftermath of a military coup. </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An opinion piece in a domestic newspaper discussing the humanitarian impact has stoked anti-NGO sentiment in the provisional government, and now you've been asked to leave.</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1" i="0" dirty="0">
                <a:solidFill>
                  <a:srgbClr val="000000"/>
                </a:solidFill>
                <a:effectLst/>
                <a:latin typeface="Agency FB" panose="020B0503020202020204" pitchFamily="34" charset="0"/>
              </a:rPr>
              <a:t>Counter</a:t>
            </a:r>
            <a:r>
              <a:rPr lang="en-GB" sz="700" i="0" dirty="0">
                <a:solidFill>
                  <a:srgbClr val="000000"/>
                </a:solidFill>
                <a:effectLst/>
                <a:latin typeface="Agency FB" panose="020B0503020202020204" pitchFamily="34" charset="0"/>
              </a:rPr>
              <a:t> the effect of the Integrated Risk Management Card if you have it</a:t>
            </a:r>
            <a:endParaRPr lang="en-GB" sz="700"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84735" y="1949164"/>
            <a:ext cx="1862730" cy="846386"/>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Do you have a plan for cleanly withdrawing from the country? </a:t>
            </a:r>
          </a:p>
          <a:p>
            <a:r>
              <a:rPr lang="en-GB" sz="700" b="0" i="0" dirty="0">
                <a:solidFill>
                  <a:srgbClr val="000000"/>
                </a:solidFill>
                <a:effectLst/>
                <a:latin typeface="Agency FB" panose="020B0503020202020204" pitchFamily="34" charset="0"/>
              </a:rPr>
              <a:t>What about the data and systems? </a:t>
            </a:r>
          </a:p>
          <a:p>
            <a:r>
              <a:rPr lang="en-GB" sz="700" b="0" i="0" dirty="0">
                <a:solidFill>
                  <a:srgbClr val="000000"/>
                </a:solidFill>
                <a:effectLst/>
                <a:latin typeface="Agency FB" panose="020B0503020202020204" pitchFamily="34" charset="0"/>
              </a:rPr>
              <a:t>And how will this affect your breach? </a:t>
            </a:r>
          </a:p>
          <a:p>
            <a:endParaRPr lang="en-GB" sz="700" b="0" i="0" dirty="0">
              <a:solidFill>
                <a:srgbClr val="000000"/>
              </a:solidFill>
              <a:effectLst/>
              <a:latin typeface="Agency FB" panose="020B0503020202020204" pitchFamily="34" charset="0"/>
            </a:endParaRPr>
          </a:p>
          <a:p>
            <a:r>
              <a:rPr lang="en-GB" sz="700" b="0" i="0" dirty="0">
                <a:solidFill>
                  <a:srgbClr val="000000"/>
                </a:solidFill>
                <a:effectLst/>
                <a:latin typeface="Agency FB" panose="020B0503020202020204" pitchFamily="34" charset="0"/>
              </a:rPr>
              <a:t>Best-case you might have another crisis team to spin up, but does this also complicate any existing response work...</a:t>
            </a:r>
            <a:endParaRPr lang="en-GB" sz="700" dirty="0">
              <a:latin typeface="Agency FB" panose="020B0503020202020204" pitchFamily="34" charset="0"/>
            </a:endParaRPr>
          </a:p>
        </p:txBody>
      </p:sp>
    </p:spTree>
    <p:extLst>
      <p:ext uri="{BB962C8B-B14F-4D97-AF65-F5344CB8AC3E}">
        <p14:creationId xmlns:p14="http://schemas.microsoft.com/office/powerpoint/2010/main" val="1791802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chemeClr val="bg1">
              <a:lumMod val="85000"/>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cxnSp>
        <p:nvCxnSpPr>
          <p:cNvPr id="8" name="Straight Connector 7">
            <a:extLst>
              <a:ext uri="{FF2B5EF4-FFF2-40B4-BE49-F238E27FC236}">
                <a16:creationId xmlns:a16="http://schemas.microsoft.com/office/drawing/2014/main" id="{C8D27A5D-9428-891C-ED7A-9FBAA38B3D92}"/>
              </a:ext>
            </a:extLst>
          </p:cNvPr>
          <p:cNvCxnSpPr>
            <a:cxnSpLocks/>
          </p:cNvCxnSpPr>
          <p:nvPr/>
        </p:nvCxnSpPr>
        <p:spPr>
          <a:xfrm>
            <a:off x="287431" y="2113542"/>
            <a:ext cx="176003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latin typeface="Agency FB" panose="020B0503020202020204" pitchFamily="34" charset="0"/>
              </a:rPr>
              <a:t>DATA KNOWS BORDERS</a:t>
            </a:r>
            <a:endParaRPr lang="en-GB" sz="1200" dirty="0">
              <a:latin typeface="Agency FB" panose="020B0503020202020204" pitchFamily="34" charset="0"/>
            </a:endParaRPr>
          </a:p>
        </p:txBody>
      </p:sp>
      <p:sp>
        <p:nvSpPr>
          <p:cNvPr id="11" name="TextBox 10">
            <a:extLst>
              <a:ext uri="{FF2B5EF4-FFF2-40B4-BE49-F238E27FC236}">
                <a16:creationId xmlns:a16="http://schemas.microsoft.com/office/drawing/2014/main" id="{684D2CC5-AD42-9E12-545D-CEB0E656BF46}"/>
              </a:ext>
            </a:extLst>
          </p:cNvPr>
          <p:cNvSpPr txBox="1"/>
          <p:nvPr/>
        </p:nvSpPr>
        <p:spPr>
          <a:xfrm>
            <a:off x="285206" y="1919457"/>
            <a:ext cx="1766710" cy="246221"/>
          </a:xfrm>
          <a:prstGeom prst="rect">
            <a:avLst/>
          </a:prstGeom>
          <a:noFill/>
        </p:spPr>
        <p:txBody>
          <a:bodyPr wrap="square" rtlCol="0">
            <a:spAutoFit/>
          </a:bodyPr>
          <a:lstStyle/>
          <a:p>
            <a:pPr algn="ctr"/>
            <a:r>
              <a:rPr lang="en-GB" sz="1000" dirty="0">
                <a:solidFill>
                  <a:schemeClr val="bg1">
                    <a:lumMod val="85000"/>
                  </a:schemeClr>
                </a:solidFill>
                <a:latin typeface="Agency FB" panose="020B0503020202020204" pitchFamily="34" charset="0"/>
              </a:rPr>
              <a:t>NOTES</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89186" y="567362"/>
            <a:ext cx="1966094" cy="1384995"/>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One of your legal team has approached the crisis team, expressing concern that the incident involves cross-border data transfer. </a:t>
            </a:r>
          </a:p>
          <a:p>
            <a:endParaRPr lang="en-GB" sz="700" dirty="0">
              <a:solidFill>
                <a:srgbClr val="000000"/>
              </a:solidFill>
              <a:latin typeface="Agency FB" panose="020B0503020202020204" pitchFamily="34" charset="0"/>
            </a:endParaRPr>
          </a:p>
          <a:p>
            <a:r>
              <a:rPr lang="en-GB" sz="700" b="0" i="0" dirty="0">
                <a:solidFill>
                  <a:srgbClr val="000000"/>
                </a:solidFill>
                <a:effectLst/>
                <a:latin typeface="Agency FB" panose="020B0503020202020204" pitchFamily="34" charset="0"/>
              </a:rPr>
              <a:t>They have told you that government policy very strongly prohibits transferring data across several countries' borders and want to know if any of these countries are impacted in the incident. </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From this point onward, you can’t use any tools or techniques which take data across a border without </a:t>
            </a:r>
            <a:r>
              <a:rPr lang="en-GB" sz="700" b="1" i="0" dirty="0">
                <a:solidFill>
                  <a:srgbClr val="000000"/>
                </a:solidFill>
                <a:effectLst/>
                <a:latin typeface="Agency FB" panose="020B0503020202020204" pitchFamily="34" charset="0"/>
              </a:rPr>
              <a:t>an additional roll</a:t>
            </a:r>
            <a:r>
              <a:rPr lang="en-GB" sz="700" b="1" dirty="0">
                <a:solidFill>
                  <a:srgbClr val="000000"/>
                </a:solidFill>
                <a:latin typeface="Agency FB" panose="020B0503020202020204" pitchFamily="34" charset="0"/>
              </a:rPr>
              <a:t> </a:t>
            </a:r>
            <a:r>
              <a:rPr lang="en-GB" sz="700" dirty="0">
                <a:solidFill>
                  <a:srgbClr val="000000"/>
                </a:solidFill>
                <a:latin typeface="Agency FB" panose="020B0503020202020204" pitchFamily="34" charset="0"/>
              </a:rPr>
              <a:t>to assess whether restrictions apply to your activity.</a:t>
            </a:r>
            <a:endParaRPr lang="en-GB" sz="700" b="1"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84735" y="2102295"/>
            <a:ext cx="1862730" cy="738664"/>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Lots of contexts have these rules - how does it affect your cloud tools?</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If the incident involves a breach of your WAN or a program office, can you use remote diagnostics or export data for forensic analysis? </a:t>
            </a:r>
            <a:endParaRPr lang="en-GB" sz="700" dirty="0">
              <a:latin typeface="Agency FB" panose="020B0503020202020204" pitchFamily="34" charset="0"/>
            </a:endParaRPr>
          </a:p>
        </p:txBody>
      </p:sp>
    </p:spTree>
    <p:extLst>
      <p:ext uri="{BB962C8B-B14F-4D97-AF65-F5344CB8AC3E}">
        <p14:creationId xmlns:p14="http://schemas.microsoft.com/office/powerpoint/2010/main" val="4227586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chemeClr val="bg1">
              <a:lumMod val="85000"/>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cxnSp>
        <p:nvCxnSpPr>
          <p:cNvPr id="8" name="Straight Connector 7">
            <a:extLst>
              <a:ext uri="{FF2B5EF4-FFF2-40B4-BE49-F238E27FC236}">
                <a16:creationId xmlns:a16="http://schemas.microsoft.com/office/drawing/2014/main" id="{C8D27A5D-9428-891C-ED7A-9FBAA38B3D92}"/>
              </a:ext>
            </a:extLst>
          </p:cNvPr>
          <p:cNvCxnSpPr>
            <a:cxnSpLocks/>
          </p:cNvCxnSpPr>
          <p:nvPr/>
        </p:nvCxnSpPr>
        <p:spPr>
          <a:xfrm>
            <a:off x="287431" y="2043435"/>
            <a:ext cx="176003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latin typeface="Agency FB" panose="020B0503020202020204" pitchFamily="34" charset="0"/>
              </a:rPr>
              <a:t>NERVOUS EXECUTIVE</a:t>
            </a:r>
            <a:endParaRPr lang="en-GB" sz="1200" dirty="0">
              <a:latin typeface="Agency FB" panose="020B0503020202020204" pitchFamily="34" charset="0"/>
            </a:endParaRPr>
          </a:p>
        </p:txBody>
      </p:sp>
      <p:sp>
        <p:nvSpPr>
          <p:cNvPr id="11" name="TextBox 10">
            <a:extLst>
              <a:ext uri="{FF2B5EF4-FFF2-40B4-BE49-F238E27FC236}">
                <a16:creationId xmlns:a16="http://schemas.microsoft.com/office/drawing/2014/main" id="{684D2CC5-AD42-9E12-545D-CEB0E656BF46}"/>
              </a:ext>
            </a:extLst>
          </p:cNvPr>
          <p:cNvSpPr txBox="1"/>
          <p:nvPr/>
        </p:nvSpPr>
        <p:spPr>
          <a:xfrm>
            <a:off x="285206" y="1849350"/>
            <a:ext cx="1766710" cy="246221"/>
          </a:xfrm>
          <a:prstGeom prst="rect">
            <a:avLst/>
          </a:prstGeom>
          <a:noFill/>
        </p:spPr>
        <p:txBody>
          <a:bodyPr wrap="square" rtlCol="0">
            <a:spAutoFit/>
          </a:bodyPr>
          <a:lstStyle/>
          <a:p>
            <a:pPr algn="ctr"/>
            <a:r>
              <a:rPr lang="en-GB" sz="1000" dirty="0">
                <a:solidFill>
                  <a:schemeClr val="bg1">
                    <a:lumMod val="85000"/>
                  </a:schemeClr>
                </a:solidFill>
                <a:latin typeface="Agency FB" panose="020B0503020202020204" pitchFamily="34" charset="0"/>
              </a:rPr>
              <a:t>NOTES</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89186" y="567362"/>
            <a:ext cx="1935776" cy="1384995"/>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A </a:t>
            </a:r>
            <a:r>
              <a:rPr lang="en-GB" sz="700" dirty="0">
                <a:solidFill>
                  <a:srgbClr val="000000"/>
                </a:solidFill>
                <a:latin typeface="Agency FB" panose="020B0503020202020204" pitchFamily="34" charset="0"/>
              </a:rPr>
              <a:t>Senior Leader in your Fundraising team </a:t>
            </a:r>
            <a:r>
              <a:rPr lang="en-GB" sz="700" b="0" i="0" dirty="0">
                <a:solidFill>
                  <a:srgbClr val="000000"/>
                </a:solidFill>
                <a:effectLst/>
                <a:latin typeface="Agency FB" panose="020B0503020202020204" pitchFamily="34" charset="0"/>
              </a:rPr>
              <a:t>has become worried about the reputational impact of the breach and insisted that their deputy sit in the crisis team. The deputy isn’t very digital, and keeps asking questions in your incident team which are making the analysis and triage a lot harder.</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1" dirty="0">
                <a:solidFill>
                  <a:srgbClr val="000000"/>
                </a:solidFill>
                <a:latin typeface="Agency FB" panose="020B0503020202020204" pitchFamily="34" charset="0"/>
              </a:rPr>
              <a:t>Roll a 15 or higher </a:t>
            </a:r>
            <a:r>
              <a:rPr lang="en-GB" sz="700" dirty="0">
                <a:solidFill>
                  <a:srgbClr val="000000"/>
                </a:solidFill>
                <a:latin typeface="Agency FB" panose="020B0503020202020204" pitchFamily="34" charset="0"/>
              </a:rPr>
              <a:t>to convince the Deputy that you can update them asynchronously. Otherwise, </a:t>
            </a:r>
            <a:r>
              <a:rPr lang="en-GB" sz="700" b="1" dirty="0">
                <a:solidFill>
                  <a:srgbClr val="000000"/>
                </a:solidFill>
                <a:latin typeface="Agency FB" panose="020B0503020202020204" pitchFamily="34" charset="0"/>
              </a:rPr>
              <a:t>-1 penalty</a:t>
            </a:r>
            <a:r>
              <a:rPr lang="en-GB" sz="700" dirty="0">
                <a:solidFill>
                  <a:srgbClr val="000000"/>
                </a:solidFill>
                <a:latin typeface="Agency FB" panose="020B0503020202020204" pitchFamily="34" charset="0"/>
              </a:rPr>
              <a:t> to every roll on an action that involves discussion in your crisis team.</a:t>
            </a:r>
            <a:br>
              <a:rPr lang="en-GB" sz="700" dirty="0">
                <a:solidFill>
                  <a:srgbClr val="000000"/>
                </a:solidFill>
                <a:latin typeface="Agency FB" panose="020B0503020202020204" pitchFamily="34" charset="0"/>
              </a:rPr>
            </a:br>
            <a:br>
              <a:rPr lang="en-GB" sz="700" dirty="0">
                <a:solidFill>
                  <a:srgbClr val="000000"/>
                </a:solidFill>
                <a:latin typeface="Agency FB" panose="020B0503020202020204" pitchFamily="34" charset="0"/>
              </a:rPr>
            </a:br>
            <a:r>
              <a:rPr lang="en-GB" sz="700" b="1" dirty="0">
                <a:solidFill>
                  <a:srgbClr val="000000"/>
                </a:solidFill>
                <a:latin typeface="Agency FB" panose="020B0503020202020204" pitchFamily="34" charset="0"/>
              </a:rPr>
              <a:t>Ignore this card if you have the Crisis Management Procedure</a:t>
            </a:r>
            <a:endParaRPr lang="en-GB" sz="700" b="1"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84735" y="2032188"/>
            <a:ext cx="1862730" cy="846386"/>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Managing senior stakeholders can be hard if your crisis plan and incident team doesn't have clear lines of communication and boundaries.</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When personalities are running high these boundaries can become blurry even if they were well drilled in. And if they weren't.. </a:t>
            </a:r>
            <a:endParaRPr lang="en-GB" sz="700" dirty="0">
              <a:latin typeface="Agency FB" panose="020B0503020202020204" pitchFamily="34" charset="0"/>
            </a:endParaRPr>
          </a:p>
        </p:txBody>
      </p:sp>
    </p:spTree>
    <p:extLst>
      <p:ext uri="{BB962C8B-B14F-4D97-AF65-F5344CB8AC3E}">
        <p14:creationId xmlns:p14="http://schemas.microsoft.com/office/powerpoint/2010/main" val="181036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7A0000"/>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solidFill>
                  <a:schemeClr val="bg1"/>
                </a:solidFill>
                <a:latin typeface="Agency FB" panose="020B0503020202020204" pitchFamily="34" charset="0"/>
              </a:rPr>
              <a:t>DONATED LAPTOP</a:t>
            </a:r>
            <a:endParaRPr lang="en-GB" sz="1200" dirty="0">
              <a:solidFill>
                <a:schemeClr val="bg1"/>
              </a:solidFill>
              <a:latin typeface="Agency FB" panose="020B0503020202020204" pitchFamily="34" charset="0"/>
            </a:endParaRPr>
          </a:p>
        </p:txBody>
      </p:sp>
      <p:sp>
        <p:nvSpPr>
          <p:cNvPr id="11" name="TextBox 10">
            <a:extLst>
              <a:ext uri="{FF2B5EF4-FFF2-40B4-BE49-F238E27FC236}">
                <a16:creationId xmlns:a16="http://schemas.microsoft.com/office/drawing/2014/main" id="{684D2CC5-AD42-9E12-545D-CEB0E656BF46}"/>
              </a:ext>
            </a:extLst>
          </p:cNvPr>
          <p:cNvSpPr txBox="1"/>
          <p:nvPr/>
        </p:nvSpPr>
        <p:spPr>
          <a:xfrm>
            <a:off x="244870" y="1990162"/>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63464" y="567362"/>
            <a:ext cx="1957796" cy="1492716"/>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During a routine audit, an IT Officer identified some missing laptops in a field office. It transpires they were loaned to an implementing partner working with you on a program that didn't have any budget to invest in the partner’s tech.</a:t>
            </a:r>
          </a:p>
          <a:p>
            <a:endParaRPr lang="en-GB" sz="700" b="0" i="0" dirty="0">
              <a:solidFill>
                <a:srgbClr val="000000"/>
              </a:solidFill>
              <a:effectLst/>
              <a:latin typeface="Agency FB" panose="020B0503020202020204" pitchFamily="34" charset="0"/>
            </a:endParaRPr>
          </a:p>
          <a:p>
            <a:r>
              <a:rPr lang="en-GB" sz="700" b="0" i="0" dirty="0">
                <a:solidFill>
                  <a:srgbClr val="000000"/>
                </a:solidFill>
                <a:effectLst/>
                <a:latin typeface="Agency FB" panose="020B0503020202020204" pitchFamily="34" charset="0"/>
              </a:rPr>
              <a:t>When you contact them, you find that the partner themselves had a break-in last week, and the laptops were taken. You aren't sure what data remains on the laptops, or what applications and infrastructure they might still enable someone to access. </a:t>
            </a:r>
          </a:p>
          <a:p>
            <a:endParaRPr lang="en-GB" sz="700" dirty="0">
              <a:solidFill>
                <a:srgbClr val="000000"/>
              </a:solidFill>
              <a:latin typeface="Agency FB" panose="020B0503020202020204" pitchFamily="34" charset="0"/>
            </a:endParaRPr>
          </a:p>
          <a:p>
            <a:r>
              <a:rPr lang="en-GB" sz="700" b="0" i="0" dirty="0">
                <a:solidFill>
                  <a:srgbClr val="000000"/>
                </a:solidFill>
                <a:effectLst/>
                <a:latin typeface="Agency FB" panose="020B0503020202020204" pitchFamily="34" charset="0"/>
              </a:rPr>
              <a:t>Wherever they are, in all likelihood the username and password to logon is stuck to the laptop. </a:t>
            </a:r>
            <a:endParaRPr lang="en-GB" sz="700"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42952" y="2211730"/>
            <a:ext cx="2016000" cy="307777"/>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IAM / SSO Logs</a:t>
            </a: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A good MDM Tool</a:t>
            </a:r>
            <a:endParaRPr lang="en-GB" sz="700" dirty="0">
              <a:latin typeface="Agency FB" panose="020B0503020202020204" pitchFamily="34" charset="0"/>
            </a:endParaRP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47207" y="2703348"/>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21921" y="2468262"/>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44510" y="2703348"/>
            <a:ext cx="2016000" cy="200055"/>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Many!</a:t>
            </a:r>
            <a:endParaRPr lang="en-GB" sz="700" dirty="0">
              <a:latin typeface="Agency FB" panose="020B0503020202020204" pitchFamily="34" charset="0"/>
            </a:endParaRPr>
          </a:p>
        </p:txBody>
      </p:sp>
      <p:cxnSp>
        <p:nvCxnSpPr>
          <p:cNvPr id="2" name="Straight Connector 1">
            <a:extLst>
              <a:ext uri="{FF2B5EF4-FFF2-40B4-BE49-F238E27FC236}">
                <a16:creationId xmlns:a16="http://schemas.microsoft.com/office/drawing/2014/main" id="{B9BCC469-3AB2-1B8B-38AA-9744AD9AF449}"/>
              </a:ext>
            </a:extLst>
          </p:cNvPr>
          <p:cNvCxnSpPr>
            <a:cxnSpLocks/>
          </p:cNvCxnSpPr>
          <p:nvPr/>
        </p:nvCxnSpPr>
        <p:spPr>
          <a:xfrm>
            <a:off x="245649" y="2222977"/>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149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chemeClr val="bg1">
              <a:lumMod val="85000"/>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cxnSp>
        <p:nvCxnSpPr>
          <p:cNvPr id="8" name="Straight Connector 7">
            <a:extLst>
              <a:ext uri="{FF2B5EF4-FFF2-40B4-BE49-F238E27FC236}">
                <a16:creationId xmlns:a16="http://schemas.microsoft.com/office/drawing/2014/main" id="{C8D27A5D-9428-891C-ED7A-9FBAA38B3D92}"/>
              </a:ext>
            </a:extLst>
          </p:cNvPr>
          <p:cNvCxnSpPr>
            <a:cxnSpLocks/>
          </p:cNvCxnSpPr>
          <p:nvPr/>
        </p:nvCxnSpPr>
        <p:spPr>
          <a:xfrm>
            <a:off x="291882" y="1971246"/>
            <a:ext cx="176003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latin typeface="Agency FB" panose="020B0503020202020204" pitchFamily="34" charset="0"/>
              </a:rPr>
              <a:t>DONORS ARE WORRIED</a:t>
            </a:r>
            <a:endParaRPr lang="en-GB" sz="1200" dirty="0">
              <a:latin typeface="Agency FB" panose="020B0503020202020204" pitchFamily="34" charset="0"/>
            </a:endParaRPr>
          </a:p>
        </p:txBody>
      </p:sp>
      <p:sp>
        <p:nvSpPr>
          <p:cNvPr id="11" name="TextBox 10">
            <a:extLst>
              <a:ext uri="{FF2B5EF4-FFF2-40B4-BE49-F238E27FC236}">
                <a16:creationId xmlns:a16="http://schemas.microsoft.com/office/drawing/2014/main" id="{684D2CC5-AD42-9E12-545D-CEB0E656BF46}"/>
              </a:ext>
            </a:extLst>
          </p:cNvPr>
          <p:cNvSpPr txBox="1"/>
          <p:nvPr/>
        </p:nvSpPr>
        <p:spPr>
          <a:xfrm>
            <a:off x="289657" y="1777161"/>
            <a:ext cx="1766710" cy="246221"/>
          </a:xfrm>
          <a:prstGeom prst="rect">
            <a:avLst/>
          </a:prstGeom>
          <a:noFill/>
        </p:spPr>
        <p:txBody>
          <a:bodyPr wrap="square" rtlCol="0">
            <a:spAutoFit/>
          </a:bodyPr>
          <a:lstStyle/>
          <a:p>
            <a:pPr algn="ctr"/>
            <a:r>
              <a:rPr lang="en-GB" sz="1000" dirty="0">
                <a:solidFill>
                  <a:schemeClr val="bg1">
                    <a:lumMod val="85000"/>
                  </a:schemeClr>
                </a:solidFill>
                <a:latin typeface="Agency FB" panose="020B0503020202020204" pitchFamily="34" charset="0"/>
              </a:rPr>
              <a:t>NOTES</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89185" y="567362"/>
            <a:ext cx="1919117" cy="1169551"/>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Half a dozen donors have arranged meetings with their partnership lead, expressing concern and asking for updates. </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Your crisis team now has to update the 4 partnership leads every 2-4 hours, preceded by a legal review.</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1" i="0" dirty="0">
                <a:solidFill>
                  <a:srgbClr val="000000"/>
                </a:solidFill>
                <a:effectLst/>
                <a:latin typeface="Agency FB" panose="020B0503020202020204" pitchFamily="34" charset="0"/>
              </a:rPr>
              <a:t>-2 modifier on any rolls for actions involving teams outside IT, or any data analysis </a:t>
            </a:r>
            <a:r>
              <a:rPr lang="en-GB" sz="700" b="0" i="0" dirty="0">
                <a:solidFill>
                  <a:srgbClr val="000000"/>
                </a:solidFill>
                <a:effectLst/>
                <a:latin typeface="Agency FB" panose="020B0503020202020204" pitchFamily="34" charset="0"/>
              </a:rPr>
              <a:t>– looks like in addition, some of your IT Team have been borrowed to help support the growing reporting burden.</a:t>
            </a:r>
            <a:endParaRPr lang="en-GB" sz="700" b="1"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89185" y="1959999"/>
            <a:ext cx="1896905" cy="1061829"/>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Crises which rapidly become external relational problems can become complex; many partnerships now have a data component (and reporting requirements) – if they’re spooked, these can be difficult to manage.</a:t>
            </a:r>
          </a:p>
          <a:p>
            <a:endParaRPr lang="en-GB" sz="700" dirty="0">
              <a:solidFill>
                <a:srgbClr val="000000"/>
              </a:solidFill>
              <a:latin typeface="Agency FB" panose="020B0503020202020204" pitchFamily="34" charset="0"/>
            </a:endParaRPr>
          </a:p>
          <a:p>
            <a:r>
              <a:rPr lang="en-GB" sz="700" dirty="0">
                <a:solidFill>
                  <a:srgbClr val="000000"/>
                </a:solidFill>
                <a:latin typeface="Agency FB" panose="020B0503020202020204" pitchFamily="34" charset="0"/>
              </a:rPr>
              <a:t>How clear have you been so far regarding the status and impact of this breach – and any relevant legal or contractual thresholds. Is your messaging and analysis clear enough to support this complexity well without a lot more meetings?</a:t>
            </a:r>
            <a:endParaRPr lang="en-GB" sz="700" dirty="0">
              <a:latin typeface="Agency FB" panose="020B0503020202020204" pitchFamily="34" charset="0"/>
            </a:endParaRPr>
          </a:p>
        </p:txBody>
      </p:sp>
    </p:spTree>
    <p:extLst>
      <p:ext uri="{BB962C8B-B14F-4D97-AF65-F5344CB8AC3E}">
        <p14:creationId xmlns:p14="http://schemas.microsoft.com/office/powerpoint/2010/main" val="175287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chemeClr val="bg1">
              <a:lumMod val="85000"/>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cxnSp>
        <p:nvCxnSpPr>
          <p:cNvPr id="8" name="Straight Connector 7">
            <a:extLst>
              <a:ext uri="{FF2B5EF4-FFF2-40B4-BE49-F238E27FC236}">
                <a16:creationId xmlns:a16="http://schemas.microsoft.com/office/drawing/2014/main" id="{C8D27A5D-9428-891C-ED7A-9FBAA38B3D92}"/>
              </a:ext>
            </a:extLst>
          </p:cNvPr>
          <p:cNvCxnSpPr>
            <a:cxnSpLocks/>
          </p:cNvCxnSpPr>
          <p:nvPr/>
        </p:nvCxnSpPr>
        <p:spPr>
          <a:xfrm>
            <a:off x="287431" y="1969318"/>
            <a:ext cx="176003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latin typeface="Agency FB" panose="020B0503020202020204" pitchFamily="34" charset="0"/>
              </a:rPr>
              <a:t>IN MY LAST PLACE</a:t>
            </a:r>
            <a:endParaRPr lang="en-GB" sz="1200" dirty="0">
              <a:latin typeface="Agency FB" panose="020B0503020202020204" pitchFamily="34" charset="0"/>
            </a:endParaRPr>
          </a:p>
        </p:txBody>
      </p:sp>
      <p:sp>
        <p:nvSpPr>
          <p:cNvPr id="11" name="TextBox 10">
            <a:extLst>
              <a:ext uri="{FF2B5EF4-FFF2-40B4-BE49-F238E27FC236}">
                <a16:creationId xmlns:a16="http://schemas.microsoft.com/office/drawing/2014/main" id="{684D2CC5-AD42-9E12-545D-CEB0E656BF46}"/>
              </a:ext>
            </a:extLst>
          </p:cNvPr>
          <p:cNvSpPr txBox="1"/>
          <p:nvPr/>
        </p:nvSpPr>
        <p:spPr>
          <a:xfrm>
            <a:off x="285206" y="1775233"/>
            <a:ext cx="1766710" cy="246221"/>
          </a:xfrm>
          <a:prstGeom prst="rect">
            <a:avLst/>
          </a:prstGeom>
          <a:noFill/>
        </p:spPr>
        <p:txBody>
          <a:bodyPr wrap="square" rtlCol="0">
            <a:spAutoFit/>
          </a:bodyPr>
          <a:lstStyle/>
          <a:p>
            <a:pPr algn="ctr"/>
            <a:r>
              <a:rPr lang="en-GB" sz="1000" dirty="0">
                <a:solidFill>
                  <a:schemeClr val="bg1">
                    <a:lumMod val="85000"/>
                  </a:schemeClr>
                </a:solidFill>
                <a:latin typeface="Agency FB" panose="020B0503020202020204" pitchFamily="34" charset="0"/>
              </a:rPr>
              <a:t>NOTES</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89186" y="567362"/>
            <a:ext cx="1966094" cy="1277273"/>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Your technical lead is a recent hire from the private sector. Their technical and communication skills are great, but they struggle to contextualise their cybersecurity knowledge in this space. They keep giving suggestions that while not wrong won't work in this incident, and you think they’re annoying some of your program team.</a:t>
            </a:r>
          </a:p>
          <a:p>
            <a:endParaRPr lang="en-GB" sz="700" dirty="0">
              <a:solidFill>
                <a:srgbClr val="000000"/>
              </a:solidFill>
              <a:latin typeface="Agency FB" panose="020B0503020202020204" pitchFamily="34" charset="0"/>
            </a:endParaRPr>
          </a:p>
          <a:p>
            <a:r>
              <a:rPr lang="en-GB" sz="700" b="1" dirty="0">
                <a:solidFill>
                  <a:srgbClr val="000000"/>
                </a:solidFill>
                <a:latin typeface="Agency FB" panose="020B0503020202020204" pitchFamily="34" charset="0"/>
              </a:rPr>
              <a:t>Roll 14 or higher</a:t>
            </a:r>
            <a:r>
              <a:rPr lang="en-GB" sz="700" dirty="0">
                <a:solidFill>
                  <a:srgbClr val="000000"/>
                </a:solidFill>
                <a:latin typeface="Agency FB" panose="020B0503020202020204" pitchFamily="34" charset="0"/>
              </a:rPr>
              <a:t> to pair them with a mentor who can help them build their business knowledge – but if no-one’s available right now, </a:t>
            </a:r>
            <a:r>
              <a:rPr lang="en-GB" sz="700" b="1" dirty="0">
                <a:solidFill>
                  <a:srgbClr val="000000"/>
                </a:solidFill>
                <a:latin typeface="Agency FB" panose="020B0503020202020204" pitchFamily="34" charset="0"/>
              </a:rPr>
              <a:t>-1 modifier</a:t>
            </a:r>
            <a:r>
              <a:rPr lang="en-GB" sz="700" dirty="0">
                <a:solidFill>
                  <a:srgbClr val="000000"/>
                </a:solidFill>
                <a:latin typeface="Agency FB" panose="020B0503020202020204" pitchFamily="34" charset="0"/>
              </a:rPr>
              <a:t> on any task that might need contextual knowledge or understanding during technical analysis.</a:t>
            </a:r>
            <a:endParaRPr lang="en-GB" sz="700" b="1"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84735" y="1969318"/>
            <a:ext cx="1862730" cy="1061829"/>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Experience is intersectional – most humans are great at some things and mediocre at others. Sometimes purely technical skills are all you need – but every sector has its own quirks. </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Depending on the scenario and ho</a:t>
            </a:r>
            <a:r>
              <a:rPr lang="en-GB" sz="700" dirty="0">
                <a:solidFill>
                  <a:srgbClr val="000000"/>
                </a:solidFill>
                <a:latin typeface="Agency FB" panose="020B0503020202020204" pitchFamily="34" charset="0"/>
              </a:rPr>
              <a:t>w capable you are of absorbing the additional need for mentoring and support, you might be a bit slower until you develop your team to give your organisation what it needs.</a:t>
            </a:r>
            <a:endParaRPr lang="en-GB" sz="700" dirty="0">
              <a:latin typeface="Agency FB" panose="020B0503020202020204" pitchFamily="34" charset="0"/>
            </a:endParaRPr>
          </a:p>
        </p:txBody>
      </p:sp>
    </p:spTree>
    <p:extLst>
      <p:ext uri="{BB962C8B-B14F-4D97-AF65-F5344CB8AC3E}">
        <p14:creationId xmlns:p14="http://schemas.microsoft.com/office/powerpoint/2010/main" val="450398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chemeClr val="bg1">
              <a:lumMod val="85000"/>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cxnSp>
        <p:nvCxnSpPr>
          <p:cNvPr id="8" name="Straight Connector 7">
            <a:extLst>
              <a:ext uri="{FF2B5EF4-FFF2-40B4-BE49-F238E27FC236}">
                <a16:creationId xmlns:a16="http://schemas.microsoft.com/office/drawing/2014/main" id="{C8D27A5D-9428-891C-ED7A-9FBAA38B3D92}"/>
              </a:ext>
            </a:extLst>
          </p:cNvPr>
          <p:cNvCxnSpPr>
            <a:cxnSpLocks/>
          </p:cNvCxnSpPr>
          <p:nvPr/>
        </p:nvCxnSpPr>
        <p:spPr>
          <a:xfrm>
            <a:off x="296333" y="1984776"/>
            <a:ext cx="176003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276999"/>
          </a:xfrm>
          <a:prstGeom prst="rect">
            <a:avLst/>
          </a:prstGeom>
          <a:noFill/>
        </p:spPr>
        <p:txBody>
          <a:bodyPr wrap="square" rtlCol="0">
            <a:spAutoFit/>
          </a:bodyPr>
          <a:lstStyle/>
          <a:p>
            <a:pPr algn="ctr"/>
            <a:r>
              <a:rPr lang="en-GB" sz="1200" dirty="0">
                <a:latin typeface="Agency FB" panose="020B0503020202020204" pitchFamily="34" charset="0"/>
              </a:rPr>
              <a:t>THE GOVERNMENT INSPECTOR</a:t>
            </a:r>
          </a:p>
        </p:txBody>
      </p:sp>
      <p:sp>
        <p:nvSpPr>
          <p:cNvPr id="11" name="TextBox 10">
            <a:extLst>
              <a:ext uri="{FF2B5EF4-FFF2-40B4-BE49-F238E27FC236}">
                <a16:creationId xmlns:a16="http://schemas.microsoft.com/office/drawing/2014/main" id="{684D2CC5-AD42-9E12-545D-CEB0E656BF46}"/>
              </a:ext>
            </a:extLst>
          </p:cNvPr>
          <p:cNvSpPr txBox="1"/>
          <p:nvPr/>
        </p:nvSpPr>
        <p:spPr>
          <a:xfrm>
            <a:off x="294108" y="1790691"/>
            <a:ext cx="1766710" cy="246221"/>
          </a:xfrm>
          <a:prstGeom prst="rect">
            <a:avLst/>
          </a:prstGeom>
          <a:noFill/>
        </p:spPr>
        <p:txBody>
          <a:bodyPr wrap="square" rtlCol="0">
            <a:spAutoFit/>
          </a:bodyPr>
          <a:lstStyle/>
          <a:p>
            <a:pPr algn="ctr"/>
            <a:r>
              <a:rPr lang="en-GB" sz="1000" dirty="0">
                <a:solidFill>
                  <a:schemeClr val="bg1">
                    <a:lumMod val="85000"/>
                  </a:schemeClr>
                </a:solidFill>
                <a:latin typeface="Agency FB" panose="020B0503020202020204" pitchFamily="34" charset="0"/>
              </a:rPr>
              <a:t>NOTES</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93637" y="569934"/>
            <a:ext cx="1966094" cy="1277273"/>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A representative of the local government has arranged a meeting with your Country Director and explained that the government now needs access to all of your systems that are run within the country.</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You need to provide the representative with admin usernames and passwords by the end of the week. </a:t>
            </a:r>
          </a:p>
          <a:p>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The representative won’t tell you which government ministries might be in receipt of the passwords or how they might use them.</a:t>
            </a:r>
            <a:endParaRPr lang="en-GB" sz="700" b="1"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93637" y="1984776"/>
            <a:ext cx="1862730" cy="954107"/>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Depending upon your scenario this might be small challenge if you have few deployed systems or can limit access - or you may even have a more creative solution like a government liaison who can smooth the problem out.</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But if this is the country you are fighting a fire in, might it impede handling of - or be related to - the incident you're dealing with? </a:t>
            </a:r>
            <a:r>
              <a:rPr lang="en-GB" sz="700" dirty="0">
                <a:solidFill>
                  <a:srgbClr val="000000"/>
                </a:solidFill>
                <a:latin typeface="Agency FB" panose="020B0503020202020204" pitchFamily="34" charset="0"/>
              </a:rPr>
              <a:t>How else may it impact it?</a:t>
            </a:r>
            <a:endParaRPr lang="en-GB" sz="700" dirty="0">
              <a:latin typeface="Agency FB" panose="020B0503020202020204" pitchFamily="34" charset="0"/>
            </a:endParaRPr>
          </a:p>
        </p:txBody>
      </p:sp>
    </p:spTree>
    <p:extLst>
      <p:ext uri="{BB962C8B-B14F-4D97-AF65-F5344CB8AC3E}">
        <p14:creationId xmlns:p14="http://schemas.microsoft.com/office/powerpoint/2010/main" val="4000145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00B0F0"/>
          </a:solidFill>
          <a:ln w="95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276999"/>
          </a:xfrm>
          <a:prstGeom prst="rect">
            <a:avLst/>
          </a:prstGeom>
          <a:noFill/>
        </p:spPr>
        <p:txBody>
          <a:bodyPr wrap="square" rtlCol="0">
            <a:spAutoFit/>
          </a:bodyPr>
          <a:lstStyle/>
          <a:p>
            <a:pPr algn="ctr"/>
            <a:r>
              <a:rPr lang="en-GB" sz="1200" dirty="0">
                <a:solidFill>
                  <a:schemeClr val="bg1"/>
                </a:solidFill>
                <a:latin typeface="Agency FB" panose="020B0503020202020204" pitchFamily="34" charset="0"/>
              </a:rPr>
              <a:t>INTEGRATED RISK MANAGEMENT</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78272" y="567362"/>
            <a:ext cx="1977008" cy="1277273"/>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Together with your physical security team, you've worked out a holistic approach for thinking about the blend of risks in complex humanitarian space - including when staff or others may be physically at risk. </a:t>
            </a:r>
            <a:br>
              <a:rPr lang="en-GB" sz="700" b="0" i="0" dirty="0">
                <a:solidFill>
                  <a:srgbClr val="000000"/>
                </a:solidFill>
                <a:effectLst/>
                <a:latin typeface="Agency FB" panose="020B0503020202020204" pitchFamily="34" charset="0"/>
              </a:rPr>
            </a:br>
            <a:br>
              <a:rPr lang="en-GB" sz="700" b="0" i="0" dirty="0">
                <a:solidFill>
                  <a:srgbClr val="000000"/>
                </a:solidFill>
                <a:effectLst/>
                <a:latin typeface="Agency FB" panose="020B0503020202020204" pitchFamily="34" charset="0"/>
              </a:rPr>
            </a:br>
            <a:r>
              <a:rPr lang="en-GB" sz="700" b="0" i="0" dirty="0">
                <a:solidFill>
                  <a:srgbClr val="000000"/>
                </a:solidFill>
                <a:effectLst/>
                <a:latin typeface="Agency FB" panose="020B0503020202020204" pitchFamily="34" charset="0"/>
              </a:rPr>
              <a:t>You have workflows and procedures for understanding this risk at theatre level, as well as in the context of specific incidents.</a:t>
            </a:r>
          </a:p>
          <a:p>
            <a:endParaRPr lang="en-GB" sz="700" b="0" i="0" dirty="0">
              <a:solidFill>
                <a:srgbClr val="000000"/>
              </a:solidFill>
              <a:effectLst/>
              <a:latin typeface="Agency FB" panose="020B0503020202020204" pitchFamily="34" charset="0"/>
            </a:endParaRPr>
          </a:p>
          <a:p>
            <a:r>
              <a:rPr lang="en-GB" sz="700" b="1" i="0" dirty="0">
                <a:solidFill>
                  <a:srgbClr val="000000"/>
                </a:solidFill>
                <a:effectLst/>
                <a:latin typeface="Agency FB" panose="020B0503020202020204" pitchFamily="34" charset="0"/>
              </a:rPr>
              <a:t>+3 on any roll involving </a:t>
            </a:r>
            <a:r>
              <a:rPr lang="en-GB" sz="700" b="0" i="0" dirty="0">
                <a:solidFill>
                  <a:srgbClr val="000000"/>
                </a:solidFill>
                <a:effectLst/>
                <a:latin typeface="Agency FB" panose="020B0503020202020204" pitchFamily="34" charset="0"/>
              </a:rPr>
              <a:t>risk assessment, managing physical safety, or other tasks dealing with the effects of state or non-state actors</a:t>
            </a:r>
            <a:endParaRPr lang="en-GB" sz="700" dirty="0">
              <a:latin typeface="Agency FB" panose="020B0503020202020204" pitchFamily="34" charset="0"/>
            </a:endParaRP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76519" y="2032190"/>
            <a:ext cx="176003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51235" y="1797104"/>
            <a:ext cx="1785318" cy="246221"/>
          </a:xfrm>
          <a:prstGeom prst="rect">
            <a:avLst/>
          </a:prstGeom>
          <a:noFill/>
        </p:spPr>
        <p:txBody>
          <a:bodyPr wrap="square" rtlCol="0">
            <a:spAutoFit/>
          </a:bodyPr>
          <a:lstStyle/>
          <a:p>
            <a:pPr algn="ctr"/>
            <a:r>
              <a:rPr lang="en-GB" sz="1000" dirty="0">
                <a:solidFill>
                  <a:srgbClr val="00B0F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73821" y="2032190"/>
            <a:ext cx="1862729" cy="523220"/>
          </a:xfrm>
          <a:prstGeom prst="rect">
            <a:avLst/>
          </a:prstGeom>
          <a:noFill/>
        </p:spPr>
        <p:txBody>
          <a:bodyPr wrap="square" rtlCol="0">
            <a:spAutoFit/>
          </a:bodyPr>
          <a:lstStyle/>
          <a:p>
            <a:r>
              <a:rPr lang="en-GB" sz="700" dirty="0">
                <a:solidFill>
                  <a:srgbClr val="000000"/>
                </a:solidFill>
                <a:latin typeface="Agency FB" panose="020B0503020202020204" pitchFamily="34" charset="0"/>
              </a:rPr>
              <a:t>Commercial / Government Threat Intelligence</a:t>
            </a:r>
            <a:br>
              <a:rPr lang="en-GB" sz="700" dirty="0">
                <a:solidFill>
                  <a:srgbClr val="000000"/>
                </a:solidFill>
                <a:latin typeface="Agency FB" panose="020B0503020202020204" pitchFamily="34" charset="0"/>
              </a:rPr>
            </a:br>
            <a:r>
              <a:rPr lang="en-GB" sz="700" dirty="0">
                <a:solidFill>
                  <a:srgbClr val="000000"/>
                </a:solidFill>
                <a:latin typeface="Agency FB" panose="020B0503020202020204" pitchFamily="34" charset="0"/>
              </a:rPr>
              <a:t>Contextual / Geopolitical Analysis</a:t>
            </a:r>
            <a:br>
              <a:rPr lang="en-GB" sz="700" dirty="0">
                <a:solidFill>
                  <a:srgbClr val="000000"/>
                </a:solidFill>
                <a:latin typeface="Agency FB" panose="020B0503020202020204" pitchFamily="34" charset="0"/>
              </a:rPr>
            </a:br>
            <a:r>
              <a:rPr lang="en-GB" sz="700" dirty="0">
                <a:solidFill>
                  <a:srgbClr val="000000"/>
                </a:solidFill>
                <a:latin typeface="Agency FB" panose="020B0503020202020204" pitchFamily="34" charset="0"/>
              </a:rPr>
              <a:t>Integrated Crisis / Incident Management Plans</a:t>
            </a:r>
            <a:br>
              <a:rPr lang="en-GB" sz="700" dirty="0">
                <a:solidFill>
                  <a:srgbClr val="000000"/>
                </a:solidFill>
                <a:latin typeface="Agency FB" panose="020B0503020202020204" pitchFamily="34" charset="0"/>
              </a:rPr>
            </a:br>
            <a:r>
              <a:rPr lang="en-GB" sz="700" dirty="0">
                <a:solidFill>
                  <a:srgbClr val="000000"/>
                </a:solidFill>
                <a:latin typeface="Agency FB" panose="020B0503020202020204" pitchFamily="34" charset="0"/>
              </a:rPr>
              <a:t>Peer Support via a NetHope Working Group</a:t>
            </a:r>
          </a:p>
        </p:txBody>
      </p:sp>
    </p:spTree>
    <p:extLst>
      <p:ext uri="{BB962C8B-B14F-4D97-AF65-F5344CB8AC3E}">
        <p14:creationId xmlns:p14="http://schemas.microsoft.com/office/powerpoint/2010/main" val="3068822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00B0F0"/>
          </a:solidFill>
          <a:ln w="95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solidFill>
                  <a:schemeClr val="bg1"/>
                </a:solidFill>
                <a:latin typeface="Agency FB" panose="020B0503020202020204" pitchFamily="34" charset="0"/>
              </a:rPr>
              <a:t>DIGITAL PARTNERSHIPS</a:t>
            </a:r>
            <a:endParaRPr lang="en-GB" sz="1200" dirty="0">
              <a:solidFill>
                <a:schemeClr val="bg1"/>
              </a:solidFill>
              <a:latin typeface="Agency FB" panose="020B0503020202020204" pitchFamily="34" charset="0"/>
            </a:endParaRPr>
          </a:p>
        </p:txBody>
      </p:sp>
      <p:sp>
        <p:nvSpPr>
          <p:cNvPr id="12" name="TextBox 11">
            <a:extLst>
              <a:ext uri="{FF2B5EF4-FFF2-40B4-BE49-F238E27FC236}">
                <a16:creationId xmlns:a16="http://schemas.microsoft.com/office/drawing/2014/main" id="{4D10DD56-643B-5541-0E42-1FA0AC435908}"/>
              </a:ext>
            </a:extLst>
          </p:cNvPr>
          <p:cNvSpPr txBox="1"/>
          <p:nvPr/>
        </p:nvSpPr>
        <p:spPr>
          <a:xfrm>
            <a:off x="178272" y="567362"/>
            <a:ext cx="1977008" cy="1169551"/>
          </a:xfrm>
          <a:prstGeom prst="rect">
            <a:avLst/>
          </a:prstGeom>
          <a:noFill/>
        </p:spPr>
        <p:txBody>
          <a:bodyPr wrap="square" rtlCol="0">
            <a:spAutoFit/>
          </a:bodyPr>
          <a:lstStyle/>
          <a:p>
            <a:r>
              <a:rPr lang="en-GB" sz="700" dirty="0">
                <a:latin typeface="Agency FB" panose="020B0503020202020204" pitchFamily="34" charset="0"/>
              </a:rPr>
              <a:t>You have a really great relationship with your partnership lead, who understands digital and the importance of good, collaborative relationships with upstream, downstream, and tech partners. </a:t>
            </a:r>
            <a:br>
              <a:rPr lang="en-GB" sz="700" dirty="0">
                <a:latin typeface="Agency FB" panose="020B0503020202020204" pitchFamily="34" charset="0"/>
              </a:rPr>
            </a:br>
            <a:br>
              <a:rPr lang="en-GB" sz="700" dirty="0">
                <a:latin typeface="Agency FB" panose="020B0503020202020204" pitchFamily="34" charset="0"/>
              </a:rPr>
            </a:br>
            <a:r>
              <a:rPr lang="en-GB" sz="700" dirty="0">
                <a:latin typeface="Agency FB" panose="020B0503020202020204" pitchFamily="34" charset="0"/>
              </a:rPr>
              <a:t>You've worked out a range of procedures and approaches for liaising with these partners regarding data - including effective working pathways for dealing with things when they go wrong.</a:t>
            </a:r>
          </a:p>
          <a:p>
            <a:endParaRPr lang="en-GB" sz="700" dirty="0">
              <a:latin typeface="Agency FB" panose="020B0503020202020204" pitchFamily="34" charset="0"/>
            </a:endParaRPr>
          </a:p>
          <a:p>
            <a:r>
              <a:rPr lang="en-GB" sz="700" b="1" dirty="0">
                <a:latin typeface="Agency FB" panose="020B0503020202020204" pitchFamily="34" charset="0"/>
              </a:rPr>
              <a:t>+3 on any roll involving a partner</a:t>
            </a: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80970" y="2290825"/>
            <a:ext cx="176003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55686" y="2055739"/>
            <a:ext cx="1785318" cy="246221"/>
          </a:xfrm>
          <a:prstGeom prst="rect">
            <a:avLst/>
          </a:prstGeom>
          <a:noFill/>
        </p:spPr>
        <p:txBody>
          <a:bodyPr wrap="square" rtlCol="0">
            <a:spAutoFit/>
          </a:bodyPr>
          <a:lstStyle/>
          <a:p>
            <a:pPr algn="ctr"/>
            <a:r>
              <a:rPr lang="en-GB" sz="1000" dirty="0">
                <a:solidFill>
                  <a:srgbClr val="00B0F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78272" y="2290825"/>
            <a:ext cx="1862729" cy="307777"/>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Great Humans!</a:t>
            </a:r>
          </a:p>
          <a:p>
            <a:r>
              <a:rPr lang="en-GB" sz="700" dirty="0">
                <a:solidFill>
                  <a:srgbClr val="000000"/>
                </a:solidFill>
                <a:latin typeface="Agency FB" panose="020B0503020202020204" pitchFamily="34" charset="0"/>
              </a:rPr>
              <a:t>Digital Leadership Training via NetHope (NDLI)</a:t>
            </a:r>
          </a:p>
        </p:txBody>
      </p:sp>
      <p:pic>
        <p:nvPicPr>
          <p:cNvPr id="2" name="Picture 1" descr="A blue letter h on a black background&#10;&#10;Description automatically generated">
            <a:extLst>
              <a:ext uri="{FF2B5EF4-FFF2-40B4-BE49-F238E27FC236}">
                <a16:creationId xmlns:a16="http://schemas.microsoft.com/office/drawing/2014/main" id="{B3E33584-F822-2BC3-C291-6E87E18B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02" y="2736574"/>
            <a:ext cx="1097769" cy="157787"/>
          </a:xfrm>
          <a:prstGeom prst="rect">
            <a:avLst/>
          </a:prstGeom>
        </p:spPr>
      </p:pic>
    </p:spTree>
    <p:extLst>
      <p:ext uri="{BB962C8B-B14F-4D97-AF65-F5344CB8AC3E}">
        <p14:creationId xmlns:p14="http://schemas.microsoft.com/office/powerpoint/2010/main" val="3332228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00B0F0"/>
          </a:solidFill>
          <a:ln w="95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solidFill>
                  <a:schemeClr val="bg1"/>
                </a:solidFill>
                <a:latin typeface="Agency FB" panose="020B0503020202020204" pitchFamily="34" charset="0"/>
              </a:rPr>
              <a:t>CYBER INSURANCE</a:t>
            </a:r>
            <a:endParaRPr lang="en-GB" sz="1200" dirty="0">
              <a:solidFill>
                <a:schemeClr val="bg1"/>
              </a:solidFill>
              <a:latin typeface="Agency FB" panose="020B0503020202020204" pitchFamily="34" charset="0"/>
            </a:endParaRPr>
          </a:p>
        </p:txBody>
      </p:sp>
      <p:sp>
        <p:nvSpPr>
          <p:cNvPr id="12" name="TextBox 11">
            <a:extLst>
              <a:ext uri="{FF2B5EF4-FFF2-40B4-BE49-F238E27FC236}">
                <a16:creationId xmlns:a16="http://schemas.microsoft.com/office/drawing/2014/main" id="{4D10DD56-643B-5541-0E42-1FA0AC435908}"/>
              </a:ext>
            </a:extLst>
          </p:cNvPr>
          <p:cNvSpPr txBox="1"/>
          <p:nvPr/>
        </p:nvSpPr>
        <p:spPr>
          <a:xfrm>
            <a:off x="178272" y="567362"/>
            <a:ext cx="1977008" cy="1923604"/>
          </a:xfrm>
          <a:prstGeom prst="rect">
            <a:avLst/>
          </a:prstGeom>
          <a:noFill/>
        </p:spPr>
        <p:txBody>
          <a:bodyPr wrap="square" rtlCol="0">
            <a:spAutoFit/>
          </a:bodyPr>
          <a:lstStyle/>
          <a:p>
            <a:r>
              <a:rPr lang="en-GB" sz="700" dirty="0">
                <a:latin typeface="Agency FB" panose="020B0503020202020204" pitchFamily="34" charset="0"/>
              </a:rPr>
              <a:t>You have a cyber insurance policy, giving you access via the insurer to various forms of support, including forensics, PR &amp; reputation management, legal support, breach notification, and potentially covering the cost of damages and fines. At some point, someone told your management that this would make any future breach easy – covering your response and recovery costs and giving you capability ‘on tap’. </a:t>
            </a:r>
          </a:p>
          <a:p>
            <a:endParaRPr lang="en-GB" sz="700" b="1" dirty="0">
              <a:latin typeface="Agency FB" panose="020B0503020202020204" pitchFamily="34" charset="0"/>
            </a:endParaRPr>
          </a:p>
          <a:p>
            <a:r>
              <a:rPr lang="en-GB" sz="700" dirty="0">
                <a:latin typeface="Agency FB" panose="020B0503020202020204" pitchFamily="34" charset="0"/>
              </a:rPr>
              <a:t>Subject to the normal D20 roll, </a:t>
            </a:r>
            <a:r>
              <a:rPr lang="en-GB" sz="700" b="1" dirty="0">
                <a:latin typeface="Agency FB" panose="020B0503020202020204" pitchFamily="34" charset="0"/>
              </a:rPr>
              <a:t>use this card on almost any problem you face during your breach </a:t>
            </a:r>
            <a:r>
              <a:rPr lang="en-GB" sz="700" dirty="0">
                <a:latin typeface="Agency FB" panose="020B0503020202020204" pitchFamily="34" charset="0"/>
              </a:rPr>
              <a:t>by throwing the insurer’s providers at the problem.</a:t>
            </a:r>
          </a:p>
          <a:p>
            <a:endParaRPr lang="en-GB" sz="700" dirty="0">
              <a:latin typeface="Agency FB" panose="020B0503020202020204" pitchFamily="34" charset="0"/>
            </a:endParaRPr>
          </a:p>
          <a:p>
            <a:r>
              <a:rPr lang="en-GB" sz="700" dirty="0">
                <a:latin typeface="Agency FB" panose="020B0503020202020204" pitchFamily="34" charset="0"/>
              </a:rPr>
              <a:t>But </a:t>
            </a:r>
            <a:r>
              <a:rPr lang="en-GB" sz="700" b="1" dirty="0">
                <a:latin typeface="Agency FB" panose="020B0503020202020204" pitchFamily="34" charset="0"/>
              </a:rPr>
              <a:t>before your first use, roll 13 or higher to check if this incident has coverage. </a:t>
            </a:r>
          </a:p>
          <a:p>
            <a:endParaRPr lang="en-GB" sz="700" b="1" dirty="0">
              <a:latin typeface="Agency FB" panose="020B0503020202020204" pitchFamily="34" charset="0"/>
            </a:endParaRPr>
          </a:p>
          <a:p>
            <a:r>
              <a:rPr lang="en-GB" sz="700" dirty="0">
                <a:latin typeface="Agency FB" panose="020B0503020202020204" pitchFamily="34" charset="0"/>
              </a:rPr>
              <a:t>If you are not successful, </a:t>
            </a:r>
            <a:r>
              <a:rPr lang="en-GB" sz="700" b="1" dirty="0">
                <a:latin typeface="Agency FB" panose="020B0503020202020204" pitchFamily="34" charset="0"/>
              </a:rPr>
              <a:t>-1 on your next dice roll</a:t>
            </a:r>
            <a:r>
              <a:rPr lang="en-GB" sz="700" dirty="0">
                <a:latin typeface="Agency FB" panose="020B0503020202020204" pitchFamily="34" charset="0"/>
              </a:rPr>
              <a:t> as you manage various sets of expectations.</a:t>
            </a: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76519" y="2647743"/>
            <a:ext cx="176003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51235" y="2412657"/>
            <a:ext cx="1785318" cy="246221"/>
          </a:xfrm>
          <a:prstGeom prst="rect">
            <a:avLst/>
          </a:prstGeom>
          <a:noFill/>
        </p:spPr>
        <p:txBody>
          <a:bodyPr wrap="square" rtlCol="0">
            <a:spAutoFit/>
          </a:bodyPr>
          <a:lstStyle/>
          <a:p>
            <a:pPr algn="ctr"/>
            <a:r>
              <a:rPr lang="en-GB" sz="1000" dirty="0">
                <a:solidFill>
                  <a:srgbClr val="00B0F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73821" y="2647743"/>
            <a:ext cx="1862729" cy="307777"/>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A good policy, and a pla</a:t>
            </a:r>
            <a:r>
              <a:rPr lang="en-GB" sz="700" dirty="0">
                <a:solidFill>
                  <a:srgbClr val="000000"/>
                </a:solidFill>
                <a:latin typeface="Agency FB" panose="020B0503020202020204" pitchFamily="34" charset="0"/>
              </a:rPr>
              <a:t>n for integrating your coverage into your incident process.</a:t>
            </a:r>
            <a:endParaRPr lang="en-GB" sz="700" dirty="0">
              <a:latin typeface="Agency FB" panose="020B0503020202020204" pitchFamily="34" charset="0"/>
            </a:endParaRPr>
          </a:p>
        </p:txBody>
      </p:sp>
    </p:spTree>
    <p:extLst>
      <p:ext uri="{BB962C8B-B14F-4D97-AF65-F5344CB8AC3E}">
        <p14:creationId xmlns:p14="http://schemas.microsoft.com/office/powerpoint/2010/main" val="1997696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00B0F0"/>
          </a:solidFill>
          <a:ln w="95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solidFill>
                  <a:schemeClr val="bg1"/>
                </a:solidFill>
                <a:latin typeface="Agency FB" panose="020B0503020202020204" pitchFamily="34" charset="0"/>
              </a:rPr>
              <a:t>GH-ISAC</a:t>
            </a:r>
            <a:endParaRPr lang="en-GB" sz="1200" dirty="0">
              <a:solidFill>
                <a:schemeClr val="bg1"/>
              </a:solidFill>
              <a:latin typeface="Agency FB" panose="020B0503020202020204" pitchFamily="34" charset="0"/>
            </a:endParaRPr>
          </a:p>
        </p:txBody>
      </p:sp>
      <p:sp>
        <p:nvSpPr>
          <p:cNvPr id="12" name="TextBox 11">
            <a:extLst>
              <a:ext uri="{FF2B5EF4-FFF2-40B4-BE49-F238E27FC236}">
                <a16:creationId xmlns:a16="http://schemas.microsoft.com/office/drawing/2014/main" id="{4D10DD56-643B-5541-0E42-1FA0AC435908}"/>
              </a:ext>
            </a:extLst>
          </p:cNvPr>
          <p:cNvSpPr txBox="1"/>
          <p:nvPr/>
        </p:nvSpPr>
        <p:spPr>
          <a:xfrm>
            <a:off x="178272" y="567362"/>
            <a:ext cx="1977008" cy="1492716"/>
          </a:xfrm>
          <a:prstGeom prst="rect">
            <a:avLst/>
          </a:prstGeom>
          <a:noFill/>
        </p:spPr>
        <p:txBody>
          <a:bodyPr wrap="square" rtlCol="0">
            <a:spAutoFit/>
          </a:bodyPr>
          <a:lstStyle/>
          <a:p>
            <a:r>
              <a:rPr lang="en-GB" sz="700" dirty="0">
                <a:latin typeface="Agency FB" panose="020B0503020202020204" pitchFamily="34" charset="0"/>
              </a:rPr>
              <a:t>You’re a Member of the Global Humanitarian ISAC or a similar information sharing structure – and can access Threat Intelligence and peer support from both other NGOs and the Tech Sector.</a:t>
            </a:r>
          </a:p>
          <a:p>
            <a:endParaRPr lang="en-GB" sz="700" dirty="0">
              <a:latin typeface="Agency FB" panose="020B0503020202020204" pitchFamily="34" charset="0"/>
            </a:endParaRPr>
          </a:p>
          <a:p>
            <a:r>
              <a:rPr lang="en-GB" sz="700" b="1" dirty="0">
                <a:latin typeface="Agency FB" panose="020B0503020202020204" pitchFamily="34" charset="0"/>
              </a:rPr>
              <a:t>+1 Bonus </a:t>
            </a:r>
            <a:r>
              <a:rPr lang="en-GB" sz="700" dirty="0">
                <a:latin typeface="Agency FB" panose="020B0503020202020204" pitchFamily="34" charset="0"/>
              </a:rPr>
              <a:t>on any dice roll for a procedure </a:t>
            </a:r>
            <a:r>
              <a:rPr lang="en-GB" sz="700" i="1" dirty="0">
                <a:latin typeface="Agency FB" panose="020B0503020202020204" pitchFamily="34" charset="0"/>
              </a:rPr>
              <a:t>other than </a:t>
            </a:r>
            <a:r>
              <a:rPr lang="en-GB" sz="700" dirty="0">
                <a:latin typeface="Agency FB" panose="020B0503020202020204" pitchFamily="34" charset="0"/>
              </a:rPr>
              <a:t> your established procedures as a result of your ability to consult and engage with a broader community as you work.</a:t>
            </a:r>
          </a:p>
          <a:p>
            <a:endParaRPr lang="en-GB" sz="700" dirty="0">
              <a:latin typeface="Agency FB" panose="020B0503020202020204" pitchFamily="34" charset="0"/>
            </a:endParaRPr>
          </a:p>
          <a:p>
            <a:r>
              <a:rPr lang="en-GB" sz="700" dirty="0">
                <a:latin typeface="Agency FB" panose="020B0503020202020204" pitchFamily="34" charset="0"/>
              </a:rPr>
              <a:t>Alternatively, play this card to reveal one face-down card of your choice (subject to the usual D20) as a one-time action.</a:t>
            </a:r>
          </a:p>
          <a:p>
            <a:endParaRPr lang="en-GB" sz="700" dirty="0">
              <a:latin typeface="Agency FB" panose="020B0503020202020204" pitchFamily="34" charset="0"/>
            </a:endParaRPr>
          </a:p>
          <a:p>
            <a:endParaRPr lang="en-GB" sz="700" b="1" dirty="0">
              <a:latin typeface="Agency FB" panose="020B0503020202020204" pitchFamily="34" charset="0"/>
            </a:endParaRP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80970" y="2459904"/>
            <a:ext cx="176003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55686" y="2224818"/>
            <a:ext cx="1785318" cy="246221"/>
          </a:xfrm>
          <a:prstGeom prst="rect">
            <a:avLst/>
          </a:prstGeom>
          <a:noFill/>
        </p:spPr>
        <p:txBody>
          <a:bodyPr wrap="square" rtlCol="0">
            <a:spAutoFit/>
          </a:bodyPr>
          <a:lstStyle/>
          <a:p>
            <a:pPr algn="ctr"/>
            <a:r>
              <a:rPr lang="en-GB" sz="1000" dirty="0">
                <a:solidFill>
                  <a:srgbClr val="00B0F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78272" y="2459904"/>
            <a:ext cx="1862729" cy="307777"/>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A community of peers, armed with a collaboration platform and the resourcing to build capacity and share knowledge.</a:t>
            </a:r>
            <a:endParaRPr lang="en-GB" sz="700" dirty="0">
              <a:latin typeface="Agency FB" panose="020B0503020202020204" pitchFamily="34" charset="0"/>
            </a:endParaRPr>
          </a:p>
        </p:txBody>
      </p:sp>
      <p:pic>
        <p:nvPicPr>
          <p:cNvPr id="2" name="Picture 1" descr="A blue letter h on a black background&#10;&#10;Description automatically generated">
            <a:extLst>
              <a:ext uri="{FF2B5EF4-FFF2-40B4-BE49-F238E27FC236}">
                <a16:creationId xmlns:a16="http://schemas.microsoft.com/office/drawing/2014/main" id="{12EF3DEE-3957-54C1-09C1-C326E7FC8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02" y="1949488"/>
            <a:ext cx="1097769" cy="157787"/>
          </a:xfrm>
          <a:prstGeom prst="rect">
            <a:avLst/>
          </a:prstGeom>
        </p:spPr>
      </p:pic>
    </p:spTree>
    <p:extLst>
      <p:ext uri="{BB962C8B-B14F-4D97-AF65-F5344CB8AC3E}">
        <p14:creationId xmlns:p14="http://schemas.microsoft.com/office/powerpoint/2010/main" val="4291591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00B0F0"/>
          </a:solidFill>
          <a:ln w="952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149294"/>
            <a:ext cx="2016000" cy="2904988"/>
          </a:xfrm>
          <a:prstGeom prst="roundRect">
            <a:avLst>
              <a:gd name="adj" fmla="val 8706"/>
            </a:avLst>
          </a:prstGeom>
          <a:solidFill>
            <a:schemeClr val="bg1"/>
          </a:solidFill>
          <a:ln w="952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solidFill>
                  <a:schemeClr val="tx1">
                    <a:lumMod val="95000"/>
                    <a:lumOff val="5000"/>
                  </a:schemeClr>
                </a:solidFill>
                <a:latin typeface="Agency FB" panose="020B0503020202020204" pitchFamily="34" charset="0"/>
              </a:rPr>
              <a:t>DIRECTIONS</a:t>
            </a:r>
            <a:endParaRPr lang="en-GB" sz="1200" dirty="0">
              <a:solidFill>
                <a:schemeClr val="tx1">
                  <a:lumMod val="95000"/>
                  <a:lumOff val="5000"/>
                </a:schemeClr>
              </a:solidFill>
              <a:latin typeface="Agency FB" panose="020B0503020202020204" pitchFamily="34" charset="0"/>
            </a:endParaRPr>
          </a:p>
        </p:txBody>
      </p:sp>
      <p:sp>
        <p:nvSpPr>
          <p:cNvPr id="12" name="TextBox 11">
            <a:extLst>
              <a:ext uri="{FF2B5EF4-FFF2-40B4-BE49-F238E27FC236}">
                <a16:creationId xmlns:a16="http://schemas.microsoft.com/office/drawing/2014/main" id="{4D10DD56-643B-5541-0E42-1FA0AC435908}"/>
              </a:ext>
            </a:extLst>
          </p:cNvPr>
          <p:cNvSpPr txBox="1"/>
          <p:nvPr/>
        </p:nvSpPr>
        <p:spPr>
          <a:xfrm>
            <a:off x="195823" y="484494"/>
            <a:ext cx="1881013" cy="2785378"/>
          </a:xfrm>
          <a:prstGeom prst="rect">
            <a:avLst/>
          </a:prstGeom>
          <a:noFill/>
        </p:spPr>
        <p:txBody>
          <a:bodyPr wrap="square" rtlCol="0">
            <a:spAutoFit/>
          </a:bodyPr>
          <a:lstStyle/>
          <a:p>
            <a:r>
              <a:rPr lang="en-GB" sz="700" dirty="0">
                <a:latin typeface="Agency FB" panose="020B0503020202020204" pitchFamily="34" charset="0"/>
              </a:rPr>
              <a:t>Use these cards along with a set of the core </a:t>
            </a:r>
            <a:r>
              <a:rPr lang="en-GB" sz="700" b="1" dirty="0">
                <a:latin typeface="Agency FB" panose="020B0503020202020204" pitchFamily="34" charset="0"/>
              </a:rPr>
              <a:t>Backdoors &amp; Breaches </a:t>
            </a:r>
            <a:r>
              <a:rPr lang="en-GB" sz="700" dirty="0">
                <a:latin typeface="Agency FB" panose="020B0503020202020204" pitchFamily="34" charset="0"/>
              </a:rPr>
              <a:t>cards to play an NGO-oriented version of B&amp;B, allowing you and your team to stress test your decision-making, processes, and capabilities when dealing with a breach.</a:t>
            </a:r>
          </a:p>
          <a:p>
            <a:endParaRPr lang="en-GB" sz="700" dirty="0">
              <a:latin typeface="Agency FB" panose="020B0503020202020204" pitchFamily="34" charset="0"/>
            </a:endParaRPr>
          </a:p>
          <a:p>
            <a:r>
              <a:rPr lang="en-GB" sz="700" dirty="0">
                <a:latin typeface="Agency FB" panose="020B0503020202020204" pitchFamily="34" charset="0"/>
              </a:rPr>
              <a:t>This is a ‘Playtest’ beta version – put together by the NetHope Digital Protection Programme, with support from and in collaboration with the Cisco Crisis Response and Talos teams. </a:t>
            </a:r>
          </a:p>
          <a:p>
            <a:endParaRPr lang="en-GB" sz="700" dirty="0">
              <a:latin typeface="Agency FB" panose="020B0503020202020204" pitchFamily="34" charset="0"/>
            </a:endParaRPr>
          </a:p>
          <a:p>
            <a:r>
              <a:rPr lang="en-GB" sz="700" dirty="0">
                <a:latin typeface="Agency FB" panose="020B0503020202020204" pitchFamily="34" charset="0"/>
              </a:rPr>
              <a:t>We hope to make future versions of this game, based on your feedback – reflecting your experience, needs, and knowledge. For more information, to download the digital version, or to give feedback:</a:t>
            </a:r>
          </a:p>
          <a:p>
            <a:endParaRPr lang="en-GB" sz="700" dirty="0">
              <a:latin typeface="Agency FB" panose="020B0503020202020204" pitchFamily="34" charset="0"/>
              <a:hlinkClick r:id="rId2"/>
            </a:endParaRPr>
          </a:p>
          <a:p>
            <a:r>
              <a:rPr lang="en-GB" sz="700" dirty="0">
                <a:latin typeface="Agency FB" panose="020B0503020202020204" pitchFamily="34" charset="0"/>
                <a:hlinkClick r:id="rId3"/>
              </a:rPr>
              <a:t>https://nethope.box.com/v/Humanitarian-BandB</a:t>
            </a:r>
            <a:r>
              <a:rPr lang="en-GB" sz="700" dirty="0">
                <a:latin typeface="Agency FB" panose="020B0503020202020204" pitchFamily="34" charset="0"/>
              </a:rPr>
              <a:t> </a:t>
            </a:r>
          </a:p>
          <a:p>
            <a:endParaRPr lang="en-GB" sz="700" dirty="0">
              <a:latin typeface="Agency FB" panose="020B0503020202020204" pitchFamily="34" charset="0"/>
            </a:endParaRPr>
          </a:p>
          <a:p>
            <a:r>
              <a:rPr lang="en-GB" sz="700" i="1" dirty="0">
                <a:latin typeface="Agency FB" panose="020B0503020202020204" pitchFamily="34" charset="0"/>
              </a:rPr>
              <a:t>Or e-mail one of the Digital Protection Team at NetHope.</a:t>
            </a:r>
          </a:p>
          <a:p>
            <a:br>
              <a:rPr lang="en-GB" sz="700" dirty="0">
                <a:latin typeface="Agency FB" panose="020B0503020202020204" pitchFamily="34" charset="0"/>
              </a:rPr>
            </a:br>
            <a:br>
              <a:rPr lang="en-GB" sz="700" dirty="0">
                <a:latin typeface="Agency FB" panose="020B0503020202020204" pitchFamily="34" charset="0"/>
              </a:rPr>
            </a:br>
            <a:r>
              <a:rPr lang="en-GB" sz="700" dirty="0">
                <a:latin typeface="Agency FB" panose="020B0503020202020204" pitchFamily="34" charset="0"/>
              </a:rPr>
              <a:t>Access directions and additional content from the makers of the original game at </a:t>
            </a:r>
            <a:r>
              <a:rPr lang="en-GB" sz="700" b="1" dirty="0">
                <a:latin typeface="Agency FB" panose="020B0503020202020204" pitchFamily="34" charset="0"/>
                <a:hlinkClick r:id="rId4"/>
              </a:rPr>
              <a:t>www.backdoorsandbreaches.com</a:t>
            </a:r>
            <a:endParaRPr lang="en-GB" sz="700" b="1" dirty="0">
              <a:latin typeface="Agency FB" panose="020B0503020202020204" pitchFamily="34" charset="0"/>
            </a:endParaRPr>
          </a:p>
          <a:p>
            <a:endParaRPr lang="en-GB" sz="700" b="1" dirty="0">
              <a:latin typeface="Agency FB" panose="020B0503020202020204" pitchFamily="34" charset="0"/>
            </a:endParaRPr>
          </a:p>
          <a:p>
            <a:endParaRPr lang="en-GB" sz="700" b="1" dirty="0">
              <a:latin typeface="Agency FB" panose="020B0503020202020204" pitchFamily="34" charset="0"/>
            </a:endParaRPr>
          </a:p>
        </p:txBody>
      </p:sp>
    </p:spTree>
    <p:extLst>
      <p:ext uri="{BB962C8B-B14F-4D97-AF65-F5344CB8AC3E}">
        <p14:creationId xmlns:p14="http://schemas.microsoft.com/office/powerpoint/2010/main" val="424510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56C44A2-C304-F7F1-6579-32965BC05C95}"/>
              </a:ext>
            </a:extLst>
          </p:cNvPr>
          <p:cNvSpPr>
            <a:spLocks noChangeAspect="1"/>
          </p:cNvSpPr>
          <p:nvPr/>
        </p:nvSpPr>
        <p:spPr>
          <a:xfrm>
            <a:off x="-1" y="-1"/>
            <a:ext cx="2303463" cy="3198029"/>
          </a:xfrm>
          <a:prstGeom prst="roundRect">
            <a:avLst>
              <a:gd name="adj" fmla="val 8706"/>
            </a:avLst>
          </a:prstGeom>
          <a:blipFill>
            <a:blip r:embed="rId2">
              <a:duotone>
                <a:prstClr val="black"/>
                <a:srgbClr val="C00000">
                  <a:tint val="45000"/>
                  <a:satMod val="400000"/>
                </a:srgbClr>
              </a:duotone>
              <a:extLst>
                <a:ext uri="{28A0092B-C50C-407E-A947-70E740481C1C}">
                  <a14:useLocalDpi xmlns:a14="http://schemas.microsoft.com/office/drawing/2010/main" val="0"/>
                </a:ext>
              </a:extLst>
            </a:blip>
            <a:stretch>
              <a:fillRect/>
            </a:stretch>
          </a:blip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5" name="Rectangle: Rounded Corners 4">
            <a:extLst>
              <a:ext uri="{FF2B5EF4-FFF2-40B4-BE49-F238E27FC236}">
                <a16:creationId xmlns:a16="http://schemas.microsoft.com/office/drawing/2014/main" id="{46D140C2-A8F7-DDBC-EAEA-28A31B5689CC}"/>
              </a:ext>
            </a:extLst>
          </p:cNvPr>
          <p:cNvSpPr>
            <a:spLocks noChangeAspect="1"/>
          </p:cNvSpPr>
          <p:nvPr/>
        </p:nvSpPr>
        <p:spPr>
          <a:xfrm>
            <a:off x="143731" y="149293"/>
            <a:ext cx="2016000" cy="2904988"/>
          </a:xfrm>
          <a:prstGeom prst="roundRect">
            <a:avLst>
              <a:gd name="adj" fmla="val 8706"/>
            </a:avLst>
          </a:prstGeom>
          <a:solidFill>
            <a:schemeClr val="bg1"/>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pic>
        <p:nvPicPr>
          <p:cNvPr id="19" name="Picture 2" descr="Backdoors &amp; Breaches – Black Hills Information Security">
            <a:extLst>
              <a:ext uri="{FF2B5EF4-FFF2-40B4-BE49-F238E27FC236}">
                <a16:creationId xmlns:a16="http://schemas.microsoft.com/office/drawing/2014/main" id="{4AC45F20-64F3-1BD5-032D-8C9BF9BBC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660612" y="1011204"/>
            <a:ext cx="2935991" cy="117561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F059A61-7ADE-FAA6-2122-505E4E83B2A9}"/>
              </a:ext>
            </a:extLst>
          </p:cNvPr>
          <p:cNvSpPr txBox="1"/>
          <p:nvPr/>
        </p:nvSpPr>
        <p:spPr>
          <a:xfrm>
            <a:off x="1110661" y="540807"/>
            <a:ext cx="492443" cy="1922890"/>
          </a:xfrm>
          <a:prstGeom prst="rect">
            <a:avLst/>
          </a:prstGeom>
          <a:noFill/>
        </p:spPr>
        <p:txBody>
          <a:bodyPr vert="vert270" wrap="square" rtlCol="0">
            <a:spAutoFit/>
          </a:bodyPr>
          <a:lstStyle/>
          <a:p>
            <a:r>
              <a:rPr lang="en-GB" sz="2000" dirty="0">
                <a:latin typeface="Agency FB" panose="020B0503020202020204" pitchFamily="34" charset="0"/>
              </a:rPr>
              <a:t>INITIAL COMPROMISE</a:t>
            </a:r>
            <a:endParaRPr lang="en-GB" dirty="0">
              <a:latin typeface="Agency FB" panose="020B0503020202020204" pitchFamily="34" charset="0"/>
            </a:endParaRPr>
          </a:p>
        </p:txBody>
      </p:sp>
      <p:pic>
        <p:nvPicPr>
          <p:cNvPr id="21" name="Picture 20">
            <a:extLst>
              <a:ext uri="{FF2B5EF4-FFF2-40B4-BE49-F238E27FC236}">
                <a16:creationId xmlns:a16="http://schemas.microsoft.com/office/drawing/2014/main" id="{2E152D07-930B-208C-D757-13D7DBB8DC6C}"/>
              </a:ext>
            </a:extLst>
          </p:cNvPr>
          <p:cNvPicPr>
            <a:picLocks noChangeAspect="1"/>
          </p:cNvPicPr>
          <p:nvPr/>
        </p:nvPicPr>
        <p:blipFill>
          <a:blip r:embed="rId4"/>
          <a:stretch>
            <a:fillRect/>
          </a:stretch>
        </p:blipFill>
        <p:spPr>
          <a:xfrm rot="16200000">
            <a:off x="1161586" y="914317"/>
            <a:ext cx="1159649" cy="165312"/>
          </a:xfrm>
          <a:prstGeom prst="rect">
            <a:avLst/>
          </a:prstGeom>
        </p:spPr>
      </p:pic>
      <p:pic>
        <p:nvPicPr>
          <p:cNvPr id="22" name="Picture 21" descr="A blue letter h on a black background&#10;&#10;Description automatically generated">
            <a:extLst>
              <a:ext uri="{FF2B5EF4-FFF2-40B4-BE49-F238E27FC236}">
                <a16:creationId xmlns:a16="http://schemas.microsoft.com/office/drawing/2014/main" id="{A7CF5453-8DFC-F775-6012-73F8738EBF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192525" y="2196083"/>
            <a:ext cx="1097769" cy="157787"/>
          </a:xfrm>
          <a:prstGeom prst="rect">
            <a:avLst/>
          </a:prstGeom>
        </p:spPr>
      </p:pic>
      <p:sp>
        <p:nvSpPr>
          <p:cNvPr id="23" name="TextBox 22">
            <a:extLst>
              <a:ext uri="{FF2B5EF4-FFF2-40B4-BE49-F238E27FC236}">
                <a16:creationId xmlns:a16="http://schemas.microsoft.com/office/drawing/2014/main" id="{FDCC4E75-699F-0920-86C5-427C9DBAAA75}"/>
              </a:ext>
            </a:extLst>
          </p:cNvPr>
          <p:cNvSpPr txBox="1"/>
          <p:nvPr/>
        </p:nvSpPr>
        <p:spPr>
          <a:xfrm rot="16200000">
            <a:off x="630054" y="1494065"/>
            <a:ext cx="2904988" cy="215444"/>
          </a:xfrm>
          <a:prstGeom prst="rect">
            <a:avLst/>
          </a:prstGeom>
          <a:noFill/>
        </p:spPr>
        <p:txBody>
          <a:bodyPr wrap="square" rtlCol="0">
            <a:spAutoFit/>
          </a:bodyPr>
          <a:lstStyle/>
          <a:p>
            <a:pPr algn="ctr"/>
            <a:r>
              <a:rPr lang="en-GB" sz="800" dirty="0">
                <a:solidFill>
                  <a:schemeClr val="bg2"/>
                </a:solidFill>
              </a:rPr>
              <a:t>Humanitarian Expansion – 2023v1 Munich Playtest Edition</a:t>
            </a:r>
          </a:p>
        </p:txBody>
      </p:sp>
    </p:spTree>
    <p:extLst>
      <p:ext uri="{BB962C8B-B14F-4D97-AF65-F5344CB8AC3E}">
        <p14:creationId xmlns:p14="http://schemas.microsoft.com/office/powerpoint/2010/main" val="66875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56C44A2-C304-F7F1-6579-32965BC05C95}"/>
              </a:ext>
            </a:extLst>
          </p:cNvPr>
          <p:cNvSpPr>
            <a:spLocks noChangeAspect="1"/>
          </p:cNvSpPr>
          <p:nvPr/>
        </p:nvSpPr>
        <p:spPr>
          <a:xfrm>
            <a:off x="-1" y="-1"/>
            <a:ext cx="2303463" cy="3198029"/>
          </a:xfrm>
          <a:prstGeom prst="roundRect">
            <a:avLst>
              <a:gd name="adj" fmla="val 8706"/>
            </a:avLst>
          </a:prstGeom>
          <a:blipFill>
            <a:blip r:embed="rId2">
              <a:duotone>
                <a:prstClr val="black"/>
                <a:srgbClr val="7030A0">
                  <a:tint val="45000"/>
                  <a:satMod val="400000"/>
                </a:srgbClr>
              </a:duotone>
              <a:extLst>
                <a:ext uri="{28A0092B-C50C-407E-A947-70E740481C1C}">
                  <a14:useLocalDpi xmlns:a14="http://schemas.microsoft.com/office/drawing/2010/main" val="0"/>
                </a:ext>
              </a:extLst>
            </a:blip>
            <a:stretch>
              <a:fillRect/>
            </a:stretch>
          </a:blip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5" name="Rectangle: Rounded Corners 4">
            <a:extLst>
              <a:ext uri="{FF2B5EF4-FFF2-40B4-BE49-F238E27FC236}">
                <a16:creationId xmlns:a16="http://schemas.microsoft.com/office/drawing/2014/main" id="{46D140C2-A8F7-DDBC-EAEA-28A31B5689CC}"/>
              </a:ext>
            </a:extLst>
          </p:cNvPr>
          <p:cNvSpPr>
            <a:spLocks noChangeAspect="1"/>
          </p:cNvSpPr>
          <p:nvPr/>
        </p:nvSpPr>
        <p:spPr>
          <a:xfrm>
            <a:off x="143731" y="149293"/>
            <a:ext cx="2016000" cy="2904988"/>
          </a:xfrm>
          <a:prstGeom prst="roundRect">
            <a:avLst>
              <a:gd name="adj" fmla="val 8706"/>
            </a:avLst>
          </a:prstGeom>
          <a:solidFill>
            <a:schemeClr val="bg1"/>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pic>
        <p:nvPicPr>
          <p:cNvPr id="10" name="Picture 2" descr="Backdoors &amp; Breaches – Black Hills Information Security">
            <a:extLst>
              <a:ext uri="{FF2B5EF4-FFF2-40B4-BE49-F238E27FC236}">
                <a16:creationId xmlns:a16="http://schemas.microsoft.com/office/drawing/2014/main" id="{F71FC181-B8BA-2133-B947-129038D5E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660612" y="1011204"/>
            <a:ext cx="2935991" cy="11756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0C7795A-C7F6-E471-038C-208881B771D5}"/>
              </a:ext>
            </a:extLst>
          </p:cNvPr>
          <p:cNvSpPr txBox="1"/>
          <p:nvPr/>
        </p:nvSpPr>
        <p:spPr>
          <a:xfrm>
            <a:off x="1110661" y="540807"/>
            <a:ext cx="492443" cy="1610069"/>
          </a:xfrm>
          <a:prstGeom prst="rect">
            <a:avLst/>
          </a:prstGeom>
          <a:noFill/>
        </p:spPr>
        <p:txBody>
          <a:bodyPr vert="vert270" wrap="square" rtlCol="0">
            <a:spAutoFit/>
          </a:bodyPr>
          <a:lstStyle/>
          <a:p>
            <a:r>
              <a:rPr lang="en-GB" sz="2000" dirty="0">
                <a:latin typeface="Agency FB" panose="020B0503020202020204" pitchFamily="34" charset="0"/>
              </a:rPr>
              <a:t>PERSISTENCE</a:t>
            </a:r>
            <a:endParaRPr lang="en-GB" dirty="0">
              <a:latin typeface="Agency FB" panose="020B0503020202020204" pitchFamily="34" charset="0"/>
            </a:endParaRPr>
          </a:p>
        </p:txBody>
      </p:sp>
      <p:pic>
        <p:nvPicPr>
          <p:cNvPr id="12" name="Picture 11">
            <a:extLst>
              <a:ext uri="{FF2B5EF4-FFF2-40B4-BE49-F238E27FC236}">
                <a16:creationId xmlns:a16="http://schemas.microsoft.com/office/drawing/2014/main" id="{EDFE459E-2A63-01FA-D3D6-6B96C5CABD4B}"/>
              </a:ext>
            </a:extLst>
          </p:cNvPr>
          <p:cNvPicPr>
            <a:picLocks noChangeAspect="1"/>
          </p:cNvPicPr>
          <p:nvPr/>
        </p:nvPicPr>
        <p:blipFill>
          <a:blip r:embed="rId4"/>
          <a:stretch>
            <a:fillRect/>
          </a:stretch>
        </p:blipFill>
        <p:spPr>
          <a:xfrm rot="16200000">
            <a:off x="1161586" y="914317"/>
            <a:ext cx="1159649" cy="165312"/>
          </a:xfrm>
          <a:prstGeom prst="rect">
            <a:avLst/>
          </a:prstGeom>
        </p:spPr>
      </p:pic>
      <p:pic>
        <p:nvPicPr>
          <p:cNvPr id="13" name="Picture 12" descr="A blue letter h on a black background&#10;&#10;Description automatically generated">
            <a:extLst>
              <a:ext uri="{FF2B5EF4-FFF2-40B4-BE49-F238E27FC236}">
                <a16:creationId xmlns:a16="http://schemas.microsoft.com/office/drawing/2014/main" id="{24AA23E2-C71C-9CEE-82B0-744CE58579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192525" y="2196083"/>
            <a:ext cx="1097769" cy="157787"/>
          </a:xfrm>
          <a:prstGeom prst="rect">
            <a:avLst/>
          </a:prstGeom>
        </p:spPr>
      </p:pic>
      <p:sp>
        <p:nvSpPr>
          <p:cNvPr id="14" name="TextBox 13">
            <a:extLst>
              <a:ext uri="{FF2B5EF4-FFF2-40B4-BE49-F238E27FC236}">
                <a16:creationId xmlns:a16="http://schemas.microsoft.com/office/drawing/2014/main" id="{913CCB3A-4F08-5FC2-6DAA-D31F6B99F0A5}"/>
              </a:ext>
            </a:extLst>
          </p:cNvPr>
          <p:cNvSpPr txBox="1"/>
          <p:nvPr/>
        </p:nvSpPr>
        <p:spPr>
          <a:xfrm rot="16200000">
            <a:off x="630054" y="1494065"/>
            <a:ext cx="2904988" cy="215444"/>
          </a:xfrm>
          <a:prstGeom prst="rect">
            <a:avLst/>
          </a:prstGeom>
          <a:noFill/>
        </p:spPr>
        <p:txBody>
          <a:bodyPr wrap="square" rtlCol="0">
            <a:spAutoFit/>
          </a:bodyPr>
          <a:lstStyle/>
          <a:p>
            <a:pPr algn="ctr"/>
            <a:r>
              <a:rPr lang="en-GB" sz="800" dirty="0">
                <a:solidFill>
                  <a:schemeClr val="bg2"/>
                </a:solidFill>
              </a:rPr>
              <a:t>Humanitarian Expansion – 2023v1 Munich Playtest Edition</a:t>
            </a:r>
          </a:p>
        </p:txBody>
      </p:sp>
    </p:spTree>
    <p:extLst>
      <p:ext uri="{BB962C8B-B14F-4D97-AF65-F5344CB8AC3E}">
        <p14:creationId xmlns:p14="http://schemas.microsoft.com/office/powerpoint/2010/main" val="207544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7A0000"/>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solidFill>
                  <a:schemeClr val="bg1"/>
                </a:solidFill>
                <a:latin typeface="Agency FB" panose="020B0503020202020204" pitchFamily="34" charset="0"/>
              </a:rPr>
              <a:t>CYBER SQUATTING</a:t>
            </a:r>
            <a:endParaRPr lang="en-GB" sz="1200" dirty="0">
              <a:solidFill>
                <a:schemeClr val="bg1"/>
              </a:solidFill>
              <a:latin typeface="Agency FB" panose="020B0503020202020204" pitchFamily="34" charset="0"/>
            </a:endParaRPr>
          </a:p>
        </p:txBody>
      </p:sp>
      <p:sp>
        <p:nvSpPr>
          <p:cNvPr id="11" name="TextBox 10">
            <a:extLst>
              <a:ext uri="{FF2B5EF4-FFF2-40B4-BE49-F238E27FC236}">
                <a16:creationId xmlns:a16="http://schemas.microsoft.com/office/drawing/2014/main" id="{684D2CC5-AD42-9E12-545D-CEB0E656BF46}"/>
              </a:ext>
            </a:extLst>
          </p:cNvPr>
          <p:cNvSpPr txBox="1"/>
          <p:nvPr/>
        </p:nvSpPr>
        <p:spPr>
          <a:xfrm>
            <a:off x="263934" y="1564188"/>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63464" y="567362"/>
            <a:ext cx="1991816" cy="954107"/>
          </a:xfrm>
          <a:prstGeom prst="rect">
            <a:avLst/>
          </a:prstGeom>
          <a:noFill/>
        </p:spPr>
        <p:txBody>
          <a:bodyPr wrap="square" rtlCol="0">
            <a:spAutoFit/>
          </a:bodyPr>
          <a:lstStyle/>
          <a:p>
            <a:r>
              <a:rPr lang="en-GB" sz="700" b="0" i="0" dirty="0">
                <a:solidFill>
                  <a:srgbClr val="000000"/>
                </a:solidFill>
                <a:effectLst/>
                <a:latin typeface="Agency FB" panose="020B0503020202020204" pitchFamily="34" charset="0"/>
              </a:rPr>
              <a:t>One of your campaigns teams complains that they can't get access to an old website they want to refresh for an upcoming campaign. Your helpdesk brings it to you after they spot a typo on the website and think something about it looks fishy</a:t>
            </a:r>
          </a:p>
          <a:p>
            <a:endParaRPr lang="en-GB" sz="700" b="0" i="0" dirty="0">
              <a:solidFill>
                <a:srgbClr val="000000"/>
              </a:solidFill>
              <a:effectLst/>
              <a:latin typeface="Agency FB" panose="020B0503020202020204" pitchFamily="34" charset="0"/>
            </a:endParaRPr>
          </a:p>
          <a:p>
            <a:r>
              <a:rPr lang="en-GB" sz="700" b="0" i="0" dirty="0">
                <a:solidFill>
                  <a:srgbClr val="000000"/>
                </a:solidFill>
                <a:effectLst/>
                <a:latin typeface="Agency FB" panose="020B0503020202020204" pitchFamily="34" charset="0"/>
              </a:rPr>
              <a:t>When you open it in a sandbox, it looks like the domain has been squatted - resolving to a website that uses your branding, and invites people to login. What else does the site do?</a:t>
            </a:r>
            <a:endParaRPr lang="en-GB" sz="700" dirty="0">
              <a:latin typeface="Agency FB" panose="020B0503020202020204" pitchFamily="34" charset="0"/>
            </a:endParaRPr>
          </a:p>
        </p:txBody>
      </p:sp>
      <p:sp>
        <p:nvSpPr>
          <p:cNvPr id="13" name="TextBox 12">
            <a:extLst>
              <a:ext uri="{FF2B5EF4-FFF2-40B4-BE49-F238E27FC236}">
                <a16:creationId xmlns:a16="http://schemas.microsoft.com/office/drawing/2014/main" id="{657AB394-F474-F112-0AFC-033953D50423}"/>
              </a:ext>
            </a:extLst>
          </p:cNvPr>
          <p:cNvSpPr txBox="1"/>
          <p:nvPr/>
        </p:nvSpPr>
        <p:spPr>
          <a:xfrm>
            <a:off x="163464" y="1747026"/>
            <a:ext cx="2016000" cy="523220"/>
          </a:xfrm>
          <a:prstGeom prst="rect">
            <a:avLst/>
          </a:prstGeom>
          <a:noFill/>
        </p:spPr>
        <p:txBody>
          <a:bodyPr wrap="square" rtlCol="0">
            <a:spAutoFit/>
          </a:bodyPr>
          <a:lstStyle/>
          <a:p>
            <a:r>
              <a:rPr lang="en-GB" sz="700" dirty="0" err="1">
                <a:latin typeface="Agency FB" panose="020B0503020202020204" pitchFamily="34" charset="0"/>
              </a:rPr>
              <a:t>VirusTotal</a:t>
            </a:r>
            <a:r>
              <a:rPr lang="en-GB" sz="700" dirty="0">
                <a:latin typeface="Agency FB" panose="020B0503020202020204" pitchFamily="34" charset="0"/>
              </a:rPr>
              <a:t>, </a:t>
            </a:r>
            <a:r>
              <a:rPr lang="en-GB" sz="700" dirty="0" err="1">
                <a:latin typeface="Agency FB" panose="020B0503020202020204" pitchFamily="34" charset="0"/>
              </a:rPr>
              <a:t>any.run</a:t>
            </a:r>
            <a:r>
              <a:rPr lang="en-GB" sz="700" dirty="0">
                <a:latin typeface="Agency FB" panose="020B0503020202020204" pitchFamily="34" charset="0"/>
              </a:rPr>
              <a:t>, or your choice of sandbox.</a:t>
            </a:r>
          </a:p>
          <a:p>
            <a:r>
              <a:rPr lang="en-GB" sz="700" dirty="0">
                <a:latin typeface="Agency FB" panose="020B0503020202020204" pitchFamily="34" charset="0"/>
              </a:rPr>
              <a:t>DNS / BIND Utils</a:t>
            </a:r>
          </a:p>
          <a:p>
            <a:r>
              <a:rPr lang="en-GB" sz="700" dirty="0">
                <a:latin typeface="Agency FB" panose="020B0503020202020204" pitchFamily="34" charset="0"/>
              </a:rPr>
              <a:t>A good Endpoint (or web filtering) package</a:t>
            </a:r>
            <a:br>
              <a:rPr lang="en-GB" sz="700" dirty="0">
                <a:latin typeface="Agency FB" panose="020B0503020202020204" pitchFamily="34" charset="0"/>
              </a:rPr>
            </a:br>
            <a:r>
              <a:rPr lang="en-GB" sz="700" dirty="0">
                <a:latin typeface="Agency FB" panose="020B0503020202020204" pitchFamily="34" charset="0"/>
              </a:rPr>
              <a:t>CASB / Cloud Admin Tools</a:t>
            </a: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66161" y="2668528"/>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40875" y="2433442"/>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63464" y="2668528"/>
            <a:ext cx="2016000" cy="307777"/>
          </a:xfrm>
          <a:prstGeom prst="rect">
            <a:avLst/>
          </a:prstGeom>
          <a:noFill/>
        </p:spPr>
        <p:txBody>
          <a:bodyPr wrap="square" rtlCol="0">
            <a:spAutoFit/>
          </a:bodyPr>
          <a:lstStyle/>
          <a:p>
            <a:r>
              <a:rPr lang="en-GB" sz="700" dirty="0">
                <a:solidFill>
                  <a:srgbClr val="000000"/>
                </a:solidFill>
                <a:latin typeface="Agency FB" panose="020B0503020202020204" pitchFamily="34" charset="0"/>
              </a:rPr>
              <a:t>A DNS Registrar and a Credit Card</a:t>
            </a:r>
            <a:br>
              <a:rPr lang="en-GB" sz="700" dirty="0">
                <a:solidFill>
                  <a:srgbClr val="000000"/>
                </a:solidFill>
                <a:latin typeface="Agency FB" panose="020B0503020202020204" pitchFamily="34" charset="0"/>
              </a:rPr>
            </a:br>
            <a:r>
              <a:rPr lang="en-GB" sz="700" dirty="0">
                <a:solidFill>
                  <a:srgbClr val="000000"/>
                </a:solidFill>
                <a:latin typeface="Agency FB" panose="020B0503020202020204" pitchFamily="34" charset="0"/>
              </a:rPr>
              <a:t>Azure or your choice of cloud platform</a:t>
            </a:r>
            <a:endParaRPr lang="en-GB" sz="700" dirty="0">
              <a:latin typeface="Agency FB" panose="020B0503020202020204" pitchFamily="34" charset="0"/>
            </a:endParaRPr>
          </a:p>
        </p:txBody>
      </p:sp>
      <p:cxnSp>
        <p:nvCxnSpPr>
          <p:cNvPr id="2" name="Straight Connector 1">
            <a:extLst>
              <a:ext uri="{FF2B5EF4-FFF2-40B4-BE49-F238E27FC236}">
                <a16:creationId xmlns:a16="http://schemas.microsoft.com/office/drawing/2014/main" id="{B9BCC469-3AB2-1B8B-38AA-9744AD9AF449}"/>
              </a:ext>
            </a:extLst>
          </p:cNvPr>
          <p:cNvCxnSpPr>
            <a:cxnSpLocks/>
          </p:cNvCxnSpPr>
          <p:nvPr/>
        </p:nvCxnSpPr>
        <p:spPr>
          <a:xfrm>
            <a:off x="266161" y="1758273"/>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810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56C44A2-C304-F7F1-6579-32965BC05C95}"/>
              </a:ext>
            </a:extLst>
          </p:cNvPr>
          <p:cNvSpPr>
            <a:spLocks noChangeAspect="1"/>
          </p:cNvSpPr>
          <p:nvPr/>
        </p:nvSpPr>
        <p:spPr>
          <a:xfrm>
            <a:off x="-1" y="-1"/>
            <a:ext cx="2303463" cy="3198029"/>
          </a:xfrm>
          <a:prstGeom prst="roundRect">
            <a:avLst>
              <a:gd name="adj" fmla="val 8706"/>
            </a:avLst>
          </a:prstGeom>
          <a: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a:blip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5" name="Rectangle: Rounded Corners 4">
            <a:extLst>
              <a:ext uri="{FF2B5EF4-FFF2-40B4-BE49-F238E27FC236}">
                <a16:creationId xmlns:a16="http://schemas.microsoft.com/office/drawing/2014/main" id="{46D140C2-A8F7-DDBC-EAEA-28A31B5689CC}"/>
              </a:ext>
            </a:extLst>
          </p:cNvPr>
          <p:cNvSpPr>
            <a:spLocks noChangeAspect="1"/>
          </p:cNvSpPr>
          <p:nvPr/>
        </p:nvSpPr>
        <p:spPr>
          <a:xfrm>
            <a:off x="143731" y="149293"/>
            <a:ext cx="2016000" cy="2904988"/>
          </a:xfrm>
          <a:prstGeom prst="roundRect">
            <a:avLst>
              <a:gd name="adj" fmla="val 8706"/>
            </a:avLst>
          </a:prstGeom>
          <a:solidFill>
            <a:schemeClr val="bg1"/>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pic>
        <p:nvPicPr>
          <p:cNvPr id="14" name="Picture 2" descr="Backdoors &amp; Breaches – Black Hills Information Security">
            <a:extLst>
              <a:ext uri="{FF2B5EF4-FFF2-40B4-BE49-F238E27FC236}">
                <a16:creationId xmlns:a16="http://schemas.microsoft.com/office/drawing/2014/main" id="{2CA69589-2AF1-9DFF-888D-D83232811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660612" y="1011204"/>
            <a:ext cx="2935991" cy="117561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A8925F0-3A56-27B8-FFA1-8E931EFB839D}"/>
              </a:ext>
            </a:extLst>
          </p:cNvPr>
          <p:cNvSpPr txBox="1"/>
          <p:nvPr/>
        </p:nvSpPr>
        <p:spPr>
          <a:xfrm>
            <a:off x="1110661" y="540808"/>
            <a:ext cx="492443" cy="1428670"/>
          </a:xfrm>
          <a:prstGeom prst="rect">
            <a:avLst/>
          </a:prstGeom>
          <a:noFill/>
        </p:spPr>
        <p:txBody>
          <a:bodyPr vert="vert270" wrap="square" rtlCol="0">
            <a:spAutoFit/>
          </a:bodyPr>
          <a:lstStyle/>
          <a:p>
            <a:r>
              <a:rPr lang="en-GB" sz="2000" dirty="0">
                <a:latin typeface="Agency FB" panose="020B0503020202020204" pitchFamily="34" charset="0"/>
              </a:rPr>
              <a:t>C2 &amp; EXFIL</a:t>
            </a:r>
            <a:endParaRPr lang="en-GB" dirty="0">
              <a:latin typeface="Agency FB" panose="020B0503020202020204" pitchFamily="34" charset="0"/>
            </a:endParaRPr>
          </a:p>
        </p:txBody>
      </p:sp>
      <p:pic>
        <p:nvPicPr>
          <p:cNvPr id="16" name="Picture 15">
            <a:extLst>
              <a:ext uri="{FF2B5EF4-FFF2-40B4-BE49-F238E27FC236}">
                <a16:creationId xmlns:a16="http://schemas.microsoft.com/office/drawing/2014/main" id="{81A04A08-D875-7BDF-9E57-40DF977D7763}"/>
              </a:ext>
            </a:extLst>
          </p:cNvPr>
          <p:cNvPicPr>
            <a:picLocks noChangeAspect="1"/>
          </p:cNvPicPr>
          <p:nvPr/>
        </p:nvPicPr>
        <p:blipFill>
          <a:blip r:embed="rId4"/>
          <a:stretch>
            <a:fillRect/>
          </a:stretch>
        </p:blipFill>
        <p:spPr>
          <a:xfrm rot="16200000">
            <a:off x="1161586" y="914317"/>
            <a:ext cx="1159649" cy="165312"/>
          </a:xfrm>
          <a:prstGeom prst="rect">
            <a:avLst/>
          </a:prstGeom>
        </p:spPr>
      </p:pic>
      <p:pic>
        <p:nvPicPr>
          <p:cNvPr id="17" name="Picture 16" descr="A blue letter h on a black background&#10;&#10;Description automatically generated">
            <a:extLst>
              <a:ext uri="{FF2B5EF4-FFF2-40B4-BE49-F238E27FC236}">
                <a16:creationId xmlns:a16="http://schemas.microsoft.com/office/drawing/2014/main" id="{235D254F-4560-94D7-044E-540C5E98D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192525" y="2196083"/>
            <a:ext cx="1097769" cy="157787"/>
          </a:xfrm>
          <a:prstGeom prst="rect">
            <a:avLst/>
          </a:prstGeom>
        </p:spPr>
      </p:pic>
      <p:sp>
        <p:nvSpPr>
          <p:cNvPr id="18" name="TextBox 17">
            <a:extLst>
              <a:ext uri="{FF2B5EF4-FFF2-40B4-BE49-F238E27FC236}">
                <a16:creationId xmlns:a16="http://schemas.microsoft.com/office/drawing/2014/main" id="{C145E7C7-F193-185E-2E33-0135BD016BF3}"/>
              </a:ext>
            </a:extLst>
          </p:cNvPr>
          <p:cNvSpPr txBox="1"/>
          <p:nvPr/>
        </p:nvSpPr>
        <p:spPr>
          <a:xfrm rot="16200000">
            <a:off x="630054" y="1494065"/>
            <a:ext cx="2904988" cy="215444"/>
          </a:xfrm>
          <a:prstGeom prst="rect">
            <a:avLst/>
          </a:prstGeom>
          <a:noFill/>
        </p:spPr>
        <p:txBody>
          <a:bodyPr wrap="square" rtlCol="0">
            <a:spAutoFit/>
          </a:bodyPr>
          <a:lstStyle/>
          <a:p>
            <a:pPr algn="ctr"/>
            <a:r>
              <a:rPr lang="en-GB" sz="800" dirty="0">
                <a:solidFill>
                  <a:schemeClr val="bg2"/>
                </a:solidFill>
              </a:rPr>
              <a:t>Humanitarian Expansion – 2023v1 Munich Playtest Edition</a:t>
            </a:r>
          </a:p>
        </p:txBody>
      </p:sp>
    </p:spTree>
    <p:extLst>
      <p:ext uri="{BB962C8B-B14F-4D97-AF65-F5344CB8AC3E}">
        <p14:creationId xmlns:p14="http://schemas.microsoft.com/office/powerpoint/2010/main" val="3020259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56C44A2-C304-F7F1-6579-32965BC05C95}"/>
              </a:ext>
            </a:extLst>
          </p:cNvPr>
          <p:cNvSpPr>
            <a:spLocks noChangeAspect="1"/>
          </p:cNvSpPr>
          <p:nvPr/>
        </p:nvSpPr>
        <p:spPr>
          <a:xfrm>
            <a:off x="-1" y="-1"/>
            <a:ext cx="2303463" cy="3198029"/>
          </a:xfrm>
          <a:prstGeom prst="roundRect">
            <a:avLst>
              <a:gd name="adj" fmla="val 8706"/>
            </a:avLst>
          </a:prstGeom>
          <a: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a:blip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5" name="Rectangle: Rounded Corners 4">
            <a:extLst>
              <a:ext uri="{FF2B5EF4-FFF2-40B4-BE49-F238E27FC236}">
                <a16:creationId xmlns:a16="http://schemas.microsoft.com/office/drawing/2014/main" id="{46D140C2-A8F7-DDBC-EAEA-28A31B5689CC}"/>
              </a:ext>
            </a:extLst>
          </p:cNvPr>
          <p:cNvSpPr>
            <a:spLocks noChangeAspect="1"/>
          </p:cNvSpPr>
          <p:nvPr/>
        </p:nvSpPr>
        <p:spPr>
          <a:xfrm>
            <a:off x="143731" y="149293"/>
            <a:ext cx="2016000" cy="2904988"/>
          </a:xfrm>
          <a:prstGeom prst="roundRect">
            <a:avLst>
              <a:gd name="adj" fmla="val 8706"/>
            </a:avLst>
          </a:prstGeom>
          <a:solidFill>
            <a:schemeClr val="bg1"/>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pic>
        <p:nvPicPr>
          <p:cNvPr id="10" name="Picture 2" descr="Backdoors &amp; Breaches – Black Hills Information Security">
            <a:extLst>
              <a:ext uri="{FF2B5EF4-FFF2-40B4-BE49-F238E27FC236}">
                <a16:creationId xmlns:a16="http://schemas.microsoft.com/office/drawing/2014/main" id="{B57EE86D-EBBA-04C9-9353-5B77FB30C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660612" y="1011204"/>
            <a:ext cx="2935991" cy="11756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D3EAB4C-08C5-FD59-8F8E-098100EBB1EE}"/>
              </a:ext>
            </a:extLst>
          </p:cNvPr>
          <p:cNvSpPr txBox="1"/>
          <p:nvPr/>
        </p:nvSpPr>
        <p:spPr>
          <a:xfrm>
            <a:off x="1110661" y="540807"/>
            <a:ext cx="492443" cy="1397203"/>
          </a:xfrm>
          <a:prstGeom prst="rect">
            <a:avLst/>
          </a:prstGeom>
          <a:noFill/>
        </p:spPr>
        <p:txBody>
          <a:bodyPr vert="vert270" wrap="square" rtlCol="0">
            <a:spAutoFit/>
          </a:bodyPr>
          <a:lstStyle/>
          <a:p>
            <a:r>
              <a:rPr lang="en-GB" sz="2000" dirty="0">
                <a:latin typeface="Agency FB" panose="020B0503020202020204" pitchFamily="34" charset="0"/>
              </a:rPr>
              <a:t>INJECTS</a:t>
            </a:r>
            <a:endParaRPr lang="en-GB" dirty="0">
              <a:latin typeface="Agency FB" panose="020B0503020202020204" pitchFamily="34" charset="0"/>
            </a:endParaRPr>
          </a:p>
        </p:txBody>
      </p:sp>
      <p:pic>
        <p:nvPicPr>
          <p:cNvPr id="12" name="Picture 11">
            <a:extLst>
              <a:ext uri="{FF2B5EF4-FFF2-40B4-BE49-F238E27FC236}">
                <a16:creationId xmlns:a16="http://schemas.microsoft.com/office/drawing/2014/main" id="{DA212C7D-BECD-F728-DFC4-2B5621166F2D}"/>
              </a:ext>
            </a:extLst>
          </p:cNvPr>
          <p:cNvPicPr>
            <a:picLocks noChangeAspect="1"/>
          </p:cNvPicPr>
          <p:nvPr/>
        </p:nvPicPr>
        <p:blipFill>
          <a:blip r:embed="rId4"/>
          <a:stretch>
            <a:fillRect/>
          </a:stretch>
        </p:blipFill>
        <p:spPr>
          <a:xfrm rot="16200000">
            <a:off x="1161586" y="914317"/>
            <a:ext cx="1159649" cy="165312"/>
          </a:xfrm>
          <a:prstGeom prst="rect">
            <a:avLst/>
          </a:prstGeom>
        </p:spPr>
      </p:pic>
      <p:pic>
        <p:nvPicPr>
          <p:cNvPr id="13" name="Picture 12" descr="A blue letter h on a black background&#10;&#10;Description automatically generated">
            <a:extLst>
              <a:ext uri="{FF2B5EF4-FFF2-40B4-BE49-F238E27FC236}">
                <a16:creationId xmlns:a16="http://schemas.microsoft.com/office/drawing/2014/main" id="{6EDB54C7-857A-4C4D-E5B3-86F9C5A58D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192525" y="2196083"/>
            <a:ext cx="1097769" cy="157787"/>
          </a:xfrm>
          <a:prstGeom prst="rect">
            <a:avLst/>
          </a:prstGeom>
        </p:spPr>
      </p:pic>
      <p:sp>
        <p:nvSpPr>
          <p:cNvPr id="14" name="TextBox 13">
            <a:extLst>
              <a:ext uri="{FF2B5EF4-FFF2-40B4-BE49-F238E27FC236}">
                <a16:creationId xmlns:a16="http://schemas.microsoft.com/office/drawing/2014/main" id="{F939406A-C557-CC24-F322-BF392ED1DB2E}"/>
              </a:ext>
            </a:extLst>
          </p:cNvPr>
          <p:cNvSpPr txBox="1"/>
          <p:nvPr/>
        </p:nvSpPr>
        <p:spPr>
          <a:xfrm rot="16200000">
            <a:off x="630054" y="1494065"/>
            <a:ext cx="2904988" cy="215444"/>
          </a:xfrm>
          <a:prstGeom prst="rect">
            <a:avLst/>
          </a:prstGeom>
          <a:noFill/>
        </p:spPr>
        <p:txBody>
          <a:bodyPr wrap="square" rtlCol="0">
            <a:spAutoFit/>
          </a:bodyPr>
          <a:lstStyle/>
          <a:p>
            <a:pPr algn="ctr"/>
            <a:r>
              <a:rPr lang="en-GB" sz="800" dirty="0">
                <a:solidFill>
                  <a:schemeClr val="bg2"/>
                </a:solidFill>
              </a:rPr>
              <a:t>Humanitarian Expansion – 2023v1 Munich Playtest Edition</a:t>
            </a:r>
          </a:p>
        </p:txBody>
      </p:sp>
    </p:spTree>
    <p:extLst>
      <p:ext uri="{BB962C8B-B14F-4D97-AF65-F5344CB8AC3E}">
        <p14:creationId xmlns:p14="http://schemas.microsoft.com/office/powerpoint/2010/main" val="1621991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56C44A2-C304-F7F1-6579-32965BC05C95}"/>
              </a:ext>
            </a:extLst>
          </p:cNvPr>
          <p:cNvSpPr>
            <a:spLocks noChangeAspect="1"/>
          </p:cNvSpPr>
          <p:nvPr/>
        </p:nvSpPr>
        <p:spPr>
          <a:xfrm>
            <a:off x="-1" y="-1"/>
            <a:ext cx="2303463" cy="3198029"/>
          </a:xfrm>
          <a:prstGeom prst="roundRect">
            <a:avLst>
              <a:gd name="adj" fmla="val 8706"/>
            </a:avLst>
          </a:prstGeom>
          <a: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a:blip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5" name="Rectangle: Rounded Corners 4">
            <a:extLst>
              <a:ext uri="{FF2B5EF4-FFF2-40B4-BE49-F238E27FC236}">
                <a16:creationId xmlns:a16="http://schemas.microsoft.com/office/drawing/2014/main" id="{46D140C2-A8F7-DDBC-EAEA-28A31B5689CC}"/>
              </a:ext>
            </a:extLst>
          </p:cNvPr>
          <p:cNvSpPr>
            <a:spLocks noChangeAspect="1"/>
          </p:cNvSpPr>
          <p:nvPr/>
        </p:nvSpPr>
        <p:spPr>
          <a:xfrm>
            <a:off x="143730" y="149293"/>
            <a:ext cx="2016000" cy="2904988"/>
          </a:xfrm>
          <a:prstGeom prst="roundRect">
            <a:avLst>
              <a:gd name="adj" fmla="val 8706"/>
            </a:avLst>
          </a:prstGeom>
          <a:solidFill>
            <a:schemeClr val="bg1"/>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pic>
        <p:nvPicPr>
          <p:cNvPr id="1026" name="Picture 2" descr="Backdoors &amp; Breaches – Black Hills Information Security">
            <a:extLst>
              <a:ext uri="{FF2B5EF4-FFF2-40B4-BE49-F238E27FC236}">
                <a16:creationId xmlns:a16="http://schemas.microsoft.com/office/drawing/2014/main" id="{5C39DD4C-201F-0D35-BE55-F5C533D09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660612" y="1011204"/>
            <a:ext cx="2935991" cy="11756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D004AB2-69A7-900F-0A18-11CB765147BD}"/>
              </a:ext>
            </a:extLst>
          </p:cNvPr>
          <p:cNvSpPr txBox="1"/>
          <p:nvPr/>
        </p:nvSpPr>
        <p:spPr>
          <a:xfrm>
            <a:off x="1110661" y="540807"/>
            <a:ext cx="492443" cy="1658143"/>
          </a:xfrm>
          <a:prstGeom prst="rect">
            <a:avLst/>
          </a:prstGeom>
          <a:noFill/>
        </p:spPr>
        <p:txBody>
          <a:bodyPr vert="vert270" wrap="square" rtlCol="0">
            <a:spAutoFit/>
          </a:bodyPr>
          <a:lstStyle/>
          <a:p>
            <a:r>
              <a:rPr lang="en-GB" sz="2000" dirty="0">
                <a:latin typeface="Agency FB" panose="020B0503020202020204" pitchFamily="34" charset="0"/>
              </a:rPr>
              <a:t>PROCEDURES</a:t>
            </a:r>
            <a:endParaRPr lang="en-GB" dirty="0">
              <a:latin typeface="Agency FB" panose="020B0503020202020204" pitchFamily="34" charset="0"/>
            </a:endParaRPr>
          </a:p>
        </p:txBody>
      </p:sp>
      <p:pic>
        <p:nvPicPr>
          <p:cNvPr id="2" name="Picture 1">
            <a:extLst>
              <a:ext uri="{FF2B5EF4-FFF2-40B4-BE49-F238E27FC236}">
                <a16:creationId xmlns:a16="http://schemas.microsoft.com/office/drawing/2014/main" id="{E44F84A4-31A7-40E1-BFCD-2ED4CDEFC049}"/>
              </a:ext>
            </a:extLst>
          </p:cNvPr>
          <p:cNvPicPr>
            <a:picLocks noChangeAspect="1"/>
          </p:cNvPicPr>
          <p:nvPr/>
        </p:nvPicPr>
        <p:blipFill>
          <a:blip r:embed="rId4"/>
          <a:stretch>
            <a:fillRect/>
          </a:stretch>
        </p:blipFill>
        <p:spPr>
          <a:xfrm rot="16200000">
            <a:off x="1161586" y="914317"/>
            <a:ext cx="1159649" cy="165312"/>
          </a:xfrm>
          <a:prstGeom prst="rect">
            <a:avLst/>
          </a:prstGeom>
        </p:spPr>
      </p:pic>
      <p:pic>
        <p:nvPicPr>
          <p:cNvPr id="3" name="Picture 2" descr="A blue letter h on a black background&#10;&#10;Description automatically generated">
            <a:extLst>
              <a:ext uri="{FF2B5EF4-FFF2-40B4-BE49-F238E27FC236}">
                <a16:creationId xmlns:a16="http://schemas.microsoft.com/office/drawing/2014/main" id="{F212AC74-274B-5E42-39ED-A7B13C431D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192525" y="2196083"/>
            <a:ext cx="1097769" cy="157787"/>
          </a:xfrm>
          <a:prstGeom prst="rect">
            <a:avLst/>
          </a:prstGeom>
        </p:spPr>
      </p:pic>
      <p:sp>
        <p:nvSpPr>
          <p:cNvPr id="4" name="TextBox 3">
            <a:extLst>
              <a:ext uri="{FF2B5EF4-FFF2-40B4-BE49-F238E27FC236}">
                <a16:creationId xmlns:a16="http://schemas.microsoft.com/office/drawing/2014/main" id="{A0F911CC-8B3F-572E-3731-22B31A213F15}"/>
              </a:ext>
            </a:extLst>
          </p:cNvPr>
          <p:cNvSpPr txBox="1"/>
          <p:nvPr/>
        </p:nvSpPr>
        <p:spPr>
          <a:xfrm rot="16200000">
            <a:off x="630054" y="1494065"/>
            <a:ext cx="2904988" cy="215444"/>
          </a:xfrm>
          <a:prstGeom prst="rect">
            <a:avLst/>
          </a:prstGeom>
          <a:noFill/>
        </p:spPr>
        <p:txBody>
          <a:bodyPr wrap="square" rtlCol="0">
            <a:spAutoFit/>
          </a:bodyPr>
          <a:lstStyle/>
          <a:p>
            <a:pPr algn="ctr"/>
            <a:r>
              <a:rPr lang="en-GB" sz="800" dirty="0">
                <a:solidFill>
                  <a:schemeClr val="bg2"/>
                </a:solidFill>
              </a:rPr>
              <a:t>Humanitarian Expansion – 2023v1 Munich Playtest Edition</a:t>
            </a:r>
          </a:p>
        </p:txBody>
      </p:sp>
    </p:spTree>
    <p:extLst>
      <p:ext uri="{BB962C8B-B14F-4D97-AF65-F5344CB8AC3E}">
        <p14:creationId xmlns:p14="http://schemas.microsoft.com/office/powerpoint/2010/main" val="2899369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56C44A2-C304-F7F1-6579-32965BC05C95}"/>
              </a:ext>
            </a:extLst>
          </p:cNvPr>
          <p:cNvSpPr>
            <a:spLocks noChangeAspect="1"/>
          </p:cNvSpPr>
          <p:nvPr/>
        </p:nvSpPr>
        <p:spPr>
          <a:xfrm>
            <a:off x="-1" y="-1"/>
            <a:ext cx="2303463" cy="3198029"/>
          </a:xfrm>
          <a:prstGeom prst="roundRect">
            <a:avLst>
              <a:gd name="adj" fmla="val 8706"/>
            </a:avLst>
          </a:prstGeom>
          <a: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a:blip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5" name="Rectangle: Rounded Corners 4">
            <a:extLst>
              <a:ext uri="{FF2B5EF4-FFF2-40B4-BE49-F238E27FC236}">
                <a16:creationId xmlns:a16="http://schemas.microsoft.com/office/drawing/2014/main" id="{46D140C2-A8F7-DDBC-EAEA-28A31B5689CC}"/>
              </a:ext>
            </a:extLst>
          </p:cNvPr>
          <p:cNvSpPr>
            <a:spLocks noChangeAspect="1"/>
          </p:cNvSpPr>
          <p:nvPr/>
        </p:nvSpPr>
        <p:spPr>
          <a:xfrm>
            <a:off x="143731" y="118290"/>
            <a:ext cx="2016000" cy="2904988"/>
          </a:xfrm>
          <a:prstGeom prst="roundRect">
            <a:avLst>
              <a:gd name="adj" fmla="val 8706"/>
            </a:avLst>
          </a:prstGeom>
          <a:solidFill>
            <a:schemeClr val="bg1"/>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pic>
        <p:nvPicPr>
          <p:cNvPr id="1026" name="Picture 2" descr="Backdoors &amp; Breaches – Black Hills Information Security">
            <a:extLst>
              <a:ext uri="{FF2B5EF4-FFF2-40B4-BE49-F238E27FC236}">
                <a16:creationId xmlns:a16="http://schemas.microsoft.com/office/drawing/2014/main" id="{5C39DD4C-201F-0D35-BE55-F5C533D09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660612" y="1011204"/>
            <a:ext cx="2935991" cy="11756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D004AB2-69A7-900F-0A18-11CB765147BD}"/>
              </a:ext>
            </a:extLst>
          </p:cNvPr>
          <p:cNvSpPr txBox="1"/>
          <p:nvPr/>
        </p:nvSpPr>
        <p:spPr>
          <a:xfrm>
            <a:off x="1110661" y="540807"/>
            <a:ext cx="492443" cy="1658143"/>
          </a:xfrm>
          <a:prstGeom prst="rect">
            <a:avLst/>
          </a:prstGeom>
          <a:noFill/>
        </p:spPr>
        <p:txBody>
          <a:bodyPr vert="vert270" wrap="square" rtlCol="0">
            <a:spAutoFit/>
          </a:bodyPr>
          <a:lstStyle/>
          <a:p>
            <a:r>
              <a:rPr lang="en-GB" sz="2000" dirty="0">
                <a:latin typeface="Agency FB" panose="020B0503020202020204" pitchFamily="34" charset="0"/>
              </a:rPr>
              <a:t>DRECTIONS</a:t>
            </a:r>
            <a:endParaRPr lang="en-GB" dirty="0">
              <a:latin typeface="Agency FB" panose="020B0503020202020204" pitchFamily="34" charset="0"/>
            </a:endParaRPr>
          </a:p>
        </p:txBody>
      </p:sp>
      <p:pic>
        <p:nvPicPr>
          <p:cNvPr id="2" name="Picture 1">
            <a:extLst>
              <a:ext uri="{FF2B5EF4-FFF2-40B4-BE49-F238E27FC236}">
                <a16:creationId xmlns:a16="http://schemas.microsoft.com/office/drawing/2014/main" id="{E44F84A4-31A7-40E1-BFCD-2ED4CDEFC049}"/>
              </a:ext>
            </a:extLst>
          </p:cNvPr>
          <p:cNvPicPr>
            <a:picLocks noChangeAspect="1"/>
          </p:cNvPicPr>
          <p:nvPr/>
        </p:nvPicPr>
        <p:blipFill>
          <a:blip r:embed="rId4"/>
          <a:stretch>
            <a:fillRect/>
          </a:stretch>
        </p:blipFill>
        <p:spPr>
          <a:xfrm rot="16200000">
            <a:off x="1161586" y="914317"/>
            <a:ext cx="1159649" cy="165312"/>
          </a:xfrm>
          <a:prstGeom prst="rect">
            <a:avLst/>
          </a:prstGeom>
        </p:spPr>
      </p:pic>
      <p:pic>
        <p:nvPicPr>
          <p:cNvPr id="3" name="Picture 2" descr="A blue letter h on a black background&#10;&#10;Description automatically generated">
            <a:extLst>
              <a:ext uri="{FF2B5EF4-FFF2-40B4-BE49-F238E27FC236}">
                <a16:creationId xmlns:a16="http://schemas.microsoft.com/office/drawing/2014/main" id="{F212AC74-274B-5E42-39ED-A7B13C431D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192525" y="2196083"/>
            <a:ext cx="1097769" cy="157787"/>
          </a:xfrm>
          <a:prstGeom prst="rect">
            <a:avLst/>
          </a:prstGeom>
        </p:spPr>
      </p:pic>
      <p:sp>
        <p:nvSpPr>
          <p:cNvPr id="4" name="TextBox 3">
            <a:extLst>
              <a:ext uri="{FF2B5EF4-FFF2-40B4-BE49-F238E27FC236}">
                <a16:creationId xmlns:a16="http://schemas.microsoft.com/office/drawing/2014/main" id="{A0F911CC-8B3F-572E-3731-22B31A213F15}"/>
              </a:ext>
            </a:extLst>
          </p:cNvPr>
          <p:cNvSpPr txBox="1"/>
          <p:nvPr/>
        </p:nvSpPr>
        <p:spPr>
          <a:xfrm rot="16200000">
            <a:off x="630054" y="1494065"/>
            <a:ext cx="2904988" cy="215444"/>
          </a:xfrm>
          <a:prstGeom prst="rect">
            <a:avLst/>
          </a:prstGeom>
          <a:noFill/>
        </p:spPr>
        <p:txBody>
          <a:bodyPr wrap="square" rtlCol="0">
            <a:spAutoFit/>
          </a:bodyPr>
          <a:lstStyle/>
          <a:p>
            <a:pPr algn="ctr"/>
            <a:r>
              <a:rPr lang="en-GB" sz="800" dirty="0">
                <a:solidFill>
                  <a:schemeClr val="bg2"/>
                </a:solidFill>
              </a:rPr>
              <a:t>Humanitarian Expansion – 2023v1 Munich Playtest Edition</a:t>
            </a:r>
          </a:p>
        </p:txBody>
      </p:sp>
    </p:spTree>
    <p:extLst>
      <p:ext uri="{BB962C8B-B14F-4D97-AF65-F5344CB8AC3E}">
        <p14:creationId xmlns:p14="http://schemas.microsoft.com/office/powerpoint/2010/main" val="262485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7A0000"/>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307777"/>
          </a:xfrm>
          <a:prstGeom prst="rect">
            <a:avLst/>
          </a:prstGeom>
          <a:noFill/>
        </p:spPr>
        <p:txBody>
          <a:bodyPr wrap="square" rtlCol="0">
            <a:spAutoFit/>
          </a:bodyPr>
          <a:lstStyle/>
          <a:p>
            <a:pPr algn="ctr"/>
            <a:r>
              <a:rPr lang="en-GB" sz="1400" dirty="0">
                <a:solidFill>
                  <a:schemeClr val="bg1"/>
                </a:solidFill>
                <a:latin typeface="Agency FB" panose="020B0503020202020204" pitchFamily="34" charset="0"/>
              </a:rPr>
              <a:t>COUNTRY OFFICE SEIZED</a:t>
            </a:r>
            <a:endParaRPr lang="en-GB" sz="1200" dirty="0">
              <a:solidFill>
                <a:schemeClr val="bg1"/>
              </a:solidFill>
              <a:latin typeface="Agency FB" panose="020B0503020202020204" pitchFamily="34" charset="0"/>
            </a:endParaRPr>
          </a:p>
        </p:txBody>
      </p:sp>
      <p:sp>
        <p:nvSpPr>
          <p:cNvPr id="11" name="TextBox 10">
            <a:extLst>
              <a:ext uri="{FF2B5EF4-FFF2-40B4-BE49-F238E27FC236}">
                <a16:creationId xmlns:a16="http://schemas.microsoft.com/office/drawing/2014/main" id="{684D2CC5-AD42-9E12-545D-CEB0E656BF46}"/>
              </a:ext>
            </a:extLst>
          </p:cNvPr>
          <p:cNvSpPr txBox="1"/>
          <p:nvPr/>
        </p:nvSpPr>
        <p:spPr>
          <a:xfrm>
            <a:off x="263934" y="1629191"/>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63464" y="567362"/>
            <a:ext cx="1991816" cy="1061829"/>
          </a:xfrm>
          <a:prstGeom prst="rect">
            <a:avLst/>
          </a:prstGeom>
          <a:noFill/>
        </p:spPr>
        <p:txBody>
          <a:bodyPr wrap="square" rtlCol="0">
            <a:spAutoFit/>
          </a:bodyPr>
          <a:lstStyle/>
          <a:p>
            <a:r>
              <a:rPr lang="en-GB" sz="700" dirty="0">
                <a:latin typeface="Agency FB" panose="020B0503020202020204" pitchFamily="34" charset="0"/>
              </a:rPr>
              <a:t>Your office in a country recently affected by significant political unrest has been raided. The office is your regional hub, and has a significant amount of office space, as well as warehouse space and some computer rooms. </a:t>
            </a:r>
          </a:p>
          <a:p>
            <a:endParaRPr lang="en-GB" sz="700" dirty="0">
              <a:latin typeface="Agency FB" panose="020B0503020202020204" pitchFamily="34" charset="0"/>
            </a:endParaRPr>
          </a:p>
          <a:p>
            <a:r>
              <a:rPr lang="en-GB" sz="700" dirty="0">
                <a:latin typeface="Agency FB" panose="020B0503020202020204" pitchFamily="34" charset="0"/>
              </a:rPr>
              <a:t>You don't know yet what's missing, or what might have been introduced during the raid. You know that officials in uniforms turned up, but you don’t know who they were or where any material may have gone.</a:t>
            </a:r>
          </a:p>
        </p:txBody>
      </p:sp>
      <p:sp>
        <p:nvSpPr>
          <p:cNvPr id="13" name="TextBox 12">
            <a:extLst>
              <a:ext uri="{FF2B5EF4-FFF2-40B4-BE49-F238E27FC236}">
                <a16:creationId xmlns:a16="http://schemas.microsoft.com/office/drawing/2014/main" id="{657AB394-F474-F112-0AFC-033953D50423}"/>
              </a:ext>
            </a:extLst>
          </p:cNvPr>
          <p:cNvSpPr txBox="1"/>
          <p:nvPr/>
        </p:nvSpPr>
        <p:spPr>
          <a:xfrm>
            <a:off x="163464" y="1812029"/>
            <a:ext cx="2016000" cy="630942"/>
          </a:xfrm>
          <a:prstGeom prst="rect">
            <a:avLst/>
          </a:prstGeom>
          <a:noFill/>
        </p:spPr>
        <p:txBody>
          <a:bodyPr wrap="square" rtlCol="0">
            <a:spAutoFit/>
          </a:bodyPr>
          <a:lstStyle/>
          <a:p>
            <a:r>
              <a:rPr lang="en-GB" sz="700" dirty="0">
                <a:latin typeface="Agency FB" panose="020B0503020202020204" pitchFamily="34" charset="0"/>
              </a:rPr>
              <a:t>Better hope your physical &amp; digital asset management is good. </a:t>
            </a:r>
          </a:p>
          <a:p>
            <a:endParaRPr lang="en-GB" sz="700" dirty="0">
              <a:latin typeface="Agency FB" panose="020B0503020202020204" pitchFamily="34" charset="0"/>
            </a:endParaRPr>
          </a:p>
          <a:p>
            <a:r>
              <a:rPr lang="en-GB" sz="700" dirty="0">
                <a:latin typeface="Agency FB" panose="020B0503020202020204" pitchFamily="34" charset="0"/>
              </a:rPr>
              <a:t>What processes or providers do you have for checking your office for physical implants? And will they work effectively in a country that's difficult to get in and out of at the moment?</a:t>
            </a: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66161" y="2657867"/>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40875" y="2422781"/>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63464" y="2657867"/>
            <a:ext cx="2016000" cy="200055"/>
          </a:xfrm>
          <a:prstGeom prst="rect">
            <a:avLst/>
          </a:prstGeom>
          <a:noFill/>
        </p:spPr>
        <p:txBody>
          <a:bodyPr wrap="square" rtlCol="0">
            <a:spAutoFit/>
          </a:bodyPr>
          <a:lstStyle/>
          <a:p>
            <a:r>
              <a:rPr lang="en-GB" sz="700" dirty="0">
                <a:solidFill>
                  <a:srgbClr val="000000"/>
                </a:solidFill>
                <a:latin typeface="Agency FB" panose="020B0503020202020204" pitchFamily="34" charset="0"/>
              </a:rPr>
              <a:t>Power and a sense of purpose</a:t>
            </a:r>
            <a:endParaRPr lang="en-GB" sz="700" dirty="0">
              <a:latin typeface="Agency FB" panose="020B0503020202020204" pitchFamily="34" charset="0"/>
            </a:endParaRPr>
          </a:p>
        </p:txBody>
      </p:sp>
      <p:cxnSp>
        <p:nvCxnSpPr>
          <p:cNvPr id="2" name="Straight Connector 1">
            <a:extLst>
              <a:ext uri="{FF2B5EF4-FFF2-40B4-BE49-F238E27FC236}">
                <a16:creationId xmlns:a16="http://schemas.microsoft.com/office/drawing/2014/main" id="{B9BCC469-3AB2-1B8B-38AA-9744AD9AF449}"/>
              </a:ext>
            </a:extLst>
          </p:cNvPr>
          <p:cNvCxnSpPr>
            <a:cxnSpLocks/>
          </p:cNvCxnSpPr>
          <p:nvPr/>
        </p:nvCxnSpPr>
        <p:spPr>
          <a:xfrm>
            <a:off x="266161" y="1823276"/>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72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7A0000"/>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276999"/>
          </a:xfrm>
          <a:prstGeom prst="rect">
            <a:avLst/>
          </a:prstGeom>
          <a:noFill/>
        </p:spPr>
        <p:txBody>
          <a:bodyPr wrap="square" rtlCol="0">
            <a:spAutoFit/>
          </a:bodyPr>
          <a:lstStyle/>
          <a:p>
            <a:pPr algn="ctr"/>
            <a:r>
              <a:rPr lang="en-GB" sz="1200" dirty="0">
                <a:solidFill>
                  <a:schemeClr val="bg1"/>
                </a:solidFill>
                <a:latin typeface="Agency FB" panose="020B0503020202020204" pitchFamily="34" charset="0"/>
              </a:rPr>
              <a:t>MEMBER OF STAFF ARRESTED</a:t>
            </a:r>
          </a:p>
        </p:txBody>
      </p:sp>
      <p:sp>
        <p:nvSpPr>
          <p:cNvPr id="11" name="TextBox 10">
            <a:extLst>
              <a:ext uri="{FF2B5EF4-FFF2-40B4-BE49-F238E27FC236}">
                <a16:creationId xmlns:a16="http://schemas.microsoft.com/office/drawing/2014/main" id="{684D2CC5-AD42-9E12-545D-CEB0E656BF46}"/>
              </a:ext>
            </a:extLst>
          </p:cNvPr>
          <p:cNvSpPr txBox="1"/>
          <p:nvPr/>
        </p:nvSpPr>
        <p:spPr>
          <a:xfrm>
            <a:off x="263934" y="1839610"/>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63464" y="567362"/>
            <a:ext cx="1991816" cy="1277273"/>
          </a:xfrm>
          <a:prstGeom prst="rect">
            <a:avLst/>
          </a:prstGeom>
          <a:noFill/>
        </p:spPr>
        <p:txBody>
          <a:bodyPr wrap="square" rtlCol="0">
            <a:spAutoFit/>
          </a:bodyPr>
          <a:lstStyle/>
          <a:p>
            <a:r>
              <a:rPr lang="en-GB" sz="700" dirty="0">
                <a:latin typeface="Agency FB" panose="020B0503020202020204" pitchFamily="34" charset="0"/>
              </a:rPr>
              <a:t>A member of staff in your campaigns team has been arrested following a statement they gave to a local newspaper regarding the policies of the ruling party of the country’s ruling party. They were carrying their work phone and laptop when they were arrested. </a:t>
            </a:r>
          </a:p>
          <a:p>
            <a:endParaRPr lang="en-GB" sz="700" dirty="0">
              <a:latin typeface="Agency FB" panose="020B0503020202020204" pitchFamily="34" charset="0"/>
            </a:endParaRPr>
          </a:p>
          <a:p>
            <a:r>
              <a:rPr lang="en-GB" sz="700" dirty="0">
                <a:latin typeface="Agency FB" panose="020B0503020202020204" pitchFamily="34" charset="0"/>
              </a:rPr>
              <a:t>You cannot contact the member of staff but you can see that not only are their accounts still active, but there are active login sessions. Your Country Director and Security focal point tell you </a:t>
            </a:r>
            <a:r>
              <a:rPr lang="en-GB" sz="700" dirty="0" err="1">
                <a:latin typeface="Agency FB" panose="020B0503020202020204" pitchFamily="34" charset="0"/>
              </a:rPr>
              <a:t>you</a:t>
            </a:r>
            <a:r>
              <a:rPr lang="en-GB" sz="700" dirty="0">
                <a:latin typeface="Agency FB" panose="020B0503020202020204" pitchFamily="34" charset="0"/>
              </a:rPr>
              <a:t> must be very careful not to escalate the situation with the government while they negotiate a release.</a:t>
            </a:r>
          </a:p>
        </p:txBody>
      </p:sp>
      <p:sp>
        <p:nvSpPr>
          <p:cNvPr id="13" name="TextBox 12">
            <a:extLst>
              <a:ext uri="{FF2B5EF4-FFF2-40B4-BE49-F238E27FC236}">
                <a16:creationId xmlns:a16="http://schemas.microsoft.com/office/drawing/2014/main" id="{657AB394-F474-F112-0AFC-033953D50423}"/>
              </a:ext>
            </a:extLst>
          </p:cNvPr>
          <p:cNvSpPr txBox="1"/>
          <p:nvPr/>
        </p:nvSpPr>
        <p:spPr>
          <a:xfrm>
            <a:off x="163464" y="2022448"/>
            <a:ext cx="2016000" cy="523220"/>
          </a:xfrm>
          <a:prstGeom prst="rect">
            <a:avLst/>
          </a:prstGeom>
          <a:noFill/>
        </p:spPr>
        <p:txBody>
          <a:bodyPr wrap="square" rtlCol="0">
            <a:spAutoFit/>
          </a:bodyPr>
          <a:lstStyle/>
          <a:p>
            <a:r>
              <a:rPr lang="en-GB" sz="700" dirty="0">
                <a:latin typeface="Agency FB" panose="020B0503020202020204" pitchFamily="34" charset="0"/>
              </a:rPr>
              <a:t>Security Information and Event Management (SIEM) Log Analysis</a:t>
            </a:r>
          </a:p>
          <a:p>
            <a:r>
              <a:rPr lang="en-GB" sz="700" dirty="0">
                <a:latin typeface="Agency FB" panose="020B0503020202020204" pitchFamily="34" charset="0"/>
              </a:rPr>
              <a:t>Firewall Log Review</a:t>
            </a:r>
          </a:p>
          <a:p>
            <a:r>
              <a:rPr lang="en-GB" sz="700" dirty="0">
                <a:latin typeface="Agency FB" panose="020B0503020202020204" pitchFamily="34" charset="0"/>
              </a:rPr>
              <a:t>Endpoint Security Protection Analysis</a:t>
            </a:r>
          </a:p>
          <a:p>
            <a:r>
              <a:rPr lang="en-GB" sz="700" dirty="0">
                <a:latin typeface="Agency FB" panose="020B0503020202020204" pitchFamily="34" charset="0"/>
              </a:rPr>
              <a:t>A contact in the local government who can untangle the situation</a:t>
            </a: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66161" y="2780755"/>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40875" y="2545669"/>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63464" y="2780754"/>
            <a:ext cx="2016000" cy="200055"/>
          </a:xfrm>
          <a:prstGeom prst="rect">
            <a:avLst/>
          </a:prstGeom>
          <a:noFill/>
        </p:spPr>
        <p:txBody>
          <a:bodyPr wrap="square" rtlCol="0">
            <a:spAutoFit/>
          </a:bodyPr>
          <a:lstStyle/>
          <a:p>
            <a:r>
              <a:rPr lang="en-GB" sz="700" dirty="0">
                <a:solidFill>
                  <a:srgbClr val="000000"/>
                </a:solidFill>
                <a:latin typeface="Agency FB" panose="020B0503020202020204" pitchFamily="34" charset="0"/>
              </a:rPr>
              <a:t>Organisation, and potentially a warrant</a:t>
            </a:r>
            <a:endParaRPr lang="en-GB" sz="700" dirty="0">
              <a:latin typeface="Agency FB" panose="020B0503020202020204" pitchFamily="34" charset="0"/>
            </a:endParaRPr>
          </a:p>
        </p:txBody>
      </p:sp>
      <p:cxnSp>
        <p:nvCxnSpPr>
          <p:cNvPr id="2" name="Straight Connector 1">
            <a:extLst>
              <a:ext uri="{FF2B5EF4-FFF2-40B4-BE49-F238E27FC236}">
                <a16:creationId xmlns:a16="http://schemas.microsoft.com/office/drawing/2014/main" id="{B9BCC469-3AB2-1B8B-38AA-9744AD9AF449}"/>
              </a:ext>
            </a:extLst>
          </p:cNvPr>
          <p:cNvCxnSpPr>
            <a:cxnSpLocks/>
          </p:cNvCxnSpPr>
          <p:nvPr/>
        </p:nvCxnSpPr>
        <p:spPr>
          <a:xfrm>
            <a:off x="266161" y="2033695"/>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92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7A0000"/>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276999"/>
          </a:xfrm>
          <a:prstGeom prst="rect">
            <a:avLst/>
          </a:prstGeom>
          <a:noFill/>
        </p:spPr>
        <p:txBody>
          <a:bodyPr wrap="square" rtlCol="0">
            <a:spAutoFit/>
          </a:bodyPr>
          <a:lstStyle/>
          <a:p>
            <a:pPr algn="ctr"/>
            <a:r>
              <a:rPr lang="en-GB" sz="1200" dirty="0">
                <a:solidFill>
                  <a:schemeClr val="bg1"/>
                </a:solidFill>
                <a:latin typeface="Agency FB" panose="020B0503020202020204" pitchFamily="34" charset="0"/>
              </a:rPr>
              <a:t>SHARED NETWORK FABRIC</a:t>
            </a:r>
          </a:p>
        </p:txBody>
      </p:sp>
      <p:sp>
        <p:nvSpPr>
          <p:cNvPr id="11" name="TextBox 10">
            <a:extLst>
              <a:ext uri="{FF2B5EF4-FFF2-40B4-BE49-F238E27FC236}">
                <a16:creationId xmlns:a16="http://schemas.microsoft.com/office/drawing/2014/main" id="{684D2CC5-AD42-9E12-545D-CEB0E656BF46}"/>
              </a:ext>
            </a:extLst>
          </p:cNvPr>
          <p:cNvSpPr txBox="1"/>
          <p:nvPr/>
        </p:nvSpPr>
        <p:spPr>
          <a:xfrm>
            <a:off x="269488" y="1601787"/>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63464" y="567362"/>
            <a:ext cx="1991816" cy="1061829"/>
          </a:xfrm>
          <a:prstGeom prst="rect">
            <a:avLst/>
          </a:prstGeom>
          <a:noFill/>
        </p:spPr>
        <p:txBody>
          <a:bodyPr wrap="square" rtlCol="0">
            <a:spAutoFit/>
          </a:bodyPr>
          <a:lstStyle/>
          <a:p>
            <a:r>
              <a:rPr lang="en-GB" sz="700" dirty="0">
                <a:latin typeface="Agency FB" panose="020B0503020202020204" pitchFamily="34" charset="0"/>
              </a:rPr>
              <a:t>It transpires you share an office with a Partner who are using the same network fabric within the office building. </a:t>
            </a:r>
          </a:p>
          <a:p>
            <a:endParaRPr lang="en-GB" sz="700" dirty="0">
              <a:latin typeface="Agency FB" panose="020B0503020202020204" pitchFamily="34" charset="0"/>
            </a:endParaRPr>
          </a:p>
          <a:p>
            <a:r>
              <a:rPr lang="en-GB" sz="700" dirty="0">
                <a:latin typeface="Agency FB" panose="020B0503020202020204" pitchFamily="34" charset="0"/>
              </a:rPr>
              <a:t>You learn this after received a confusing e-mail from the partner's IT Officer, saying that they think they might have been breached - it isn't clear from the e-mail what signal has led him to that conclusion, but when you scan the network you can see endpoints and other resources which have a naming convention that include the Partner's branding.</a:t>
            </a:r>
          </a:p>
        </p:txBody>
      </p:sp>
      <p:sp>
        <p:nvSpPr>
          <p:cNvPr id="13" name="TextBox 12">
            <a:extLst>
              <a:ext uri="{FF2B5EF4-FFF2-40B4-BE49-F238E27FC236}">
                <a16:creationId xmlns:a16="http://schemas.microsoft.com/office/drawing/2014/main" id="{657AB394-F474-F112-0AFC-033953D50423}"/>
              </a:ext>
            </a:extLst>
          </p:cNvPr>
          <p:cNvSpPr txBox="1"/>
          <p:nvPr/>
        </p:nvSpPr>
        <p:spPr>
          <a:xfrm>
            <a:off x="169018" y="1784625"/>
            <a:ext cx="2016000" cy="523220"/>
          </a:xfrm>
          <a:prstGeom prst="rect">
            <a:avLst/>
          </a:prstGeom>
          <a:noFill/>
        </p:spPr>
        <p:txBody>
          <a:bodyPr wrap="square" rtlCol="0">
            <a:spAutoFit/>
          </a:bodyPr>
          <a:lstStyle/>
          <a:p>
            <a:r>
              <a:rPr lang="en-GB" sz="700" dirty="0">
                <a:latin typeface="Agency FB" panose="020B0503020202020204" pitchFamily="34" charset="0"/>
              </a:rPr>
              <a:t>Security Information and Event Management (SIEM) Log Analysis</a:t>
            </a:r>
          </a:p>
          <a:p>
            <a:r>
              <a:rPr lang="en-GB" sz="700" dirty="0">
                <a:latin typeface="Agency FB" panose="020B0503020202020204" pitchFamily="34" charset="0"/>
              </a:rPr>
              <a:t>Endpoint Security Protection Analysis</a:t>
            </a:r>
          </a:p>
          <a:p>
            <a:r>
              <a:rPr lang="en-GB" sz="700" dirty="0">
                <a:latin typeface="Agency FB" panose="020B0503020202020204" pitchFamily="34" charset="0"/>
              </a:rPr>
              <a:t>Network Analysis</a:t>
            </a:r>
          </a:p>
          <a:p>
            <a:r>
              <a:rPr lang="en-GB" sz="700" dirty="0" err="1">
                <a:latin typeface="Agency FB" panose="020B0503020202020204" pitchFamily="34" charset="0"/>
              </a:rPr>
              <a:t>nmap</a:t>
            </a:r>
            <a:endParaRPr lang="en-GB" sz="700" dirty="0">
              <a:latin typeface="Agency FB" panose="020B0503020202020204" pitchFamily="34" charset="0"/>
            </a:endParaRP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71715" y="2518890"/>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46429" y="2283804"/>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69018" y="2518890"/>
            <a:ext cx="2016000" cy="307777"/>
          </a:xfrm>
          <a:prstGeom prst="rect">
            <a:avLst/>
          </a:prstGeom>
          <a:noFill/>
        </p:spPr>
        <p:txBody>
          <a:bodyPr wrap="square" rtlCol="0">
            <a:spAutoFit/>
          </a:bodyPr>
          <a:lstStyle/>
          <a:p>
            <a:r>
              <a:rPr lang="en-GB" sz="700" dirty="0">
                <a:solidFill>
                  <a:srgbClr val="000000"/>
                </a:solidFill>
                <a:latin typeface="Agency FB" panose="020B0503020202020204" pitchFamily="34" charset="0"/>
              </a:rPr>
              <a:t>A few lengths of Cat5e and no budget to setup separate connections</a:t>
            </a:r>
            <a:endParaRPr lang="en-GB" sz="700" dirty="0">
              <a:latin typeface="Agency FB" panose="020B0503020202020204" pitchFamily="34" charset="0"/>
            </a:endParaRPr>
          </a:p>
        </p:txBody>
      </p:sp>
      <p:cxnSp>
        <p:nvCxnSpPr>
          <p:cNvPr id="2" name="Straight Connector 1">
            <a:extLst>
              <a:ext uri="{FF2B5EF4-FFF2-40B4-BE49-F238E27FC236}">
                <a16:creationId xmlns:a16="http://schemas.microsoft.com/office/drawing/2014/main" id="{B9BCC469-3AB2-1B8B-38AA-9744AD9AF449}"/>
              </a:ext>
            </a:extLst>
          </p:cNvPr>
          <p:cNvCxnSpPr>
            <a:cxnSpLocks/>
          </p:cNvCxnSpPr>
          <p:nvPr/>
        </p:nvCxnSpPr>
        <p:spPr>
          <a:xfrm>
            <a:off x="271715" y="1795872"/>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06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7A0000"/>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276999"/>
          </a:xfrm>
          <a:prstGeom prst="rect">
            <a:avLst/>
          </a:prstGeom>
          <a:noFill/>
        </p:spPr>
        <p:txBody>
          <a:bodyPr wrap="square" rtlCol="0">
            <a:spAutoFit/>
          </a:bodyPr>
          <a:lstStyle/>
          <a:p>
            <a:pPr algn="ctr"/>
            <a:r>
              <a:rPr lang="en-GB" sz="1200" dirty="0">
                <a:solidFill>
                  <a:schemeClr val="bg1"/>
                </a:solidFill>
                <a:latin typeface="Agency FB" panose="020B0503020202020204" pitchFamily="34" charset="0"/>
              </a:rPr>
              <a:t>UNTRUSTWORTHY ISP</a:t>
            </a:r>
          </a:p>
        </p:txBody>
      </p:sp>
      <p:sp>
        <p:nvSpPr>
          <p:cNvPr id="11" name="TextBox 10">
            <a:extLst>
              <a:ext uri="{FF2B5EF4-FFF2-40B4-BE49-F238E27FC236}">
                <a16:creationId xmlns:a16="http://schemas.microsoft.com/office/drawing/2014/main" id="{684D2CC5-AD42-9E12-545D-CEB0E656BF46}"/>
              </a:ext>
            </a:extLst>
          </p:cNvPr>
          <p:cNvSpPr txBox="1"/>
          <p:nvPr/>
        </p:nvSpPr>
        <p:spPr>
          <a:xfrm>
            <a:off x="269488" y="1558995"/>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63464" y="567362"/>
            <a:ext cx="1991816" cy="954107"/>
          </a:xfrm>
          <a:prstGeom prst="rect">
            <a:avLst/>
          </a:prstGeom>
          <a:noFill/>
        </p:spPr>
        <p:txBody>
          <a:bodyPr wrap="square" rtlCol="0">
            <a:spAutoFit/>
          </a:bodyPr>
          <a:lstStyle/>
          <a:p>
            <a:r>
              <a:rPr lang="en-GB" sz="700" dirty="0">
                <a:latin typeface="Agency FB" panose="020B0503020202020204" pitchFamily="34" charset="0"/>
              </a:rPr>
              <a:t>You are in a humanitarian response environment in which all internet connectivity is provided by one ISP –who you are required to use to operate in the space. </a:t>
            </a:r>
          </a:p>
          <a:p>
            <a:endParaRPr lang="en-GB" sz="700" dirty="0">
              <a:latin typeface="Agency FB" panose="020B0503020202020204" pitchFamily="34" charset="0"/>
            </a:endParaRPr>
          </a:p>
          <a:p>
            <a:r>
              <a:rPr lang="en-GB" sz="700" dirty="0">
                <a:latin typeface="Agency FB" panose="020B0503020202020204" pitchFamily="34" charset="0"/>
              </a:rPr>
              <a:t>You believe that the ISP has been intercepting traffic to and from your office, enabling them to execute a MITM attack, or intercept sensitive content such as a token, key, or password enabling them to login to one of your systems.</a:t>
            </a:r>
          </a:p>
        </p:txBody>
      </p:sp>
      <p:sp>
        <p:nvSpPr>
          <p:cNvPr id="13" name="TextBox 12">
            <a:extLst>
              <a:ext uri="{FF2B5EF4-FFF2-40B4-BE49-F238E27FC236}">
                <a16:creationId xmlns:a16="http://schemas.microsoft.com/office/drawing/2014/main" id="{657AB394-F474-F112-0AFC-033953D50423}"/>
              </a:ext>
            </a:extLst>
          </p:cNvPr>
          <p:cNvSpPr txBox="1"/>
          <p:nvPr/>
        </p:nvSpPr>
        <p:spPr>
          <a:xfrm>
            <a:off x="169018" y="1744433"/>
            <a:ext cx="2016000" cy="630942"/>
          </a:xfrm>
          <a:prstGeom prst="rect">
            <a:avLst/>
          </a:prstGeom>
          <a:noFill/>
        </p:spPr>
        <p:txBody>
          <a:bodyPr wrap="square" rtlCol="0">
            <a:spAutoFit/>
          </a:bodyPr>
          <a:lstStyle/>
          <a:p>
            <a:r>
              <a:rPr lang="en-GB" sz="700" dirty="0">
                <a:latin typeface="Agency FB" panose="020B0503020202020204" pitchFamily="34" charset="0"/>
              </a:rPr>
              <a:t>Cyber Deception</a:t>
            </a:r>
          </a:p>
          <a:p>
            <a:r>
              <a:rPr lang="en-GB" sz="700" dirty="0">
                <a:latin typeface="Agency FB" panose="020B0503020202020204" pitchFamily="34" charset="0"/>
              </a:rPr>
              <a:t>Network Analysis</a:t>
            </a:r>
            <a:br>
              <a:rPr lang="en-GB" sz="700" dirty="0">
                <a:latin typeface="Agency FB" panose="020B0503020202020204" pitchFamily="34" charset="0"/>
              </a:rPr>
            </a:br>
            <a:r>
              <a:rPr lang="en-GB" sz="700" dirty="0">
                <a:latin typeface="Agency FB" panose="020B0503020202020204" pitchFamily="34" charset="0"/>
              </a:rPr>
              <a:t>Intelligence sharing via a partner, ISAC, or civil society network</a:t>
            </a:r>
            <a:br>
              <a:rPr lang="en-GB" sz="700" dirty="0">
                <a:latin typeface="Agency FB" panose="020B0503020202020204" pitchFamily="34" charset="0"/>
              </a:rPr>
            </a:br>
            <a:r>
              <a:rPr lang="en-GB" sz="700" dirty="0">
                <a:latin typeface="Agency FB" panose="020B0503020202020204" pitchFamily="34" charset="0"/>
              </a:rPr>
              <a:t>A contact in the ISP or Government who can give you some more context</a:t>
            </a: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71715" y="2518890"/>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46429" y="2283804"/>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69018" y="2518890"/>
            <a:ext cx="2016000" cy="523220"/>
          </a:xfrm>
          <a:prstGeom prst="rect">
            <a:avLst/>
          </a:prstGeom>
          <a:noFill/>
        </p:spPr>
        <p:txBody>
          <a:bodyPr wrap="square" rtlCol="0">
            <a:spAutoFit/>
          </a:bodyPr>
          <a:lstStyle/>
          <a:p>
            <a:r>
              <a:rPr lang="en-GB" sz="700" dirty="0">
                <a:solidFill>
                  <a:srgbClr val="000000"/>
                </a:solidFill>
                <a:latin typeface="Agency FB" panose="020B0503020202020204" pitchFamily="34" charset="0"/>
              </a:rPr>
              <a:t>Management tools provided by the carrier’s backbone hardware supplier.</a:t>
            </a:r>
            <a:br>
              <a:rPr lang="en-GB" sz="700" dirty="0">
                <a:solidFill>
                  <a:srgbClr val="000000"/>
                </a:solidFill>
                <a:latin typeface="Agency FB" panose="020B0503020202020204" pitchFamily="34" charset="0"/>
              </a:rPr>
            </a:br>
            <a:br>
              <a:rPr lang="en-GB" sz="700" dirty="0">
                <a:solidFill>
                  <a:srgbClr val="000000"/>
                </a:solidFill>
                <a:latin typeface="Agency FB" panose="020B0503020202020204" pitchFamily="34" charset="0"/>
              </a:rPr>
            </a:br>
            <a:r>
              <a:rPr lang="en-GB" sz="700" dirty="0">
                <a:solidFill>
                  <a:srgbClr val="000000"/>
                </a:solidFill>
                <a:latin typeface="Agency FB" panose="020B0503020202020204" pitchFamily="34" charset="0"/>
              </a:rPr>
              <a:t>Or is this is something more structured and sinister?</a:t>
            </a:r>
            <a:endParaRPr lang="en-GB" sz="700" dirty="0">
              <a:latin typeface="Agency FB" panose="020B0503020202020204" pitchFamily="34" charset="0"/>
            </a:endParaRPr>
          </a:p>
        </p:txBody>
      </p:sp>
      <p:cxnSp>
        <p:nvCxnSpPr>
          <p:cNvPr id="2" name="Straight Connector 1">
            <a:extLst>
              <a:ext uri="{FF2B5EF4-FFF2-40B4-BE49-F238E27FC236}">
                <a16:creationId xmlns:a16="http://schemas.microsoft.com/office/drawing/2014/main" id="{B9BCC469-3AB2-1B8B-38AA-9744AD9AF449}"/>
              </a:ext>
            </a:extLst>
          </p:cNvPr>
          <p:cNvCxnSpPr>
            <a:cxnSpLocks/>
          </p:cNvCxnSpPr>
          <p:nvPr/>
        </p:nvCxnSpPr>
        <p:spPr>
          <a:xfrm>
            <a:off x="271715" y="1753080"/>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68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7A0000"/>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276999"/>
          </a:xfrm>
          <a:prstGeom prst="rect">
            <a:avLst/>
          </a:prstGeom>
          <a:noFill/>
        </p:spPr>
        <p:txBody>
          <a:bodyPr wrap="square" rtlCol="0">
            <a:spAutoFit/>
          </a:bodyPr>
          <a:lstStyle/>
          <a:p>
            <a:pPr algn="ctr"/>
            <a:r>
              <a:rPr lang="en-GB" sz="1200" dirty="0" err="1">
                <a:solidFill>
                  <a:schemeClr val="bg1"/>
                </a:solidFill>
                <a:latin typeface="Agency FB" panose="020B0503020202020204" pitchFamily="34" charset="0"/>
              </a:rPr>
              <a:t>WiFi</a:t>
            </a:r>
            <a:r>
              <a:rPr lang="en-GB" sz="1200" dirty="0">
                <a:solidFill>
                  <a:schemeClr val="bg1"/>
                </a:solidFill>
                <a:latin typeface="Agency FB" panose="020B0503020202020204" pitchFamily="34" charset="0"/>
              </a:rPr>
              <a:t> WOES</a:t>
            </a:r>
          </a:p>
        </p:txBody>
      </p:sp>
      <p:sp>
        <p:nvSpPr>
          <p:cNvPr id="11" name="TextBox 10">
            <a:extLst>
              <a:ext uri="{FF2B5EF4-FFF2-40B4-BE49-F238E27FC236}">
                <a16:creationId xmlns:a16="http://schemas.microsoft.com/office/drawing/2014/main" id="{684D2CC5-AD42-9E12-545D-CEB0E656BF46}"/>
              </a:ext>
            </a:extLst>
          </p:cNvPr>
          <p:cNvSpPr txBox="1"/>
          <p:nvPr/>
        </p:nvSpPr>
        <p:spPr>
          <a:xfrm>
            <a:off x="285894" y="1904826"/>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63464" y="567362"/>
            <a:ext cx="1991816" cy="1384995"/>
          </a:xfrm>
          <a:prstGeom prst="rect">
            <a:avLst/>
          </a:prstGeom>
          <a:noFill/>
        </p:spPr>
        <p:txBody>
          <a:bodyPr wrap="square" rtlCol="0">
            <a:spAutoFit/>
          </a:bodyPr>
          <a:lstStyle/>
          <a:p>
            <a:r>
              <a:rPr lang="en-GB" sz="700" dirty="0">
                <a:latin typeface="Agency FB" panose="020B0503020202020204" pitchFamily="34" charset="0"/>
              </a:rPr>
              <a:t>On Monday, you overhear that a particular field team is having network performance issues. You assume this is an outage and go about your day. </a:t>
            </a:r>
            <a:br>
              <a:rPr lang="en-GB" sz="700" dirty="0">
                <a:latin typeface="Agency FB" panose="020B0503020202020204" pitchFamily="34" charset="0"/>
              </a:rPr>
            </a:br>
            <a:br>
              <a:rPr lang="en-GB" sz="700" dirty="0">
                <a:latin typeface="Agency FB" panose="020B0503020202020204" pitchFamily="34" charset="0"/>
              </a:rPr>
            </a:br>
            <a:r>
              <a:rPr lang="en-GB" sz="700" dirty="0">
                <a:latin typeface="Agency FB" panose="020B0503020202020204" pitchFamily="34" charset="0"/>
              </a:rPr>
              <a:t>By late afternoon, one of your network team comes to talk to you – it looks like someone configured the </a:t>
            </a:r>
            <a:r>
              <a:rPr lang="en-GB" sz="700" dirty="0" err="1">
                <a:latin typeface="Agency FB" panose="020B0503020202020204" pitchFamily="34" charset="0"/>
              </a:rPr>
              <a:t>WiFi</a:t>
            </a:r>
            <a:r>
              <a:rPr lang="en-GB" sz="700" dirty="0">
                <a:latin typeface="Agency FB" panose="020B0503020202020204" pitchFamily="34" charset="0"/>
              </a:rPr>
              <a:t> in a refugee camp badly, and an open SSID has been letting people in the camp connect to your internal network.</a:t>
            </a:r>
            <a:br>
              <a:rPr lang="en-GB" sz="700" dirty="0">
                <a:latin typeface="Agency FB" panose="020B0503020202020204" pitchFamily="34" charset="0"/>
              </a:rPr>
            </a:br>
            <a:br>
              <a:rPr lang="en-GB" sz="700" dirty="0">
                <a:latin typeface="Agency FB" panose="020B0503020202020204" pitchFamily="34" charset="0"/>
              </a:rPr>
            </a:br>
            <a:r>
              <a:rPr lang="en-GB" sz="700" dirty="0">
                <a:latin typeface="Agency FB" panose="020B0503020202020204" pitchFamily="34" charset="0"/>
              </a:rPr>
              <a:t>The network has a range of resources on it – including servers and endpoints, some quite old. The camp is big, and full of third parties – including Government and other NGOs.</a:t>
            </a:r>
          </a:p>
        </p:txBody>
      </p:sp>
      <p:sp>
        <p:nvSpPr>
          <p:cNvPr id="13" name="TextBox 12">
            <a:extLst>
              <a:ext uri="{FF2B5EF4-FFF2-40B4-BE49-F238E27FC236}">
                <a16:creationId xmlns:a16="http://schemas.microsoft.com/office/drawing/2014/main" id="{657AB394-F474-F112-0AFC-033953D50423}"/>
              </a:ext>
            </a:extLst>
          </p:cNvPr>
          <p:cNvSpPr txBox="1"/>
          <p:nvPr/>
        </p:nvSpPr>
        <p:spPr>
          <a:xfrm>
            <a:off x="185424" y="2090264"/>
            <a:ext cx="2016000" cy="415498"/>
          </a:xfrm>
          <a:prstGeom prst="rect">
            <a:avLst/>
          </a:prstGeom>
          <a:noFill/>
        </p:spPr>
        <p:txBody>
          <a:bodyPr wrap="square" rtlCol="0">
            <a:spAutoFit/>
          </a:bodyPr>
          <a:lstStyle/>
          <a:p>
            <a:r>
              <a:rPr lang="en-GB" sz="700" dirty="0">
                <a:latin typeface="Agency FB" panose="020B0503020202020204" pitchFamily="34" charset="0"/>
              </a:rPr>
              <a:t>Cyber Deception</a:t>
            </a:r>
          </a:p>
          <a:p>
            <a:r>
              <a:rPr lang="en-GB" sz="700" dirty="0">
                <a:latin typeface="Agency FB" panose="020B0503020202020204" pitchFamily="34" charset="0"/>
              </a:rPr>
              <a:t>Cloud-based SDWAN tools</a:t>
            </a:r>
            <a:br>
              <a:rPr lang="en-GB" sz="700" dirty="0">
                <a:latin typeface="Agency FB" panose="020B0503020202020204" pitchFamily="34" charset="0"/>
              </a:rPr>
            </a:br>
            <a:r>
              <a:rPr lang="en-GB" sz="700" dirty="0">
                <a:latin typeface="Agency FB" panose="020B0503020202020204" pitchFamily="34" charset="0"/>
              </a:rPr>
              <a:t>Network Analysis</a:t>
            </a: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85894" y="2646557"/>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60608" y="2411471"/>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83197" y="2646557"/>
            <a:ext cx="2016000" cy="307777"/>
          </a:xfrm>
          <a:prstGeom prst="rect">
            <a:avLst/>
          </a:prstGeom>
          <a:noFill/>
        </p:spPr>
        <p:txBody>
          <a:bodyPr wrap="square" rtlCol="0">
            <a:spAutoFit/>
          </a:bodyPr>
          <a:lstStyle/>
          <a:p>
            <a:r>
              <a:rPr lang="en-GB" sz="700" dirty="0">
                <a:solidFill>
                  <a:srgbClr val="000000"/>
                </a:solidFill>
                <a:latin typeface="Agency FB" panose="020B0503020202020204" pitchFamily="34" charset="0"/>
              </a:rPr>
              <a:t>Potentially just a laptop with </a:t>
            </a:r>
            <a:r>
              <a:rPr lang="en-GB" sz="700" dirty="0" err="1">
                <a:solidFill>
                  <a:srgbClr val="000000"/>
                </a:solidFill>
                <a:latin typeface="Agency FB" panose="020B0503020202020204" pitchFamily="34" charset="0"/>
              </a:rPr>
              <a:t>WiFi</a:t>
            </a:r>
            <a:br>
              <a:rPr lang="en-GB" sz="700" dirty="0">
                <a:solidFill>
                  <a:srgbClr val="000000"/>
                </a:solidFill>
                <a:latin typeface="Agency FB" panose="020B0503020202020204" pitchFamily="34" charset="0"/>
              </a:rPr>
            </a:br>
            <a:r>
              <a:rPr lang="en-GB" sz="700" dirty="0" err="1">
                <a:solidFill>
                  <a:srgbClr val="000000"/>
                </a:solidFill>
                <a:latin typeface="Agency FB" panose="020B0503020202020204" pitchFamily="34" charset="0"/>
              </a:rPr>
              <a:t>WiGLE</a:t>
            </a:r>
            <a:r>
              <a:rPr lang="en-GB" sz="700" dirty="0">
                <a:solidFill>
                  <a:srgbClr val="000000"/>
                </a:solidFill>
                <a:latin typeface="Agency FB" panose="020B0503020202020204" pitchFamily="34" charset="0"/>
              </a:rPr>
              <a:t>, </a:t>
            </a:r>
            <a:r>
              <a:rPr lang="en-GB" sz="700" dirty="0" err="1">
                <a:solidFill>
                  <a:srgbClr val="000000"/>
                </a:solidFill>
                <a:latin typeface="Agency FB" panose="020B0503020202020204" pitchFamily="34" charset="0"/>
              </a:rPr>
              <a:t>Netstumbler</a:t>
            </a:r>
            <a:r>
              <a:rPr lang="en-GB" sz="700" dirty="0">
                <a:solidFill>
                  <a:srgbClr val="000000"/>
                </a:solidFill>
                <a:latin typeface="Agency FB" panose="020B0503020202020204" pitchFamily="34" charset="0"/>
              </a:rPr>
              <a:t>, </a:t>
            </a:r>
            <a:r>
              <a:rPr lang="en-GB" sz="700" dirty="0" err="1">
                <a:solidFill>
                  <a:srgbClr val="000000"/>
                </a:solidFill>
                <a:latin typeface="Agency FB" panose="020B0503020202020204" pitchFamily="34" charset="0"/>
              </a:rPr>
              <a:t>Aircrack</a:t>
            </a:r>
            <a:r>
              <a:rPr lang="en-GB" sz="700" dirty="0">
                <a:solidFill>
                  <a:srgbClr val="000000"/>
                </a:solidFill>
                <a:latin typeface="Agency FB" panose="020B0503020202020204" pitchFamily="34" charset="0"/>
              </a:rPr>
              <a:t>-ng, and many more</a:t>
            </a:r>
            <a:endParaRPr lang="en-GB" sz="700" dirty="0">
              <a:latin typeface="Agency FB" panose="020B0503020202020204" pitchFamily="34" charset="0"/>
            </a:endParaRPr>
          </a:p>
        </p:txBody>
      </p:sp>
      <p:cxnSp>
        <p:nvCxnSpPr>
          <p:cNvPr id="2" name="Straight Connector 1">
            <a:extLst>
              <a:ext uri="{FF2B5EF4-FFF2-40B4-BE49-F238E27FC236}">
                <a16:creationId xmlns:a16="http://schemas.microsoft.com/office/drawing/2014/main" id="{B9BCC469-3AB2-1B8B-38AA-9744AD9AF449}"/>
              </a:ext>
            </a:extLst>
          </p:cNvPr>
          <p:cNvCxnSpPr>
            <a:cxnSpLocks/>
          </p:cNvCxnSpPr>
          <p:nvPr/>
        </p:nvCxnSpPr>
        <p:spPr>
          <a:xfrm>
            <a:off x="288121" y="2098911"/>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9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64F527-DA61-94E6-FC08-D1C8FD0A5697}"/>
              </a:ext>
            </a:extLst>
          </p:cNvPr>
          <p:cNvSpPr>
            <a:spLocks noChangeAspect="1"/>
          </p:cNvSpPr>
          <p:nvPr/>
        </p:nvSpPr>
        <p:spPr>
          <a:xfrm>
            <a:off x="143731" y="149293"/>
            <a:ext cx="2016000" cy="2904988"/>
          </a:xfrm>
          <a:prstGeom prst="roundRect">
            <a:avLst>
              <a:gd name="adj" fmla="val 8706"/>
            </a:avLst>
          </a:prstGeom>
          <a:solidFill>
            <a:srgbClr val="7A0000"/>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6" name="Rectangle: Rounded Corners 5">
            <a:extLst>
              <a:ext uri="{FF2B5EF4-FFF2-40B4-BE49-F238E27FC236}">
                <a16:creationId xmlns:a16="http://schemas.microsoft.com/office/drawing/2014/main" id="{74F9C150-AF96-7632-40C5-C96731711C71}"/>
              </a:ext>
            </a:extLst>
          </p:cNvPr>
          <p:cNvSpPr>
            <a:spLocks noChangeAspect="1"/>
          </p:cNvSpPr>
          <p:nvPr/>
        </p:nvSpPr>
        <p:spPr>
          <a:xfrm>
            <a:off x="143731" y="557018"/>
            <a:ext cx="2016000" cy="2497263"/>
          </a:xfrm>
          <a:prstGeom prst="roundRect">
            <a:avLst>
              <a:gd name="adj" fmla="val 8706"/>
            </a:avLst>
          </a:prstGeom>
          <a:solidFill>
            <a:schemeClr val="bg1"/>
          </a:solidFill>
          <a:ln w="9525">
            <a:solidFill>
              <a:srgbClr val="7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t>
            </a:r>
          </a:p>
        </p:txBody>
      </p:sp>
      <p:sp>
        <p:nvSpPr>
          <p:cNvPr id="10" name="TextBox 9">
            <a:extLst>
              <a:ext uri="{FF2B5EF4-FFF2-40B4-BE49-F238E27FC236}">
                <a16:creationId xmlns:a16="http://schemas.microsoft.com/office/drawing/2014/main" id="{95A54AE1-0450-5F5D-458F-FCF19166652B}"/>
              </a:ext>
            </a:extLst>
          </p:cNvPr>
          <p:cNvSpPr txBox="1"/>
          <p:nvPr/>
        </p:nvSpPr>
        <p:spPr>
          <a:xfrm>
            <a:off x="269488" y="204439"/>
            <a:ext cx="1743307" cy="276999"/>
          </a:xfrm>
          <a:prstGeom prst="rect">
            <a:avLst/>
          </a:prstGeom>
          <a:noFill/>
        </p:spPr>
        <p:txBody>
          <a:bodyPr wrap="square" rtlCol="0">
            <a:spAutoFit/>
          </a:bodyPr>
          <a:lstStyle/>
          <a:p>
            <a:pPr algn="ctr"/>
            <a:r>
              <a:rPr lang="en-GB" sz="1200" dirty="0">
                <a:solidFill>
                  <a:schemeClr val="bg1"/>
                </a:solidFill>
                <a:latin typeface="Agency FB" panose="020B0503020202020204" pitchFamily="34" charset="0"/>
              </a:rPr>
              <a:t>UNLOCKED OFFICE</a:t>
            </a:r>
          </a:p>
        </p:txBody>
      </p:sp>
      <p:sp>
        <p:nvSpPr>
          <p:cNvPr id="11" name="TextBox 10">
            <a:extLst>
              <a:ext uri="{FF2B5EF4-FFF2-40B4-BE49-F238E27FC236}">
                <a16:creationId xmlns:a16="http://schemas.microsoft.com/office/drawing/2014/main" id="{684D2CC5-AD42-9E12-545D-CEB0E656BF46}"/>
              </a:ext>
            </a:extLst>
          </p:cNvPr>
          <p:cNvSpPr txBox="1"/>
          <p:nvPr/>
        </p:nvSpPr>
        <p:spPr>
          <a:xfrm>
            <a:off x="263934" y="2063559"/>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DETECTION</a:t>
            </a:r>
          </a:p>
        </p:txBody>
      </p:sp>
      <p:sp>
        <p:nvSpPr>
          <p:cNvPr id="12" name="TextBox 11">
            <a:extLst>
              <a:ext uri="{FF2B5EF4-FFF2-40B4-BE49-F238E27FC236}">
                <a16:creationId xmlns:a16="http://schemas.microsoft.com/office/drawing/2014/main" id="{4D10DD56-643B-5541-0E42-1FA0AC435908}"/>
              </a:ext>
            </a:extLst>
          </p:cNvPr>
          <p:cNvSpPr txBox="1"/>
          <p:nvPr/>
        </p:nvSpPr>
        <p:spPr>
          <a:xfrm>
            <a:off x="163464" y="567362"/>
            <a:ext cx="1991816" cy="1600438"/>
          </a:xfrm>
          <a:prstGeom prst="rect">
            <a:avLst/>
          </a:prstGeom>
          <a:noFill/>
        </p:spPr>
        <p:txBody>
          <a:bodyPr wrap="square" rtlCol="0">
            <a:spAutoFit/>
          </a:bodyPr>
          <a:lstStyle/>
          <a:p>
            <a:r>
              <a:rPr lang="en-GB" sz="700" dirty="0">
                <a:latin typeface="Agency FB" panose="020B0503020202020204" pitchFamily="34" charset="0"/>
              </a:rPr>
              <a:t>A camp office has been burgled which contained computers in use by residents of a refugee camp building digital tools for the management of the camp. The computers were yours - but the residents were using a cloud productivity tool (not yours!) &amp; logging in via shared local accounts.</a:t>
            </a:r>
          </a:p>
          <a:p>
            <a:endParaRPr lang="en-GB" sz="700" dirty="0">
              <a:latin typeface="Agency FB" panose="020B0503020202020204" pitchFamily="34" charset="0"/>
            </a:endParaRPr>
          </a:p>
          <a:p>
            <a:r>
              <a:rPr lang="en-GB" sz="700" dirty="0">
                <a:latin typeface="Agency FB" panose="020B0503020202020204" pitchFamily="34" charset="0"/>
              </a:rPr>
              <a:t>They are as concerned as you are - their work includes taking reports on safety issues in the camp, and paperwork is missing alongside computers.</a:t>
            </a:r>
          </a:p>
          <a:p>
            <a:endParaRPr lang="en-GB" sz="700" dirty="0">
              <a:latin typeface="Agency FB" panose="020B0503020202020204" pitchFamily="34" charset="0"/>
            </a:endParaRPr>
          </a:p>
          <a:p>
            <a:r>
              <a:rPr lang="en-GB" sz="700" dirty="0">
                <a:latin typeface="Agency FB" panose="020B0503020202020204" pitchFamily="34" charset="0"/>
              </a:rPr>
              <a:t>The camp resident who leads the team of volunteers was a software engineer before a civil war made him a refugee, and your local IT Officer says he's happy to help investigate and follow up.</a:t>
            </a:r>
          </a:p>
        </p:txBody>
      </p:sp>
      <p:sp>
        <p:nvSpPr>
          <p:cNvPr id="13" name="TextBox 12">
            <a:extLst>
              <a:ext uri="{FF2B5EF4-FFF2-40B4-BE49-F238E27FC236}">
                <a16:creationId xmlns:a16="http://schemas.microsoft.com/office/drawing/2014/main" id="{657AB394-F474-F112-0AFC-033953D50423}"/>
              </a:ext>
            </a:extLst>
          </p:cNvPr>
          <p:cNvSpPr txBox="1"/>
          <p:nvPr/>
        </p:nvSpPr>
        <p:spPr>
          <a:xfrm>
            <a:off x="163464" y="2248997"/>
            <a:ext cx="2016000" cy="307777"/>
          </a:xfrm>
          <a:prstGeom prst="rect">
            <a:avLst/>
          </a:prstGeom>
          <a:noFill/>
        </p:spPr>
        <p:txBody>
          <a:bodyPr wrap="square" rtlCol="0">
            <a:spAutoFit/>
          </a:bodyPr>
          <a:lstStyle/>
          <a:p>
            <a:r>
              <a:rPr lang="en-GB" sz="700" dirty="0">
                <a:latin typeface="Agency FB" panose="020B0503020202020204" pitchFamily="34" charset="0"/>
              </a:rPr>
              <a:t>Endpoint or Web Log Analysis</a:t>
            </a:r>
          </a:p>
          <a:p>
            <a:r>
              <a:rPr lang="en-GB" sz="700" dirty="0">
                <a:latin typeface="Agency FB" panose="020B0503020202020204" pitchFamily="34" charset="0"/>
              </a:rPr>
              <a:t>Potentially tools in the third party cloud if you can set them up </a:t>
            </a:r>
          </a:p>
        </p:txBody>
      </p:sp>
      <p:cxnSp>
        <p:nvCxnSpPr>
          <p:cNvPr id="15" name="Straight Connector 14">
            <a:extLst>
              <a:ext uri="{FF2B5EF4-FFF2-40B4-BE49-F238E27FC236}">
                <a16:creationId xmlns:a16="http://schemas.microsoft.com/office/drawing/2014/main" id="{437785E4-9CC0-92DD-2069-1A7F673C6E73}"/>
              </a:ext>
            </a:extLst>
          </p:cNvPr>
          <p:cNvCxnSpPr>
            <a:cxnSpLocks/>
          </p:cNvCxnSpPr>
          <p:nvPr/>
        </p:nvCxnSpPr>
        <p:spPr>
          <a:xfrm>
            <a:off x="271715" y="2734863"/>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6BE413-EB3D-8FD5-18D4-9A8F96C4C5DB}"/>
              </a:ext>
            </a:extLst>
          </p:cNvPr>
          <p:cNvSpPr txBox="1"/>
          <p:nvPr/>
        </p:nvSpPr>
        <p:spPr>
          <a:xfrm>
            <a:off x="246429" y="2499777"/>
            <a:ext cx="1743307" cy="246221"/>
          </a:xfrm>
          <a:prstGeom prst="rect">
            <a:avLst/>
          </a:prstGeom>
          <a:noFill/>
        </p:spPr>
        <p:txBody>
          <a:bodyPr wrap="square" rtlCol="0">
            <a:spAutoFit/>
          </a:bodyPr>
          <a:lstStyle/>
          <a:p>
            <a:pPr algn="ctr"/>
            <a:r>
              <a:rPr lang="en-GB" sz="1000" dirty="0">
                <a:solidFill>
                  <a:srgbClr val="7A0000"/>
                </a:solidFill>
                <a:latin typeface="Agency FB" panose="020B0503020202020204" pitchFamily="34" charset="0"/>
              </a:rPr>
              <a:t>TOOLS</a:t>
            </a:r>
          </a:p>
        </p:txBody>
      </p:sp>
      <p:sp>
        <p:nvSpPr>
          <p:cNvPr id="17" name="TextBox 16">
            <a:extLst>
              <a:ext uri="{FF2B5EF4-FFF2-40B4-BE49-F238E27FC236}">
                <a16:creationId xmlns:a16="http://schemas.microsoft.com/office/drawing/2014/main" id="{7FB45C81-7041-42F9-301B-367CD09DDD3E}"/>
              </a:ext>
            </a:extLst>
          </p:cNvPr>
          <p:cNvSpPr txBox="1"/>
          <p:nvPr/>
        </p:nvSpPr>
        <p:spPr>
          <a:xfrm>
            <a:off x="169018" y="2734863"/>
            <a:ext cx="2016000" cy="200055"/>
          </a:xfrm>
          <a:prstGeom prst="rect">
            <a:avLst/>
          </a:prstGeom>
          <a:noFill/>
        </p:spPr>
        <p:txBody>
          <a:bodyPr wrap="square" rtlCol="0">
            <a:spAutoFit/>
          </a:bodyPr>
          <a:lstStyle/>
          <a:p>
            <a:r>
              <a:rPr lang="en-GB" sz="700" dirty="0">
                <a:solidFill>
                  <a:srgbClr val="000000"/>
                </a:solidFill>
                <a:latin typeface="Agency FB" panose="020B0503020202020204" pitchFamily="34" charset="0"/>
              </a:rPr>
              <a:t>Opportunity and a security guard late for his shift.</a:t>
            </a:r>
            <a:endParaRPr lang="en-GB" sz="700" dirty="0">
              <a:latin typeface="Agency FB" panose="020B0503020202020204" pitchFamily="34" charset="0"/>
            </a:endParaRPr>
          </a:p>
        </p:txBody>
      </p:sp>
      <p:cxnSp>
        <p:nvCxnSpPr>
          <p:cNvPr id="2" name="Straight Connector 1">
            <a:extLst>
              <a:ext uri="{FF2B5EF4-FFF2-40B4-BE49-F238E27FC236}">
                <a16:creationId xmlns:a16="http://schemas.microsoft.com/office/drawing/2014/main" id="{B9BCC469-3AB2-1B8B-38AA-9744AD9AF449}"/>
              </a:ext>
            </a:extLst>
          </p:cNvPr>
          <p:cNvCxnSpPr>
            <a:cxnSpLocks/>
          </p:cNvCxnSpPr>
          <p:nvPr/>
        </p:nvCxnSpPr>
        <p:spPr>
          <a:xfrm>
            <a:off x="266161" y="2257644"/>
            <a:ext cx="1760034" cy="0"/>
          </a:xfrm>
          <a:prstGeom prst="line">
            <a:avLst/>
          </a:prstGeom>
          <a:ln>
            <a:solidFill>
              <a:srgbClr val="7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8510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3089</TotalTime>
  <Words>3766</Words>
  <Application>Microsoft Office PowerPoint</Application>
  <PresentationFormat>Custom</PresentationFormat>
  <Paragraphs>295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Agency FB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Eaton-Lee</dc:creator>
  <cp:lastModifiedBy>James Eaton-Lee</cp:lastModifiedBy>
  <cp:revision>4</cp:revision>
  <dcterms:created xsi:type="dcterms:W3CDTF">2023-09-04T15:15:07Z</dcterms:created>
  <dcterms:modified xsi:type="dcterms:W3CDTF">2024-02-26T16:54:12Z</dcterms:modified>
</cp:coreProperties>
</file>