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 id="264" r:id="rId9"/>
    <p:sldId id="267" r:id="rId10"/>
    <p:sldId id="265" r:id="rId11"/>
    <p:sldId id="266"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3/31/2022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3/31/2022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3/31/2022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3/31/2022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3/31/2022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3/31/2022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3/31/2022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3/31/2022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3/31/2022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3/31/2022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3/31/2022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3/31/2022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Topic Modeling using NLP</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James Njoroge </a:t>
            </a:r>
            <a:r>
              <a:rPr lang="en-US" dirty="0" err="1">
                <a:solidFill>
                  <a:schemeClr val="tx1">
                    <a:lumMod val="85000"/>
                    <a:lumOff val="15000"/>
                  </a:schemeClr>
                </a:solidFill>
              </a:rPr>
              <a:t>maina</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868142-E2C4-4BDF-A374-921DDB727925}"/>
              </a:ext>
            </a:extLst>
          </p:cNvPr>
          <p:cNvSpPr txBox="1"/>
          <p:nvPr/>
        </p:nvSpPr>
        <p:spPr>
          <a:xfrm>
            <a:off x="1066800" y="230351"/>
            <a:ext cx="10845617" cy="1200329"/>
          </a:xfrm>
          <a:prstGeom prst="rect">
            <a:avLst/>
          </a:prstGeom>
          <a:noFill/>
        </p:spPr>
        <p:txBody>
          <a:bodyPr wrap="square" rtlCol="0">
            <a:spAutoFit/>
          </a:bodyPr>
          <a:lstStyle/>
          <a:p>
            <a:r>
              <a:rPr lang="en-US" dirty="0"/>
              <a:t>Finally I did a word count to get a list of the most recurring words which was very useful in the feature selection stage.</a:t>
            </a:r>
          </a:p>
          <a:p>
            <a:endParaRPr lang="en-US" dirty="0"/>
          </a:p>
          <a:p>
            <a:r>
              <a:rPr lang="en-US" dirty="0"/>
              <a:t>From this, I realized that some words were irrelevant and appeared multiple times thus would skew my results.</a:t>
            </a:r>
          </a:p>
        </p:txBody>
      </p:sp>
      <p:pic>
        <p:nvPicPr>
          <p:cNvPr id="4" name="Picture 3">
            <a:extLst>
              <a:ext uri="{FF2B5EF4-FFF2-40B4-BE49-F238E27FC236}">
                <a16:creationId xmlns:a16="http://schemas.microsoft.com/office/drawing/2014/main" id="{ACE6AB42-0FAD-4CBB-B2F0-F1B4631FABAB}"/>
              </a:ext>
            </a:extLst>
          </p:cNvPr>
          <p:cNvPicPr>
            <a:picLocks noChangeAspect="1"/>
          </p:cNvPicPr>
          <p:nvPr/>
        </p:nvPicPr>
        <p:blipFill>
          <a:blip r:embed="rId2"/>
          <a:stretch>
            <a:fillRect/>
          </a:stretch>
        </p:blipFill>
        <p:spPr>
          <a:xfrm>
            <a:off x="719074" y="1761485"/>
            <a:ext cx="11388779" cy="3115316"/>
          </a:xfrm>
          <a:prstGeom prst="rect">
            <a:avLst/>
          </a:prstGeom>
        </p:spPr>
      </p:pic>
    </p:spTree>
    <p:extLst>
      <p:ext uri="{BB962C8B-B14F-4D97-AF65-F5344CB8AC3E}">
        <p14:creationId xmlns:p14="http://schemas.microsoft.com/office/powerpoint/2010/main" val="3178996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21A7-2C90-47A1-A722-2F08538DCECC}"/>
              </a:ext>
            </a:extLst>
          </p:cNvPr>
          <p:cNvSpPr txBox="1">
            <a:spLocks/>
          </p:cNvSpPr>
          <p:nvPr/>
        </p:nvSpPr>
        <p:spPr>
          <a:xfrm>
            <a:off x="1066800" y="76782"/>
            <a:ext cx="10058400" cy="89223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u="sng" dirty="0"/>
              <a:t>Feature engineering.</a:t>
            </a:r>
          </a:p>
        </p:txBody>
      </p:sp>
      <p:sp>
        <p:nvSpPr>
          <p:cNvPr id="3" name="TextBox 2">
            <a:extLst>
              <a:ext uri="{FF2B5EF4-FFF2-40B4-BE49-F238E27FC236}">
                <a16:creationId xmlns:a16="http://schemas.microsoft.com/office/drawing/2014/main" id="{A88204A0-687A-43EF-AB1F-9CC285DD2958}"/>
              </a:ext>
            </a:extLst>
          </p:cNvPr>
          <p:cNvSpPr txBox="1"/>
          <p:nvPr/>
        </p:nvSpPr>
        <p:spPr>
          <a:xfrm>
            <a:off x="1066800" y="969015"/>
            <a:ext cx="10845617" cy="5720027"/>
          </a:xfrm>
          <a:prstGeom prst="rect">
            <a:avLst/>
          </a:prstGeom>
          <a:noFill/>
        </p:spPr>
        <p:txBody>
          <a:bodyPr wrap="square" numCol="1" spcCol="548640" rtlCol="0">
            <a:spAutoFit/>
          </a:bodyPr>
          <a:lstStyle/>
          <a:p>
            <a:pPr>
              <a:lnSpc>
                <a:spcPct val="200000"/>
              </a:lnSpc>
            </a:pPr>
            <a:r>
              <a:rPr lang="en-US" dirty="0"/>
              <a:t>This is a crucial stage since the quality of your input determines the quality if your output.</a:t>
            </a:r>
          </a:p>
          <a:p>
            <a:pPr>
              <a:lnSpc>
                <a:spcPct val="200000"/>
              </a:lnSpc>
            </a:pPr>
            <a:r>
              <a:rPr lang="en-US" dirty="0"/>
              <a:t>For NLP, we only have one input which is the text being analyzed but we need to clean up the data and convert the output to a mathematical representation. </a:t>
            </a:r>
          </a:p>
          <a:p>
            <a:pPr>
              <a:lnSpc>
                <a:spcPct val="200000"/>
              </a:lnSpc>
            </a:pPr>
            <a:r>
              <a:rPr lang="en-US" b="1" dirty="0"/>
              <a:t>Removing stop words.</a:t>
            </a:r>
            <a:endParaRPr lang="en-US" dirty="0"/>
          </a:p>
          <a:p>
            <a:pPr>
              <a:lnSpc>
                <a:spcPct val="200000"/>
              </a:lnSpc>
            </a:pPr>
            <a:r>
              <a:rPr lang="en-US" dirty="0"/>
              <a:t>Stop words are words in sentences that give no extra meaning to the statement, they are useful for humans but only confuses machines. We need to exclude stop words for better performance and results. Most Language processing libraries provide a list of stop words, so I used the stop words provide by NLTK and added to the list using my own that I had discovered during EDA.</a:t>
            </a:r>
          </a:p>
          <a:p>
            <a:pPr>
              <a:lnSpc>
                <a:spcPct val="150000"/>
              </a:lnSpc>
            </a:pPr>
            <a:endParaRPr lang="en-US" b="1" dirty="0"/>
          </a:p>
          <a:p>
            <a:pPr>
              <a:lnSpc>
                <a:spcPct val="150000"/>
              </a:lnSpc>
            </a:pPr>
            <a:endParaRPr lang="en-US" b="1" dirty="0"/>
          </a:p>
          <a:p>
            <a:pPr>
              <a:lnSpc>
                <a:spcPct val="150000"/>
              </a:lnSpc>
            </a:pPr>
            <a:endParaRPr lang="en-US" dirty="0"/>
          </a:p>
        </p:txBody>
      </p:sp>
    </p:spTree>
    <p:extLst>
      <p:ext uri="{BB962C8B-B14F-4D97-AF65-F5344CB8AC3E}">
        <p14:creationId xmlns:p14="http://schemas.microsoft.com/office/powerpoint/2010/main" val="3222613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B6E816-ED51-42D9-8E82-6E08AEA847A2}"/>
              </a:ext>
            </a:extLst>
          </p:cNvPr>
          <p:cNvSpPr txBox="1"/>
          <p:nvPr/>
        </p:nvSpPr>
        <p:spPr>
          <a:xfrm>
            <a:off x="304800" y="97057"/>
            <a:ext cx="11693236" cy="6689524"/>
          </a:xfrm>
          <a:prstGeom prst="rect">
            <a:avLst/>
          </a:prstGeom>
          <a:noFill/>
        </p:spPr>
        <p:txBody>
          <a:bodyPr wrap="square">
            <a:spAutoFit/>
          </a:bodyPr>
          <a:lstStyle/>
          <a:p>
            <a:pPr marL="342900" indent="-342900">
              <a:lnSpc>
                <a:spcPct val="150000"/>
              </a:lnSpc>
              <a:buFont typeface="+mj-lt"/>
              <a:buAutoNum type="arabicPeriod" startAt="2"/>
            </a:pPr>
            <a:r>
              <a:rPr lang="en-US" b="1" dirty="0"/>
              <a:t>Standardize similar words.</a:t>
            </a:r>
          </a:p>
          <a:p>
            <a:pPr>
              <a:lnSpc>
                <a:spcPct val="150000"/>
              </a:lnSpc>
            </a:pPr>
            <a:r>
              <a:rPr lang="en-US" dirty="0"/>
              <a:t>Most languages have similar words being expressed differently due to conditions like tenses. E.g. come, can also be came. The underlying meaning of the words doesn’t really change, the variation only adds to the meaning.</a:t>
            </a:r>
          </a:p>
          <a:p>
            <a:pPr>
              <a:lnSpc>
                <a:spcPct val="150000"/>
              </a:lnSpc>
            </a:pPr>
            <a:r>
              <a:rPr lang="en-US" dirty="0"/>
              <a:t>In NLP we try to group this kind of words together because we treat this words as synonymous. There are 2 major ways of doing this:</a:t>
            </a:r>
          </a:p>
          <a:p>
            <a:pPr marL="342900" indent="-342900">
              <a:lnSpc>
                <a:spcPct val="150000"/>
              </a:lnSpc>
              <a:buAutoNum type="arabicPeriod"/>
            </a:pPr>
            <a:r>
              <a:rPr lang="en-US" dirty="0"/>
              <a:t>Stemming -  which involves getting the simplest form of the word without following any grammar e.g. for finally and final, their stem would be </a:t>
            </a:r>
            <a:r>
              <a:rPr lang="en-US" dirty="0" err="1"/>
              <a:t>fina</a:t>
            </a:r>
            <a:endParaRPr lang="en-US" dirty="0"/>
          </a:p>
          <a:p>
            <a:pPr marL="342900" indent="-342900">
              <a:lnSpc>
                <a:spcPct val="150000"/>
              </a:lnSpc>
              <a:buAutoNum type="arabicPeriod"/>
            </a:pPr>
            <a:r>
              <a:rPr lang="en-US" dirty="0"/>
              <a:t>Lemmatization – involves getting the base form of the words, this follows grammar. E.g. for finally and final, their lemma would be final.</a:t>
            </a:r>
          </a:p>
          <a:p>
            <a:pPr>
              <a:lnSpc>
                <a:spcPct val="150000"/>
              </a:lnSpc>
            </a:pPr>
            <a:r>
              <a:rPr lang="en-US" dirty="0"/>
              <a:t>In our we project we chose lemmatization since we wanted to retain meaning of the words and we don’t have a huge data set s we won’t be using the computational advantage provided by stemming.</a:t>
            </a:r>
          </a:p>
          <a:p>
            <a:pPr>
              <a:lnSpc>
                <a:spcPct val="150000"/>
              </a:lnSpc>
            </a:pPr>
            <a:r>
              <a:rPr lang="en-US" dirty="0"/>
              <a:t>We used the NLTK stemmer which needs you to also compute the Part of speech tags for the sentence for better stem prediction in accordance to the reference the word is being used in.</a:t>
            </a:r>
          </a:p>
          <a:p>
            <a:pPr>
              <a:lnSpc>
                <a:spcPct val="150000"/>
              </a:lnSpc>
            </a:pPr>
            <a:r>
              <a:rPr lang="en-US" dirty="0"/>
              <a:t>I also manually converted uncommon contraction to their proper form since they were being treated differently e.g. meter no to meter number.</a:t>
            </a:r>
          </a:p>
          <a:p>
            <a:pPr>
              <a:lnSpc>
                <a:spcPct val="150000"/>
              </a:lnSpc>
            </a:pPr>
            <a:endParaRPr lang="en-US" dirty="0"/>
          </a:p>
        </p:txBody>
      </p:sp>
    </p:spTree>
    <p:extLst>
      <p:ext uri="{BB962C8B-B14F-4D97-AF65-F5344CB8AC3E}">
        <p14:creationId xmlns:p14="http://schemas.microsoft.com/office/powerpoint/2010/main" val="203921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0AC1D7-109E-4BED-A6F1-D82882029B47}"/>
              </a:ext>
            </a:extLst>
          </p:cNvPr>
          <p:cNvSpPr txBox="1"/>
          <p:nvPr/>
        </p:nvSpPr>
        <p:spPr>
          <a:xfrm>
            <a:off x="304800" y="97057"/>
            <a:ext cx="11693236" cy="457048"/>
          </a:xfrm>
          <a:prstGeom prst="rect">
            <a:avLst/>
          </a:prstGeom>
          <a:noFill/>
        </p:spPr>
        <p:txBody>
          <a:bodyPr wrap="square">
            <a:spAutoFit/>
          </a:bodyPr>
          <a:lstStyle/>
          <a:p>
            <a:pPr>
              <a:lnSpc>
                <a:spcPct val="150000"/>
              </a:lnSpc>
            </a:pPr>
            <a:r>
              <a:rPr lang="en-US" dirty="0"/>
              <a:t>Here is a word cloud displaying the most occurring words in our data set.</a:t>
            </a:r>
          </a:p>
        </p:txBody>
      </p:sp>
      <p:pic>
        <p:nvPicPr>
          <p:cNvPr id="4" name="Picture 3">
            <a:extLst>
              <a:ext uri="{FF2B5EF4-FFF2-40B4-BE49-F238E27FC236}">
                <a16:creationId xmlns:a16="http://schemas.microsoft.com/office/drawing/2014/main" id="{C5FB7FC3-76F2-44F3-AA46-AC2670ACF175}"/>
              </a:ext>
            </a:extLst>
          </p:cNvPr>
          <p:cNvPicPr>
            <a:picLocks noChangeAspect="1"/>
          </p:cNvPicPr>
          <p:nvPr/>
        </p:nvPicPr>
        <p:blipFill>
          <a:blip r:embed="rId2"/>
          <a:stretch>
            <a:fillRect/>
          </a:stretch>
        </p:blipFill>
        <p:spPr>
          <a:xfrm>
            <a:off x="752475" y="733425"/>
            <a:ext cx="10687050" cy="5391150"/>
          </a:xfrm>
          <a:prstGeom prst="rect">
            <a:avLst/>
          </a:prstGeom>
        </p:spPr>
      </p:pic>
    </p:spTree>
    <p:extLst>
      <p:ext uri="{BB962C8B-B14F-4D97-AF65-F5344CB8AC3E}">
        <p14:creationId xmlns:p14="http://schemas.microsoft.com/office/powerpoint/2010/main" val="2499984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210FAC-D38E-403E-A0B0-AC725080FCB0}"/>
              </a:ext>
            </a:extLst>
          </p:cNvPr>
          <p:cNvSpPr txBox="1"/>
          <p:nvPr/>
        </p:nvSpPr>
        <p:spPr>
          <a:xfrm>
            <a:off x="304800" y="97057"/>
            <a:ext cx="11693236" cy="4438907"/>
          </a:xfrm>
          <a:prstGeom prst="rect">
            <a:avLst/>
          </a:prstGeom>
          <a:noFill/>
        </p:spPr>
        <p:txBody>
          <a:bodyPr wrap="square">
            <a:spAutoFit/>
          </a:bodyPr>
          <a:lstStyle/>
          <a:p>
            <a:pPr marL="342900" indent="-342900">
              <a:lnSpc>
                <a:spcPct val="200000"/>
              </a:lnSpc>
              <a:buFont typeface="+mj-lt"/>
              <a:buAutoNum type="arabicPeriod" startAt="3"/>
            </a:pPr>
            <a:r>
              <a:rPr lang="en-US" b="1" dirty="0"/>
              <a:t>Converting text to a mathematical representation.</a:t>
            </a:r>
          </a:p>
          <a:p>
            <a:pPr>
              <a:lnSpc>
                <a:spcPct val="200000"/>
              </a:lnSpc>
            </a:pPr>
            <a:r>
              <a:rPr lang="en-US" dirty="0"/>
              <a:t>We now need to convert the text data to an appropriate input format. Ideally we are count vectorizing the words (count how may times a word appears in the whole data set and using that as a representation for the word).</a:t>
            </a:r>
          </a:p>
          <a:p>
            <a:pPr>
              <a:lnSpc>
                <a:spcPct val="200000"/>
              </a:lnSpc>
            </a:pPr>
            <a:r>
              <a:rPr lang="en-US" dirty="0"/>
              <a:t>There are many ways to achieve this but I considered 2 main ways:</a:t>
            </a:r>
          </a:p>
          <a:p>
            <a:pPr marL="342900" indent="-342900">
              <a:lnSpc>
                <a:spcPct val="200000"/>
              </a:lnSpc>
              <a:buAutoNum type="arabicPeriod"/>
            </a:pPr>
            <a:r>
              <a:rPr lang="en-US" dirty="0"/>
              <a:t>Bag of words</a:t>
            </a:r>
          </a:p>
          <a:p>
            <a:pPr marL="342900" indent="-342900">
              <a:lnSpc>
                <a:spcPct val="200000"/>
              </a:lnSpc>
              <a:buAutoNum type="arabicPeriod"/>
            </a:pPr>
            <a:r>
              <a:rPr lang="en-US" dirty="0"/>
              <a:t>TF-IDF</a:t>
            </a:r>
          </a:p>
          <a:p>
            <a:pPr>
              <a:lnSpc>
                <a:spcPct val="200000"/>
              </a:lnSpc>
            </a:pPr>
            <a:r>
              <a:rPr lang="en-US" dirty="0"/>
              <a:t>We went with TF-IDF due to it’s ability to rank words with the most relevance to a dataset.</a:t>
            </a:r>
          </a:p>
          <a:p>
            <a:pPr>
              <a:lnSpc>
                <a:spcPct val="200000"/>
              </a:lnSpc>
            </a:pPr>
            <a:r>
              <a:rPr lang="en-US" dirty="0"/>
              <a:t>We utilized the </a:t>
            </a:r>
            <a:r>
              <a:rPr lang="en-US" dirty="0" err="1"/>
              <a:t>TfidfVectorizer</a:t>
            </a:r>
            <a:r>
              <a:rPr lang="en-US" dirty="0"/>
              <a:t> module provided by </a:t>
            </a:r>
            <a:r>
              <a:rPr lang="en-US" dirty="0" err="1"/>
              <a:t>sklearn</a:t>
            </a:r>
            <a:r>
              <a:rPr lang="en-US" dirty="0"/>
              <a:t>.</a:t>
            </a:r>
          </a:p>
        </p:txBody>
      </p:sp>
    </p:spTree>
    <p:extLst>
      <p:ext uri="{BB962C8B-B14F-4D97-AF65-F5344CB8AC3E}">
        <p14:creationId xmlns:p14="http://schemas.microsoft.com/office/powerpoint/2010/main" val="1810732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4566-4B15-4A09-9F18-A7BA61924ED9}"/>
              </a:ext>
            </a:extLst>
          </p:cNvPr>
          <p:cNvSpPr txBox="1">
            <a:spLocks/>
          </p:cNvSpPr>
          <p:nvPr/>
        </p:nvSpPr>
        <p:spPr>
          <a:xfrm>
            <a:off x="1066800" y="76782"/>
            <a:ext cx="10058400" cy="89223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u="sng" dirty="0"/>
              <a:t>Model creation.</a:t>
            </a:r>
          </a:p>
        </p:txBody>
      </p:sp>
      <p:sp>
        <p:nvSpPr>
          <p:cNvPr id="3" name="TextBox 2">
            <a:extLst>
              <a:ext uri="{FF2B5EF4-FFF2-40B4-BE49-F238E27FC236}">
                <a16:creationId xmlns:a16="http://schemas.microsoft.com/office/drawing/2014/main" id="{3701BD40-6176-481B-B22C-5B9329AF3A02}"/>
              </a:ext>
            </a:extLst>
          </p:cNvPr>
          <p:cNvSpPr txBox="1"/>
          <p:nvPr/>
        </p:nvSpPr>
        <p:spPr>
          <a:xfrm>
            <a:off x="1066800" y="969015"/>
            <a:ext cx="10845617" cy="5858527"/>
          </a:xfrm>
          <a:prstGeom prst="rect">
            <a:avLst/>
          </a:prstGeom>
          <a:noFill/>
        </p:spPr>
        <p:txBody>
          <a:bodyPr wrap="square" numCol="1" spcCol="548640" rtlCol="0">
            <a:spAutoFit/>
          </a:bodyPr>
          <a:lstStyle/>
          <a:p>
            <a:pPr>
              <a:lnSpc>
                <a:spcPct val="150000"/>
              </a:lnSpc>
            </a:pPr>
            <a:r>
              <a:rPr lang="en-US" dirty="0"/>
              <a:t>We are now ready to perform some machine learning.</a:t>
            </a:r>
          </a:p>
          <a:p>
            <a:pPr>
              <a:lnSpc>
                <a:spcPct val="150000"/>
              </a:lnSpc>
            </a:pPr>
            <a:r>
              <a:rPr lang="en-US" dirty="0"/>
              <a:t>There are 2 main techniques we could explore:</a:t>
            </a:r>
          </a:p>
          <a:p>
            <a:pPr marL="342900" indent="-342900">
              <a:lnSpc>
                <a:spcPct val="150000"/>
              </a:lnSpc>
              <a:buAutoNum type="arabicPeriod"/>
            </a:pPr>
            <a:r>
              <a:rPr lang="en-US" dirty="0"/>
              <a:t>LSA (Latent semantic analysis) – involves analyzing relationships between sentences and the key words they contain by producing a set of concepts related to the sentences and key words. In this approach each sentence in linked to only one concept.</a:t>
            </a:r>
          </a:p>
          <a:p>
            <a:pPr marL="342900" indent="-342900">
              <a:lnSpc>
                <a:spcPct val="150000"/>
              </a:lnSpc>
              <a:buAutoNum type="arabicPeriod"/>
            </a:pPr>
            <a:r>
              <a:rPr lang="en-US" dirty="0"/>
              <a:t>LDA (Latent Dirichlet allocation) – This is a statistical model that allow a set of observation to be explained by unobserved groups. In this approach a sentence can contain multiple unobserved groups.</a:t>
            </a:r>
          </a:p>
          <a:p>
            <a:pPr>
              <a:lnSpc>
                <a:spcPct val="150000"/>
              </a:lnSpc>
            </a:pPr>
            <a:r>
              <a:rPr lang="en-US" dirty="0"/>
              <a:t>We are going to try out both of these approaches to see which provides the best results.</a:t>
            </a:r>
          </a:p>
          <a:p>
            <a:pPr>
              <a:lnSpc>
                <a:spcPct val="150000"/>
              </a:lnSpc>
            </a:pPr>
            <a:r>
              <a:rPr lang="en-US" b="1" dirty="0"/>
              <a:t>LSA</a:t>
            </a:r>
          </a:p>
          <a:p>
            <a:pPr>
              <a:lnSpc>
                <a:spcPct val="150000"/>
              </a:lnSpc>
            </a:pPr>
            <a:r>
              <a:rPr lang="en-US" dirty="0"/>
              <a:t>I explored this methods using 2 </a:t>
            </a:r>
            <a:r>
              <a:rPr lang="en-US" dirty="0" err="1"/>
              <a:t>technques</a:t>
            </a:r>
            <a:r>
              <a:rPr lang="en-US" dirty="0"/>
              <a:t>.</a:t>
            </a:r>
          </a:p>
          <a:p>
            <a:pPr marL="342900" indent="-342900">
              <a:lnSpc>
                <a:spcPct val="150000"/>
              </a:lnSpc>
              <a:buAutoNum type="arabicPeriod"/>
            </a:pPr>
            <a:r>
              <a:rPr lang="en-US" dirty="0"/>
              <a:t>Using the provided </a:t>
            </a:r>
            <a:r>
              <a:rPr lang="en-US" dirty="0" err="1"/>
              <a:t>TruncatedSVD</a:t>
            </a:r>
            <a:r>
              <a:rPr lang="en-US" dirty="0"/>
              <a:t> model by </a:t>
            </a:r>
            <a:r>
              <a:rPr lang="en-US" dirty="0" err="1"/>
              <a:t>sklearn</a:t>
            </a:r>
            <a:r>
              <a:rPr lang="en-US" dirty="0"/>
              <a:t>.</a:t>
            </a:r>
          </a:p>
          <a:p>
            <a:pPr marL="342900" indent="-342900">
              <a:lnSpc>
                <a:spcPct val="150000"/>
              </a:lnSpc>
              <a:buAutoNum type="arabicPeriod"/>
            </a:pPr>
            <a:r>
              <a:rPr lang="en-US" dirty="0"/>
              <a:t>Using </a:t>
            </a:r>
            <a:r>
              <a:rPr lang="en-US" dirty="0" err="1"/>
              <a:t>Kmeans</a:t>
            </a:r>
            <a:r>
              <a:rPr lang="en-US" dirty="0"/>
              <a:t> model provide by </a:t>
            </a:r>
            <a:r>
              <a:rPr lang="en-US" dirty="0" err="1"/>
              <a:t>sklearn</a:t>
            </a:r>
            <a:r>
              <a:rPr lang="en-US" dirty="0"/>
              <a:t>.</a:t>
            </a:r>
          </a:p>
          <a:p>
            <a:pPr>
              <a:lnSpc>
                <a:spcPct val="150000"/>
              </a:lnSpc>
            </a:pPr>
            <a:endParaRPr lang="en-US" b="1" dirty="0"/>
          </a:p>
          <a:p>
            <a:pPr>
              <a:lnSpc>
                <a:spcPct val="150000"/>
              </a:lnSpc>
            </a:pPr>
            <a:endParaRPr lang="en-US" dirty="0"/>
          </a:p>
        </p:txBody>
      </p:sp>
    </p:spTree>
    <p:extLst>
      <p:ext uri="{BB962C8B-B14F-4D97-AF65-F5344CB8AC3E}">
        <p14:creationId xmlns:p14="http://schemas.microsoft.com/office/powerpoint/2010/main" val="2968412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CD9D16-CC7A-4F5E-BE7F-165520083D80}"/>
              </a:ext>
            </a:extLst>
          </p:cNvPr>
          <p:cNvSpPr txBox="1"/>
          <p:nvPr/>
        </p:nvSpPr>
        <p:spPr>
          <a:xfrm>
            <a:off x="263237" y="179306"/>
            <a:ext cx="10845617" cy="1288045"/>
          </a:xfrm>
          <a:prstGeom prst="rect">
            <a:avLst/>
          </a:prstGeom>
          <a:noFill/>
        </p:spPr>
        <p:txBody>
          <a:bodyPr wrap="square" numCol="1" spcCol="548640" rtlCol="0">
            <a:spAutoFit/>
          </a:bodyPr>
          <a:lstStyle/>
          <a:p>
            <a:pPr>
              <a:lnSpc>
                <a:spcPct val="150000"/>
              </a:lnSpc>
            </a:pPr>
            <a:r>
              <a:rPr lang="en-US" dirty="0"/>
              <a:t>Here are the concepts derived from each method.</a:t>
            </a:r>
          </a:p>
          <a:p>
            <a:pPr>
              <a:lnSpc>
                <a:spcPct val="150000"/>
              </a:lnSpc>
            </a:pPr>
            <a:endParaRPr lang="en-US" b="1" dirty="0"/>
          </a:p>
          <a:p>
            <a:pPr>
              <a:lnSpc>
                <a:spcPct val="150000"/>
              </a:lnSpc>
            </a:pPr>
            <a:endParaRPr lang="en-US" dirty="0"/>
          </a:p>
        </p:txBody>
      </p:sp>
      <p:pic>
        <p:nvPicPr>
          <p:cNvPr id="8" name="Picture 7">
            <a:extLst>
              <a:ext uri="{FF2B5EF4-FFF2-40B4-BE49-F238E27FC236}">
                <a16:creationId xmlns:a16="http://schemas.microsoft.com/office/drawing/2014/main" id="{A94959C5-70E2-406A-A688-C0DAC11A29CC}"/>
              </a:ext>
            </a:extLst>
          </p:cNvPr>
          <p:cNvPicPr>
            <a:picLocks noChangeAspect="1"/>
          </p:cNvPicPr>
          <p:nvPr/>
        </p:nvPicPr>
        <p:blipFill>
          <a:blip r:embed="rId2"/>
          <a:stretch>
            <a:fillRect/>
          </a:stretch>
        </p:blipFill>
        <p:spPr>
          <a:xfrm>
            <a:off x="459258" y="999258"/>
            <a:ext cx="1979142" cy="4411523"/>
          </a:xfrm>
          <a:prstGeom prst="rect">
            <a:avLst/>
          </a:prstGeom>
        </p:spPr>
      </p:pic>
      <p:pic>
        <p:nvPicPr>
          <p:cNvPr id="10" name="Picture 9">
            <a:extLst>
              <a:ext uri="{FF2B5EF4-FFF2-40B4-BE49-F238E27FC236}">
                <a16:creationId xmlns:a16="http://schemas.microsoft.com/office/drawing/2014/main" id="{4C4708B7-B7F3-4BB0-8B30-F4AF1A3502C5}"/>
              </a:ext>
            </a:extLst>
          </p:cNvPr>
          <p:cNvPicPr>
            <a:picLocks noChangeAspect="1"/>
          </p:cNvPicPr>
          <p:nvPr/>
        </p:nvPicPr>
        <p:blipFill>
          <a:blip r:embed="rId3"/>
          <a:stretch>
            <a:fillRect/>
          </a:stretch>
        </p:blipFill>
        <p:spPr>
          <a:xfrm>
            <a:off x="2908587" y="999258"/>
            <a:ext cx="2149615" cy="4411523"/>
          </a:xfrm>
          <a:prstGeom prst="rect">
            <a:avLst/>
          </a:prstGeom>
        </p:spPr>
      </p:pic>
      <p:pic>
        <p:nvPicPr>
          <p:cNvPr id="12" name="Picture 11">
            <a:extLst>
              <a:ext uri="{FF2B5EF4-FFF2-40B4-BE49-F238E27FC236}">
                <a16:creationId xmlns:a16="http://schemas.microsoft.com/office/drawing/2014/main" id="{BCD45C0A-7CB8-490A-8FDB-D2AECE9A3C24}"/>
              </a:ext>
            </a:extLst>
          </p:cNvPr>
          <p:cNvPicPr>
            <a:picLocks noChangeAspect="1"/>
          </p:cNvPicPr>
          <p:nvPr/>
        </p:nvPicPr>
        <p:blipFill>
          <a:blip r:embed="rId4"/>
          <a:stretch>
            <a:fillRect/>
          </a:stretch>
        </p:blipFill>
        <p:spPr>
          <a:xfrm>
            <a:off x="7133799" y="999258"/>
            <a:ext cx="1716429" cy="4411523"/>
          </a:xfrm>
          <a:prstGeom prst="rect">
            <a:avLst/>
          </a:prstGeom>
        </p:spPr>
      </p:pic>
      <p:pic>
        <p:nvPicPr>
          <p:cNvPr id="14" name="Picture 13">
            <a:extLst>
              <a:ext uri="{FF2B5EF4-FFF2-40B4-BE49-F238E27FC236}">
                <a16:creationId xmlns:a16="http://schemas.microsoft.com/office/drawing/2014/main" id="{85836321-C977-41BD-87CC-DA7436019B6F}"/>
              </a:ext>
            </a:extLst>
          </p:cNvPr>
          <p:cNvPicPr>
            <a:picLocks noChangeAspect="1"/>
          </p:cNvPicPr>
          <p:nvPr/>
        </p:nvPicPr>
        <p:blipFill>
          <a:blip r:embed="rId5"/>
          <a:stretch>
            <a:fillRect/>
          </a:stretch>
        </p:blipFill>
        <p:spPr>
          <a:xfrm>
            <a:off x="9283412" y="999257"/>
            <a:ext cx="2149616" cy="4517309"/>
          </a:xfrm>
          <a:prstGeom prst="rect">
            <a:avLst/>
          </a:prstGeom>
        </p:spPr>
      </p:pic>
      <p:sp>
        <p:nvSpPr>
          <p:cNvPr id="15" name="TextBox 14">
            <a:extLst>
              <a:ext uri="{FF2B5EF4-FFF2-40B4-BE49-F238E27FC236}">
                <a16:creationId xmlns:a16="http://schemas.microsoft.com/office/drawing/2014/main" id="{F9878FFE-B9BA-4F27-9112-6CBE160B8DD7}"/>
              </a:ext>
            </a:extLst>
          </p:cNvPr>
          <p:cNvSpPr txBox="1"/>
          <p:nvPr/>
        </p:nvSpPr>
        <p:spPr>
          <a:xfrm>
            <a:off x="459258" y="5516566"/>
            <a:ext cx="4598944" cy="369332"/>
          </a:xfrm>
          <a:prstGeom prst="rect">
            <a:avLst/>
          </a:prstGeom>
          <a:noFill/>
        </p:spPr>
        <p:txBody>
          <a:bodyPr wrap="square" rtlCol="0">
            <a:spAutoFit/>
          </a:bodyPr>
          <a:lstStyle/>
          <a:p>
            <a:pPr algn="ctr"/>
            <a:r>
              <a:rPr lang="en-US" dirty="0" err="1"/>
              <a:t>TruncatedSVD</a:t>
            </a:r>
            <a:endParaRPr lang="en-US" dirty="0"/>
          </a:p>
        </p:txBody>
      </p:sp>
      <p:sp>
        <p:nvSpPr>
          <p:cNvPr id="16" name="TextBox 15">
            <a:extLst>
              <a:ext uri="{FF2B5EF4-FFF2-40B4-BE49-F238E27FC236}">
                <a16:creationId xmlns:a16="http://schemas.microsoft.com/office/drawing/2014/main" id="{B98D886B-FF27-4140-98D9-F081BE6FA83D}"/>
              </a:ext>
            </a:extLst>
          </p:cNvPr>
          <p:cNvSpPr txBox="1"/>
          <p:nvPr/>
        </p:nvSpPr>
        <p:spPr>
          <a:xfrm>
            <a:off x="6834084" y="5668966"/>
            <a:ext cx="4598944" cy="369332"/>
          </a:xfrm>
          <a:prstGeom prst="rect">
            <a:avLst/>
          </a:prstGeom>
          <a:noFill/>
        </p:spPr>
        <p:txBody>
          <a:bodyPr wrap="square" rtlCol="0">
            <a:spAutoFit/>
          </a:bodyPr>
          <a:lstStyle/>
          <a:p>
            <a:pPr algn="ctr"/>
            <a:r>
              <a:rPr lang="en-US" dirty="0" err="1"/>
              <a:t>Kmeans</a:t>
            </a:r>
            <a:endParaRPr lang="en-US" dirty="0"/>
          </a:p>
        </p:txBody>
      </p:sp>
    </p:spTree>
    <p:extLst>
      <p:ext uri="{BB962C8B-B14F-4D97-AF65-F5344CB8AC3E}">
        <p14:creationId xmlns:p14="http://schemas.microsoft.com/office/powerpoint/2010/main" val="1810008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827AD2-6628-410C-9FCD-68B22ECA6B3D}"/>
              </a:ext>
            </a:extLst>
          </p:cNvPr>
          <p:cNvPicPr>
            <a:picLocks noChangeAspect="1"/>
          </p:cNvPicPr>
          <p:nvPr/>
        </p:nvPicPr>
        <p:blipFill>
          <a:blip r:embed="rId2"/>
          <a:stretch>
            <a:fillRect/>
          </a:stretch>
        </p:blipFill>
        <p:spPr>
          <a:xfrm>
            <a:off x="180005" y="1433748"/>
            <a:ext cx="12011995" cy="3249090"/>
          </a:xfrm>
          <a:prstGeom prst="rect">
            <a:avLst/>
          </a:prstGeom>
        </p:spPr>
      </p:pic>
      <p:sp>
        <p:nvSpPr>
          <p:cNvPr id="4" name="TextBox 3">
            <a:extLst>
              <a:ext uri="{FF2B5EF4-FFF2-40B4-BE49-F238E27FC236}">
                <a16:creationId xmlns:a16="http://schemas.microsoft.com/office/drawing/2014/main" id="{C392CB99-79CE-4B9A-B919-1AAD061EB543}"/>
              </a:ext>
            </a:extLst>
          </p:cNvPr>
          <p:cNvSpPr txBox="1"/>
          <p:nvPr/>
        </p:nvSpPr>
        <p:spPr>
          <a:xfrm>
            <a:off x="1620982" y="387927"/>
            <a:ext cx="7924800" cy="369332"/>
          </a:xfrm>
          <a:prstGeom prst="rect">
            <a:avLst/>
          </a:prstGeom>
          <a:noFill/>
        </p:spPr>
        <p:txBody>
          <a:bodyPr wrap="square" rtlCol="0">
            <a:spAutoFit/>
          </a:bodyPr>
          <a:lstStyle/>
          <a:p>
            <a:r>
              <a:rPr lang="en-US" dirty="0"/>
              <a:t>Presentation of tweets color coded in reference to topic.</a:t>
            </a:r>
          </a:p>
        </p:txBody>
      </p:sp>
    </p:spTree>
    <p:extLst>
      <p:ext uri="{BB962C8B-B14F-4D97-AF65-F5344CB8AC3E}">
        <p14:creationId xmlns:p14="http://schemas.microsoft.com/office/powerpoint/2010/main" val="3412953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D91F0C-1120-4C0F-B18D-B22CE0DD5DEE}"/>
              </a:ext>
            </a:extLst>
          </p:cNvPr>
          <p:cNvSpPr txBox="1"/>
          <p:nvPr/>
        </p:nvSpPr>
        <p:spPr>
          <a:xfrm>
            <a:off x="401782" y="248578"/>
            <a:ext cx="10845617" cy="2119042"/>
          </a:xfrm>
          <a:prstGeom prst="rect">
            <a:avLst/>
          </a:prstGeom>
          <a:noFill/>
        </p:spPr>
        <p:txBody>
          <a:bodyPr wrap="square" numCol="1" spcCol="548640" rtlCol="0">
            <a:spAutoFit/>
          </a:bodyPr>
          <a:lstStyle/>
          <a:p>
            <a:pPr>
              <a:lnSpc>
                <a:spcPct val="150000"/>
              </a:lnSpc>
            </a:pPr>
            <a:r>
              <a:rPr lang="en-US" b="1" dirty="0"/>
              <a:t>LDA</a:t>
            </a:r>
          </a:p>
          <a:p>
            <a:pPr>
              <a:lnSpc>
                <a:spcPct val="150000"/>
              </a:lnSpc>
            </a:pPr>
            <a:r>
              <a:rPr lang="en-US" dirty="0"/>
              <a:t>For this approach we used models provided by genism which provided a very neat chart on the relationships between different topics.</a:t>
            </a:r>
          </a:p>
          <a:p>
            <a:pPr>
              <a:lnSpc>
                <a:spcPct val="150000"/>
              </a:lnSpc>
            </a:pPr>
            <a:endParaRPr lang="en-US" b="1" dirty="0"/>
          </a:p>
          <a:p>
            <a:pPr>
              <a:lnSpc>
                <a:spcPct val="150000"/>
              </a:lnSpc>
            </a:pPr>
            <a:endParaRPr lang="en-US" dirty="0"/>
          </a:p>
        </p:txBody>
      </p:sp>
      <p:pic>
        <p:nvPicPr>
          <p:cNvPr id="4" name="Picture 3">
            <a:extLst>
              <a:ext uri="{FF2B5EF4-FFF2-40B4-BE49-F238E27FC236}">
                <a16:creationId xmlns:a16="http://schemas.microsoft.com/office/drawing/2014/main" id="{DEA3AEE2-4DAD-4A84-A6A5-0FFED07837BC}"/>
              </a:ext>
            </a:extLst>
          </p:cNvPr>
          <p:cNvPicPr>
            <a:picLocks noChangeAspect="1"/>
          </p:cNvPicPr>
          <p:nvPr/>
        </p:nvPicPr>
        <p:blipFill>
          <a:blip r:embed="rId2"/>
          <a:stretch>
            <a:fillRect/>
          </a:stretch>
        </p:blipFill>
        <p:spPr>
          <a:xfrm>
            <a:off x="1565562" y="1509463"/>
            <a:ext cx="7509165" cy="4739391"/>
          </a:xfrm>
          <a:prstGeom prst="rect">
            <a:avLst/>
          </a:prstGeom>
        </p:spPr>
      </p:pic>
    </p:spTree>
    <p:extLst>
      <p:ext uri="{BB962C8B-B14F-4D97-AF65-F5344CB8AC3E}">
        <p14:creationId xmlns:p14="http://schemas.microsoft.com/office/powerpoint/2010/main" val="588482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D52B6A-2E75-47E8-A0AF-0033066F71C1}"/>
              </a:ext>
            </a:extLst>
          </p:cNvPr>
          <p:cNvPicPr>
            <a:picLocks noChangeAspect="1"/>
          </p:cNvPicPr>
          <p:nvPr/>
        </p:nvPicPr>
        <p:blipFill>
          <a:blip r:embed="rId2"/>
          <a:stretch>
            <a:fillRect/>
          </a:stretch>
        </p:blipFill>
        <p:spPr>
          <a:xfrm>
            <a:off x="780617" y="419966"/>
            <a:ext cx="2428875" cy="5048250"/>
          </a:xfrm>
          <a:prstGeom prst="rect">
            <a:avLst/>
          </a:prstGeom>
        </p:spPr>
      </p:pic>
      <p:pic>
        <p:nvPicPr>
          <p:cNvPr id="5" name="Picture 4">
            <a:extLst>
              <a:ext uri="{FF2B5EF4-FFF2-40B4-BE49-F238E27FC236}">
                <a16:creationId xmlns:a16="http://schemas.microsoft.com/office/drawing/2014/main" id="{6E3E3AE3-2AF8-4022-983D-7094D0E4D637}"/>
              </a:ext>
            </a:extLst>
          </p:cNvPr>
          <p:cNvPicPr>
            <a:picLocks noChangeAspect="1"/>
          </p:cNvPicPr>
          <p:nvPr/>
        </p:nvPicPr>
        <p:blipFill>
          <a:blip r:embed="rId3"/>
          <a:stretch>
            <a:fillRect/>
          </a:stretch>
        </p:blipFill>
        <p:spPr>
          <a:xfrm>
            <a:off x="5129645" y="419966"/>
            <a:ext cx="5867400" cy="5200650"/>
          </a:xfrm>
          <a:prstGeom prst="rect">
            <a:avLst/>
          </a:prstGeom>
        </p:spPr>
      </p:pic>
      <p:sp>
        <p:nvSpPr>
          <p:cNvPr id="6" name="TextBox 5">
            <a:extLst>
              <a:ext uri="{FF2B5EF4-FFF2-40B4-BE49-F238E27FC236}">
                <a16:creationId xmlns:a16="http://schemas.microsoft.com/office/drawing/2014/main" id="{87EEDD0C-2DEE-40D4-8913-66A0D9B5AEA4}"/>
              </a:ext>
            </a:extLst>
          </p:cNvPr>
          <p:cNvSpPr txBox="1"/>
          <p:nvPr/>
        </p:nvSpPr>
        <p:spPr>
          <a:xfrm>
            <a:off x="692727" y="5777345"/>
            <a:ext cx="2618509" cy="369332"/>
          </a:xfrm>
          <a:prstGeom prst="rect">
            <a:avLst/>
          </a:prstGeom>
          <a:noFill/>
        </p:spPr>
        <p:txBody>
          <a:bodyPr wrap="square" rtlCol="0">
            <a:spAutoFit/>
          </a:bodyPr>
          <a:lstStyle/>
          <a:p>
            <a:pPr algn="ctr"/>
            <a:r>
              <a:rPr lang="en-US" dirty="0"/>
              <a:t>Topic 0</a:t>
            </a:r>
          </a:p>
        </p:txBody>
      </p:sp>
      <p:sp>
        <p:nvSpPr>
          <p:cNvPr id="7" name="TextBox 6">
            <a:extLst>
              <a:ext uri="{FF2B5EF4-FFF2-40B4-BE49-F238E27FC236}">
                <a16:creationId xmlns:a16="http://schemas.microsoft.com/office/drawing/2014/main" id="{59EB8B19-AC2A-4F6B-9B1D-FD79D1F9C289}"/>
              </a:ext>
            </a:extLst>
          </p:cNvPr>
          <p:cNvSpPr txBox="1"/>
          <p:nvPr/>
        </p:nvSpPr>
        <p:spPr>
          <a:xfrm>
            <a:off x="5537055" y="5777345"/>
            <a:ext cx="2618509" cy="369332"/>
          </a:xfrm>
          <a:prstGeom prst="rect">
            <a:avLst/>
          </a:prstGeom>
          <a:noFill/>
        </p:spPr>
        <p:txBody>
          <a:bodyPr wrap="square" rtlCol="0">
            <a:spAutoFit/>
          </a:bodyPr>
          <a:lstStyle/>
          <a:p>
            <a:pPr algn="ctr"/>
            <a:r>
              <a:rPr lang="en-US" dirty="0"/>
              <a:t>Topic 1</a:t>
            </a:r>
          </a:p>
        </p:txBody>
      </p:sp>
    </p:spTree>
    <p:extLst>
      <p:ext uri="{BB962C8B-B14F-4D97-AF65-F5344CB8AC3E}">
        <p14:creationId xmlns:p14="http://schemas.microsoft.com/office/powerpoint/2010/main" val="344783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D2912-C881-43E2-993C-3C273D273FE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D63EF25-DC3E-4224-9E94-02F9B3242BC8}"/>
              </a:ext>
            </a:extLst>
          </p:cNvPr>
          <p:cNvSpPr>
            <a:spLocks noGrp="1"/>
          </p:cNvSpPr>
          <p:nvPr>
            <p:ph sz="half" idx="1"/>
          </p:nvPr>
        </p:nvSpPr>
        <p:spPr>
          <a:xfrm>
            <a:off x="1097279" y="2120900"/>
            <a:ext cx="10058400" cy="3850409"/>
          </a:xfrm>
        </p:spPr>
        <p:txBody>
          <a:bodyPr/>
          <a:lstStyle/>
          <a:p>
            <a:r>
              <a:rPr lang="en-US" b="1" dirty="0"/>
              <a:t>Goal:</a:t>
            </a:r>
          </a:p>
          <a:p>
            <a:r>
              <a:rPr lang="en-US" dirty="0"/>
              <a:t>The main goal of this project is to analyze tweets for a company and come up with topics from the text.</a:t>
            </a:r>
          </a:p>
          <a:p>
            <a:r>
              <a:rPr lang="en-US" b="1" dirty="0"/>
              <a:t>Why:</a:t>
            </a:r>
          </a:p>
          <a:p>
            <a:r>
              <a:rPr lang="en-US" dirty="0"/>
              <a:t>An understanding of what your customers are saying about you helps a lot in coming up with policies that increase customer retention and in turn increasing revenue.</a:t>
            </a:r>
          </a:p>
        </p:txBody>
      </p:sp>
    </p:spTree>
    <p:extLst>
      <p:ext uri="{BB962C8B-B14F-4D97-AF65-F5344CB8AC3E}">
        <p14:creationId xmlns:p14="http://schemas.microsoft.com/office/powerpoint/2010/main" val="4255503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070E81-A4B0-496C-9DE1-BA25B42C5503}"/>
              </a:ext>
            </a:extLst>
          </p:cNvPr>
          <p:cNvSpPr txBox="1"/>
          <p:nvPr/>
        </p:nvSpPr>
        <p:spPr>
          <a:xfrm>
            <a:off x="124691" y="277091"/>
            <a:ext cx="11873345" cy="3139321"/>
          </a:xfrm>
          <a:prstGeom prst="rect">
            <a:avLst/>
          </a:prstGeom>
          <a:noFill/>
        </p:spPr>
        <p:txBody>
          <a:bodyPr wrap="square" rtlCol="0">
            <a:spAutoFit/>
          </a:bodyPr>
          <a:lstStyle/>
          <a:p>
            <a:r>
              <a:rPr lang="en-US" dirty="0"/>
              <a:t>In all the 3 approaches I had play around with the model parameter in order to land the results we got.</a:t>
            </a:r>
          </a:p>
          <a:p>
            <a:endParaRPr lang="en-US" dirty="0"/>
          </a:p>
          <a:p>
            <a:r>
              <a:rPr lang="en-US" b="1" u="sng" dirty="0"/>
              <a:t>Conclusion</a:t>
            </a:r>
          </a:p>
          <a:p>
            <a:endParaRPr lang="en-US" b="1" u="sng" dirty="0"/>
          </a:p>
          <a:p>
            <a:r>
              <a:rPr lang="en-US" dirty="0"/>
              <a:t>I got an optimum of 2 topics from the data set I had collected.</a:t>
            </a:r>
          </a:p>
          <a:p>
            <a:endParaRPr lang="en-US" dirty="0"/>
          </a:p>
          <a:p>
            <a:r>
              <a:rPr lang="en-US" dirty="0"/>
              <a:t>From the key words, 2 main topics </a:t>
            </a:r>
            <a:r>
              <a:rPr lang="en-US"/>
              <a:t>stood out:</a:t>
            </a:r>
            <a:endParaRPr lang="en-US" dirty="0"/>
          </a:p>
          <a:p>
            <a:endParaRPr lang="en-US" dirty="0"/>
          </a:p>
          <a:p>
            <a:pPr marL="342900" indent="-342900">
              <a:buFont typeface="+mj-lt"/>
              <a:buAutoNum type="arabicPeriod"/>
            </a:pPr>
            <a:r>
              <a:rPr lang="en-US" dirty="0"/>
              <a:t>Power outage.</a:t>
            </a:r>
          </a:p>
          <a:p>
            <a:endParaRPr lang="en-US" dirty="0"/>
          </a:p>
          <a:p>
            <a:pPr marL="342900" indent="-342900">
              <a:buFont typeface="+mj-lt"/>
              <a:buAutoNum type="arabicPeriod" startAt="2"/>
            </a:pPr>
            <a:r>
              <a:rPr lang="en-US" dirty="0"/>
              <a:t>Token Enquires.</a:t>
            </a:r>
          </a:p>
        </p:txBody>
      </p:sp>
    </p:spTree>
    <p:extLst>
      <p:ext uri="{BB962C8B-B14F-4D97-AF65-F5344CB8AC3E}">
        <p14:creationId xmlns:p14="http://schemas.microsoft.com/office/powerpoint/2010/main" val="307351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B215-F8C3-42C6-96ED-528B6ECD5B6A}"/>
              </a:ext>
            </a:extLst>
          </p:cNvPr>
          <p:cNvSpPr>
            <a:spLocks noGrp="1"/>
          </p:cNvSpPr>
          <p:nvPr>
            <p:ph type="title"/>
          </p:nvPr>
        </p:nvSpPr>
        <p:spPr/>
        <p:txBody>
          <a:bodyPr/>
          <a:lstStyle/>
          <a:p>
            <a:r>
              <a:rPr lang="en-US" dirty="0"/>
              <a:t>Steps.</a:t>
            </a:r>
          </a:p>
        </p:txBody>
      </p:sp>
      <p:sp>
        <p:nvSpPr>
          <p:cNvPr id="4" name="TextBox 3">
            <a:extLst>
              <a:ext uri="{FF2B5EF4-FFF2-40B4-BE49-F238E27FC236}">
                <a16:creationId xmlns:a16="http://schemas.microsoft.com/office/drawing/2014/main" id="{883C7D6E-472A-4105-A94D-1FC5204DD439}"/>
              </a:ext>
            </a:extLst>
          </p:cNvPr>
          <p:cNvSpPr txBox="1"/>
          <p:nvPr/>
        </p:nvSpPr>
        <p:spPr>
          <a:xfrm>
            <a:off x="1097280" y="2050473"/>
            <a:ext cx="10058400" cy="2776914"/>
          </a:xfrm>
          <a:prstGeom prst="rect">
            <a:avLst/>
          </a:prstGeom>
          <a:noFill/>
        </p:spPr>
        <p:txBody>
          <a:bodyPr wrap="square" rtlCol="0">
            <a:spAutoFit/>
          </a:bodyPr>
          <a:lstStyle/>
          <a:p>
            <a:pPr marL="342900" indent="-342900">
              <a:lnSpc>
                <a:spcPct val="200000"/>
              </a:lnSpc>
              <a:buAutoNum type="arabicPeriod"/>
            </a:pPr>
            <a:r>
              <a:rPr lang="en-US" dirty="0"/>
              <a:t>Information gathering.</a:t>
            </a:r>
          </a:p>
          <a:p>
            <a:pPr marL="342900" indent="-342900">
              <a:lnSpc>
                <a:spcPct val="200000"/>
              </a:lnSpc>
              <a:buAutoNum type="arabicPeriod"/>
            </a:pPr>
            <a:r>
              <a:rPr lang="en-US" dirty="0"/>
              <a:t>Data cleaning.</a:t>
            </a:r>
          </a:p>
          <a:p>
            <a:pPr marL="342900" indent="-342900">
              <a:lnSpc>
                <a:spcPct val="200000"/>
              </a:lnSpc>
              <a:buAutoNum type="arabicPeriod"/>
            </a:pPr>
            <a:r>
              <a:rPr lang="en-US" dirty="0"/>
              <a:t>Exploratory Data Analysis (EDA) .</a:t>
            </a:r>
          </a:p>
          <a:p>
            <a:pPr marL="342900" indent="-342900">
              <a:lnSpc>
                <a:spcPct val="200000"/>
              </a:lnSpc>
              <a:buAutoNum type="arabicPeriod"/>
            </a:pPr>
            <a:r>
              <a:rPr lang="en-US" dirty="0"/>
              <a:t>Feature engineering</a:t>
            </a:r>
          </a:p>
          <a:p>
            <a:pPr marL="342900" indent="-342900">
              <a:lnSpc>
                <a:spcPct val="200000"/>
              </a:lnSpc>
              <a:buAutoNum type="arabicPeriod"/>
            </a:pPr>
            <a:r>
              <a:rPr lang="en-US" dirty="0"/>
              <a:t>Model creation.</a:t>
            </a:r>
          </a:p>
        </p:txBody>
      </p:sp>
    </p:spTree>
    <p:extLst>
      <p:ext uri="{BB962C8B-B14F-4D97-AF65-F5344CB8AC3E}">
        <p14:creationId xmlns:p14="http://schemas.microsoft.com/office/powerpoint/2010/main" val="3599130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022F-7C14-4BB0-A143-CBA3FE295283}"/>
              </a:ext>
            </a:extLst>
          </p:cNvPr>
          <p:cNvSpPr>
            <a:spLocks noGrp="1"/>
          </p:cNvSpPr>
          <p:nvPr>
            <p:ph type="title"/>
          </p:nvPr>
        </p:nvSpPr>
        <p:spPr/>
        <p:txBody>
          <a:bodyPr/>
          <a:lstStyle/>
          <a:p>
            <a:r>
              <a:rPr lang="en-US" dirty="0"/>
              <a:t>1. Information gathering</a:t>
            </a:r>
          </a:p>
        </p:txBody>
      </p:sp>
      <p:sp>
        <p:nvSpPr>
          <p:cNvPr id="4" name="TextBox 3">
            <a:extLst>
              <a:ext uri="{FF2B5EF4-FFF2-40B4-BE49-F238E27FC236}">
                <a16:creationId xmlns:a16="http://schemas.microsoft.com/office/drawing/2014/main" id="{9EF377FD-1D76-415A-9939-553E86BD9A32}"/>
              </a:ext>
            </a:extLst>
          </p:cNvPr>
          <p:cNvSpPr txBox="1"/>
          <p:nvPr/>
        </p:nvSpPr>
        <p:spPr>
          <a:xfrm>
            <a:off x="1097280" y="2105891"/>
            <a:ext cx="10388138" cy="3139321"/>
          </a:xfrm>
          <a:prstGeom prst="rect">
            <a:avLst/>
          </a:prstGeom>
          <a:noFill/>
        </p:spPr>
        <p:txBody>
          <a:bodyPr wrap="square" rtlCol="0">
            <a:spAutoFit/>
          </a:bodyPr>
          <a:lstStyle/>
          <a:p>
            <a:r>
              <a:rPr lang="en-US" dirty="0"/>
              <a:t>There were 2 main tweet gathering methods that were considered:</a:t>
            </a:r>
          </a:p>
          <a:p>
            <a:endParaRPr lang="en-US" dirty="0"/>
          </a:p>
          <a:p>
            <a:pPr marL="342900" indent="-342900">
              <a:buAutoNum type="arabicPeriod"/>
            </a:pPr>
            <a:r>
              <a:rPr lang="en-US" dirty="0"/>
              <a:t>Using the twitter provided API. I chose to discard this option due to the lengthy and complicated steps required to get access to it and it also had a cost implication.</a:t>
            </a:r>
          </a:p>
          <a:p>
            <a:pPr marL="342900" indent="-342900">
              <a:buAutoNum type="arabicPeriod"/>
            </a:pPr>
            <a:r>
              <a:rPr lang="en-US" dirty="0"/>
              <a:t>Scrapping through twitter using a tool. This was relatively straight forward and there are numerous open source packages and software to do this.</a:t>
            </a:r>
          </a:p>
          <a:p>
            <a:endParaRPr lang="en-US" dirty="0"/>
          </a:p>
          <a:p>
            <a:r>
              <a:rPr lang="en-US" dirty="0"/>
              <a:t>I used </a:t>
            </a:r>
            <a:r>
              <a:rPr lang="en-US" dirty="0" err="1"/>
              <a:t>Octoparse</a:t>
            </a:r>
            <a:r>
              <a:rPr lang="en-US" dirty="0"/>
              <a:t> 8, a data scrapping software to collect tweets for Kenya power and lighting company (KPLC) for the days between 1</a:t>
            </a:r>
            <a:r>
              <a:rPr lang="en-US" baseline="30000" dirty="0"/>
              <a:t>st</a:t>
            </a:r>
            <a:r>
              <a:rPr lang="en-US" dirty="0"/>
              <a:t> of Jan 2021 to 31</a:t>
            </a:r>
            <a:r>
              <a:rPr lang="en-US" baseline="30000" dirty="0"/>
              <a:t>st</a:t>
            </a:r>
            <a:r>
              <a:rPr lang="en-US" dirty="0"/>
              <a:t> Dec 2021.</a:t>
            </a:r>
          </a:p>
          <a:p>
            <a:endParaRPr lang="en-US" dirty="0"/>
          </a:p>
          <a:p>
            <a:r>
              <a:rPr lang="en-US" dirty="0"/>
              <a:t>I was able to collect a total of 2783 tweets.</a:t>
            </a:r>
          </a:p>
        </p:txBody>
      </p:sp>
    </p:spTree>
    <p:extLst>
      <p:ext uri="{BB962C8B-B14F-4D97-AF65-F5344CB8AC3E}">
        <p14:creationId xmlns:p14="http://schemas.microsoft.com/office/powerpoint/2010/main" val="204253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D647E-1896-4537-AA87-22E72C3AAFC3}"/>
              </a:ext>
            </a:extLst>
          </p:cNvPr>
          <p:cNvSpPr txBox="1">
            <a:spLocks/>
          </p:cNvSpPr>
          <p:nvPr/>
        </p:nvSpPr>
        <p:spPr>
          <a:xfrm>
            <a:off x="1066800" y="76782"/>
            <a:ext cx="10058400" cy="89223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u="sng" dirty="0"/>
              <a:t>Data cleaning.</a:t>
            </a:r>
          </a:p>
        </p:txBody>
      </p:sp>
      <p:pic>
        <p:nvPicPr>
          <p:cNvPr id="3" name="Picture 2">
            <a:extLst>
              <a:ext uri="{FF2B5EF4-FFF2-40B4-BE49-F238E27FC236}">
                <a16:creationId xmlns:a16="http://schemas.microsoft.com/office/drawing/2014/main" id="{FC83F1BE-9586-425D-859C-421ACFF822DC}"/>
              </a:ext>
            </a:extLst>
          </p:cNvPr>
          <p:cNvPicPr>
            <a:picLocks noChangeAspect="1"/>
          </p:cNvPicPr>
          <p:nvPr/>
        </p:nvPicPr>
        <p:blipFill>
          <a:blip r:embed="rId2"/>
          <a:stretch>
            <a:fillRect/>
          </a:stretch>
        </p:blipFill>
        <p:spPr>
          <a:xfrm>
            <a:off x="1066800" y="896969"/>
            <a:ext cx="10845617" cy="2968448"/>
          </a:xfrm>
          <a:prstGeom prst="rect">
            <a:avLst/>
          </a:prstGeom>
        </p:spPr>
      </p:pic>
      <p:sp>
        <p:nvSpPr>
          <p:cNvPr id="5" name="TextBox 4">
            <a:extLst>
              <a:ext uri="{FF2B5EF4-FFF2-40B4-BE49-F238E27FC236}">
                <a16:creationId xmlns:a16="http://schemas.microsoft.com/office/drawing/2014/main" id="{2789425E-91BC-4444-A06C-78669290D55B}"/>
              </a:ext>
            </a:extLst>
          </p:cNvPr>
          <p:cNvSpPr txBox="1"/>
          <p:nvPr/>
        </p:nvSpPr>
        <p:spPr>
          <a:xfrm>
            <a:off x="1066800" y="4059382"/>
            <a:ext cx="10845617" cy="1200329"/>
          </a:xfrm>
          <a:prstGeom prst="rect">
            <a:avLst/>
          </a:prstGeom>
          <a:noFill/>
        </p:spPr>
        <p:txBody>
          <a:bodyPr wrap="square" rtlCol="0">
            <a:spAutoFit/>
          </a:bodyPr>
          <a:lstStyle/>
          <a:p>
            <a:r>
              <a:rPr lang="en-US" dirty="0"/>
              <a:t>The above snapshot shows a random selection of the data collected.</a:t>
            </a:r>
          </a:p>
          <a:p>
            <a:endParaRPr lang="en-US" dirty="0"/>
          </a:p>
          <a:p>
            <a:r>
              <a:rPr lang="en-US" dirty="0"/>
              <a:t>The data was relatively clean. I only removed the next line tags that appeared very frequently in the tweets, special character and converted contractions to their original form using the contractions library.</a:t>
            </a:r>
          </a:p>
        </p:txBody>
      </p:sp>
    </p:spTree>
    <p:extLst>
      <p:ext uri="{BB962C8B-B14F-4D97-AF65-F5344CB8AC3E}">
        <p14:creationId xmlns:p14="http://schemas.microsoft.com/office/powerpoint/2010/main" val="341229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48D7-60E6-41DF-A966-97AE142721FB}"/>
              </a:ext>
            </a:extLst>
          </p:cNvPr>
          <p:cNvSpPr txBox="1">
            <a:spLocks/>
          </p:cNvSpPr>
          <p:nvPr/>
        </p:nvSpPr>
        <p:spPr>
          <a:xfrm>
            <a:off x="1066800" y="76782"/>
            <a:ext cx="10058400" cy="89223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u="sng" dirty="0"/>
              <a:t>EDA.</a:t>
            </a:r>
          </a:p>
        </p:txBody>
      </p:sp>
      <p:sp>
        <p:nvSpPr>
          <p:cNvPr id="4" name="TextBox 3">
            <a:extLst>
              <a:ext uri="{FF2B5EF4-FFF2-40B4-BE49-F238E27FC236}">
                <a16:creationId xmlns:a16="http://schemas.microsoft.com/office/drawing/2014/main" id="{C81A0C70-2CC0-4841-8C45-A3E7240ECA52}"/>
              </a:ext>
            </a:extLst>
          </p:cNvPr>
          <p:cNvSpPr txBox="1"/>
          <p:nvPr/>
        </p:nvSpPr>
        <p:spPr>
          <a:xfrm>
            <a:off x="1066800" y="969015"/>
            <a:ext cx="10845617" cy="1477328"/>
          </a:xfrm>
          <a:prstGeom prst="rect">
            <a:avLst/>
          </a:prstGeom>
          <a:noFill/>
        </p:spPr>
        <p:txBody>
          <a:bodyPr wrap="square" rtlCol="0">
            <a:spAutoFit/>
          </a:bodyPr>
          <a:lstStyle/>
          <a:p>
            <a:r>
              <a:rPr lang="en-US" dirty="0"/>
              <a:t>I explored the data by going through some of the records manually and drawing graphs to visualize the data.</a:t>
            </a:r>
          </a:p>
          <a:p>
            <a:endParaRPr lang="en-US" dirty="0"/>
          </a:p>
          <a:p>
            <a:r>
              <a:rPr lang="en-US" dirty="0"/>
              <a:t>The first thing I noticed is that the tweets were written in 2 languages, Kiswahili and English which is expected. I used a language classification model to tag each tweet and here is a graph showing the distribution of the 2 languages. English tweets: 2641 and Swahili tweets:  142</a:t>
            </a:r>
          </a:p>
        </p:txBody>
      </p:sp>
      <p:pic>
        <p:nvPicPr>
          <p:cNvPr id="6" name="Picture 5">
            <a:extLst>
              <a:ext uri="{FF2B5EF4-FFF2-40B4-BE49-F238E27FC236}">
                <a16:creationId xmlns:a16="http://schemas.microsoft.com/office/drawing/2014/main" id="{218B1FFF-CF2C-4A5E-B849-0E0600FEF7F6}"/>
              </a:ext>
            </a:extLst>
          </p:cNvPr>
          <p:cNvPicPr>
            <a:picLocks noChangeAspect="1"/>
          </p:cNvPicPr>
          <p:nvPr/>
        </p:nvPicPr>
        <p:blipFill>
          <a:blip r:embed="rId2"/>
          <a:stretch>
            <a:fillRect/>
          </a:stretch>
        </p:blipFill>
        <p:spPr>
          <a:xfrm>
            <a:off x="1066800" y="2942799"/>
            <a:ext cx="10557164" cy="2946186"/>
          </a:xfrm>
          <a:prstGeom prst="rect">
            <a:avLst/>
          </a:prstGeom>
        </p:spPr>
      </p:pic>
    </p:spTree>
    <p:extLst>
      <p:ext uri="{BB962C8B-B14F-4D97-AF65-F5344CB8AC3E}">
        <p14:creationId xmlns:p14="http://schemas.microsoft.com/office/powerpoint/2010/main" val="1775496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61518E-9C72-4111-B481-7118DFE51149}"/>
              </a:ext>
            </a:extLst>
          </p:cNvPr>
          <p:cNvSpPr txBox="1"/>
          <p:nvPr/>
        </p:nvSpPr>
        <p:spPr>
          <a:xfrm>
            <a:off x="1066800" y="230351"/>
            <a:ext cx="10845617" cy="1477328"/>
          </a:xfrm>
          <a:prstGeom prst="rect">
            <a:avLst/>
          </a:prstGeom>
          <a:noFill/>
        </p:spPr>
        <p:txBody>
          <a:bodyPr wrap="square" rtlCol="0">
            <a:spAutoFit/>
          </a:bodyPr>
          <a:lstStyle/>
          <a:p>
            <a:r>
              <a:rPr lang="en-US" dirty="0"/>
              <a:t>There are a number of methods already defined for topic modeling but in order to select the right one you need to understand the distribution of length of the text you are working with. A simple box plot provides a great representation of the distribution.</a:t>
            </a:r>
          </a:p>
          <a:p>
            <a:endParaRPr lang="en-US" dirty="0"/>
          </a:p>
          <a:p>
            <a:r>
              <a:rPr lang="en-US" dirty="0"/>
              <a:t>Upper bound length – 298 characters. Lower bound length – 34 characters. median length – 148 characters</a:t>
            </a:r>
          </a:p>
        </p:txBody>
      </p:sp>
      <p:pic>
        <p:nvPicPr>
          <p:cNvPr id="6" name="Picture 5">
            <a:extLst>
              <a:ext uri="{FF2B5EF4-FFF2-40B4-BE49-F238E27FC236}">
                <a16:creationId xmlns:a16="http://schemas.microsoft.com/office/drawing/2014/main" id="{20B3CD22-2CC0-4836-BEDB-A3C536C4FB20}"/>
              </a:ext>
            </a:extLst>
          </p:cNvPr>
          <p:cNvPicPr>
            <a:picLocks noChangeAspect="1"/>
          </p:cNvPicPr>
          <p:nvPr/>
        </p:nvPicPr>
        <p:blipFill>
          <a:blip r:embed="rId2"/>
          <a:stretch>
            <a:fillRect/>
          </a:stretch>
        </p:blipFill>
        <p:spPr>
          <a:xfrm>
            <a:off x="1066800" y="2454785"/>
            <a:ext cx="10845618" cy="2845262"/>
          </a:xfrm>
          <a:prstGeom prst="rect">
            <a:avLst/>
          </a:prstGeom>
        </p:spPr>
      </p:pic>
    </p:spTree>
    <p:extLst>
      <p:ext uri="{BB962C8B-B14F-4D97-AF65-F5344CB8AC3E}">
        <p14:creationId xmlns:p14="http://schemas.microsoft.com/office/powerpoint/2010/main" val="346760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97CA2-86E0-402A-A6A4-583520EA94B7}"/>
              </a:ext>
            </a:extLst>
          </p:cNvPr>
          <p:cNvSpPr txBox="1"/>
          <p:nvPr/>
        </p:nvSpPr>
        <p:spPr>
          <a:xfrm>
            <a:off x="1066800" y="230351"/>
            <a:ext cx="10845617" cy="2031325"/>
          </a:xfrm>
          <a:prstGeom prst="rect">
            <a:avLst/>
          </a:prstGeom>
          <a:noFill/>
        </p:spPr>
        <p:txBody>
          <a:bodyPr wrap="square" rtlCol="0">
            <a:spAutoFit/>
          </a:bodyPr>
          <a:lstStyle/>
          <a:p>
            <a:r>
              <a:rPr lang="en-US" dirty="0"/>
              <a:t>As a bonus, I decided to analyzed the timestamps collected with the tweets to understand user behaviors and patterns.</a:t>
            </a:r>
          </a:p>
          <a:p>
            <a:endParaRPr lang="en-US" dirty="0"/>
          </a:p>
          <a:p>
            <a:r>
              <a:rPr lang="en-US" dirty="0"/>
              <a:t>From the analysis I found out that most users tweet during the 1</a:t>
            </a:r>
            <a:r>
              <a:rPr lang="en-US" baseline="30000" dirty="0"/>
              <a:t>st</a:t>
            </a:r>
            <a:r>
              <a:rPr lang="en-US" dirty="0"/>
              <a:t> half of the year with a reduced number of tweets for the following months and slight increase in the last quarter of the year.</a:t>
            </a:r>
          </a:p>
          <a:p>
            <a:endParaRPr lang="en-US" dirty="0"/>
          </a:p>
          <a:p>
            <a:r>
              <a:rPr lang="en-US" dirty="0"/>
              <a:t>Most users tweet between 3pm and 6pm.</a:t>
            </a:r>
          </a:p>
        </p:txBody>
      </p:sp>
      <p:pic>
        <p:nvPicPr>
          <p:cNvPr id="4" name="Picture 3">
            <a:extLst>
              <a:ext uri="{FF2B5EF4-FFF2-40B4-BE49-F238E27FC236}">
                <a16:creationId xmlns:a16="http://schemas.microsoft.com/office/drawing/2014/main" id="{3AC74B11-FD91-4032-AA5E-190F4418EC1E}"/>
              </a:ext>
            </a:extLst>
          </p:cNvPr>
          <p:cNvPicPr>
            <a:picLocks noChangeAspect="1"/>
          </p:cNvPicPr>
          <p:nvPr/>
        </p:nvPicPr>
        <p:blipFill>
          <a:blip r:embed="rId2"/>
          <a:stretch>
            <a:fillRect/>
          </a:stretch>
        </p:blipFill>
        <p:spPr>
          <a:xfrm>
            <a:off x="1066800" y="2675304"/>
            <a:ext cx="10654145" cy="3005486"/>
          </a:xfrm>
          <a:prstGeom prst="rect">
            <a:avLst/>
          </a:prstGeom>
        </p:spPr>
      </p:pic>
    </p:spTree>
    <p:extLst>
      <p:ext uri="{BB962C8B-B14F-4D97-AF65-F5344CB8AC3E}">
        <p14:creationId xmlns:p14="http://schemas.microsoft.com/office/powerpoint/2010/main" val="25080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6862E5-19A3-44CB-88EC-F3E774C9B15D}"/>
              </a:ext>
            </a:extLst>
          </p:cNvPr>
          <p:cNvPicPr>
            <a:picLocks noChangeAspect="1"/>
          </p:cNvPicPr>
          <p:nvPr/>
        </p:nvPicPr>
        <p:blipFill>
          <a:blip r:embed="rId2"/>
          <a:stretch>
            <a:fillRect/>
          </a:stretch>
        </p:blipFill>
        <p:spPr>
          <a:xfrm>
            <a:off x="0" y="728902"/>
            <a:ext cx="12192000" cy="3793067"/>
          </a:xfrm>
          <a:prstGeom prst="rect">
            <a:avLst/>
          </a:prstGeom>
        </p:spPr>
      </p:pic>
    </p:spTree>
    <p:extLst>
      <p:ext uri="{BB962C8B-B14F-4D97-AF65-F5344CB8AC3E}">
        <p14:creationId xmlns:p14="http://schemas.microsoft.com/office/powerpoint/2010/main" val="98407001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{31C86708-5836-491C-9C96-3F5E596156A0}tf56160789_win32</Template>
  <TotalTime>1575</TotalTime>
  <Words>1223</Words>
  <Application>Microsoft Office PowerPoint</Application>
  <PresentationFormat>Widescreen</PresentationFormat>
  <Paragraphs>92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Bookman Old Style</vt:lpstr>
      <vt:lpstr>Calibri</vt:lpstr>
      <vt:lpstr>Franklin Gothic Book</vt:lpstr>
      <vt:lpstr>1_RetrospectVTI</vt:lpstr>
      <vt:lpstr>Topic Modeling using NLP</vt:lpstr>
      <vt:lpstr>Introduction.</vt:lpstr>
      <vt:lpstr>Steps.</vt:lpstr>
      <vt:lpstr>1. Information gathering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Modeling using NLP</dc:title>
  <dc:creator>James Njoroge</dc:creator>
  <cp:lastModifiedBy>James Njoroge</cp:lastModifiedBy>
  <cp:revision>6</cp:revision>
  <dcterms:created xsi:type="dcterms:W3CDTF">2022-03-29T06:43:35Z</dcterms:created>
  <dcterms:modified xsi:type="dcterms:W3CDTF">2022-03-31T07:02:58Z</dcterms:modified>
</cp:coreProperties>
</file>