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334" r:id="rId3"/>
    <p:sldId id="314" r:id="rId4"/>
    <p:sldId id="320" r:id="rId5"/>
    <p:sldId id="310" r:id="rId6"/>
    <p:sldId id="326" r:id="rId7"/>
    <p:sldId id="327" r:id="rId8"/>
    <p:sldId id="328" r:id="rId9"/>
    <p:sldId id="325" r:id="rId10"/>
    <p:sldId id="323" r:id="rId11"/>
    <p:sldId id="331" r:id="rId12"/>
    <p:sldId id="333" r:id="rId13"/>
    <p:sldId id="324" r:id="rId14"/>
    <p:sldId id="329" r:id="rId15"/>
    <p:sldId id="316"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94" autoAdjust="0"/>
    <p:restoredTop sz="73813" autoAdjust="0"/>
  </p:normalViewPr>
  <p:slideViewPr>
    <p:cSldViewPr showGuides="1">
      <p:cViewPr varScale="1">
        <p:scale>
          <a:sx n="85" d="100"/>
          <a:sy n="85" d="100"/>
        </p:scale>
        <p:origin x="1074" y="7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Novak" userId="f3a6bccb-6e67-4a77-8ee1-0e97b3c66a5d" providerId="ADAL" clId="{AC7465F6-7886-4DB4-963E-09048F74D63D}"/>
    <pc:docChg chg="custSel modSld">
      <pc:chgData name="James Novak" userId="f3a6bccb-6e67-4a77-8ee1-0e97b3c66a5d" providerId="ADAL" clId="{AC7465F6-7886-4DB4-963E-09048F74D63D}" dt="2018-11-13T00:28:51.999" v="512" actId="20577"/>
      <pc:docMkLst>
        <pc:docMk/>
      </pc:docMkLst>
      <pc:sldChg chg="modNotesTx">
        <pc:chgData name="James Novak" userId="f3a6bccb-6e67-4a77-8ee1-0e97b3c66a5d" providerId="ADAL" clId="{AC7465F6-7886-4DB4-963E-09048F74D63D}" dt="2018-11-13T00:28:51.999" v="512" actId="20577"/>
        <pc:sldMkLst>
          <pc:docMk/>
          <pc:sldMk cId="1545216819" sldId="329"/>
        </pc:sldMkLst>
      </pc:sldChg>
      <pc:sldChg chg="modSp">
        <pc:chgData name="James Novak" userId="f3a6bccb-6e67-4a77-8ee1-0e97b3c66a5d" providerId="ADAL" clId="{AC7465F6-7886-4DB4-963E-09048F74D63D}" dt="2018-11-12T21:58:44.757" v="1" actId="20577"/>
        <pc:sldMkLst>
          <pc:docMk/>
          <pc:sldMk cId="1563008445" sldId="333"/>
        </pc:sldMkLst>
        <pc:graphicFrameChg chg="mod">
          <ac:chgData name="James Novak" userId="f3a6bccb-6e67-4a77-8ee1-0e97b3c66a5d" providerId="ADAL" clId="{AC7465F6-7886-4DB4-963E-09048F74D63D}" dt="2018-11-12T21:58:44.757" v="1" actId="20577"/>
          <ac:graphicFrameMkLst>
            <pc:docMk/>
            <pc:sldMk cId="1563008445" sldId="333"/>
            <ac:graphicFrameMk id="7" creationId="{00F5FEBB-F442-454D-A542-CF4AE5190180}"/>
          </ac:graphicFrameMkLst>
        </pc:graphicFrameChg>
      </pc:sldChg>
    </pc:docChg>
  </pc:docChgLst>
  <pc:docChgLst>
    <pc:chgData name="James Novak" userId="f3a6bccb-6e67-4a77-8ee1-0e97b3c66a5d" providerId="ADAL" clId="{D30C834F-5C99-475B-8F02-45B83C10F3FF}"/>
    <pc:docChg chg="undo redo custSel addSld delSld modSld sldOrd">
      <pc:chgData name="James Novak" userId="f3a6bccb-6e67-4a77-8ee1-0e97b3c66a5d" providerId="ADAL" clId="{D30C834F-5C99-475B-8F02-45B83C10F3FF}" dt="2018-11-05T01:45:18.962" v="2508" actId="20577"/>
      <pc:docMkLst>
        <pc:docMk/>
      </pc:docMkLst>
      <pc:sldChg chg="modSp">
        <pc:chgData name="James Novak" userId="f3a6bccb-6e67-4a77-8ee1-0e97b3c66a5d" providerId="ADAL" clId="{D30C834F-5C99-475B-8F02-45B83C10F3FF}" dt="2018-11-05T01:40:31.440" v="2125" actId="20577"/>
        <pc:sldMkLst>
          <pc:docMk/>
          <pc:sldMk cId="2808920126" sldId="265"/>
        </pc:sldMkLst>
        <pc:spChg chg="mod">
          <ac:chgData name="James Novak" userId="f3a6bccb-6e67-4a77-8ee1-0e97b3c66a5d" providerId="ADAL" clId="{D30C834F-5C99-475B-8F02-45B83C10F3FF}" dt="2018-11-05T01:40:31.440" v="2125" actId="20577"/>
          <ac:spMkLst>
            <pc:docMk/>
            <pc:sldMk cId="2808920126" sldId="265"/>
            <ac:spMk id="3" creationId="{00000000-0000-0000-0000-000000000000}"/>
          </ac:spMkLst>
        </pc:spChg>
      </pc:sldChg>
      <pc:sldChg chg="modSp">
        <pc:chgData name="James Novak" userId="f3a6bccb-6e67-4a77-8ee1-0e97b3c66a5d" providerId="ADAL" clId="{D30C834F-5C99-475B-8F02-45B83C10F3FF}" dt="2018-11-05T01:42:08.549" v="2282" actId="20577"/>
        <pc:sldMkLst>
          <pc:docMk/>
          <pc:sldMk cId="2139132589" sldId="310"/>
        </pc:sldMkLst>
        <pc:spChg chg="mod">
          <ac:chgData name="James Novak" userId="f3a6bccb-6e67-4a77-8ee1-0e97b3c66a5d" providerId="ADAL" clId="{D30C834F-5C99-475B-8F02-45B83C10F3FF}" dt="2018-11-04T23:51:40.673" v="75"/>
          <ac:spMkLst>
            <pc:docMk/>
            <pc:sldMk cId="2139132589" sldId="310"/>
            <ac:spMk id="13" creationId="{00000000-0000-0000-0000-000000000000}"/>
          </ac:spMkLst>
        </pc:spChg>
        <pc:spChg chg="mod">
          <ac:chgData name="James Novak" userId="f3a6bccb-6e67-4a77-8ee1-0e97b3c66a5d" providerId="ADAL" clId="{D30C834F-5C99-475B-8F02-45B83C10F3FF}" dt="2018-11-05T01:42:08.549" v="2282" actId="20577"/>
          <ac:spMkLst>
            <pc:docMk/>
            <pc:sldMk cId="2139132589" sldId="310"/>
            <ac:spMk id="14" creationId="{00000000-0000-0000-0000-000000000000}"/>
          </ac:spMkLst>
        </pc:spChg>
      </pc:sldChg>
      <pc:sldChg chg="ord">
        <pc:chgData name="James Novak" userId="f3a6bccb-6e67-4a77-8ee1-0e97b3c66a5d" providerId="ADAL" clId="{D30C834F-5C99-475B-8F02-45B83C10F3FF}" dt="2018-11-05T01:33:54.373" v="1975"/>
        <pc:sldMkLst>
          <pc:docMk/>
          <pc:sldMk cId="2478160142" sldId="314"/>
        </pc:sldMkLst>
      </pc:sldChg>
      <pc:sldChg chg="modSp add ord">
        <pc:chgData name="James Novak" userId="f3a6bccb-6e67-4a77-8ee1-0e97b3c66a5d" providerId="ADAL" clId="{D30C834F-5C99-475B-8F02-45B83C10F3FF}" dt="2018-11-05T01:40:23.566" v="2120" actId="20577"/>
        <pc:sldMkLst>
          <pc:docMk/>
          <pc:sldMk cId="1189043099" sldId="320"/>
        </pc:sldMkLst>
        <pc:spChg chg="mod">
          <ac:chgData name="James Novak" userId="f3a6bccb-6e67-4a77-8ee1-0e97b3c66a5d" providerId="ADAL" clId="{D30C834F-5C99-475B-8F02-45B83C10F3FF}" dt="2018-11-04T23:51:37.250" v="74"/>
          <ac:spMkLst>
            <pc:docMk/>
            <pc:sldMk cId="1189043099" sldId="320"/>
            <ac:spMk id="13" creationId="{00000000-0000-0000-0000-000000000000}"/>
          </ac:spMkLst>
        </pc:spChg>
        <pc:spChg chg="mod">
          <ac:chgData name="James Novak" userId="f3a6bccb-6e67-4a77-8ee1-0e97b3c66a5d" providerId="ADAL" clId="{D30C834F-5C99-475B-8F02-45B83C10F3FF}" dt="2018-11-05T01:40:23.566" v="2120" actId="20577"/>
          <ac:spMkLst>
            <pc:docMk/>
            <pc:sldMk cId="1189043099" sldId="320"/>
            <ac:spMk id="14" creationId="{00000000-0000-0000-0000-000000000000}"/>
          </ac:spMkLst>
        </pc:spChg>
      </pc:sldChg>
      <pc:sldChg chg="modSp add">
        <pc:chgData name="James Novak" userId="f3a6bccb-6e67-4a77-8ee1-0e97b3c66a5d" providerId="ADAL" clId="{D30C834F-5C99-475B-8F02-45B83C10F3FF}" dt="2018-11-05T01:44:56.977" v="2493" actId="20577"/>
        <pc:sldMkLst>
          <pc:docMk/>
          <pc:sldMk cId="997576708" sldId="323"/>
        </pc:sldMkLst>
        <pc:spChg chg="mod">
          <ac:chgData name="James Novak" userId="f3a6bccb-6e67-4a77-8ee1-0e97b3c66a5d" providerId="ADAL" clId="{D30C834F-5C99-475B-8F02-45B83C10F3FF}" dt="2018-11-05T01:37:55.178" v="2001" actId="20577"/>
          <ac:spMkLst>
            <pc:docMk/>
            <pc:sldMk cId="997576708" sldId="323"/>
            <ac:spMk id="2" creationId="{0805044C-E202-462D-8D22-504DE21F5EFA}"/>
          </ac:spMkLst>
        </pc:spChg>
        <pc:spChg chg="mod">
          <ac:chgData name="James Novak" userId="f3a6bccb-6e67-4a77-8ee1-0e97b3c66a5d" providerId="ADAL" clId="{D30C834F-5C99-475B-8F02-45B83C10F3FF}" dt="2018-11-05T01:44:56.977" v="2493" actId="20577"/>
          <ac:spMkLst>
            <pc:docMk/>
            <pc:sldMk cId="997576708" sldId="323"/>
            <ac:spMk id="3" creationId="{437F485B-D362-49E4-9850-E48170D8EF55}"/>
          </ac:spMkLst>
        </pc:spChg>
      </pc:sldChg>
      <pc:sldChg chg="modSp add">
        <pc:chgData name="James Novak" userId="f3a6bccb-6e67-4a77-8ee1-0e97b3c66a5d" providerId="ADAL" clId="{D30C834F-5C99-475B-8F02-45B83C10F3FF}" dt="2018-11-05T01:45:18.962" v="2508" actId="20577"/>
        <pc:sldMkLst>
          <pc:docMk/>
          <pc:sldMk cId="2430684217" sldId="324"/>
        </pc:sldMkLst>
        <pc:spChg chg="mod">
          <ac:chgData name="James Novak" userId="f3a6bccb-6e67-4a77-8ee1-0e97b3c66a5d" providerId="ADAL" clId="{D30C834F-5C99-475B-8F02-45B83C10F3FF}" dt="2018-11-05T01:45:18.962" v="2508" actId="20577"/>
          <ac:spMkLst>
            <pc:docMk/>
            <pc:sldMk cId="2430684217" sldId="324"/>
            <ac:spMk id="2" creationId="{0805044C-E202-462D-8D22-504DE21F5EFA}"/>
          </ac:spMkLst>
        </pc:spChg>
      </pc:sldChg>
    </pc:docChg>
  </pc:docChgLst>
  <pc:docChgLst>
    <pc:chgData name="James Novak" userId="f3a6bccb-6e67-4a77-8ee1-0e97b3c66a5d" providerId="ADAL" clId="{7EDA6318-07BD-471C-8FFF-AAB82EF1C977}"/>
    <pc:docChg chg="undo custSel modSld">
      <pc:chgData name="James Novak" userId="f3a6bccb-6e67-4a77-8ee1-0e97b3c66a5d" providerId="ADAL" clId="{7EDA6318-07BD-471C-8FFF-AAB82EF1C977}" dt="2019-01-29T01:00:08.582" v="85" actId="20577"/>
      <pc:docMkLst>
        <pc:docMk/>
      </pc:docMkLst>
      <pc:sldChg chg="modSp">
        <pc:chgData name="James Novak" userId="f3a6bccb-6e67-4a77-8ee1-0e97b3c66a5d" providerId="ADAL" clId="{7EDA6318-07BD-471C-8FFF-AAB82EF1C977}" dt="2019-01-29T01:00:08.582" v="85" actId="20577"/>
        <pc:sldMkLst>
          <pc:docMk/>
          <pc:sldMk cId="2590506655" sldId="316"/>
        </pc:sldMkLst>
        <pc:spChg chg="mod">
          <ac:chgData name="James Novak" userId="f3a6bccb-6e67-4a77-8ee1-0e97b3c66a5d" providerId="ADAL" clId="{7EDA6318-07BD-471C-8FFF-AAB82EF1C977}" dt="2019-01-29T01:00:08.582" v="85" actId="20577"/>
          <ac:spMkLst>
            <pc:docMk/>
            <pc:sldMk cId="2590506655" sldId="316"/>
            <ac:spMk id="3" creationId="{FC617CE7-167C-413D-BC91-B714EF92A47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0231C-C2A2-4CBB-BD93-D50A512A39A0}"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5D61DD1E-B45A-414F-AD2E-DF553265ED28}">
      <dgm:prSet phldrT="[Text]"/>
      <dgm:spPr/>
      <dgm:t>
        <a:bodyPr/>
        <a:lstStyle/>
        <a:p>
          <a:r>
            <a:rPr lang="en-US" dirty="0"/>
            <a:t>Service</a:t>
          </a:r>
        </a:p>
      </dgm:t>
    </dgm:pt>
    <dgm:pt modelId="{82B79134-01B7-4E03-8F57-92F9CDCC1B8B}" type="sibTrans" cxnId="{A55ECAF4-AB41-46B1-8B63-DD5E8185DD69}">
      <dgm:prSet/>
      <dgm:spPr/>
      <dgm:t>
        <a:bodyPr/>
        <a:lstStyle/>
        <a:p>
          <a:endParaRPr lang="en-US"/>
        </a:p>
      </dgm:t>
    </dgm:pt>
    <dgm:pt modelId="{D6A61772-0633-4545-A376-5084BA5F8CD0}" type="parTrans" cxnId="{A55ECAF4-AB41-46B1-8B63-DD5E8185DD69}">
      <dgm:prSet/>
      <dgm:spPr/>
      <dgm:t>
        <a:bodyPr/>
        <a:lstStyle/>
        <a:p>
          <a:endParaRPr lang="en-US"/>
        </a:p>
      </dgm:t>
    </dgm:pt>
    <dgm:pt modelId="{3DE20517-BF9E-44DC-9243-2E8F9D22B23B}">
      <dgm:prSet/>
      <dgm:spPr/>
      <dgm:t>
        <a:bodyPr/>
        <a:lstStyle/>
        <a:p>
          <a:r>
            <a:rPr lang="en-US" dirty="0"/>
            <a:t>WorkAsync</a:t>
          </a:r>
        </a:p>
      </dgm:t>
    </dgm:pt>
    <dgm:pt modelId="{4F0DDCC9-DB07-4212-A743-6925215DF748}" type="parTrans" cxnId="{CCB56726-5412-4C54-AD86-2B34599B5CA3}">
      <dgm:prSet/>
      <dgm:spPr/>
      <dgm:t>
        <a:bodyPr/>
        <a:lstStyle/>
        <a:p>
          <a:endParaRPr lang="en-US"/>
        </a:p>
      </dgm:t>
    </dgm:pt>
    <dgm:pt modelId="{6E0F4070-FC8A-44DE-9E64-E300D94DA22F}" type="sibTrans" cxnId="{CCB56726-5412-4C54-AD86-2B34599B5CA3}">
      <dgm:prSet/>
      <dgm:spPr/>
      <dgm:t>
        <a:bodyPr/>
        <a:lstStyle/>
        <a:p>
          <a:endParaRPr lang="en-US"/>
        </a:p>
      </dgm:t>
    </dgm:pt>
    <dgm:pt modelId="{711291DC-DD81-45D2-A5BA-9AD5883B0091}">
      <dgm:prSet/>
      <dgm:spPr/>
      <dgm:t>
        <a:bodyPr/>
        <a:lstStyle/>
        <a:p>
          <a:r>
            <a:rPr lang="en-US" dirty="0"/>
            <a:t>Update Connection</a:t>
          </a:r>
        </a:p>
      </dgm:t>
    </dgm:pt>
    <dgm:pt modelId="{DCE560CC-3CA1-42E2-AFD6-5FDD71745899}" type="parTrans" cxnId="{7D5575AB-8F45-4A74-B209-8327BC609FD8}">
      <dgm:prSet/>
      <dgm:spPr/>
      <dgm:t>
        <a:bodyPr/>
        <a:lstStyle/>
        <a:p>
          <a:endParaRPr lang="en-US"/>
        </a:p>
      </dgm:t>
    </dgm:pt>
    <dgm:pt modelId="{A84BEE4B-256E-4817-80AE-603568498243}" type="sibTrans" cxnId="{7D5575AB-8F45-4A74-B209-8327BC609FD8}">
      <dgm:prSet/>
      <dgm:spPr/>
      <dgm:t>
        <a:bodyPr/>
        <a:lstStyle/>
        <a:p>
          <a:endParaRPr lang="en-US"/>
        </a:p>
      </dgm:t>
    </dgm:pt>
    <dgm:pt modelId="{AD68C78F-7386-4F56-9D8C-489417FDC942}">
      <dgm:prSet/>
      <dgm:spPr/>
      <dgm:t>
        <a:bodyPr/>
        <a:lstStyle/>
        <a:p>
          <a:r>
            <a:rPr lang="en-US" dirty="0"/>
            <a:t>Settings</a:t>
          </a:r>
        </a:p>
      </dgm:t>
    </dgm:pt>
    <dgm:pt modelId="{14BF4A5B-F9F5-4911-8D88-025CE1211189}" type="parTrans" cxnId="{E6DADE1D-CFC2-459B-96CC-DDAF4F23EBA6}">
      <dgm:prSet/>
      <dgm:spPr/>
      <dgm:t>
        <a:bodyPr/>
        <a:lstStyle/>
        <a:p>
          <a:endParaRPr lang="en-US"/>
        </a:p>
      </dgm:t>
    </dgm:pt>
    <dgm:pt modelId="{33D4C889-1720-42DA-BF03-12D2D935044A}" type="sibTrans" cxnId="{E6DADE1D-CFC2-459B-96CC-DDAF4F23EBA6}">
      <dgm:prSet/>
      <dgm:spPr/>
      <dgm:t>
        <a:bodyPr/>
        <a:lstStyle/>
        <a:p>
          <a:endParaRPr lang="en-US"/>
        </a:p>
      </dgm:t>
    </dgm:pt>
    <dgm:pt modelId="{71C59E4D-066F-4947-AEDF-3E90C3D2FD87}">
      <dgm:prSet/>
      <dgm:spPr/>
      <dgm:t>
        <a:bodyPr/>
        <a:lstStyle/>
        <a:p>
          <a:r>
            <a:rPr lang="en-US" dirty="0"/>
            <a:t>Logging</a:t>
          </a:r>
        </a:p>
      </dgm:t>
    </dgm:pt>
    <dgm:pt modelId="{699B718B-CF99-423E-A697-01F9F9FB6915}" type="parTrans" cxnId="{11BA6CF6-4C8F-4567-8265-1DE60B07A242}">
      <dgm:prSet/>
      <dgm:spPr/>
      <dgm:t>
        <a:bodyPr/>
        <a:lstStyle/>
        <a:p>
          <a:endParaRPr lang="en-US"/>
        </a:p>
      </dgm:t>
    </dgm:pt>
    <dgm:pt modelId="{1868D319-B3DF-484E-9BBB-423BD91D0796}" type="sibTrans" cxnId="{11BA6CF6-4C8F-4567-8265-1DE60B07A242}">
      <dgm:prSet/>
      <dgm:spPr/>
      <dgm:t>
        <a:bodyPr/>
        <a:lstStyle/>
        <a:p>
          <a:endParaRPr lang="en-US"/>
        </a:p>
      </dgm:t>
    </dgm:pt>
    <dgm:pt modelId="{9B3E0EE7-18F7-4AE7-A4B1-82C0193A46C6}">
      <dgm:prSet/>
      <dgm:spPr/>
      <dgm:t>
        <a:bodyPr/>
        <a:lstStyle/>
        <a:p>
          <a:r>
            <a:rPr lang="en-US" dirty="0"/>
            <a:t>Notifications</a:t>
          </a:r>
        </a:p>
      </dgm:t>
    </dgm:pt>
    <dgm:pt modelId="{611CE22D-7CE3-4867-8BAE-8253E073E8FB}" type="parTrans" cxnId="{C2E6086A-5AD9-4AD2-9312-359502F1F948}">
      <dgm:prSet/>
      <dgm:spPr/>
      <dgm:t>
        <a:bodyPr/>
        <a:lstStyle/>
        <a:p>
          <a:endParaRPr lang="en-US"/>
        </a:p>
      </dgm:t>
    </dgm:pt>
    <dgm:pt modelId="{5795A0CE-3880-41A1-B86D-C3977A33510E}" type="sibTrans" cxnId="{C2E6086A-5AD9-4AD2-9312-359502F1F948}">
      <dgm:prSet/>
      <dgm:spPr/>
      <dgm:t>
        <a:bodyPr/>
        <a:lstStyle/>
        <a:p>
          <a:endParaRPr lang="en-US"/>
        </a:p>
      </dgm:t>
    </dgm:pt>
    <dgm:pt modelId="{33C42C7E-6B94-4028-801A-D4C558546508}">
      <dgm:prSet phldrT="[Text]"/>
      <dgm:spPr/>
      <dgm:t>
        <a:bodyPr/>
        <a:lstStyle/>
        <a:p>
          <a:r>
            <a:rPr lang="en-US" dirty="0"/>
            <a:t>PluginControl Base</a:t>
          </a:r>
        </a:p>
      </dgm:t>
    </dgm:pt>
    <dgm:pt modelId="{D50753E1-8C6E-4D75-A23D-B053A67147CF}" type="sibTrans" cxnId="{34288E49-EDD5-4A73-83BD-93E3BB285D8F}">
      <dgm:prSet/>
      <dgm:spPr/>
      <dgm:t>
        <a:bodyPr/>
        <a:lstStyle/>
        <a:p>
          <a:endParaRPr lang="en-US"/>
        </a:p>
      </dgm:t>
    </dgm:pt>
    <dgm:pt modelId="{FBAAFD35-8194-4ACF-8567-D3AFD3BA3BB1}" type="parTrans" cxnId="{34288E49-EDD5-4A73-83BD-93E3BB285D8F}">
      <dgm:prSet/>
      <dgm:spPr/>
      <dgm:t>
        <a:bodyPr/>
        <a:lstStyle/>
        <a:p>
          <a:endParaRPr lang="en-US"/>
        </a:p>
      </dgm:t>
    </dgm:pt>
    <dgm:pt modelId="{4210B575-54BC-4DC0-95DF-DCFF71EB41B5}" type="pres">
      <dgm:prSet presAssocID="{6B60231C-C2A2-4CBB-BD93-D50A512A39A0}" presName="Name0" presStyleCnt="0">
        <dgm:presLayoutVars>
          <dgm:chMax val="1"/>
          <dgm:chPref val="1"/>
          <dgm:dir/>
          <dgm:animOne val="branch"/>
          <dgm:animLvl val="lvl"/>
        </dgm:presLayoutVars>
      </dgm:prSet>
      <dgm:spPr/>
    </dgm:pt>
    <dgm:pt modelId="{0BE89779-D5E0-4C8A-952D-75ECB5EDE992}" type="pres">
      <dgm:prSet presAssocID="{33C42C7E-6B94-4028-801A-D4C558546508}" presName="singleCycle" presStyleCnt="0"/>
      <dgm:spPr/>
    </dgm:pt>
    <dgm:pt modelId="{3269F518-31BB-44D8-AFBA-4B3A08E37B2F}" type="pres">
      <dgm:prSet presAssocID="{33C42C7E-6B94-4028-801A-D4C558546508}" presName="singleCenter" presStyleLbl="node1" presStyleIdx="0" presStyleCnt="7">
        <dgm:presLayoutVars>
          <dgm:chMax val="7"/>
          <dgm:chPref val="7"/>
        </dgm:presLayoutVars>
      </dgm:prSet>
      <dgm:spPr/>
    </dgm:pt>
    <dgm:pt modelId="{BFD5C7B0-0908-4E09-AB8B-6F173121BB72}" type="pres">
      <dgm:prSet presAssocID="{D6A61772-0633-4545-A376-5084BA5F8CD0}" presName="Name56" presStyleLbl="parChTrans1D2" presStyleIdx="0" presStyleCnt="6"/>
      <dgm:spPr/>
    </dgm:pt>
    <dgm:pt modelId="{7C1104FD-22FE-4757-90D6-8F39D3AD163B}" type="pres">
      <dgm:prSet presAssocID="{5D61DD1E-B45A-414F-AD2E-DF553265ED28}" presName="text0" presStyleLbl="node1" presStyleIdx="1" presStyleCnt="7">
        <dgm:presLayoutVars>
          <dgm:bulletEnabled val="1"/>
        </dgm:presLayoutVars>
      </dgm:prSet>
      <dgm:spPr/>
    </dgm:pt>
    <dgm:pt modelId="{9F9A3187-E4A7-4FC9-8B7A-736460D4304F}" type="pres">
      <dgm:prSet presAssocID="{4F0DDCC9-DB07-4212-A743-6925215DF748}" presName="Name56" presStyleLbl="parChTrans1D2" presStyleIdx="1" presStyleCnt="6"/>
      <dgm:spPr/>
    </dgm:pt>
    <dgm:pt modelId="{558AE2D2-AAB4-49EB-912B-8BF902CEC931}" type="pres">
      <dgm:prSet presAssocID="{3DE20517-BF9E-44DC-9243-2E8F9D22B23B}" presName="text0" presStyleLbl="node1" presStyleIdx="2" presStyleCnt="7">
        <dgm:presLayoutVars>
          <dgm:bulletEnabled val="1"/>
        </dgm:presLayoutVars>
      </dgm:prSet>
      <dgm:spPr/>
    </dgm:pt>
    <dgm:pt modelId="{CE7975BC-8F92-4209-9FED-3DA62100A9CF}" type="pres">
      <dgm:prSet presAssocID="{DCE560CC-3CA1-42E2-AFD6-5FDD71745899}" presName="Name56" presStyleLbl="parChTrans1D2" presStyleIdx="2" presStyleCnt="6"/>
      <dgm:spPr/>
    </dgm:pt>
    <dgm:pt modelId="{913A9311-25FC-42CE-B83B-A95291E0C0A7}" type="pres">
      <dgm:prSet presAssocID="{711291DC-DD81-45D2-A5BA-9AD5883B0091}" presName="text0" presStyleLbl="node1" presStyleIdx="3" presStyleCnt="7">
        <dgm:presLayoutVars>
          <dgm:bulletEnabled val="1"/>
        </dgm:presLayoutVars>
      </dgm:prSet>
      <dgm:spPr/>
    </dgm:pt>
    <dgm:pt modelId="{68DE4A4C-5DA1-4581-91DE-387E646C9533}" type="pres">
      <dgm:prSet presAssocID="{14BF4A5B-F9F5-4911-8D88-025CE1211189}" presName="Name56" presStyleLbl="parChTrans1D2" presStyleIdx="3" presStyleCnt="6"/>
      <dgm:spPr/>
    </dgm:pt>
    <dgm:pt modelId="{5FE719D9-6FBE-463C-809E-CBCC15AC8D2F}" type="pres">
      <dgm:prSet presAssocID="{AD68C78F-7386-4F56-9D8C-489417FDC942}" presName="text0" presStyleLbl="node1" presStyleIdx="4" presStyleCnt="7">
        <dgm:presLayoutVars>
          <dgm:bulletEnabled val="1"/>
        </dgm:presLayoutVars>
      </dgm:prSet>
      <dgm:spPr/>
    </dgm:pt>
    <dgm:pt modelId="{5226A86D-0D0B-4AB2-BF53-09D75CC8BCB7}" type="pres">
      <dgm:prSet presAssocID="{699B718B-CF99-423E-A697-01F9F9FB6915}" presName="Name56" presStyleLbl="parChTrans1D2" presStyleIdx="4" presStyleCnt="6"/>
      <dgm:spPr/>
    </dgm:pt>
    <dgm:pt modelId="{62A31A79-1400-49AA-89DB-BD2862986556}" type="pres">
      <dgm:prSet presAssocID="{71C59E4D-066F-4947-AEDF-3E90C3D2FD87}" presName="text0" presStyleLbl="node1" presStyleIdx="5" presStyleCnt="7">
        <dgm:presLayoutVars>
          <dgm:bulletEnabled val="1"/>
        </dgm:presLayoutVars>
      </dgm:prSet>
      <dgm:spPr/>
    </dgm:pt>
    <dgm:pt modelId="{522A65FB-5BB4-4223-804A-95C4C335BDF9}" type="pres">
      <dgm:prSet presAssocID="{611CE22D-7CE3-4867-8BAE-8253E073E8FB}" presName="Name56" presStyleLbl="parChTrans1D2" presStyleIdx="5" presStyleCnt="6"/>
      <dgm:spPr/>
    </dgm:pt>
    <dgm:pt modelId="{8F332F0E-048B-44E1-B746-CCE149A29FFB}" type="pres">
      <dgm:prSet presAssocID="{9B3E0EE7-18F7-4AE7-A4B1-82C0193A46C6}" presName="text0" presStyleLbl="node1" presStyleIdx="6" presStyleCnt="7">
        <dgm:presLayoutVars>
          <dgm:bulletEnabled val="1"/>
        </dgm:presLayoutVars>
      </dgm:prSet>
      <dgm:spPr/>
    </dgm:pt>
  </dgm:ptLst>
  <dgm:cxnLst>
    <dgm:cxn modelId="{E6DADE1D-CFC2-459B-96CC-DDAF4F23EBA6}" srcId="{33C42C7E-6B94-4028-801A-D4C558546508}" destId="{AD68C78F-7386-4F56-9D8C-489417FDC942}" srcOrd="3" destOrd="0" parTransId="{14BF4A5B-F9F5-4911-8D88-025CE1211189}" sibTransId="{33D4C889-1720-42DA-BF03-12D2D935044A}"/>
    <dgm:cxn modelId="{FC5EF921-744D-408B-96A9-22D499073B32}" type="presOf" srcId="{14BF4A5B-F9F5-4911-8D88-025CE1211189}" destId="{68DE4A4C-5DA1-4581-91DE-387E646C9533}" srcOrd="0" destOrd="0" presId="urn:microsoft.com/office/officeart/2008/layout/RadialCluster"/>
    <dgm:cxn modelId="{CCB56726-5412-4C54-AD86-2B34599B5CA3}" srcId="{33C42C7E-6B94-4028-801A-D4C558546508}" destId="{3DE20517-BF9E-44DC-9243-2E8F9D22B23B}" srcOrd="1" destOrd="0" parTransId="{4F0DDCC9-DB07-4212-A743-6925215DF748}" sibTransId="{6E0F4070-FC8A-44DE-9E64-E300D94DA22F}"/>
    <dgm:cxn modelId="{E7F09931-C171-4A29-95A6-B08DD81F4D81}" type="presOf" srcId="{711291DC-DD81-45D2-A5BA-9AD5883B0091}" destId="{913A9311-25FC-42CE-B83B-A95291E0C0A7}" srcOrd="0" destOrd="0" presId="urn:microsoft.com/office/officeart/2008/layout/RadialCluster"/>
    <dgm:cxn modelId="{34288E49-EDD5-4A73-83BD-93E3BB285D8F}" srcId="{6B60231C-C2A2-4CBB-BD93-D50A512A39A0}" destId="{33C42C7E-6B94-4028-801A-D4C558546508}" srcOrd="0" destOrd="0" parTransId="{FBAAFD35-8194-4ACF-8567-D3AFD3BA3BB1}" sibTransId="{D50753E1-8C6E-4D75-A23D-B053A67147CF}"/>
    <dgm:cxn modelId="{C2E6086A-5AD9-4AD2-9312-359502F1F948}" srcId="{33C42C7E-6B94-4028-801A-D4C558546508}" destId="{9B3E0EE7-18F7-4AE7-A4B1-82C0193A46C6}" srcOrd="5" destOrd="0" parTransId="{611CE22D-7CE3-4867-8BAE-8253E073E8FB}" sibTransId="{5795A0CE-3880-41A1-B86D-C3977A33510E}"/>
    <dgm:cxn modelId="{1EC29A4D-B45D-4026-96BF-1886A40B5EFC}" type="presOf" srcId="{33C42C7E-6B94-4028-801A-D4C558546508}" destId="{3269F518-31BB-44D8-AFBA-4B3A08E37B2F}" srcOrd="0" destOrd="0" presId="urn:microsoft.com/office/officeart/2008/layout/RadialCluster"/>
    <dgm:cxn modelId="{94CBFB4E-8CCC-4097-A9AB-C646ECE41A1D}" type="presOf" srcId="{5D61DD1E-B45A-414F-AD2E-DF553265ED28}" destId="{7C1104FD-22FE-4757-90D6-8F39D3AD163B}" srcOrd="0" destOrd="0" presId="urn:microsoft.com/office/officeart/2008/layout/RadialCluster"/>
    <dgm:cxn modelId="{2185C26F-8165-428D-90DC-371044718F5E}" type="presOf" srcId="{4F0DDCC9-DB07-4212-A743-6925215DF748}" destId="{9F9A3187-E4A7-4FC9-8B7A-736460D4304F}" srcOrd="0" destOrd="0" presId="urn:microsoft.com/office/officeart/2008/layout/RadialCluster"/>
    <dgm:cxn modelId="{63459773-EC16-47D1-8449-4D2C5D299FE5}" type="presOf" srcId="{D6A61772-0633-4545-A376-5084BA5F8CD0}" destId="{BFD5C7B0-0908-4E09-AB8B-6F173121BB72}" srcOrd="0" destOrd="0" presId="urn:microsoft.com/office/officeart/2008/layout/RadialCluster"/>
    <dgm:cxn modelId="{11CCE355-09C1-4615-B7E8-5E3FD38232E5}" type="presOf" srcId="{AD68C78F-7386-4F56-9D8C-489417FDC942}" destId="{5FE719D9-6FBE-463C-809E-CBCC15AC8D2F}" srcOrd="0" destOrd="0" presId="urn:microsoft.com/office/officeart/2008/layout/RadialCluster"/>
    <dgm:cxn modelId="{C3F89956-4C2C-45AB-9D02-755F69E90DB4}" type="presOf" srcId="{3DE20517-BF9E-44DC-9243-2E8F9D22B23B}" destId="{558AE2D2-AAB4-49EB-912B-8BF902CEC931}" srcOrd="0" destOrd="0" presId="urn:microsoft.com/office/officeart/2008/layout/RadialCluster"/>
    <dgm:cxn modelId="{A783028A-33B1-4A10-A19E-907EEDFB923D}" type="presOf" srcId="{699B718B-CF99-423E-A697-01F9F9FB6915}" destId="{5226A86D-0D0B-4AB2-BF53-09D75CC8BCB7}" srcOrd="0" destOrd="0" presId="urn:microsoft.com/office/officeart/2008/layout/RadialCluster"/>
    <dgm:cxn modelId="{EE65FA8C-FB28-4D61-AB0E-D6A0292AAB8F}" type="presOf" srcId="{6B60231C-C2A2-4CBB-BD93-D50A512A39A0}" destId="{4210B575-54BC-4DC0-95DF-DCFF71EB41B5}" srcOrd="0" destOrd="0" presId="urn:microsoft.com/office/officeart/2008/layout/RadialCluster"/>
    <dgm:cxn modelId="{73A65292-DB15-4E77-83D2-CFC2F90BA66F}" type="presOf" srcId="{DCE560CC-3CA1-42E2-AFD6-5FDD71745899}" destId="{CE7975BC-8F92-4209-9FED-3DA62100A9CF}" srcOrd="0" destOrd="0" presId="urn:microsoft.com/office/officeart/2008/layout/RadialCluster"/>
    <dgm:cxn modelId="{7D5575AB-8F45-4A74-B209-8327BC609FD8}" srcId="{33C42C7E-6B94-4028-801A-D4C558546508}" destId="{711291DC-DD81-45D2-A5BA-9AD5883B0091}" srcOrd="2" destOrd="0" parTransId="{DCE560CC-3CA1-42E2-AFD6-5FDD71745899}" sibTransId="{A84BEE4B-256E-4817-80AE-603568498243}"/>
    <dgm:cxn modelId="{3AFA0BB3-38BF-475A-88FA-BF89EFCA1623}" type="presOf" srcId="{9B3E0EE7-18F7-4AE7-A4B1-82C0193A46C6}" destId="{8F332F0E-048B-44E1-B746-CCE149A29FFB}" srcOrd="0" destOrd="0" presId="urn:microsoft.com/office/officeart/2008/layout/RadialCluster"/>
    <dgm:cxn modelId="{460C21C9-FD5D-42E9-AF9B-B7B2F65F31E6}" type="presOf" srcId="{611CE22D-7CE3-4867-8BAE-8253E073E8FB}" destId="{522A65FB-5BB4-4223-804A-95C4C335BDF9}" srcOrd="0" destOrd="0" presId="urn:microsoft.com/office/officeart/2008/layout/RadialCluster"/>
    <dgm:cxn modelId="{0C430EF2-1D9C-419E-A0B3-42025AD5FC8E}" type="presOf" srcId="{71C59E4D-066F-4947-AEDF-3E90C3D2FD87}" destId="{62A31A79-1400-49AA-89DB-BD2862986556}" srcOrd="0" destOrd="0" presId="urn:microsoft.com/office/officeart/2008/layout/RadialCluster"/>
    <dgm:cxn modelId="{A55ECAF4-AB41-46B1-8B63-DD5E8185DD69}" srcId="{33C42C7E-6B94-4028-801A-D4C558546508}" destId="{5D61DD1E-B45A-414F-AD2E-DF553265ED28}" srcOrd="0" destOrd="0" parTransId="{D6A61772-0633-4545-A376-5084BA5F8CD0}" sibTransId="{82B79134-01B7-4E03-8F57-92F9CDCC1B8B}"/>
    <dgm:cxn modelId="{11BA6CF6-4C8F-4567-8265-1DE60B07A242}" srcId="{33C42C7E-6B94-4028-801A-D4C558546508}" destId="{71C59E4D-066F-4947-AEDF-3E90C3D2FD87}" srcOrd="4" destOrd="0" parTransId="{699B718B-CF99-423E-A697-01F9F9FB6915}" sibTransId="{1868D319-B3DF-484E-9BBB-423BD91D0796}"/>
    <dgm:cxn modelId="{9761E9E3-C595-43CF-81C6-9682148693CF}" type="presParOf" srcId="{4210B575-54BC-4DC0-95DF-DCFF71EB41B5}" destId="{0BE89779-D5E0-4C8A-952D-75ECB5EDE992}" srcOrd="0" destOrd="0" presId="urn:microsoft.com/office/officeart/2008/layout/RadialCluster"/>
    <dgm:cxn modelId="{664C53DD-67BA-473B-A3DD-D815DE9B2B73}" type="presParOf" srcId="{0BE89779-D5E0-4C8A-952D-75ECB5EDE992}" destId="{3269F518-31BB-44D8-AFBA-4B3A08E37B2F}" srcOrd="0" destOrd="0" presId="urn:microsoft.com/office/officeart/2008/layout/RadialCluster"/>
    <dgm:cxn modelId="{1557477A-F13B-4C26-B1F5-88A6EFDF162B}" type="presParOf" srcId="{0BE89779-D5E0-4C8A-952D-75ECB5EDE992}" destId="{BFD5C7B0-0908-4E09-AB8B-6F173121BB72}" srcOrd="1" destOrd="0" presId="urn:microsoft.com/office/officeart/2008/layout/RadialCluster"/>
    <dgm:cxn modelId="{F86289BF-38AE-4CCB-B0EE-1B810AD31656}" type="presParOf" srcId="{0BE89779-D5E0-4C8A-952D-75ECB5EDE992}" destId="{7C1104FD-22FE-4757-90D6-8F39D3AD163B}" srcOrd="2" destOrd="0" presId="urn:microsoft.com/office/officeart/2008/layout/RadialCluster"/>
    <dgm:cxn modelId="{2F585A86-72F9-4A05-92EC-D809535F7E72}" type="presParOf" srcId="{0BE89779-D5E0-4C8A-952D-75ECB5EDE992}" destId="{9F9A3187-E4A7-4FC9-8B7A-736460D4304F}" srcOrd="3" destOrd="0" presId="urn:microsoft.com/office/officeart/2008/layout/RadialCluster"/>
    <dgm:cxn modelId="{A6073082-7BE2-4FDF-9748-A4F3E5618A06}" type="presParOf" srcId="{0BE89779-D5E0-4C8A-952D-75ECB5EDE992}" destId="{558AE2D2-AAB4-49EB-912B-8BF902CEC931}" srcOrd="4" destOrd="0" presId="urn:microsoft.com/office/officeart/2008/layout/RadialCluster"/>
    <dgm:cxn modelId="{E53D8D25-10D0-497E-AAA4-DAF8FF98F852}" type="presParOf" srcId="{0BE89779-D5E0-4C8A-952D-75ECB5EDE992}" destId="{CE7975BC-8F92-4209-9FED-3DA62100A9CF}" srcOrd="5" destOrd="0" presId="urn:microsoft.com/office/officeart/2008/layout/RadialCluster"/>
    <dgm:cxn modelId="{A0ADDB5F-940D-4934-9717-DAAB811B3233}" type="presParOf" srcId="{0BE89779-D5E0-4C8A-952D-75ECB5EDE992}" destId="{913A9311-25FC-42CE-B83B-A95291E0C0A7}" srcOrd="6" destOrd="0" presId="urn:microsoft.com/office/officeart/2008/layout/RadialCluster"/>
    <dgm:cxn modelId="{B9AE4908-9E22-4385-8424-9329158EE7BD}" type="presParOf" srcId="{0BE89779-D5E0-4C8A-952D-75ECB5EDE992}" destId="{68DE4A4C-5DA1-4581-91DE-387E646C9533}" srcOrd="7" destOrd="0" presId="urn:microsoft.com/office/officeart/2008/layout/RadialCluster"/>
    <dgm:cxn modelId="{26A95185-DF2B-4C1C-8090-A690226294AE}" type="presParOf" srcId="{0BE89779-D5E0-4C8A-952D-75ECB5EDE992}" destId="{5FE719D9-6FBE-463C-809E-CBCC15AC8D2F}" srcOrd="8" destOrd="0" presId="urn:microsoft.com/office/officeart/2008/layout/RadialCluster"/>
    <dgm:cxn modelId="{E7FA756A-3A91-4B9F-801F-49783E4254B0}" type="presParOf" srcId="{0BE89779-D5E0-4C8A-952D-75ECB5EDE992}" destId="{5226A86D-0D0B-4AB2-BF53-09D75CC8BCB7}" srcOrd="9" destOrd="0" presId="urn:microsoft.com/office/officeart/2008/layout/RadialCluster"/>
    <dgm:cxn modelId="{DEA778EE-A5BC-460D-85E8-3B6B7BA16D61}" type="presParOf" srcId="{0BE89779-D5E0-4C8A-952D-75ECB5EDE992}" destId="{62A31A79-1400-49AA-89DB-BD2862986556}" srcOrd="10" destOrd="0" presId="urn:microsoft.com/office/officeart/2008/layout/RadialCluster"/>
    <dgm:cxn modelId="{57D61A53-2BC5-4101-984A-0595CC3DC5E8}" type="presParOf" srcId="{0BE89779-D5E0-4C8A-952D-75ECB5EDE992}" destId="{522A65FB-5BB4-4223-804A-95C4C335BDF9}" srcOrd="11" destOrd="0" presId="urn:microsoft.com/office/officeart/2008/layout/RadialCluster"/>
    <dgm:cxn modelId="{FB9CB6D3-7B7E-4977-B570-E38C9620D2B5}" type="presParOf" srcId="{0BE89779-D5E0-4C8A-952D-75ECB5EDE992}" destId="{8F332F0E-048B-44E1-B746-CCE149A29FFB}"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9F518-31BB-44D8-AFBA-4B3A08E37B2F}">
      <dsp:nvSpPr>
        <dsp:cNvPr id="0" name=""/>
        <dsp:cNvSpPr/>
      </dsp:nvSpPr>
      <dsp:spPr>
        <a:xfrm>
          <a:off x="2004060" y="1813560"/>
          <a:ext cx="1554480" cy="1554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PluginControl Base</a:t>
          </a:r>
        </a:p>
      </dsp:txBody>
      <dsp:txXfrm>
        <a:off x="2079943" y="1889443"/>
        <a:ext cx="1402714" cy="1402714"/>
      </dsp:txXfrm>
    </dsp:sp>
    <dsp:sp modelId="{BFD5C7B0-0908-4E09-AB8B-6F173121BB72}">
      <dsp:nvSpPr>
        <dsp:cNvPr id="0" name=""/>
        <dsp:cNvSpPr/>
      </dsp:nvSpPr>
      <dsp:spPr>
        <a:xfrm rot="16200000">
          <a:off x="2395493" y="1427753"/>
          <a:ext cx="771613" cy="0"/>
        </a:xfrm>
        <a:custGeom>
          <a:avLst/>
          <a:gdLst/>
          <a:ahLst/>
          <a:cxnLst/>
          <a:rect l="0" t="0" r="0" b="0"/>
          <a:pathLst>
            <a:path>
              <a:moveTo>
                <a:pt x="0" y="0"/>
              </a:moveTo>
              <a:lnTo>
                <a:pt x="7716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1104FD-22FE-4757-90D6-8F39D3AD163B}">
      <dsp:nvSpPr>
        <dsp:cNvPr id="0" name=""/>
        <dsp:cNvSpPr/>
      </dsp:nvSpPr>
      <dsp:spPr>
        <a:xfrm>
          <a:off x="2260549" y="445"/>
          <a:ext cx="1041501" cy="10415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US" sz="2100" kern="1200" dirty="0"/>
            <a:t>Service</a:t>
          </a:r>
        </a:p>
      </dsp:txBody>
      <dsp:txXfrm>
        <a:off x="2311391" y="51287"/>
        <a:ext cx="939817" cy="939817"/>
      </dsp:txXfrm>
    </dsp:sp>
    <dsp:sp modelId="{9F9A3187-E4A7-4FC9-8B7A-736460D4304F}">
      <dsp:nvSpPr>
        <dsp:cNvPr id="0" name=""/>
        <dsp:cNvSpPr/>
      </dsp:nvSpPr>
      <dsp:spPr>
        <a:xfrm rot="19800000">
          <a:off x="3520302" y="1999356"/>
          <a:ext cx="570813" cy="0"/>
        </a:xfrm>
        <a:custGeom>
          <a:avLst/>
          <a:gdLst/>
          <a:ahLst/>
          <a:cxnLst/>
          <a:rect l="0" t="0" r="0" b="0"/>
          <a:pathLst>
            <a:path>
              <a:moveTo>
                <a:pt x="0" y="0"/>
              </a:moveTo>
              <a:lnTo>
                <a:pt x="5708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8AE2D2-AAB4-49EB-912B-8BF902CEC931}">
      <dsp:nvSpPr>
        <dsp:cNvPr id="0" name=""/>
        <dsp:cNvSpPr/>
      </dsp:nvSpPr>
      <dsp:spPr>
        <a:xfrm>
          <a:off x="4052878" y="1035247"/>
          <a:ext cx="1041501" cy="10415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WorkAsync</a:t>
          </a:r>
        </a:p>
      </dsp:txBody>
      <dsp:txXfrm>
        <a:off x="4103720" y="1086089"/>
        <a:ext cx="939817" cy="939817"/>
      </dsp:txXfrm>
    </dsp:sp>
    <dsp:sp modelId="{CE7975BC-8F92-4209-9FED-3DA62100A9CF}">
      <dsp:nvSpPr>
        <dsp:cNvPr id="0" name=""/>
        <dsp:cNvSpPr/>
      </dsp:nvSpPr>
      <dsp:spPr>
        <a:xfrm rot="1800000">
          <a:off x="3520302" y="3182243"/>
          <a:ext cx="570813" cy="0"/>
        </a:xfrm>
        <a:custGeom>
          <a:avLst/>
          <a:gdLst/>
          <a:ahLst/>
          <a:cxnLst/>
          <a:rect l="0" t="0" r="0" b="0"/>
          <a:pathLst>
            <a:path>
              <a:moveTo>
                <a:pt x="0" y="0"/>
              </a:moveTo>
              <a:lnTo>
                <a:pt x="5708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3A9311-25FC-42CE-B83B-A95291E0C0A7}">
      <dsp:nvSpPr>
        <dsp:cNvPr id="0" name=""/>
        <dsp:cNvSpPr/>
      </dsp:nvSpPr>
      <dsp:spPr>
        <a:xfrm>
          <a:off x="4052878" y="3104851"/>
          <a:ext cx="1041501" cy="10415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Update Connection</a:t>
          </a:r>
        </a:p>
      </dsp:txBody>
      <dsp:txXfrm>
        <a:off x="4103720" y="3155693"/>
        <a:ext cx="939817" cy="939817"/>
      </dsp:txXfrm>
    </dsp:sp>
    <dsp:sp modelId="{68DE4A4C-5DA1-4581-91DE-387E646C9533}">
      <dsp:nvSpPr>
        <dsp:cNvPr id="0" name=""/>
        <dsp:cNvSpPr/>
      </dsp:nvSpPr>
      <dsp:spPr>
        <a:xfrm rot="5400000">
          <a:off x="2395493" y="3753846"/>
          <a:ext cx="771613" cy="0"/>
        </a:xfrm>
        <a:custGeom>
          <a:avLst/>
          <a:gdLst/>
          <a:ahLst/>
          <a:cxnLst/>
          <a:rect l="0" t="0" r="0" b="0"/>
          <a:pathLst>
            <a:path>
              <a:moveTo>
                <a:pt x="0" y="0"/>
              </a:moveTo>
              <a:lnTo>
                <a:pt x="7716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E719D9-6FBE-463C-809E-CBCC15AC8D2F}">
      <dsp:nvSpPr>
        <dsp:cNvPr id="0" name=""/>
        <dsp:cNvSpPr/>
      </dsp:nvSpPr>
      <dsp:spPr>
        <a:xfrm>
          <a:off x="2260549" y="4139653"/>
          <a:ext cx="1041501" cy="10415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Settings</a:t>
          </a:r>
        </a:p>
      </dsp:txBody>
      <dsp:txXfrm>
        <a:off x="2311391" y="4190495"/>
        <a:ext cx="939817" cy="939817"/>
      </dsp:txXfrm>
    </dsp:sp>
    <dsp:sp modelId="{5226A86D-0D0B-4AB2-BF53-09D75CC8BCB7}">
      <dsp:nvSpPr>
        <dsp:cNvPr id="0" name=""/>
        <dsp:cNvSpPr/>
      </dsp:nvSpPr>
      <dsp:spPr>
        <a:xfrm rot="9000000">
          <a:off x="1471484" y="3182243"/>
          <a:ext cx="570813" cy="0"/>
        </a:xfrm>
        <a:custGeom>
          <a:avLst/>
          <a:gdLst/>
          <a:ahLst/>
          <a:cxnLst/>
          <a:rect l="0" t="0" r="0" b="0"/>
          <a:pathLst>
            <a:path>
              <a:moveTo>
                <a:pt x="0" y="0"/>
              </a:moveTo>
              <a:lnTo>
                <a:pt x="5708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A31A79-1400-49AA-89DB-BD2862986556}">
      <dsp:nvSpPr>
        <dsp:cNvPr id="0" name=""/>
        <dsp:cNvSpPr/>
      </dsp:nvSpPr>
      <dsp:spPr>
        <a:xfrm>
          <a:off x="468219" y="3104851"/>
          <a:ext cx="1041501" cy="10415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Logging</a:t>
          </a:r>
        </a:p>
      </dsp:txBody>
      <dsp:txXfrm>
        <a:off x="519061" y="3155693"/>
        <a:ext cx="939817" cy="939817"/>
      </dsp:txXfrm>
    </dsp:sp>
    <dsp:sp modelId="{522A65FB-5BB4-4223-804A-95C4C335BDF9}">
      <dsp:nvSpPr>
        <dsp:cNvPr id="0" name=""/>
        <dsp:cNvSpPr/>
      </dsp:nvSpPr>
      <dsp:spPr>
        <a:xfrm rot="12600000">
          <a:off x="1471484" y="1999356"/>
          <a:ext cx="570813" cy="0"/>
        </a:xfrm>
        <a:custGeom>
          <a:avLst/>
          <a:gdLst/>
          <a:ahLst/>
          <a:cxnLst/>
          <a:rect l="0" t="0" r="0" b="0"/>
          <a:pathLst>
            <a:path>
              <a:moveTo>
                <a:pt x="0" y="0"/>
              </a:moveTo>
              <a:lnTo>
                <a:pt x="5708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332F0E-048B-44E1-B746-CCE149A29FFB}">
      <dsp:nvSpPr>
        <dsp:cNvPr id="0" name=""/>
        <dsp:cNvSpPr/>
      </dsp:nvSpPr>
      <dsp:spPr>
        <a:xfrm>
          <a:off x="468219" y="1035247"/>
          <a:ext cx="1041501" cy="10415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Notifications</a:t>
          </a:r>
        </a:p>
      </dsp:txBody>
      <dsp:txXfrm>
        <a:off x="519061" y="1086089"/>
        <a:ext cx="939817" cy="93981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2/25/2020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2/25/2020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source?  I was able to contribute to this!</a:t>
            </a:r>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dirty="0"/>
          </a:p>
        </p:txBody>
      </p:sp>
    </p:spTree>
    <p:extLst>
      <p:ext uri="{BB962C8B-B14F-4D97-AF65-F5344CB8AC3E}">
        <p14:creationId xmlns:p14="http://schemas.microsoft.com/office/powerpoint/2010/main" val="322965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7</a:t>
            </a:fld>
            <a:endParaRPr lang="en-US" dirty="0"/>
          </a:p>
        </p:txBody>
      </p:sp>
    </p:spTree>
    <p:extLst>
      <p:ext uri="{BB962C8B-B14F-4D97-AF65-F5344CB8AC3E}">
        <p14:creationId xmlns:p14="http://schemas.microsoft.com/office/powerpoint/2010/main" val="2827830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dirty="0"/>
          </a:p>
        </p:txBody>
      </p:sp>
    </p:spTree>
    <p:extLst>
      <p:ext uri="{BB962C8B-B14F-4D97-AF65-F5344CB8AC3E}">
        <p14:creationId xmlns:p14="http://schemas.microsoft.com/office/powerpoint/2010/main" val="291243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 Walk through template </a:t>
            </a:r>
          </a:p>
          <a:p>
            <a:r>
              <a:rPr lang="en-US" dirty="0"/>
              <a:t>New PluginControl  </a:t>
            </a:r>
          </a:p>
          <a:p>
            <a:r>
              <a:rPr lang="en-US" dirty="0"/>
              <a:t>Settings – access to a shared set of settings for your Tool</a:t>
            </a:r>
          </a:p>
          <a:p>
            <a:r>
              <a:rPr lang="en-US" dirty="0"/>
              <a:t>Service – </a:t>
            </a:r>
            <a:r>
              <a:rPr lang="en-US" dirty="0" err="1"/>
              <a:t>OrganizationService</a:t>
            </a:r>
            <a:r>
              <a:rPr lang="en-US" dirty="0"/>
              <a:t> object for active connection </a:t>
            </a:r>
          </a:p>
          <a:p>
            <a:r>
              <a:rPr lang="en-US" dirty="0" err="1"/>
              <a:t>WorkAsync</a:t>
            </a:r>
            <a:r>
              <a:rPr lang="en-US" dirty="0"/>
              <a:t> – do not lock up the user interface </a:t>
            </a:r>
          </a:p>
          <a:p>
            <a:r>
              <a:rPr lang="en-US" dirty="0"/>
              <a:t>Notifications – notify the user of what’s going on with your Tool</a:t>
            </a:r>
          </a:p>
          <a:p>
            <a:r>
              <a:rPr lang="en-US" dirty="0"/>
              <a:t>Logging – shared logging for diagnostics or error tracing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IStatusBarMessenger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IGitHubPlugin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IHelpPlugin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IPayPalPlugin</a:t>
            </a:r>
            <a:endParaRPr lang="en-US" dirty="0"/>
          </a:p>
          <a:p>
            <a:endParaRPr lang="en-US" dirty="0"/>
          </a:p>
          <a:p>
            <a:r>
              <a:rPr lang="en-US" dirty="0"/>
              <a:t>Debugging – show settings for debugging</a:t>
            </a:r>
          </a:p>
          <a:p>
            <a:endParaRPr lang="en-US" dirty="0"/>
          </a:p>
          <a:p>
            <a:r>
              <a:rPr lang="en-US" dirty="0"/>
              <a:t>Show cool data grid!</a:t>
            </a:r>
          </a:p>
        </p:txBody>
      </p:sp>
      <p:sp>
        <p:nvSpPr>
          <p:cNvPr id="4" name="Slide Number Placeholder 3"/>
          <p:cNvSpPr>
            <a:spLocks noGrp="1"/>
          </p:cNvSpPr>
          <p:nvPr>
            <p:ph type="sldNum" sz="quarter" idx="5"/>
          </p:nvPr>
        </p:nvSpPr>
        <p:spPr/>
        <p:txBody>
          <a:bodyPr/>
          <a:lstStyle/>
          <a:p>
            <a:fld id="{F93199CD-3E1B-4AE6-990F-76F925F5EA9F}" type="slidenum">
              <a:rPr lang="en-US" smtClean="0"/>
              <a:t>14</a:t>
            </a:fld>
            <a:endParaRPr lang="en-US" dirty="0"/>
          </a:p>
        </p:txBody>
      </p:sp>
    </p:spTree>
    <p:extLst>
      <p:ext uri="{BB962C8B-B14F-4D97-AF65-F5344CB8AC3E}">
        <p14:creationId xmlns:p14="http://schemas.microsoft.com/office/powerpoint/2010/main" val="997447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2/25/2020</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2/25/2020</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2/25/2020</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2/25/2020</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2/25/2020</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2/25/2020</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2/25/2020</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2/25/2020</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2/25/2020</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2/25/2020</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2/25/2020</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marketplace.visualstudio.com/items?itemName=TanguyTMVPCRM.XrmToolBoxPluginProjectTemplate-1949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jonasrapp.net/" TargetMode="External"/><Relationship Id="rId7" Type="http://schemas.openxmlformats.org/officeDocument/2006/relationships/hyperlink" Target="https://github.com/jamesnovak/xrmtb.XrmToolBox.Controls" TargetMode="External"/><Relationship Id="rId2" Type="http://schemas.openxmlformats.org/officeDocument/2006/relationships/hyperlink" Target="https://www.xrmtoolbox.com/documentation/for-developers/" TargetMode="External"/><Relationship Id="rId1" Type="http://schemas.openxmlformats.org/officeDocument/2006/relationships/slideLayout" Target="../slideLayouts/slideLayout6.xml"/><Relationship Id="rId6" Type="http://schemas.openxmlformats.org/officeDocument/2006/relationships/hyperlink" Target="https://futz.news/xrmtbdemo" TargetMode="External"/><Relationship Id="rId5" Type="http://schemas.openxmlformats.org/officeDocument/2006/relationships/hyperlink" Target="https://futurezconsulting.com/blog/" TargetMode="External"/><Relationship Id="rId4" Type="http://schemas.openxmlformats.org/officeDocument/2006/relationships/hyperlink" Target="http://dotnetdust.blogspot.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futurezconsulting.com/blog" TargetMode="External"/><Relationship Id="rId7" Type="http://schemas.openxmlformats.org/officeDocument/2006/relationships/image" Target="../media/image8.png"/><Relationship Id="rId2" Type="http://schemas.openxmlformats.org/officeDocument/2006/relationships/hyperlink" Target="https://mvp.microsoft.com/en-us/PublicProfile/5003339" TargetMode="Externa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hyperlink" Target="http://www.linkedin.com/in/jamesnovak" TargetMode="External"/><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xrmtoolbox.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Building XrmToolBox Tools</a:t>
            </a:r>
          </a:p>
        </p:txBody>
      </p:sp>
      <p:sp>
        <p:nvSpPr>
          <p:cNvPr id="4" name="Subtitle 3"/>
          <p:cNvSpPr>
            <a:spLocks noGrp="1"/>
          </p:cNvSpPr>
          <p:nvPr>
            <p:ph type="subTitle" idx="1"/>
          </p:nvPr>
        </p:nvSpPr>
        <p:spPr>
          <a:xfrm>
            <a:off x="1065213" y="4800600"/>
            <a:ext cx="8229600" cy="1219200"/>
          </a:xfrm>
        </p:spPr>
        <p:txBody>
          <a:bodyPr>
            <a:normAutofit/>
          </a:bodyPr>
          <a:lstStyle/>
          <a:p>
            <a:r>
              <a:rPr lang="en-US" sz="2400" dirty="0"/>
              <a:t>Jim Novak – FutureZ Consulting	</a:t>
            </a:r>
          </a:p>
        </p:txBody>
      </p:sp>
      <p:pic>
        <p:nvPicPr>
          <p:cNvPr id="10" name="Picture 9">
            <a:extLst>
              <a:ext uri="{FF2B5EF4-FFF2-40B4-BE49-F238E27FC236}">
                <a16:creationId xmlns:a16="http://schemas.microsoft.com/office/drawing/2014/main" id="{AACA1946-1545-4E6B-90BC-E0F8B12DE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612" y="4582174"/>
            <a:ext cx="2280906" cy="2280906"/>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C-E202-462D-8D22-504DE21F5EFA}"/>
              </a:ext>
            </a:extLst>
          </p:cNvPr>
          <p:cNvSpPr>
            <a:spLocks noGrp="1"/>
          </p:cNvSpPr>
          <p:nvPr>
            <p:ph type="title"/>
          </p:nvPr>
        </p:nvSpPr>
        <p:spPr/>
        <p:txBody>
          <a:bodyPr/>
          <a:lstStyle/>
          <a:p>
            <a:r>
              <a:rPr lang="en-US" dirty="0"/>
              <a:t>What makes up an XrmToolBox Tool?</a:t>
            </a:r>
          </a:p>
        </p:txBody>
      </p:sp>
      <p:sp>
        <p:nvSpPr>
          <p:cNvPr id="3" name="Content Placeholder 2">
            <a:extLst>
              <a:ext uri="{FF2B5EF4-FFF2-40B4-BE49-F238E27FC236}">
                <a16:creationId xmlns:a16="http://schemas.microsoft.com/office/drawing/2014/main" id="{437F485B-D362-49E4-9850-E48170D8EF55}"/>
              </a:ext>
            </a:extLst>
          </p:cNvPr>
          <p:cNvSpPr>
            <a:spLocks noGrp="1"/>
          </p:cNvSpPr>
          <p:nvPr>
            <p:ph idx="1"/>
          </p:nvPr>
        </p:nvSpPr>
        <p:spPr/>
        <p:txBody>
          <a:bodyPr>
            <a:normAutofit fontScale="92500" lnSpcReduction="10000"/>
          </a:bodyPr>
          <a:lstStyle/>
          <a:p>
            <a:r>
              <a:rPr lang="en-US" dirty="0"/>
              <a:t>.NET component hosted by the XrmToolBox application that implements a programmatic contract</a:t>
            </a:r>
          </a:p>
          <a:p>
            <a:r>
              <a:rPr lang="en-US" dirty="0"/>
              <a:t>Plugin Class</a:t>
            </a:r>
          </a:p>
          <a:p>
            <a:pPr lvl="1"/>
            <a:r>
              <a:rPr lang="en-US" dirty="0"/>
              <a:t>.NET class extending the PluginBase class</a:t>
            </a:r>
          </a:p>
          <a:p>
            <a:pPr lvl="1"/>
            <a:r>
              <a:rPr lang="en-US" dirty="0"/>
              <a:t>Contains the public details behind an XrmToolBox Tool</a:t>
            </a:r>
          </a:p>
          <a:p>
            <a:pPr lvl="1"/>
            <a:r>
              <a:rPr lang="en-US" dirty="0"/>
              <a:t>XrmToolBox uses this to load the Tool into the application</a:t>
            </a:r>
          </a:p>
          <a:p>
            <a:r>
              <a:rPr lang="en-US" dirty="0"/>
              <a:t>PluginControl Class</a:t>
            </a:r>
          </a:p>
          <a:p>
            <a:pPr lvl="1"/>
            <a:r>
              <a:rPr lang="en-US" dirty="0"/>
              <a:t>.NET class extending PluginControlBase class</a:t>
            </a:r>
          </a:p>
          <a:p>
            <a:pPr lvl="1"/>
            <a:r>
              <a:rPr lang="en-US" dirty="0"/>
              <a:t>Visual / UI elements and core logic for an XrmToolBox Tool</a:t>
            </a:r>
          </a:p>
          <a:p>
            <a:pPr lvl="1"/>
            <a:r>
              <a:rPr lang="en-US" dirty="0"/>
              <a:t>This is the developer’s area for providing a visual interface for their Tool</a:t>
            </a:r>
          </a:p>
          <a:p>
            <a:endParaRPr lang="en-US" dirty="0"/>
          </a:p>
        </p:txBody>
      </p:sp>
    </p:spTree>
    <p:extLst>
      <p:ext uri="{BB962C8B-B14F-4D97-AF65-F5344CB8AC3E}">
        <p14:creationId xmlns:p14="http://schemas.microsoft.com/office/powerpoint/2010/main" val="99757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2D95-744A-443E-9FB3-68CE3A4967EF}"/>
              </a:ext>
            </a:extLst>
          </p:cNvPr>
          <p:cNvSpPr>
            <a:spLocks noGrp="1"/>
          </p:cNvSpPr>
          <p:nvPr>
            <p:ph type="title"/>
          </p:nvPr>
        </p:nvSpPr>
        <p:spPr/>
        <p:txBody>
          <a:bodyPr/>
          <a:lstStyle/>
          <a:p>
            <a:r>
              <a:rPr lang="en-US" dirty="0"/>
              <a:t>Plugin Class</a:t>
            </a:r>
          </a:p>
        </p:txBody>
      </p:sp>
      <p:sp>
        <p:nvSpPr>
          <p:cNvPr id="3" name="Content Placeholder 2">
            <a:extLst>
              <a:ext uri="{FF2B5EF4-FFF2-40B4-BE49-F238E27FC236}">
                <a16:creationId xmlns:a16="http://schemas.microsoft.com/office/drawing/2014/main" id="{41801779-449F-4C92-B901-F91754DAA92D}"/>
              </a:ext>
            </a:extLst>
          </p:cNvPr>
          <p:cNvSpPr>
            <a:spLocks noGrp="1"/>
          </p:cNvSpPr>
          <p:nvPr>
            <p:ph idx="1"/>
          </p:nvPr>
        </p:nvSpPr>
        <p:spPr/>
        <p:txBody>
          <a:bodyPr>
            <a:normAutofit fontScale="85000" lnSpcReduction="20000"/>
          </a:bodyPr>
          <a:lstStyle/>
          <a:p>
            <a:r>
              <a:rPr lang="en-US" sz="3200" dirty="0"/>
              <a:t>Provide the public details for your XrmToolBox tool</a:t>
            </a:r>
          </a:p>
          <a:p>
            <a:pPr lvl="1"/>
            <a:r>
              <a:rPr lang="en-US" sz="2800" dirty="0"/>
              <a:t>Tool Name</a:t>
            </a:r>
          </a:p>
          <a:p>
            <a:pPr lvl="1"/>
            <a:r>
              <a:rPr lang="en-US" sz="2800" dirty="0"/>
              <a:t>Description</a:t>
            </a:r>
          </a:p>
          <a:p>
            <a:pPr lvl="1"/>
            <a:r>
              <a:rPr lang="en-US" sz="2800" dirty="0"/>
              <a:t>Large and Small Icons</a:t>
            </a:r>
          </a:p>
          <a:p>
            <a:pPr lvl="1"/>
            <a:r>
              <a:rPr lang="en-US" sz="2800" dirty="0"/>
              <a:t>Copyright information </a:t>
            </a:r>
          </a:p>
          <a:p>
            <a:r>
              <a:rPr lang="en-US" sz="3200" dirty="0"/>
              <a:t>Allows the XrmToolBox application to instantiate and present your Tool as a registered plugin</a:t>
            </a:r>
          </a:p>
          <a:p>
            <a:r>
              <a:rPr lang="en-US" sz="3200" dirty="0"/>
              <a:t>Controls creation of your Tool user interface</a:t>
            </a:r>
          </a:p>
          <a:p>
            <a:r>
              <a:rPr lang="en-US" sz="3200" dirty="0"/>
              <a:t>You will typically derive from a base class, </a:t>
            </a:r>
            <a:r>
              <a:rPr lang="en-US" sz="3200" dirty="0" err="1"/>
              <a:t>PluginBase</a:t>
            </a:r>
            <a:endParaRPr lang="en-US" sz="3200" dirty="0"/>
          </a:p>
        </p:txBody>
      </p:sp>
    </p:spTree>
    <p:extLst>
      <p:ext uri="{BB962C8B-B14F-4D97-AF65-F5344CB8AC3E}">
        <p14:creationId xmlns:p14="http://schemas.microsoft.com/office/powerpoint/2010/main" val="166116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FB00DB-D8C2-478A-98C6-88C2B77965BC}"/>
              </a:ext>
            </a:extLst>
          </p:cNvPr>
          <p:cNvSpPr>
            <a:spLocks noGrp="1"/>
          </p:cNvSpPr>
          <p:nvPr>
            <p:ph type="title"/>
          </p:nvPr>
        </p:nvSpPr>
        <p:spPr>
          <a:xfrm>
            <a:off x="1055604" y="990600"/>
            <a:ext cx="3895809" cy="1066800"/>
          </a:xfrm>
        </p:spPr>
        <p:txBody>
          <a:bodyPr/>
          <a:lstStyle/>
          <a:p>
            <a:r>
              <a:rPr lang="en-US" sz="3200" dirty="0"/>
              <a:t>PluginControl Class</a:t>
            </a:r>
          </a:p>
        </p:txBody>
      </p:sp>
      <p:sp>
        <p:nvSpPr>
          <p:cNvPr id="6" name="Text Placeholder 5">
            <a:extLst>
              <a:ext uri="{FF2B5EF4-FFF2-40B4-BE49-F238E27FC236}">
                <a16:creationId xmlns:a16="http://schemas.microsoft.com/office/drawing/2014/main" id="{C80BB951-D444-46D1-BAC3-9BA5DE7C7C10}"/>
              </a:ext>
            </a:extLst>
          </p:cNvPr>
          <p:cNvSpPr>
            <a:spLocks noGrp="1"/>
          </p:cNvSpPr>
          <p:nvPr>
            <p:ph type="body" sz="half" idx="2"/>
          </p:nvPr>
        </p:nvSpPr>
        <p:spPr>
          <a:xfrm>
            <a:off x="1065213" y="2209800"/>
            <a:ext cx="5029199" cy="3810000"/>
          </a:xfrm>
        </p:spPr>
        <p:txBody>
          <a:bodyPr>
            <a:normAutofit/>
          </a:bodyPr>
          <a:lstStyle/>
          <a:p>
            <a:r>
              <a:rPr lang="en-US" sz="2400" dirty="0"/>
              <a:t>This is the user interface for your Tool, where most of your work will be done</a:t>
            </a:r>
          </a:p>
          <a:p>
            <a:r>
              <a:rPr lang="en-US" sz="2400" dirty="0"/>
              <a:t>Derives from PluginControlBase Class</a:t>
            </a:r>
          </a:p>
          <a:p>
            <a:r>
              <a:rPr lang="en-US" sz="2400" dirty="0"/>
              <a:t>Existing Properties and Methods provide both utility and a standard model for building Tools</a:t>
            </a:r>
          </a:p>
          <a:p>
            <a:r>
              <a:rPr lang="en-US" sz="2400" dirty="0"/>
              <a:t>Tools that require multiple connections – derive from </a:t>
            </a:r>
            <a:r>
              <a:rPr lang="en-US" sz="2400" i="1" dirty="0"/>
              <a:t>MultipleConnectionsPluginControlBase</a:t>
            </a:r>
          </a:p>
        </p:txBody>
      </p:sp>
      <p:graphicFrame>
        <p:nvGraphicFramePr>
          <p:cNvPr id="7" name="Content Placeholder 6">
            <a:extLst>
              <a:ext uri="{FF2B5EF4-FFF2-40B4-BE49-F238E27FC236}">
                <a16:creationId xmlns:a16="http://schemas.microsoft.com/office/drawing/2014/main" id="{00F5FEBB-F442-454D-A542-CF4AE5190180}"/>
              </a:ext>
            </a:extLst>
          </p:cNvPr>
          <p:cNvGraphicFramePr>
            <a:graphicFrameLocks noGrp="1"/>
          </p:cNvGraphicFramePr>
          <p:nvPr>
            <p:ph idx="1"/>
            <p:extLst>
              <p:ext uri="{D42A27DB-BD31-4B8C-83A1-F6EECF244321}">
                <p14:modId xmlns:p14="http://schemas.microsoft.com/office/powerpoint/2010/main" val="2604180347"/>
              </p:ext>
            </p:extLst>
          </p:nvPr>
        </p:nvGraphicFramePr>
        <p:xfrm>
          <a:off x="5789612" y="685800"/>
          <a:ext cx="5562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00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C-E202-462D-8D22-504DE21F5EFA}"/>
              </a:ext>
            </a:extLst>
          </p:cNvPr>
          <p:cNvSpPr>
            <a:spLocks noGrp="1"/>
          </p:cNvSpPr>
          <p:nvPr>
            <p:ph type="title"/>
          </p:nvPr>
        </p:nvSpPr>
        <p:spPr/>
        <p:txBody>
          <a:bodyPr/>
          <a:lstStyle/>
          <a:p>
            <a:r>
              <a:rPr lang="en-US" dirty="0"/>
              <a:t>Getting Started – Dev Tools and Templates</a:t>
            </a:r>
          </a:p>
        </p:txBody>
      </p:sp>
      <p:sp>
        <p:nvSpPr>
          <p:cNvPr id="3" name="Content Placeholder 2">
            <a:extLst>
              <a:ext uri="{FF2B5EF4-FFF2-40B4-BE49-F238E27FC236}">
                <a16:creationId xmlns:a16="http://schemas.microsoft.com/office/drawing/2014/main" id="{437F485B-D362-49E4-9850-E48170D8EF55}"/>
              </a:ext>
            </a:extLst>
          </p:cNvPr>
          <p:cNvSpPr>
            <a:spLocks noGrp="1"/>
          </p:cNvSpPr>
          <p:nvPr>
            <p:ph idx="1"/>
          </p:nvPr>
        </p:nvSpPr>
        <p:spPr/>
        <p:txBody>
          <a:bodyPr>
            <a:normAutofit/>
          </a:bodyPr>
          <a:lstStyle/>
          <a:p>
            <a:r>
              <a:rPr lang="en-US" sz="2800" dirty="0"/>
              <a:t>Visual Studio – Express or higher</a:t>
            </a:r>
          </a:p>
          <a:p>
            <a:r>
              <a:rPr lang="en-US" sz="2800" dirty="0"/>
              <a:t>XrmToolBox Plugin Project Template for Visual Studio</a:t>
            </a:r>
          </a:p>
          <a:p>
            <a:pPr lvl="1"/>
            <a:r>
              <a:rPr lang="en-US" sz="2400" dirty="0">
                <a:hlinkClick r:id="rId3"/>
              </a:rPr>
              <a:t>https://marketplace.visualstudio.com/items?itemName=TanguyTMVPCRM.XrmToolBoxPluginProjectTemplate-19499</a:t>
            </a:r>
            <a:r>
              <a:rPr lang="en-US" sz="2400" dirty="0"/>
              <a:t> </a:t>
            </a:r>
          </a:p>
          <a:p>
            <a:r>
              <a:rPr lang="en-US" sz="2800" dirty="0"/>
              <a:t>Depending on your Tool</a:t>
            </a:r>
          </a:p>
          <a:p>
            <a:pPr lvl="1"/>
            <a:r>
              <a:rPr lang="en-US" sz="2800" dirty="0"/>
              <a:t>Third party components such as UI controls </a:t>
            </a:r>
          </a:p>
          <a:p>
            <a:pPr lvl="1"/>
            <a:r>
              <a:rPr lang="en-US" sz="2800" dirty="0"/>
              <a:t>Additional NuGet packages for tool operation or packaging and deployment  </a:t>
            </a:r>
          </a:p>
        </p:txBody>
      </p:sp>
    </p:spTree>
    <p:extLst>
      <p:ext uri="{BB962C8B-B14F-4D97-AF65-F5344CB8AC3E}">
        <p14:creationId xmlns:p14="http://schemas.microsoft.com/office/powerpoint/2010/main" val="243068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9ED9-9CB4-4ECB-B44E-CBECBA597422}"/>
              </a:ext>
            </a:extLst>
          </p:cNvPr>
          <p:cNvSpPr>
            <a:spLocks noGrp="1"/>
          </p:cNvSpPr>
          <p:nvPr>
            <p:ph type="title"/>
          </p:nvPr>
        </p:nvSpPr>
        <p:spPr/>
        <p:txBody>
          <a:bodyPr/>
          <a:lstStyle/>
          <a:p>
            <a:r>
              <a:rPr lang="en-US" dirty="0"/>
              <a:t>Demo</a:t>
            </a:r>
          </a:p>
        </p:txBody>
      </p:sp>
      <p:sp>
        <p:nvSpPr>
          <p:cNvPr id="4" name="Subtitle 3">
            <a:extLst>
              <a:ext uri="{FF2B5EF4-FFF2-40B4-BE49-F238E27FC236}">
                <a16:creationId xmlns:a16="http://schemas.microsoft.com/office/drawing/2014/main" id="{2F155E4A-4D2C-48B3-951F-28A5CF919F81}"/>
              </a:ext>
            </a:extLst>
          </p:cNvPr>
          <p:cNvSpPr>
            <a:spLocks noGrp="1"/>
          </p:cNvSpPr>
          <p:nvPr>
            <p:ph type="body" idx="1"/>
          </p:nvPr>
        </p:nvSpPr>
        <p:spPr/>
        <p:txBody>
          <a:bodyPr/>
          <a:lstStyle/>
          <a:p>
            <a:r>
              <a:rPr lang="en-US" dirty="0"/>
              <a:t>Enough with the slides, Let’s see some code</a:t>
            </a:r>
          </a:p>
        </p:txBody>
      </p:sp>
      <p:pic>
        <p:nvPicPr>
          <p:cNvPr id="1026" name="Picture 2" descr="Related image">
            <a:extLst>
              <a:ext uri="{FF2B5EF4-FFF2-40B4-BE49-F238E27FC236}">
                <a16:creationId xmlns:a16="http://schemas.microsoft.com/office/drawing/2014/main" id="{936056EE-6D63-4ED3-ABE5-1BB150FE3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012" y="914400"/>
            <a:ext cx="4286250" cy="3219450"/>
          </a:xfrm>
          <a:prstGeom prst="rect">
            <a:avLst/>
          </a:prstGeom>
          <a:effectLst>
            <a:glow rad="127000">
              <a:schemeClr val="tx1">
                <a:alpha val="5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1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reading!</a:t>
            </a:r>
          </a:p>
        </p:txBody>
      </p:sp>
      <p:sp>
        <p:nvSpPr>
          <p:cNvPr id="3" name="Content Placeholder 2">
            <a:extLst>
              <a:ext uri="{FF2B5EF4-FFF2-40B4-BE49-F238E27FC236}">
                <a16:creationId xmlns:a16="http://schemas.microsoft.com/office/drawing/2014/main" id="{FC617CE7-167C-413D-BC91-B714EF92A474}"/>
              </a:ext>
            </a:extLst>
          </p:cNvPr>
          <p:cNvSpPr txBox="1">
            <a:spLocks/>
          </p:cNvSpPr>
          <p:nvPr/>
        </p:nvSpPr>
        <p:spPr>
          <a:xfrm>
            <a:off x="1522413" y="1904999"/>
            <a:ext cx="9524999"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a:t>XrmToolBox developer documentation:</a:t>
            </a:r>
          </a:p>
          <a:p>
            <a:pPr lvl="1"/>
            <a:r>
              <a:rPr lang="en-US" dirty="0">
                <a:hlinkClick r:id="rId2"/>
              </a:rPr>
              <a:t>https://www.xrmtoolbox.com/documentation/for-developers/</a:t>
            </a:r>
            <a:endParaRPr lang="en-US" dirty="0"/>
          </a:p>
          <a:p>
            <a:r>
              <a:rPr lang="en-US" dirty="0"/>
              <a:t>Jonas Rapp - </a:t>
            </a:r>
            <a:r>
              <a:rPr lang="en-US" sz="2000" dirty="0">
                <a:hlinkClick r:id="rId3"/>
              </a:rPr>
              <a:t>https://jonasrapp.net/</a:t>
            </a:r>
            <a:r>
              <a:rPr lang="en-US" sz="2000" dirty="0"/>
              <a:t> </a:t>
            </a:r>
          </a:p>
          <a:p>
            <a:r>
              <a:rPr lang="en-US" dirty="0"/>
              <a:t>Daryl LaBar - </a:t>
            </a:r>
            <a:r>
              <a:rPr lang="en-US" sz="2000" dirty="0">
                <a:hlinkClick r:id="rId4"/>
              </a:rPr>
              <a:t>http://dotnetdust.blogspot.com/</a:t>
            </a:r>
            <a:endParaRPr lang="en-US" sz="2000" dirty="0"/>
          </a:p>
          <a:p>
            <a:r>
              <a:rPr lang="en-US" dirty="0"/>
              <a:t>FutureZ Blog - </a:t>
            </a:r>
            <a:r>
              <a:rPr lang="en-US" sz="2000" dirty="0">
                <a:hlinkClick r:id="rId5"/>
              </a:rPr>
              <a:t>https://futurezconsulting.com/blog/</a:t>
            </a:r>
            <a:r>
              <a:rPr lang="en-US" sz="2000" dirty="0"/>
              <a:t> </a:t>
            </a:r>
          </a:p>
          <a:p>
            <a:r>
              <a:rPr lang="en-US" dirty="0"/>
              <a:t>Our Demo Project - </a:t>
            </a:r>
            <a:r>
              <a:rPr lang="en-US" sz="2000" dirty="0">
                <a:hlinkClick r:id="rId6"/>
              </a:rPr>
              <a:t>https://futz.news/xrmtbdemo</a:t>
            </a:r>
            <a:r>
              <a:rPr lang="en-US" sz="2000" dirty="0"/>
              <a:t>  </a:t>
            </a:r>
          </a:p>
          <a:p>
            <a:r>
              <a:rPr lang="en-US" dirty="0" err="1"/>
              <a:t>Github</a:t>
            </a:r>
            <a:r>
              <a:rPr lang="en-US" dirty="0"/>
              <a:t> – Common Controls: </a:t>
            </a:r>
          </a:p>
          <a:p>
            <a:pPr lvl="1"/>
            <a:r>
              <a:rPr lang="en-US" dirty="0">
                <a:hlinkClick r:id="rId7"/>
              </a:rPr>
              <a:t>https://github.com/jamesnovak/xrmtb.XrmToolBox.Controls</a:t>
            </a:r>
            <a:endParaRPr lang="en-US" sz="2800"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8251BF7-6B17-4D41-97B3-4073B6382234}"/>
              </a:ext>
            </a:extLst>
          </p:cNvPr>
          <p:cNvSpPr>
            <a:spLocks noGrp="1"/>
          </p:cNvSpPr>
          <p:nvPr>
            <p:ph type="title"/>
          </p:nvPr>
        </p:nvSpPr>
        <p:spPr>
          <a:xfrm>
            <a:off x="914830" y="381795"/>
            <a:ext cx="9750394" cy="895540"/>
          </a:xfrm>
        </p:spPr>
        <p:txBody>
          <a:bodyPr/>
          <a:lstStyle/>
          <a:p>
            <a:r>
              <a:rPr lang="en-US" dirty="0"/>
              <a:t>Speaker Profile – Jim Novak</a:t>
            </a:r>
          </a:p>
        </p:txBody>
      </p:sp>
      <p:sp>
        <p:nvSpPr>
          <p:cNvPr id="3" name="Content Placeholder 2"/>
          <p:cNvSpPr>
            <a:spLocks noGrp="1"/>
          </p:cNvSpPr>
          <p:nvPr>
            <p:ph idx="1"/>
          </p:nvPr>
        </p:nvSpPr>
        <p:spPr>
          <a:xfrm>
            <a:off x="840721" y="1826461"/>
            <a:ext cx="6550875" cy="4349072"/>
          </a:xfrm>
        </p:spPr>
        <p:txBody>
          <a:bodyPr/>
          <a:lstStyle/>
          <a:p>
            <a:r>
              <a:rPr lang="en-US" dirty="0"/>
              <a:t>Microsoft MVP, Business Applications</a:t>
            </a:r>
          </a:p>
          <a:p>
            <a:r>
              <a:rPr lang="en-US" dirty="0"/>
              <a:t>Technical Architect at FutureZ Consulting</a:t>
            </a:r>
          </a:p>
          <a:p>
            <a:endParaRPr lang="en-US" dirty="0"/>
          </a:p>
        </p:txBody>
      </p:sp>
      <p:sp>
        <p:nvSpPr>
          <p:cNvPr id="7" name="TextBox 9">
            <a:extLst>
              <a:ext uri="{FF2B5EF4-FFF2-40B4-BE49-F238E27FC236}">
                <a16:creationId xmlns:a16="http://schemas.microsoft.com/office/drawing/2014/main" id="{76A9252A-4002-4D49-90F9-3C59C8E2C8DD}"/>
              </a:ext>
            </a:extLst>
          </p:cNvPr>
          <p:cNvSpPr txBox="1"/>
          <p:nvPr/>
        </p:nvSpPr>
        <p:spPr>
          <a:xfrm>
            <a:off x="992557" y="3213089"/>
            <a:ext cx="6503711" cy="3396083"/>
          </a:xfrm>
          <a:prstGeom prst="rect">
            <a:avLst/>
          </a:prstGeom>
          <a:noFill/>
        </p:spPr>
        <p:txBody>
          <a:bodyPr wrap="square" lIns="182784" tIns="146228" rIns="182784" bIns="1462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GB" sz="1998" b="1" dirty="0">
                <a:solidFill>
                  <a:srgbClr val="00B0F0"/>
                </a:solidFill>
              </a:rPr>
              <a:t>@</a:t>
            </a:r>
            <a:r>
              <a:rPr lang="en-GB" sz="1998" b="1" dirty="0" err="1">
                <a:solidFill>
                  <a:srgbClr val="00B0F0"/>
                </a:solidFill>
              </a:rPr>
              <a:t>crmdevjim</a:t>
            </a:r>
            <a:br>
              <a:rPr lang="en-US" sz="1998" b="1" dirty="0">
                <a:gradFill>
                  <a:gsLst>
                    <a:gs pos="8197">
                      <a:schemeClr val="tx2"/>
                    </a:gs>
                    <a:gs pos="24000">
                      <a:schemeClr val="tx2"/>
                    </a:gs>
                  </a:gsLst>
                  <a:lin ang="5400000" scaled="0"/>
                </a:gradFill>
              </a:rPr>
            </a:br>
            <a:br>
              <a:rPr lang="en-US" sz="1998" b="1" dirty="0">
                <a:gradFill>
                  <a:gsLst>
                    <a:gs pos="8197">
                      <a:schemeClr val="tx2"/>
                    </a:gs>
                    <a:gs pos="24000">
                      <a:schemeClr val="tx2"/>
                    </a:gs>
                  </a:gsLst>
                  <a:lin ang="5400000" scaled="0"/>
                </a:gradFill>
              </a:rPr>
            </a:br>
            <a:r>
              <a:rPr lang="en-US" sz="1998" b="1" dirty="0">
                <a:gradFill>
                  <a:gsLst>
                    <a:gs pos="8197">
                      <a:schemeClr val="tx2"/>
                    </a:gs>
                    <a:gs pos="24000">
                      <a:schemeClr val="tx2"/>
                    </a:gs>
                  </a:gsLst>
                  <a:lin ang="5400000" scaled="0"/>
                </a:gradFill>
                <a:hlinkClick r:id="rId2"/>
              </a:rPr>
              <a:t>mvp.microsoft.com/en-us/PublicProfile/5003339</a:t>
            </a:r>
            <a:r>
              <a:rPr lang="en-US" sz="1998" b="1" dirty="0">
                <a:gradFill>
                  <a:gsLst>
                    <a:gs pos="8197">
                      <a:schemeClr val="tx2"/>
                    </a:gs>
                    <a:gs pos="24000">
                      <a:schemeClr val="tx2"/>
                    </a:gs>
                  </a:gsLst>
                  <a:lin ang="5400000" scaled="0"/>
                </a:gradFill>
              </a:rPr>
              <a:t> </a:t>
            </a:r>
          </a:p>
          <a:p>
            <a:pPr lvl="1"/>
            <a:endParaRPr lang="en-US" sz="1998" b="1" dirty="0">
              <a:gradFill>
                <a:gsLst>
                  <a:gs pos="8197">
                    <a:schemeClr val="tx2"/>
                  </a:gs>
                  <a:gs pos="24000">
                    <a:schemeClr val="tx2"/>
                  </a:gs>
                </a:gsLst>
                <a:lin ang="5400000" scaled="0"/>
              </a:gradFill>
            </a:endParaRPr>
          </a:p>
          <a:p>
            <a:pPr lvl="1"/>
            <a:r>
              <a:rPr lang="en-US" sz="1998" b="1" dirty="0">
                <a:gradFill>
                  <a:gsLst>
                    <a:gs pos="8197">
                      <a:schemeClr val="tx2"/>
                    </a:gs>
                    <a:gs pos="24000">
                      <a:schemeClr val="tx2"/>
                    </a:gs>
                  </a:gsLst>
                  <a:lin ang="5400000" scaled="0"/>
                </a:gradFill>
                <a:hlinkClick r:id="rId3"/>
              </a:rPr>
              <a:t>futurezconsulting.com/blog</a:t>
            </a:r>
            <a:endParaRPr lang="en-US" sz="1998" b="1" dirty="0">
              <a:gradFill>
                <a:gsLst>
                  <a:gs pos="8197">
                    <a:schemeClr val="tx2"/>
                  </a:gs>
                  <a:gs pos="24000">
                    <a:schemeClr val="tx2"/>
                  </a:gs>
                </a:gsLst>
                <a:lin ang="5400000" scaled="0"/>
              </a:gradFill>
            </a:endParaRPr>
          </a:p>
          <a:p>
            <a:pPr lvl="1"/>
            <a:endParaRPr lang="en-US" sz="1998" b="1" dirty="0">
              <a:gradFill>
                <a:gsLst>
                  <a:gs pos="8197">
                    <a:schemeClr val="tx2"/>
                  </a:gs>
                  <a:gs pos="24000">
                    <a:schemeClr val="tx2"/>
                  </a:gs>
                </a:gsLst>
                <a:lin ang="5400000" scaled="0"/>
              </a:gradFill>
            </a:endParaRPr>
          </a:p>
          <a:p>
            <a:pPr lvl="1"/>
            <a:r>
              <a:rPr lang="en-US" sz="1998" b="1" dirty="0">
                <a:gradFill>
                  <a:gsLst>
                    <a:gs pos="8197">
                      <a:schemeClr val="tx2"/>
                    </a:gs>
                    <a:gs pos="24000">
                      <a:schemeClr val="tx2"/>
                    </a:gs>
                  </a:gsLst>
                  <a:lin ang="5400000" scaled="0"/>
                </a:gradFill>
                <a:hlinkClick r:id="rId4"/>
              </a:rPr>
              <a:t>www.linkedin.com/in/jamesnovak</a:t>
            </a:r>
            <a:endParaRPr lang="en-US" sz="1998" b="1" dirty="0">
              <a:gradFill>
                <a:gsLst>
                  <a:gs pos="8197">
                    <a:schemeClr val="tx2"/>
                  </a:gs>
                  <a:gs pos="24000">
                    <a:schemeClr val="tx2"/>
                  </a:gs>
                </a:gsLst>
                <a:lin ang="5400000" scaled="0"/>
              </a:gradFill>
              <a:hlinkClick r:id="" action="ppaction://noaction"/>
            </a:endParaRPr>
          </a:p>
          <a:p>
            <a:pPr lvl="1"/>
            <a:endParaRPr lang="en-US" sz="1998" b="1" dirty="0">
              <a:gradFill>
                <a:gsLst>
                  <a:gs pos="8197">
                    <a:schemeClr val="tx2"/>
                  </a:gs>
                  <a:gs pos="24000">
                    <a:schemeClr val="tx2"/>
                  </a:gs>
                </a:gsLst>
                <a:lin ang="5400000" scaled="0"/>
              </a:gradFill>
              <a:hlinkClick r:id="" action="ppaction://noaction"/>
            </a:endParaRPr>
          </a:p>
          <a:p>
            <a:pPr lvl="1"/>
            <a:r>
              <a:rPr lang="en-US" sz="1998" b="1" dirty="0">
                <a:gradFill>
                  <a:gsLst>
                    <a:gs pos="8197">
                      <a:schemeClr val="tx2"/>
                    </a:gs>
                    <a:gs pos="24000">
                      <a:schemeClr val="tx2"/>
                    </a:gs>
                  </a:gsLst>
                  <a:lin ang="5400000" scaled="0"/>
                </a:gradFill>
                <a:hlinkClick r:id="" action="ppaction://noaction"/>
              </a:rPr>
              <a:t>jim@thefuturez.com</a:t>
            </a:r>
            <a:r>
              <a:rPr lang="en-US" sz="1998" b="1" dirty="0">
                <a:gradFill>
                  <a:gsLst>
                    <a:gs pos="8197">
                      <a:schemeClr val="tx2"/>
                    </a:gs>
                    <a:gs pos="24000">
                      <a:schemeClr val="tx2"/>
                    </a:gs>
                  </a:gsLst>
                  <a:lin ang="5400000" scaled="0"/>
                </a:gradFill>
              </a:rPr>
              <a:t> </a:t>
            </a:r>
            <a:endParaRPr lang="en-US" sz="1998" dirty="0">
              <a:solidFill>
                <a:schemeClr val="accent1">
                  <a:lumMod val="75000"/>
                </a:schemeClr>
              </a:solidFill>
            </a:endParaRPr>
          </a:p>
          <a:p>
            <a:pPr>
              <a:lnSpc>
                <a:spcPct val="90000"/>
              </a:lnSpc>
              <a:spcAft>
                <a:spcPts val="600"/>
              </a:spcAft>
            </a:pPr>
            <a:endParaRPr lang="en-GB" sz="2398" dirty="0" err="1">
              <a:gradFill>
                <a:gsLst>
                  <a:gs pos="2917">
                    <a:schemeClr val="tx1"/>
                  </a:gs>
                  <a:gs pos="30000">
                    <a:schemeClr val="tx1"/>
                  </a:gs>
                </a:gsLst>
                <a:lin ang="5400000" scaled="0"/>
              </a:gradFill>
            </a:endParaRPr>
          </a:p>
        </p:txBody>
      </p:sp>
      <p:pic>
        <p:nvPicPr>
          <p:cNvPr id="8" name="Picture 7">
            <a:extLst>
              <a:ext uri="{FF2B5EF4-FFF2-40B4-BE49-F238E27FC236}">
                <a16:creationId xmlns:a16="http://schemas.microsoft.com/office/drawing/2014/main" id="{52A7D5CA-52EA-4BE3-8019-AB116C29E17D}"/>
              </a:ext>
            </a:extLst>
          </p:cNvPr>
          <p:cNvPicPr>
            <a:picLocks noChangeAspect="1"/>
          </p:cNvPicPr>
          <p:nvPr/>
        </p:nvPicPr>
        <p:blipFill>
          <a:blip r:embed="rId5"/>
          <a:stretch>
            <a:fillRect/>
          </a:stretch>
        </p:blipFill>
        <p:spPr>
          <a:xfrm>
            <a:off x="933216" y="3226760"/>
            <a:ext cx="516647" cy="526953"/>
          </a:xfrm>
          <a:prstGeom prst="rect">
            <a:avLst/>
          </a:prstGeom>
          <a:effectLst>
            <a:glow rad="101600">
              <a:schemeClr val="accent1">
                <a:satMod val="175000"/>
                <a:alpha val="40000"/>
              </a:schemeClr>
            </a:glow>
          </a:effectLst>
        </p:spPr>
      </p:pic>
      <p:pic>
        <p:nvPicPr>
          <p:cNvPr id="9" name="Picture 8">
            <a:extLst>
              <a:ext uri="{FF2B5EF4-FFF2-40B4-BE49-F238E27FC236}">
                <a16:creationId xmlns:a16="http://schemas.microsoft.com/office/drawing/2014/main" id="{A88B92A2-F008-4B7A-AE37-420B2C6A0C90}"/>
              </a:ext>
            </a:extLst>
          </p:cNvPr>
          <p:cNvPicPr>
            <a:picLocks noChangeAspect="1"/>
          </p:cNvPicPr>
          <p:nvPr/>
        </p:nvPicPr>
        <p:blipFill>
          <a:blip r:embed="rId6"/>
          <a:stretch>
            <a:fillRect/>
          </a:stretch>
        </p:blipFill>
        <p:spPr>
          <a:xfrm>
            <a:off x="914831" y="5055786"/>
            <a:ext cx="553423" cy="553423"/>
          </a:xfrm>
          <a:prstGeom prst="rect">
            <a:avLst/>
          </a:prstGeom>
          <a:effectLst>
            <a:glow rad="101600">
              <a:schemeClr val="accent1">
                <a:satMod val="175000"/>
                <a:alpha val="40000"/>
              </a:schemeClr>
            </a:glow>
          </a:effectLst>
        </p:spPr>
      </p:pic>
      <p:pic>
        <p:nvPicPr>
          <p:cNvPr id="5" name="Picture 4">
            <a:extLst>
              <a:ext uri="{FF2B5EF4-FFF2-40B4-BE49-F238E27FC236}">
                <a16:creationId xmlns:a16="http://schemas.microsoft.com/office/drawing/2014/main" id="{9E8A5667-4094-43E5-AC7F-0678145C4FAB}"/>
              </a:ext>
            </a:extLst>
          </p:cNvPr>
          <p:cNvPicPr>
            <a:picLocks noChangeAspect="1"/>
          </p:cNvPicPr>
          <p:nvPr/>
        </p:nvPicPr>
        <p:blipFill>
          <a:blip r:embed="rId7"/>
          <a:stretch>
            <a:fillRect/>
          </a:stretch>
        </p:blipFill>
        <p:spPr>
          <a:xfrm>
            <a:off x="914829" y="5733564"/>
            <a:ext cx="580723" cy="437922"/>
          </a:xfrm>
          <a:prstGeom prst="rect">
            <a:avLst/>
          </a:prstGeom>
          <a:effectLst>
            <a:glow rad="101600">
              <a:schemeClr val="accent1">
                <a:satMod val="175000"/>
                <a:alpha val="40000"/>
              </a:schemeClr>
            </a:glow>
          </a:effectLst>
        </p:spPr>
      </p:pic>
      <p:pic>
        <p:nvPicPr>
          <p:cNvPr id="4" name="Picture 3">
            <a:extLst>
              <a:ext uri="{FF2B5EF4-FFF2-40B4-BE49-F238E27FC236}">
                <a16:creationId xmlns:a16="http://schemas.microsoft.com/office/drawing/2014/main" id="{2BBF9956-B305-4B68-99C4-EBD9957001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816" y="3824315"/>
            <a:ext cx="647450" cy="647450"/>
          </a:xfrm>
          <a:prstGeom prst="rect">
            <a:avLst/>
          </a:prstGeom>
          <a:effectLst>
            <a:glow rad="101600">
              <a:schemeClr val="accent1">
                <a:satMod val="175000"/>
                <a:alpha val="40000"/>
              </a:schemeClr>
            </a:glow>
          </a:effectLst>
        </p:spPr>
      </p:pic>
      <p:pic>
        <p:nvPicPr>
          <p:cNvPr id="14" name="Picture 13">
            <a:extLst>
              <a:ext uri="{FF2B5EF4-FFF2-40B4-BE49-F238E27FC236}">
                <a16:creationId xmlns:a16="http://schemas.microsoft.com/office/drawing/2014/main" id="{52EE8015-690A-4E2A-9598-842677CFA4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4163" y="4571702"/>
            <a:ext cx="553423" cy="372959"/>
          </a:xfrm>
          <a:prstGeom prst="rect">
            <a:avLst/>
          </a:prstGeom>
          <a:effectLst>
            <a:glow rad="101600">
              <a:schemeClr val="accent1">
                <a:satMod val="175000"/>
                <a:alpha val="40000"/>
              </a:schemeClr>
            </a:glow>
          </a:effectLst>
        </p:spPr>
      </p:pic>
      <p:pic>
        <p:nvPicPr>
          <p:cNvPr id="10" name="Picture 9">
            <a:extLst>
              <a:ext uri="{FF2B5EF4-FFF2-40B4-BE49-F238E27FC236}">
                <a16:creationId xmlns:a16="http://schemas.microsoft.com/office/drawing/2014/main" id="{3D2A7882-0DD3-4AE3-84DE-4661368040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45007" y="1470312"/>
            <a:ext cx="3410602" cy="4263251"/>
          </a:xfrm>
          <a:prstGeom prst="rect">
            <a:avLst/>
          </a:prstGeom>
        </p:spPr>
      </p:pic>
    </p:spTree>
    <p:extLst>
      <p:ext uri="{BB962C8B-B14F-4D97-AF65-F5344CB8AC3E}">
        <p14:creationId xmlns:p14="http://schemas.microsoft.com/office/powerpoint/2010/main" val="217324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XrmToolBox</a:t>
            </a:r>
          </a:p>
        </p:txBody>
      </p:sp>
      <p:sp>
        <p:nvSpPr>
          <p:cNvPr id="3" name="Text Placeholder 2"/>
          <p:cNvSpPr>
            <a:spLocks noGrp="1"/>
          </p:cNvSpPr>
          <p:nvPr>
            <p:ph type="body" idx="1"/>
          </p:nvPr>
        </p:nvSpPr>
        <p:spPr/>
        <p:txBody>
          <a:bodyPr/>
          <a:lstStyle/>
          <a:p>
            <a:r>
              <a:rPr lang="en-US" dirty="0"/>
              <a:t>What is this magical toolbox I hear so much about?</a:t>
            </a:r>
          </a:p>
        </p:txBody>
      </p:sp>
      <p:pic>
        <p:nvPicPr>
          <p:cNvPr id="7" name="Picture 6">
            <a:extLst>
              <a:ext uri="{FF2B5EF4-FFF2-40B4-BE49-F238E27FC236}">
                <a16:creationId xmlns:a16="http://schemas.microsoft.com/office/drawing/2014/main" id="{9C766FB6-6634-4A53-8BAF-AD67860A7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012" y="914400"/>
            <a:ext cx="3352800" cy="3352800"/>
          </a:xfrm>
          <a:prstGeom prst="rect">
            <a:avLst/>
          </a:prstGeom>
          <a:effectLst>
            <a:glow rad="127000">
              <a:schemeClr val="tx1">
                <a:alpha val="50000"/>
              </a:schemeClr>
            </a:glow>
          </a:effectLst>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XrmToolBox?</a:t>
            </a:r>
          </a:p>
        </p:txBody>
      </p:sp>
      <p:sp>
        <p:nvSpPr>
          <p:cNvPr id="14" name="Content Placeholder 13"/>
          <p:cNvSpPr>
            <a:spLocks noGrp="1"/>
          </p:cNvSpPr>
          <p:nvPr>
            <p:ph idx="1"/>
          </p:nvPr>
        </p:nvSpPr>
        <p:spPr/>
        <p:txBody>
          <a:bodyPr>
            <a:normAutofit/>
          </a:bodyPr>
          <a:lstStyle/>
          <a:p>
            <a:r>
              <a:rPr lang="en-US" i="1" dirty="0"/>
              <a:t>“XrmToolBox is a Windows application that connects to Microsoft Dynamics CRM, providing tools to ease customization, configuration and operation tasks. It is shipped with more than 30 plugins to make administration, customization or configuration tasks easier and less time consuming.”</a:t>
            </a:r>
            <a:r>
              <a:rPr lang="en-US" dirty="0"/>
              <a:t> – </a:t>
            </a:r>
            <a:r>
              <a:rPr lang="en-US" dirty="0">
                <a:hlinkClick r:id="rId2"/>
              </a:rPr>
              <a:t>https://www.xrmtoolbox.com/</a:t>
            </a:r>
            <a:endParaRPr lang="en-US" dirty="0"/>
          </a:p>
          <a:p>
            <a:r>
              <a:rPr lang="en-US" dirty="0"/>
              <a:t>“If you are not working with XrmToolBox, you are just working too hard.” - Jonas Rapp, 2018</a:t>
            </a:r>
          </a:p>
          <a:p>
            <a:r>
              <a:rPr lang="en-US" dirty="0"/>
              <a:t>Variety of Tool uses: Security, User Administration, or assisting in Developer tasks</a:t>
            </a:r>
          </a:p>
          <a:p>
            <a:r>
              <a:rPr lang="en-US" dirty="0"/>
              <a:t>Open Source – Anyone can download and contribute their own Tool</a:t>
            </a:r>
          </a:p>
        </p:txBody>
      </p:sp>
    </p:spTree>
    <p:extLst>
      <p:ext uri="{BB962C8B-B14F-4D97-AF65-F5344CB8AC3E}">
        <p14:creationId xmlns:p14="http://schemas.microsoft.com/office/powerpoint/2010/main" val="118904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Who uses XrmToolBox?</a:t>
            </a:r>
          </a:p>
        </p:txBody>
      </p:sp>
      <p:sp>
        <p:nvSpPr>
          <p:cNvPr id="14" name="Content Placeholder 13"/>
          <p:cNvSpPr>
            <a:spLocks noGrp="1"/>
          </p:cNvSpPr>
          <p:nvPr>
            <p:ph idx="1"/>
          </p:nvPr>
        </p:nvSpPr>
        <p:spPr/>
        <p:txBody>
          <a:bodyPr>
            <a:normAutofit/>
          </a:bodyPr>
          <a:lstStyle/>
          <a:p>
            <a:r>
              <a:rPr lang="en-US" dirty="0"/>
              <a:t>Wide variety of tools == wide user audience</a:t>
            </a:r>
          </a:p>
          <a:p>
            <a:r>
              <a:rPr lang="en-US" dirty="0"/>
              <a:t>Business Analyst – Tools for reviewing and documenting CRM schema information</a:t>
            </a:r>
          </a:p>
          <a:p>
            <a:r>
              <a:rPr lang="en-US" dirty="0"/>
              <a:t>Developers – Tools for creating and configuring system components or generating code to extend the platform</a:t>
            </a:r>
          </a:p>
          <a:p>
            <a:r>
              <a:rPr lang="en-US" dirty="0"/>
              <a:t>System Administrators – Tools for Dynamics data management and performing system diagnostics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365B61-04A7-41D3-933C-8457C243D4CD}"/>
              </a:ext>
            </a:extLst>
          </p:cNvPr>
          <p:cNvSpPr>
            <a:spLocks noGrp="1"/>
          </p:cNvSpPr>
          <p:nvPr>
            <p:ph type="title"/>
          </p:nvPr>
        </p:nvSpPr>
        <p:spPr>
          <a:xfrm>
            <a:off x="1055604" y="1905000"/>
            <a:ext cx="3596607" cy="1066800"/>
          </a:xfrm>
        </p:spPr>
        <p:txBody>
          <a:bodyPr/>
          <a:lstStyle/>
          <a:p>
            <a:r>
              <a:rPr lang="en-US" dirty="0"/>
              <a:t>Business Analyst Tool</a:t>
            </a:r>
          </a:p>
        </p:txBody>
      </p:sp>
      <p:sp>
        <p:nvSpPr>
          <p:cNvPr id="14" name="Text Placeholder 13">
            <a:extLst>
              <a:ext uri="{FF2B5EF4-FFF2-40B4-BE49-F238E27FC236}">
                <a16:creationId xmlns:a16="http://schemas.microsoft.com/office/drawing/2014/main" id="{BB5070BC-C4ED-41E0-B25B-2E4D76368263}"/>
              </a:ext>
            </a:extLst>
          </p:cNvPr>
          <p:cNvSpPr>
            <a:spLocks noGrp="1"/>
          </p:cNvSpPr>
          <p:nvPr>
            <p:ph type="body" sz="half" idx="2"/>
          </p:nvPr>
        </p:nvSpPr>
        <p:spPr>
          <a:xfrm>
            <a:off x="1065213" y="2971800"/>
            <a:ext cx="3581399" cy="3048000"/>
          </a:xfrm>
        </p:spPr>
        <p:txBody>
          <a:bodyPr>
            <a:normAutofit/>
          </a:bodyPr>
          <a:lstStyle/>
          <a:p>
            <a:r>
              <a:rPr lang="en-US" dirty="0"/>
              <a:t>Metadata Document Generator</a:t>
            </a:r>
          </a:p>
          <a:p>
            <a:pPr marL="285750" indent="-285750">
              <a:buFont typeface="Arial" panose="020B0604020202020204" pitchFamily="34" charset="0"/>
              <a:buChar char="•"/>
            </a:pPr>
            <a:r>
              <a:rPr lang="en-US" dirty="0"/>
              <a:t>Export system schema information to Excel or Word</a:t>
            </a:r>
          </a:p>
          <a:p>
            <a:pPr marL="285750" indent="-285750">
              <a:buFont typeface="Arial" panose="020B0604020202020204" pitchFamily="34" charset="0"/>
              <a:buChar char="•"/>
            </a:pPr>
            <a:r>
              <a:rPr lang="en-US" dirty="0"/>
              <a:t>Filter on only selected Publishers, Entities, and/or Attributes</a:t>
            </a:r>
          </a:p>
          <a:p>
            <a:pPr marL="285750" indent="-285750">
              <a:buFont typeface="Arial" panose="020B0604020202020204" pitchFamily="34" charset="0"/>
              <a:buChar char="•"/>
            </a:pPr>
            <a:r>
              <a:rPr lang="en-US" dirty="0"/>
              <a:t>Additional options for extended Entity metadata</a:t>
            </a:r>
          </a:p>
        </p:txBody>
      </p:sp>
      <p:pic>
        <p:nvPicPr>
          <p:cNvPr id="4" name="Content Placeholder 3">
            <a:extLst>
              <a:ext uri="{FF2B5EF4-FFF2-40B4-BE49-F238E27FC236}">
                <a16:creationId xmlns:a16="http://schemas.microsoft.com/office/drawing/2014/main" id="{E6823870-6FE4-41F5-9665-965B15CC2C74}"/>
              </a:ext>
            </a:extLst>
          </p:cNvPr>
          <p:cNvPicPr>
            <a:picLocks noGrp="1" noChangeAspect="1"/>
          </p:cNvPicPr>
          <p:nvPr>
            <p:ph idx="1"/>
          </p:nvPr>
        </p:nvPicPr>
        <p:blipFill>
          <a:blip r:embed="rId3"/>
          <a:stretch>
            <a:fillRect/>
          </a:stretch>
        </p:blipFill>
        <p:spPr>
          <a:xfrm>
            <a:off x="5063492" y="685800"/>
            <a:ext cx="6176641" cy="5334000"/>
          </a:xfrm>
          <a:prstGeom prst="rect">
            <a:avLst/>
          </a:prstGeom>
          <a:effectLst>
            <a:glow rad="127000">
              <a:schemeClr val="tx1">
                <a:alpha val="50000"/>
              </a:schemeClr>
            </a:glow>
          </a:effectLst>
        </p:spPr>
      </p:pic>
    </p:spTree>
    <p:extLst>
      <p:ext uri="{BB962C8B-B14F-4D97-AF65-F5344CB8AC3E}">
        <p14:creationId xmlns:p14="http://schemas.microsoft.com/office/powerpoint/2010/main" val="337437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365B61-04A7-41D3-933C-8457C243D4CD}"/>
              </a:ext>
            </a:extLst>
          </p:cNvPr>
          <p:cNvSpPr>
            <a:spLocks noGrp="1"/>
          </p:cNvSpPr>
          <p:nvPr>
            <p:ph type="title"/>
          </p:nvPr>
        </p:nvSpPr>
        <p:spPr>
          <a:xfrm>
            <a:off x="1055604" y="1905000"/>
            <a:ext cx="3596607" cy="1066800"/>
          </a:xfrm>
        </p:spPr>
        <p:txBody>
          <a:bodyPr/>
          <a:lstStyle/>
          <a:p>
            <a:r>
              <a:rPr lang="en-US" dirty="0"/>
              <a:t>Developer Tool</a:t>
            </a:r>
          </a:p>
        </p:txBody>
      </p:sp>
      <p:sp>
        <p:nvSpPr>
          <p:cNvPr id="14" name="Text Placeholder 13">
            <a:extLst>
              <a:ext uri="{FF2B5EF4-FFF2-40B4-BE49-F238E27FC236}">
                <a16:creationId xmlns:a16="http://schemas.microsoft.com/office/drawing/2014/main" id="{BB5070BC-C4ED-41E0-B25B-2E4D76368263}"/>
              </a:ext>
            </a:extLst>
          </p:cNvPr>
          <p:cNvSpPr>
            <a:spLocks noGrp="1"/>
          </p:cNvSpPr>
          <p:nvPr>
            <p:ph type="body" sz="half" idx="2"/>
          </p:nvPr>
        </p:nvSpPr>
        <p:spPr>
          <a:xfrm>
            <a:off x="1065213" y="2971800"/>
            <a:ext cx="3581399" cy="3048000"/>
          </a:xfrm>
        </p:spPr>
        <p:txBody>
          <a:bodyPr>
            <a:normAutofit/>
          </a:bodyPr>
          <a:lstStyle/>
          <a:p>
            <a:r>
              <a:rPr lang="en-US" dirty="0"/>
              <a:t>FetchXml Builder</a:t>
            </a:r>
          </a:p>
          <a:p>
            <a:pPr marL="285750" indent="-285750">
              <a:buFont typeface="Arial" panose="020B0604020202020204" pitchFamily="34" charset="0"/>
              <a:buChar char="•"/>
            </a:pPr>
            <a:r>
              <a:rPr lang="en-US" dirty="0"/>
              <a:t>Visual tool to build and test FetchXml</a:t>
            </a:r>
          </a:p>
          <a:p>
            <a:pPr marL="285750" indent="-285750">
              <a:buFont typeface="Arial" panose="020B0604020202020204" pitchFamily="34" charset="0"/>
              <a:buChar char="•"/>
            </a:pPr>
            <a:r>
              <a:rPr lang="en-US" dirty="0"/>
              <a:t>View Fetch results as a grid, JSON, or raw Xml</a:t>
            </a:r>
          </a:p>
          <a:p>
            <a:pPr marL="285750" indent="-285750">
              <a:buFont typeface="Arial" panose="020B0604020202020204" pitchFamily="34" charset="0"/>
              <a:buChar char="•"/>
            </a:pPr>
            <a:r>
              <a:rPr lang="en-US" dirty="0"/>
              <a:t>Generate C# or JavaScript code from </a:t>
            </a:r>
            <a:r>
              <a:rPr lang="en-US" dirty="0" err="1"/>
              <a:t>FetchXml</a:t>
            </a:r>
            <a:endParaRPr lang="en-US" dirty="0"/>
          </a:p>
          <a:p>
            <a:pPr marL="285750" indent="-285750">
              <a:buFont typeface="Arial" panose="020B0604020202020204" pitchFamily="34" charset="0"/>
              <a:buChar char="•"/>
            </a:pPr>
            <a:r>
              <a:rPr lang="en-US" dirty="0"/>
              <a:t>Generate snippets for Power Automate Flows</a:t>
            </a:r>
          </a:p>
        </p:txBody>
      </p:sp>
      <p:pic>
        <p:nvPicPr>
          <p:cNvPr id="5" name="Content Placeholder 4">
            <a:extLst>
              <a:ext uri="{FF2B5EF4-FFF2-40B4-BE49-F238E27FC236}">
                <a16:creationId xmlns:a16="http://schemas.microsoft.com/office/drawing/2014/main" id="{FF981C9A-0E23-4DC2-B4AE-D078C106B26E}"/>
              </a:ext>
            </a:extLst>
          </p:cNvPr>
          <p:cNvPicPr>
            <a:picLocks noGrp="1" noChangeAspect="1"/>
          </p:cNvPicPr>
          <p:nvPr>
            <p:ph idx="1"/>
          </p:nvPr>
        </p:nvPicPr>
        <p:blipFill>
          <a:blip r:embed="rId3"/>
          <a:stretch>
            <a:fillRect/>
          </a:stretch>
        </p:blipFill>
        <p:spPr>
          <a:xfrm>
            <a:off x="4951413" y="910269"/>
            <a:ext cx="6400800" cy="4885061"/>
          </a:xfrm>
          <a:prstGeom prst="rect">
            <a:avLst/>
          </a:prstGeom>
          <a:effectLst>
            <a:glow rad="127000">
              <a:schemeClr val="tx1">
                <a:alpha val="50000"/>
              </a:schemeClr>
            </a:glow>
          </a:effectLst>
        </p:spPr>
      </p:pic>
    </p:spTree>
    <p:extLst>
      <p:ext uri="{BB962C8B-B14F-4D97-AF65-F5344CB8AC3E}">
        <p14:creationId xmlns:p14="http://schemas.microsoft.com/office/powerpoint/2010/main" val="46363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365B61-04A7-41D3-933C-8457C243D4CD}"/>
              </a:ext>
            </a:extLst>
          </p:cNvPr>
          <p:cNvSpPr>
            <a:spLocks noGrp="1"/>
          </p:cNvSpPr>
          <p:nvPr>
            <p:ph type="title"/>
          </p:nvPr>
        </p:nvSpPr>
        <p:spPr>
          <a:xfrm>
            <a:off x="1055604" y="1905000"/>
            <a:ext cx="3596607" cy="1066800"/>
          </a:xfrm>
        </p:spPr>
        <p:txBody>
          <a:bodyPr/>
          <a:lstStyle/>
          <a:p>
            <a:r>
              <a:rPr lang="en-US" dirty="0"/>
              <a:t>System Admin Tool</a:t>
            </a:r>
          </a:p>
        </p:txBody>
      </p:sp>
      <p:sp>
        <p:nvSpPr>
          <p:cNvPr id="14" name="Text Placeholder 13">
            <a:extLst>
              <a:ext uri="{FF2B5EF4-FFF2-40B4-BE49-F238E27FC236}">
                <a16:creationId xmlns:a16="http://schemas.microsoft.com/office/drawing/2014/main" id="{BB5070BC-C4ED-41E0-B25B-2E4D76368263}"/>
              </a:ext>
            </a:extLst>
          </p:cNvPr>
          <p:cNvSpPr>
            <a:spLocks noGrp="1"/>
          </p:cNvSpPr>
          <p:nvPr>
            <p:ph type="body" sz="half" idx="2"/>
          </p:nvPr>
        </p:nvSpPr>
        <p:spPr>
          <a:xfrm>
            <a:off x="1065213" y="2971800"/>
            <a:ext cx="3581399" cy="3048000"/>
          </a:xfrm>
        </p:spPr>
        <p:txBody>
          <a:bodyPr>
            <a:normAutofit/>
          </a:bodyPr>
          <a:lstStyle/>
          <a:p>
            <a:r>
              <a:rPr lang="en-US" dirty="0"/>
              <a:t>Attribute Audit Explorer</a:t>
            </a:r>
          </a:p>
          <a:p>
            <a:pPr marL="285750" indent="-285750">
              <a:buFont typeface="Arial" panose="020B0604020202020204" pitchFamily="34" charset="0"/>
              <a:buChar char="•"/>
            </a:pPr>
            <a:r>
              <a:rPr lang="en-US" dirty="0"/>
              <a:t>Review Entities with Audit Enabled</a:t>
            </a:r>
          </a:p>
          <a:p>
            <a:pPr marL="285750" indent="-285750">
              <a:buFont typeface="Arial" panose="020B0604020202020204" pitchFamily="34" charset="0"/>
              <a:buChar char="•"/>
            </a:pPr>
            <a:r>
              <a:rPr lang="en-US" dirty="0"/>
              <a:t>View logged Audit data for one or more Entity Attributes for a given</a:t>
            </a:r>
          </a:p>
          <a:p>
            <a:pPr marL="285750" indent="-285750">
              <a:buFont typeface="Arial" panose="020B0604020202020204" pitchFamily="34" charset="0"/>
              <a:buChar char="•"/>
            </a:pPr>
            <a:r>
              <a:rPr lang="en-US" dirty="0"/>
              <a:t>Export results to Excel for logging</a:t>
            </a:r>
          </a:p>
        </p:txBody>
      </p:sp>
      <p:pic>
        <p:nvPicPr>
          <p:cNvPr id="9" name="Content Placeholder 8">
            <a:extLst>
              <a:ext uri="{FF2B5EF4-FFF2-40B4-BE49-F238E27FC236}">
                <a16:creationId xmlns:a16="http://schemas.microsoft.com/office/drawing/2014/main" id="{7E231B68-4FC1-4EF3-A7EF-CD830CC15FF2}"/>
              </a:ext>
            </a:extLst>
          </p:cNvPr>
          <p:cNvPicPr>
            <a:picLocks noGrp="1" noChangeAspect="1"/>
          </p:cNvPicPr>
          <p:nvPr>
            <p:ph idx="1"/>
          </p:nvPr>
        </p:nvPicPr>
        <p:blipFill>
          <a:blip r:embed="rId2"/>
          <a:stretch>
            <a:fillRect/>
          </a:stretch>
        </p:blipFill>
        <p:spPr>
          <a:xfrm>
            <a:off x="4951413" y="1212118"/>
            <a:ext cx="6400800" cy="4281364"/>
          </a:xfrm>
          <a:prstGeom prst="rect">
            <a:avLst/>
          </a:prstGeom>
          <a:effectLst>
            <a:glow rad="127000">
              <a:schemeClr val="tx1">
                <a:alpha val="50000"/>
              </a:schemeClr>
            </a:glow>
          </a:effectLst>
        </p:spPr>
      </p:pic>
    </p:spTree>
    <p:extLst>
      <p:ext uri="{BB962C8B-B14F-4D97-AF65-F5344CB8AC3E}">
        <p14:creationId xmlns:p14="http://schemas.microsoft.com/office/powerpoint/2010/main" val="122124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27000">
              <a:schemeClr val="tx1">
                <a:alpha val="50000"/>
              </a:schemeClr>
            </a:glow>
          </a:effectLst>
          <a:extLst>
            <a:ext uri="{909E8E84-426E-40DD-AFC4-6F175D3DCCD1}">
              <a14:hiddenFill xmlns:a14="http://schemas.microsoft.com/office/drawing/2010/main">
                <a:solidFill>
                  <a:srgbClr val="FFFFFF"/>
                </a:solidFill>
              </a14:hiddenFill>
            </a:ext>
          </a:extLst>
        </p:spPr>
        <p:txBody>
          <a:bodyPr/>
          <a:lstStyle/>
          <a:p>
            <a:r>
              <a:rPr lang="en-US" dirty="0"/>
              <a:t>Building Your Own Tool</a:t>
            </a:r>
          </a:p>
        </p:txBody>
      </p:sp>
      <p:sp>
        <p:nvSpPr>
          <p:cNvPr id="3" name="Text Placeholder 2"/>
          <p:cNvSpPr>
            <a:spLocks noGrp="1"/>
          </p:cNvSpPr>
          <p:nvPr>
            <p:ph type="body" idx="1"/>
          </p:nvPr>
        </p:nvSpPr>
        <p:spPr/>
        <p:txBody>
          <a:bodyPr>
            <a:normAutofit lnSpcReduction="10000"/>
          </a:bodyPr>
          <a:lstStyle/>
          <a:p>
            <a:r>
              <a:rPr lang="en-US" dirty="0"/>
              <a:t>just how do I get started rolling out my own cool tools?!</a:t>
            </a:r>
          </a:p>
        </p:txBody>
      </p:sp>
      <p:pic>
        <p:nvPicPr>
          <p:cNvPr id="5" name="Picture 4">
            <a:extLst>
              <a:ext uri="{FF2B5EF4-FFF2-40B4-BE49-F238E27FC236}">
                <a16:creationId xmlns:a16="http://schemas.microsoft.com/office/drawing/2014/main" id="{BDCAA615-F94B-4BEF-9F67-3194ED1EC03C}"/>
              </a:ext>
            </a:extLst>
          </p:cNvPr>
          <p:cNvPicPr>
            <a:picLocks noChangeAspect="1"/>
          </p:cNvPicPr>
          <p:nvPr/>
        </p:nvPicPr>
        <p:blipFill>
          <a:blip r:embed="rId2"/>
          <a:stretch>
            <a:fillRect/>
          </a:stretch>
        </p:blipFill>
        <p:spPr>
          <a:xfrm>
            <a:off x="3560762" y="642048"/>
            <a:ext cx="5067300" cy="3745104"/>
          </a:xfrm>
          <a:prstGeom prst="rect">
            <a:avLst/>
          </a:prstGeom>
          <a:effectLst>
            <a:glow rad="127000">
              <a:schemeClr val="tx1">
                <a:alpha val="50000"/>
              </a:schemeClr>
            </a:glow>
          </a:effectLst>
        </p:spPr>
      </p:pic>
    </p:spTree>
    <p:extLst>
      <p:ext uri="{BB962C8B-B14F-4D97-AF65-F5344CB8AC3E}">
        <p14:creationId xmlns:p14="http://schemas.microsoft.com/office/powerpoint/2010/main" val="23558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445</TotalTime>
  <Words>762</Words>
  <Application>Microsoft Office PowerPoint</Application>
  <PresentationFormat>Custom</PresentationFormat>
  <Paragraphs>109</Paragraphs>
  <Slides>15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Digital Blue Tunnel 16x9</vt:lpstr>
      <vt:lpstr>Building XrmToolBox Tools</vt:lpstr>
      <vt:lpstr>Speaker Profile – Jim Novak</vt:lpstr>
      <vt:lpstr>XrmToolBox</vt:lpstr>
      <vt:lpstr>What is XrmToolBox?</vt:lpstr>
      <vt:lpstr>Who uses XrmToolBox?</vt:lpstr>
      <vt:lpstr>Business Analyst Tool</vt:lpstr>
      <vt:lpstr>Developer Tool</vt:lpstr>
      <vt:lpstr>System Admin Tool</vt:lpstr>
      <vt:lpstr>Building Your Own Tool</vt:lpstr>
      <vt:lpstr>What makes up an XrmToolBox Tool?</vt:lpstr>
      <vt:lpstr>Plugin Class</vt:lpstr>
      <vt:lpstr>PluginControl Class</vt:lpstr>
      <vt:lpstr>Getting Started – Dev Tools and Templates</vt:lpstr>
      <vt:lpstr>Demo</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XrmToolBox plugins</dc:title>
  <dc:creator>James Novak</dc:creator>
  <cp:lastModifiedBy>James Novak</cp:lastModifiedBy>
  <cp:revision>33</cp:revision>
  <dcterms:created xsi:type="dcterms:W3CDTF">2018-11-03T00:42:41Z</dcterms:created>
  <dcterms:modified xsi:type="dcterms:W3CDTF">2020-02-25T16:32:04Z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