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85" r:id="rId4"/>
    <p:sldId id="257" r:id="rId5"/>
    <p:sldId id="258" r:id="rId6"/>
    <p:sldId id="272" r:id="rId7"/>
    <p:sldId id="277" r:id="rId8"/>
    <p:sldId id="307" r:id="rId9"/>
    <p:sldId id="308" r:id="rId10"/>
    <p:sldId id="309" r:id="rId11"/>
    <p:sldId id="310" r:id="rId12"/>
    <p:sldId id="270" r:id="rId13"/>
    <p:sldId id="273" r:id="rId14"/>
    <p:sldId id="311" r:id="rId15"/>
    <p:sldId id="279" r:id="rId16"/>
    <p:sldId id="312" r:id="rId17"/>
    <p:sldId id="313" r:id="rId18"/>
    <p:sldId id="315" r:id="rId19"/>
    <p:sldId id="314" r:id="rId20"/>
    <p:sldId id="316" r:id="rId21"/>
    <p:sldId id="317" r:id="rId22"/>
    <p:sldId id="265" r:id="rId23"/>
    <p:sldId id="275" r:id="rId24"/>
    <p:sldId id="259" r:id="rId25"/>
    <p:sldId id="260" r:id="rId26"/>
    <p:sldId id="261" r:id="rId27"/>
    <p:sldId id="262" r:id="rId28"/>
    <p:sldId id="263" r:id="rId29"/>
    <p:sldId id="264" r:id="rId30"/>
    <p:sldId id="271" r:id="rId31"/>
    <p:sldId id="27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4" r:id="rId48"/>
    <p:sldId id="305" r:id="rId49"/>
    <p:sldId id="306" r:id="rId50"/>
    <p:sldId id="302" r:id="rId51"/>
    <p:sldId id="303" r:id="rId52"/>
    <p:sldId id="280" r:id="rId53"/>
    <p:sldId id="281" r:id="rId54"/>
    <p:sldId id="28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8" autoAdjust="0"/>
    <p:restoredTop sz="94660"/>
  </p:normalViewPr>
  <p:slideViewPr>
    <p:cSldViewPr snapToGrid="0">
      <p:cViewPr>
        <p:scale>
          <a:sx n="63" d="100"/>
          <a:sy n="63" d="100"/>
        </p:scale>
        <p:origin x="4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68E5-B793-407F-9BA0-46E56FC4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11709"/>
            <a:ext cx="10993549" cy="1475013"/>
          </a:xfrm>
        </p:spPr>
        <p:txBody>
          <a:bodyPr>
            <a:normAutofit/>
          </a:bodyPr>
          <a:lstStyle/>
          <a:p>
            <a:r>
              <a:rPr lang="en-US" sz="5400" dirty="0"/>
              <a:t>Traveling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6A06D-0AC5-4808-A3BD-DFC5E4C2E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86723"/>
            <a:ext cx="10993546" cy="799044"/>
          </a:xfrm>
        </p:spPr>
        <p:txBody>
          <a:bodyPr>
            <a:normAutofit/>
          </a:bodyPr>
          <a:lstStyle/>
          <a:p>
            <a:r>
              <a:rPr lang="en-US" dirty="0"/>
              <a:t>James Yao – Melanie Chen</a:t>
            </a:r>
          </a:p>
          <a:p>
            <a:r>
              <a:rPr lang="en-US" dirty="0"/>
              <a:t>CS 375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B65260-BB2D-48F3-824B-BF1A875BF2CF}"/>
              </a:ext>
            </a:extLst>
          </p:cNvPr>
          <p:cNvSpPr txBox="1">
            <a:spLocks/>
          </p:cNvSpPr>
          <p:nvPr/>
        </p:nvSpPr>
        <p:spPr>
          <a:xfrm rot="16200000">
            <a:off x="5867399" y="-3974823"/>
            <a:ext cx="457201" cy="8406848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CS 375 – Design and Analysis of Algorithms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B537514F-00C6-4FD7-A3C6-08DD60869BDF}"/>
              </a:ext>
            </a:extLst>
          </p:cNvPr>
          <p:cNvSpPr/>
          <p:nvPr/>
        </p:nvSpPr>
        <p:spPr>
          <a:xfrm flipH="1">
            <a:off x="10309583" y="5406887"/>
            <a:ext cx="1408873" cy="983974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075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3436C-ACF0-4E2A-8307-D772D3B9E262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[1,3,4,2]</a:t>
            </a:r>
            <a:endParaRPr lang="en-US" sz="9600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253B51F-707A-4CCB-AA86-B757DFF73B33}"/>
              </a:ext>
            </a:extLst>
          </p:cNvPr>
          <p:cNvSpPr/>
          <p:nvPr/>
        </p:nvSpPr>
        <p:spPr>
          <a:xfrm>
            <a:off x="5199073" y="4306014"/>
            <a:ext cx="832757" cy="1142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50ED1-D4FC-41A5-AF30-2794798AC845}"/>
              </a:ext>
            </a:extLst>
          </p:cNvPr>
          <p:cNvSpPr txBox="1"/>
          <p:nvPr/>
        </p:nvSpPr>
        <p:spPr>
          <a:xfrm>
            <a:off x="6010502" y="5179106"/>
            <a:ext cx="463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Rightmost non-maximum element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(Swap with 4 and minimize rest)</a:t>
            </a:r>
            <a:endParaRPr lang="en-UG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5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010B8-731F-474D-81C8-7CC22A8C4BC9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[1,4,2,3]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4340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Start with a root node with a single vertex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tree of nodes each with a corresponding path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Prune tree with nodes bounds greater than best so far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children nodes for each promising node (add them to the queue)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Remove nodes from the queue when visited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O(n!) – worst case of no pruning (one node for every enumerable Hamiltonian cycle)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B9B6F-528B-458F-8A42-0F59E55E0507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E617C58-C8DF-4B70-9554-4BBB1654077F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5842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901537"/>
          </a:xfrm>
        </p:spPr>
        <p:txBody>
          <a:bodyPr vert="horz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BEST-FIRST-SEARCH(A, v) 			// A is adjacency matrix, v is number of nodes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Q = </a:t>
            </a:r>
            <a:r>
              <a:rPr lang="sq-AL" dirty="0">
                <a:latin typeface="Cambria Math" panose="02040503050406030204" pitchFamily="18" charset="0"/>
                <a:ea typeface="Cambria Math" panose="02040503050406030204" pitchFamily="18" charset="0"/>
              </a:rPr>
              <a:t>Ø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INF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node = new Node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[0]				// First path is [0], child paths are [0,1],[0,2], … ,[0,v-1]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GET-BOUND(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n, A,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ENQUEUE(Q, node)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while Q not empty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node = GET-PRIORITY(Q)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if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not IS-LEAF(node)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// C is array of children paths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paths = GET-PATHS(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A, v, C)			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for each path in paths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child = </a:t>
            </a:r>
            <a:r>
              <a:rPr lang="sq-AL" dirty="0">
                <a:latin typeface="Cambria Math" panose="02040503050406030204" pitchFamily="18" charset="0"/>
                <a:ea typeface="Cambria Math" panose="02040503050406030204" pitchFamily="18" charset="0"/>
              </a:rPr>
              <a:t>Ø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 // n is length of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GET-BOUND(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n, A,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ENQUEUE(Q, child)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else					// If leaf is reached, a full path is completed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if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node.cost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9DCD4C4-2231-417E-A8D4-86226BE0C2B8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D4A13-0E27-421F-ABFF-BF8C0D9AD16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88289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901537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GET-BOUND(P, n, A, v) 			// P is parent path, n is length of parent 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sum = 0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Add cost of going from one fixed node to the next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n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row = P[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col = P[i+1]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sum += A[row][col]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v // For each non-fixed node, add minimum cost of other nodes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for j = 1 to v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// Exclude self node and fixed nodes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(!CONTAINS(P,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&amp;&amp;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!= j 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	|| (!CONTAINS(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P,i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&amp;&amp;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== P[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(P) – 1])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possible.append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sum += GET-MINIMUM(possible)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return sum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GET-PATHS(P, A, v, C)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n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child_path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P ⋃ {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}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C = C ⋃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child_path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9DCD4C4-2231-417E-A8D4-86226BE0C2B8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D4A13-0E27-421F-ABFF-BF8C0D9AD16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464675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436745-3440-4837-8E0C-0A0FD28FFFF9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E2C91DC-3A43-411B-9F9E-1EB818D1D845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C93AB5-27D6-48FC-A8F2-616B0455A231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43A4CC-1B38-4E5E-9530-46ACD3DD9F0C}"/>
              </a:ext>
            </a:extLst>
          </p:cNvPr>
          <p:cNvGraphicFramePr>
            <a:graphicFrameLocks noGrp="1"/>
          </p:cNvGraphicFramePr>
          <p:nvPr/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7976061-C912-47AA-A347-0A6464958F7C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E9FCC8A-FEA4-47B1-8FFA-5294E7DDAD2D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EC936D8-897C-4F6A-8901-32DC292FD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FC1DF1-6C4E-4CCD-A501-79526BA2E916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BB667D-33C2-4352-B57A-F2A408D305D8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51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275155-6966-4CF6-A725-3B47D12A3D0D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2C9037-B3C2-4E9E-A90D-975E553CE914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59CC33-2E80-4F0A-AA61-8C2DDCC4C7F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3872-5B1E-4C7E-9B7D-5BF2E9EB93D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291FA3-E745-4588-A4F2-D5436531DA2C}"/>
                  </a:ext>
                </a:extLst>
              </p:cNvPr>
              <p:cNvSpPr/>
              <p:nvPr/>
            </p:nvSpPr>
            <p:spPr>
              <a:xfrm>
                <a:off x="2826679" y="4776943"/>
                <a:ext cx="1648785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G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291FA3-E745-4588-A4F2-D5436531D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79" y="4776943"/>
                <a:ext cx="1648785" cy="1452962"/>
              </a:xfrm>
              <a:prstGeom prst="rect">
                <a:avLst/>
              </a:prstGeom>
              <a:blipFill>
                <a:blip r:embed="rId2"/>
                <a:stretch>
                  <a:fillRect r="-1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47BBDBB-B501-4AD7-8070-64F328CE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23896"/>
              </p:ext>
            </p:extLst>
          </p:nvPr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8173-2505-49A7-97A2-E73C013B5D9B}"/>
              </a:ext>
            </a:extLst>
          </p:cNvPr>
          <p:cNvGrpSpPr/>
          <p:nvPr/>
        </p:nvGrpSpPr>
        <p:grpSpPr>
          <a:xfrm>
            <a:off x="3170056" y="2102903"/>
            <a:ext cx="914400" cy="1103115"/>
            <a:chOff x="5638798" y="809702"/>
            <a:chExt cx="914400" cy="110311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377588-15E7-4E8C-AF6A-FBD96A146AA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8BBAC-2F5C-4855-A210-5D0D1D07C94A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73D8A6-3A77-42DD-A412-45E11C14F30B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86C6C63-9DA9-45FF-B61D-75A5FEBD808E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647A3D-1581-4061-A083-9C416E43D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3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48EDBF-FD40-4C5E-A775-B04E278B41D0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74F0CF-2917-4A8B-BAB9-B542005E94EA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25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17C1AF-2926-45F3-B9C9-6BA4A392E141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442550-F9F3-4C6D-B217-3B96E0CC4DBA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B869D7-BB8E-4A90-858D-6EB74F02BB9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915016-1502-41E2-B16D-4913F8BB71F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164E63-5997-4692-A1A1-A32F5450F006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C5440-23F3-4C92-B6AA-A55C5E1ACAB9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89FC7A0-4F48-4D66-8121-24EA228B9333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2DA22-9DA8-4CA3-98FF-C396BA8CF341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42DF1C-4CD2-40FA-827B-A75400E7C9CD}"/>
              </a:ext>
            </a:extLst>
          </p:cNvPr>
          <p:cNvGrpSpPr/>
          <p:nvPr/>
        </p:nvGrpSpPr>
        <p:grpSpPr>
          <a:xfrm>
            <a:off x="5638798" y="2122690"/>
            <a:ext cx="914400" cy="1103115"/>
            <a:chOff x="5638798" y="809702"/>
            <a:chExt cx="914400" cy="110311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A73328-B9FF-489A-84C4-BFFF1A9A0FBC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8442D-7491-47AD-B82D-65D8DF314CC7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C8151F1-9AC5-4332-919A-9199DCAE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4932"/>
              </p:ext>
            </p:extLst>
          </p:nvPr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FDE01B4D-A43D-4EF1-997C-427995FD9C4C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93C4CE1-0432-4A71-ADB6-BBCAF98546CC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5E59D40-44B0-43A1-8950-0A2D2FDCFC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5FD9B1-3098-43D0-A711-9A5B6B056019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D1F3157-1F1D-4216-932B-847BEB7E93E0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27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645D49-646B-4DCF-92CE-8DABE2B0FA0F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88DC6A-B049-4562-B158-3F2B887B867C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705BA4-1A61-4B19-BF18-E4FD9EB87F34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03A1E0-D0EF-44F4-83CF-C1EA0C939D0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4C8C6A-F1C1-4B92-BE01-0A33EF673CDA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72D367-1A2E-4327-A0B0-EC44C39B2CCE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6095998" y="1724102"/>
            <a:ext cx="2242456" cy="3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DAA7BF-A6C2-4898-872C-27B9770E1A82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D134DF-25E5-496D-A5D4-6BBC067AFA21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D36194-6995-403B-A3AE-593658D9D8C7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8BC3C-5C73-48E3-AEA2-4A0C7C4ED2CE}"/>
              </a:ext>
            </a:extLst>
          </p:cNvPr>
          <p:cNvGrpSpPr/>
          <p:nvPr/>
        </p:nvGrpSpPr>
        <p:grpSpPr>
          <a:xfrm>
            <a:off x="5638798" y="2122690"/>
            <a:ext cx="914400" cy="914400"/>
            <a:chOff x="5638798" y="809702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580F03-6D98-41D3-A17B-CB749E95B08E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791074-B572-4CDA-AEA2-54AB05932D6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62558-9E06-4F97-8939-E77C99D9D607}"/>
              </a:ext>
            </a:extLst>
          </p:cNvPr>
          <p:cNvGrpSpPr/>
          <p:nvPr/>
        </p:nvGrpSpPr>
        <p:grpSpPr>
          <a:xfrm>
            <a:off x="7881254" y="2103317"/>
            <a:ext cx="914400" cy="914400"/>
            <a:chOff x="5638798" y="809702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BCEC45-8E99-4654-B416-14E43ECFBC16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5A1329-0FA7-46F6-84D3-09E0ADBB13D0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21</a:t>
              </a:r>
            </a:p>
          </p:txBody>
        </p: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4D56660-51AB-47D2-8CFB-3FA6DAE3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714055"/>
              </p:ext>
            </p:extLst>
          </p:nvPr>
        </p:nvGraphicFramePr>
        <p:xfrm>
          <a:off x="5638798" y="4641170"/>
          <a:ext cx="3327150" cy="1842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31787">
                  <a:extLst>
                    <a:ext uri="{9D8B030D-6E8A-4147-A177-3AD203B41FA5}">
                      <a16:colId xmlns:a16="http://schemas.microsoft.com/office/drawing/2014/main" val="3263202358"/>
                    </a:ext>
                  </a:extLst>
                </a:gridCol>
                <a:gridCol w="2495363">
                  <a:extLst>
                    <a:ext uri="{9D8B030D-6E8A-4147-A177-3AD203B41FA5}">
                      <a16:colId xmlns:a16="http://schemas.microsoft.com/office/drawing/2014/main" val="4186143285"/>
                    </a:ext>
                  </a:extLst>
                </a:gridCol>
              </a:tblGrid>
              <a:tr h="46074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78288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14143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985229"/>
                  </a:ext>
                </a:extLst>
              </a:tr>
              <a:tr h="4607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v</a:t>
                      </a:r>
                      <a:r>
                        <a:rPr lang="en-US" sz="240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G" sz="24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4813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9561207-A66B-4926-BD7B-DBF6A5776374}"/>
              </a:ext>
            </a:extLst>
          </p:cNvPr>
          <p:cNvGrpSpPr/>
          <p:nvPr/>
        </p:nvGrpSpPr>
        <p:grpSpPr>
          <a:xfrm>
            <a:off x="2286000" y="4353501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0E9236F-87EE-458F-B940-46F105E1AFDD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8C25A8-96C0-43C1-9468-544A38144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553E3-7B19-46AF-B296-B9630E2175F1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80211D-8928-4831-9374-F72F2D00B440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01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8A555-0E41-4D44-AE06-50B7A52217D0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C87433-0FC1-4491-BB5B-46889089DBC3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58F9DB-42A2-4EAC-BF5A-17CB21A7EAC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5B029E-038D-472D-95D9-63F6CAB63250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F9889A-DDF7-47A6-8D64-FF2B60E7115C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2EBFB-51D5-40CF-B8A6-19BAEC329DBE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6095998" y="1724102"/>
            <a:ext cx="2242456" cy="3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5AA76-D203-46EE-80B2-A167EACC730E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C7B189-E0EA-4A20-81DE-45A3B2BCA009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AFCF2C-BED6-4444-8BF3-DC00BF12D2F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975DA8-BCAF-48EF-BB96-C40FBB341D41}"/>
              </a:ext>
            </a:extLst>
          </p:cNvPr>
          <p:cNvGrpSpPr/>
          <p:nvPr/>
        </p:nvGrpSpPr>
        <p:grpSpPr>
          <a:xfrm>
            <a:off x="5638798" y="2122690"/>
            <a:ext cx="914400" cy="914400"/>
            <a:chOff x="5638798" y="809702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36270A-687A-490C-950D-A16EF56FD859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47656B-1086-42EB-ADF8-FE1E82382EAD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3F8BEE-B5BB-4276-AD17-D287BC3F50DD}"/>
              </a:ext>
            </a:extLst>
          </p:cNvPr>
          <p:cNvGrpSpPr/>
          <p:nvPr/>
        </p:nvGrpSpPr>
        <p:grpSpPr>
          <a:xfrm>
            <a:off x="7881254" y="2103317"/>
            <a:ext cx="914400" cy="914400"/>
            <a:chOff x="5638798" y="809702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0F6180-CEEE-4064-963D-EA982D511475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A5E2DD-75BD-4AC3-A6F0-1B5734CB0A34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712136-5E3B-428B-A477-4741460AB88A}"/>
              </a:ext>
            </a:extLst>
          </p:cNvPr>
          <p:cNvGrpSpPr/>
          <p:nvPr/>
        </p:nvGrpSpPr>
        <p:grpSpPr>
          <a:xfrm>
            <a:off x="5032425" y="3380946"/>
            <a:ext cx="1014591" cy="914400"/>
            <a:chOff x="5570893" y="809702"/>
            <a:chExt cx="1014591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A4E70D-3B69-434E-92E4-604A27937C5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3CC231-9050-4360-BEF3-88C52E0CD315}"/>
                </a:ext>
              </a:extLst>
            </p:cNvPr>
            <p:cNvSpPr txBox="1"/>
            <p:nvPr/>
          </p:nvSpPr>
          <p:spPr>
            <a:xfrm>
              <a:off x="5570893" y="989487"/>
              <a:ext cx="1014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[0,2,1,3]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19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28CDE1-3FEC-4C8B-BFCC-76539B08DC0B}"/>
              </a:ext>
            </a:extLst>
          </p:cNvPr>
          <p:cNvGrpSpPr/>
          <p:nvPr/>
        </p:nvGrpSpPr>
        <p:grpSpPr>
          <a:xfrm>
            <a:off x="6224339" y="3383077"/>
            <a:ext cx="1021572" cy="914400"/>
            <a:chOff x="5585212" y="809702"/>
            <a:chExt cx="1021572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2FC80A-FE44-4CED-A71B-8AA683D413DF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243E7F-C912-4A9B-B415-AF42935D42BE}"/>
                </a:ext>
              </a:extLst>
            </p:cNvPr>
            <p:cNvSpPr txBox="1"/>
            <p:nvPr/>
          </p:nvSpPr>
          <p:spPr>
            <a:xfrm>
              <a:off x="5585212" y="976626"/>
              <a:ext cx="1021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[0,2,3,1]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18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41EF3E-EA1F-46AD-87BE-296C7090840B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flipH="1">
            <a:off x="5557530" y="3037090"/>
            <a:ext cx="538468" cy="34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216427-78A5-408C-8A06-05E0D399D640}"/>
              </a:ext>
            </a:extLst>
          </p:cNvPr>
          <p:cNvCxnSpPr>
            <a:cxnSpLocks/>
            <a:stCxn id="17" idx="4"/>
            <a:endCxn id="26" idx="0"/>
          </p:cNvCxnSpPr>
          <p:nvPr/>
        </p:nvCxnSpPr>
        <p:spPr>
          <a:xfrm>
            <a:off x="6095998" y="3037090"/>
            <a:ext cx="639127" cy="3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E72F70-F6C1-440C-9B3D-1EEC79BC1333}"/>
              </a:ext>
            </a:extLst>
          </p:cNvPr>
          <p:cNvGrpSpPr/>
          <p:nvPr/>
        </p:nvGrpSpPr>
        <p:grpSpPr>
          <a:xfrm>
            <a:off x="4585792" y="4494918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E81EE2-8FFD-464C-B9DB-00C2A44C5131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80F94B6-C2BD-4C13-9B55-83FB25BAE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29C15C-89EC-4EC3-A2B7-DACF846F6B59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34A798-1EDF-4BCF-999A-4BF4F415F638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3BFD5B0-3C92-42F2-9AA7-3987CBEF0525}"/>
              </a:ext>
            </a:extLst>
          </p:cNvPr>
          <p:cNvSpPr txBox="1"/>
          <p:nvPr/>
        </p:nvSpPr>
        <p:spPr>
          <a:xfrm>
            <a:off x="7543800" y="5472357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min cost = 18</a:t>
            </a:r>
            <a:endParaRPr lang="en-UG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D6C-C512-4488-8E80-D238C2D0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843-D5E7-47E5-B99C-23D78676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Suppose we want to visit every state capital in the US. </a:t>
            </a:r>
          </a:p>
          <a:p>
            <a:pPr marL="0" indent="0">
              <a:buNone/>
            </a:pPr>
            <a:r>
              <a:rPr lang="en-US" sz="2400" dirty="0"/>
              <a:t>However, traveling from one city to another costs money.</a:t>
            </a:r>
          </a:p>
          <a:p>
            <a:pPr marL="0" indent="0">
              <a:buNone/>
            </a:pPr>
            <a:r>
              <a:rPr lang="en-US" sz="2400" dirty="0"/>
              <a:t>How do we visit every city while minimizing cost?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Solving the traveling salesman problem is equivalent to finding a Hamiltonian cycle with minimum total cost</a:t>
            </a:r>
          </a:p>
          <a:p>
            <a:r>
              <a:rPr lang="en-US" sz="2400" dirty="0"/>
              <a:t>There is no polynomial time solution to find or verify the optimal solution</a:t>
            </a:r>
          </a:p>
          <a:p>
            <a:r>
              <a:rPr lang="en-US" sz="2400" dirty="0"/>
              <a:t>TSP is NP-hard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EC7179-57D1-4835-A7F8-ED93460578D3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1"/>
                </a:solidFill>
              </a:rPr>
              <a:t>Introducing TSP </a:t>
            </a:r>
            <a:r>
              <a:rPr lang="en-US" sz="2000" cap="none" dirty="0">
                <a:solidFill>
                  <a:schemeClr val="accent4"/>
                </a:solidFill>
              </a:rPr>
              <a:t>| Brute force solution | Best first search | Nearest neighbor | Greedy heuristic | Time analysis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E115235-E3FD-4B47-A030-39F8D1D211CB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291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4C2039-52F9-40D8-A6B2-4DEC73700C1E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C67BA5-DDA4-40ED-88F1-9BA6657913E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32C1D1-BF0F-4CEF-BC67-43DB93D3C396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92F598-6DF1-4361-ACAF-CA28A5FB4AE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08D222-A2AF-465C-BEC6-FC3CCEB4786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F76DF-0185-4533-ADCD-775EAAF1E381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6095998" y="1724102"/>
            <a:ext cx="2242456" cy="3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8C2EEC-3141-4B3B-8567-0EFD99EB74BA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F3DF8F-2A69-4577-9C29-D6F9441295CF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A73184-BBEF-4935-A284-E491CB34289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B170D2-C173-4224-A9D1-508D05BF0B1F}"/>
              </a:ext>
            </a:extLst>
          </p:cNvPr>
          <p:cNvGrpSpPr/>
          <p:nvPr/>
        </p:nvGrpSpPr>
        <p:grpSpPr>
          <a:xfrm>
            <a:off x="5638798" y="2122690"/>
            <a:ext cx="914400" cy="914400"/>
            <a:chOff x="5638798" y="809702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751D50-ADD4-4F54-8146-2A05BC3030F4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E92241-57FC-4A75-A2DE-24D110966F72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E19F48-F55F-479C-B4A8-D267584C5250}"/>
              </a:ext>
            </a:extLst>
          </p:cNvPr>
          <p:cNvGrpSpPr/>
          <p:nvPr/>
        </p:nvGrpSpPr>
        <p:grpSpPr>
          <a:xfrm>
            <a:off x="7881254" y="2103317"/>
            <a:ext cx="914400" cy="914400"/>
            <a:chOff x="5638798" y="809702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A189C-62E0-4F48-AB95-4AF30A70C4E9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F61D0-031A-40DE-AB93-4A7F11A812EB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D624EF-0B38-46EA-8B81-861CEC82BB3E}"/>
              </a:ext>
            </a:extLst>
          </p:cNvPr>
          <p:cNvGrpSpPr/>
          <p:nvPr/>
        </p:nvGrpSpPr>
        <p:grpSpPr>
          <a:xfrm>
            <a:off x="3651072" y="3380946"/>
            <a:ext cx="1054826" cy="914400"/>
            <a:chOff x="5572754" y="809702"/>
            <a:chExt cx="1054826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FB0104-06B2-4291-A44B-5D6939DBBB88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2ED64F-AA2A-4B8C-829F-004E08105911}"/>
                </a:ext>
              </a:extLst>
            </p:cNvPr>
            <p:cNvSpPr txBox="1"/>
            <p:nvPr/>
          </p:nvSpPr>
          <p:spPr>
            <a:xfrm>
              <a:off x="5572754" y="989487"/>
              <a:ext cx="105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[0,1,3,2]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81E193-B6CD-438B-BBC7-4930F5A75DFC}"/>
              </a:ext>
            </a:extLst>
          </p:cNvPr>
          <p:cNvGrpSpPr/>
          <p:nvPr/>
        </p:nvGrpSpPr>
        <p:grpSpPr>
          <a:xfrm>
            <a:off x="5032425" y="3380946"/>
            <a:ext cx="1014591" cy="914400"/>
            <a:chOff x="5570893" y="809702"/>
            <a:chExt cx="1014591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73FE80-9B7C-4008-88B4-D6418F2DB45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74C187-65E6-4232-8A00-88A287597A87}"/>
                </a:ext>
              </a:extLst>
            </p:cNvPr>
            <p:cNvSpPr txBox="1"/>
            <p:nvPr/>
          </p:nvSpPr>
          <p:spPr>
            <a:xfrm>
              <a:off x="5570893" y="989487"/>
              <a:ext cx="1014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[0,2,1,3]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19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D7BC80-515B-4977-80E6-A07E11AD7A9E}"/>
              </a:ext>
            </a:extLst>
          </p:cNvPr>
          <p:cNvGrpSpPr/>
          <p:nvPr/>
        </p:nvGrpSpPr>
        <p:grpSpPr>
          <a:xfrm>
            <a:off x="6224339" y="3383077"/>
            <a:ext cx="1021572" cy="914400"/>
            <a:chOff x="5585212" y="809702"/>
            <a:chExt cx="1021572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5A99C6-12BA-4EE9-BD56-873DD9E8ED96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BFFFDD-1F90-4613-8A08-BBE58E98597B}"/>
                </a:ext>
              </a:extLst>
            </p:cNvPr>
            <p:cNvSpPr txBox="1"/>
            <p:nvPr/>
          </p:nvSpPr>
          <p:spPr>
            <a:xfrm>
              <a:off x="5585212" y="976626"/>
              <a:ext cx="1021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[0,2,3,1]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18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A43832-B2D9-407B-A1DC-242E8C979D41}"/>
              </a:ext>
            </a:extLst>
          </p:cNvPr>
          <p:cNvCxnSpPr>
            <a:stCxn id="14" idx="4"/>
          </p:cNvCxnSpPr>
          <p:nvPr/>
        </p:nvCxnSpPr>
        <p:spPr>
          <a:xfrm flipH="1">
            <a:off x="2965675" y="3017303"/>
            <a:ext cx="661581" cy="36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4EFAA2-C501-400E-8B0F-A6A8F2B3310D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627256" y="3017303"/>
            <a:ext cx="547060" cy="36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498BB3-FB3D-4A1D-8540-623AF993DFB0}"/>
              </a:ext>
            </a:extLst>
          </p:cNvPr>
          <p:cNvCxnSpPr>
            <a:stCxn id="17" idx="4"/>
            <a:endCxn id="26" idx="0"/>
          </p:cNvCxnSpPr>
          <p:nvPr/>
        </p:nvCxnSpPr>
        <p:spPr>
          <a:xfrm flipH="1">
            <a:off x="5557530" y="3037090"/>
            <a:ext cx="538468" cy="34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7F6D38-9E82-4285-B4FB-407F3586D3EF}"/>
              </a:ext>
            </a:extLst>
          </p:cNvPr>
          <p:cNvCxnSpPr>
            <a:cxnSpLocks/>
            <a:stCxn id="17" idx="4"/>
            <a:endCxn id="29" idx="0"/>
          </p:cNvCxnSpPr>
          <p:nvPr/>
        </p:nvCxnSpPr>
        <p:spPr>
          <a:xfrm>
            <a:off x="6095998" y="3037090"/>
            <a:ext cx="639127" cy="3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5A039D-F608-451B-A3A8-B80B6ECF5C8B}"/>
              </a:ext>
            </a:extLst>
          </p:cNvPr>
          <p:cNvGrpSpPr/>
          <p:nvPr/>
        </p:nvGrpSpPr>
        <p:grpSpPr>
          <a:xfrm>
            <a:off x="4585792" y="4494918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4888152-0651-45A9-B0A5-89D1E3469584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B985FE2-8AD7-4BA6-9C48-5A5D783FC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846FBB-0352-4E63-A25C-0DC63CD3B8A8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B8D6C5-81A0-497E-BE6C-7BBD9993EA34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CD6A9A-018B-4AA5-A940-817BF3E83AFD}"/>
              </a:ext>
            </a:extLst>
          </p:cNvPr>
          <p:cNvSpPr txBox="1"/>
          <p:nvPr/>
        </p:nvSpPr>
        <p:spPr>
          <a:xfrm>
            <a:off x="7543800" y="5472357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min cost = 10</a:t>
            </a:r>
            <a:endParaRPr lang="en-UG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CD1CF5-BA26-4CF5-A1C4-07CA13F3A9F6}"/>
              </a:ext>
            </a:extLst>
          </p:cNvPr>
          <p:cNvGrpSpPr/>
          <p:nvPr/>
        </p:nvGrpSpPr>
        <p:grpSpPr>
          <a:xfrm>
            <a:off x="2354660" y="3380946"/>
            <a:ext cx="1253721" cy="914400"/>
            <a:chOff x="5484983" y="809702"/>
            <a:chExt cx="1253721" cy="91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A9ABBC-5530-4FF4-95CD-960E36D104F8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E15C0B-E862-43C6-8180-4884FD108DF3}"/>
                </a:ext>
              </a:extLst>
            </p:cNvPr>
            <p:cNvSpPr txBox="1"/>
            <p:nvPr/>
          </p:nvSpPr>
          <p:spPr>
            <a:xfrm>
              <a:off x="5484983" y="989487"/>
              <a:ext cx="125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[0,1,2,3]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36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80C6219-EDB4-422F-B74C-F57C58F218F7}"/>
              </a:ext>
            </a:extLst>
          </p:cNvPr>
          <p:cNvSpPr/>
          <p:nvPr/>
        </p:nvSpPr>
        <p:spPr>
          <a:xfrm rot="10800000">
            <a:off x="7844589" y="624794"/>
            <a:ext cx="3884956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797436E-8E0F-43A3-AB53-C0DDCB746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D5A4ED-021F-4DB1-9A78-465A2C8341E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</a:t>
            </a:r>
            <a:r>
              <a:rPr lang="en-US" sz="2000" cap="none" dirty="0">
                <a:solidFill>
                  <a:schemeClr val="accent1"/>
                </a:solidFill>
              </a:rPr>
              <a:t>Best first search </a:t>
            </a:r>
            <a:r>
              <a:rPr lang="en-US" sz="2000" cap="none" dirty="0">
                <a:solidFill>
                  <a:schemeClr val="accent4"/>
                </a:solidFill>
              </a:rPr>
              <a:t>| Nearest neighbor | Greedy heuristic | Time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819DD0-6FDC-4270-8DAA-E97BA74262F8}"/>
              </a:ext>
            </a:extLst>
          </p:cNvPr>
          <p:cNvGrpSpPr/>
          <p:nvPr/>
        </p:nvGrpSpPr>
        <p:grpSpPr>
          <a:xfrm>
            <a:off x="5638798" y="809702"/>
            <a:ext cx="914400" cy="914400"/>
            <a:chOff x="5638798" y="809702"/>
            <a:chExt cx="914400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4A293F-173E-4BA2-97FA-FB2D73D0C32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057117-2F97-424B-BA43-6A28D6C7648A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5BAEA8-0BF1-43B2-8920-AF2332696C3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3627256" y="1735245"/>
            <a:ext cx="2419760" cy="36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62D1C6-3449-4B92-843F-3B74547B07B4}"/>
              </a:ext>
            </a:extLst>
          </p:cNvPr>
          <p:cNvCxnSpPr>
            <a:cxnSpLocks/>
            <a:stCxn id="11" idx="4"/>
            <a:endCxn id="20" idx="0"/>
          </p:cNvCxnSpPr>
          <p:nvPr/>
        </p:nvCxnSpPr>
        <p:spPr>
          <a:xfrm>
            <a:off x="6095998" y="1724102"/>
            <a:ext cx="0" cy="3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592100-E4B8-4A35-9A7A-960909C5DCA5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6095998" y="1724102"/>
            <a:ext cx="2242456" cy="37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06E80D-D2E8-4FE0-9E7A-A3175D6D25DB}"/>
              </a:ext>
            </a:extLst>
          </p:cNvPr>
          <p:cNvGrpSpPr/>
          <p:nvPr/>
        </p:nvGrpSpPr>
        <p:grpSpPr>
          <a:xfrm>
            <a:off x="3170056" y="2102903"/>
            <a:ext cx="914400" cy="914400"/>
            <a:chOff x="5638798" y="809702"/>
            <a:chExt cx="914400" cy="9144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ADC54C-E1F4-4352-8E9D-F11BE2B84BFC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E0A16-405F-4B38-86D0-8DAA50D9146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4E5371-748D-41E0-8377-DD55B431550C}"/>
              </a:ext>
            </a:extLst>
          </p:cNvPr>
          <p:cNvGrpSpPr/>
          <p:nvPr/>
        </p:nvGrpSpPr>
        <p:grpSpPr>
          <a:xfrm>
            <a:off x="5638798" y="2122690"/>
            <a:ext cx="914400" cy="914400"/>
            <a:chOff x="5638798" y="809702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4117CB-A067-49A8-AD2D-9D3AF2E848A2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0782A1-2B21-4BC8-960C-1D078D60BC97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0249CC-A1B4-451A-9CD2-6F54C1D389E8}"/>
              </a:ext>
            </a:extLst>
          </p:cNvPr>
          <p:cNvGrpSpPr/>
          <p:nvPr/>
        </p:nvGrpSpPr>
        <p:grpSpPr>
          <a:xfrm>
            <a:off x="7881254" y="2103317"/>
            <a:ext cx="914400" cy="914400"/>
            <a:chOff x="5638798" y="809702"/>
            <a:chExt cx="914400" cy="914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B8AE93-F578-4EF4-BDEE-E6DAFAB32CBA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48DF26-93C3-4CBB-A7BE-1B5BF943EC6C}"/>
                </a:ext>
              </a:extLst>
            </p:cNvPr>
            <p:cNvSpPr txBox="1"/>
            <p:nvPr/>
          </p:nvSpPr>
          <p:spPr>
            <a:xfrm>
              <a:off x="5638798" y="98948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 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609098-7FD1-4CDD-996A-42835DE3A224}"/>
              </a:ext>
            </a:extLst>
          </p:cNvPr>
          <p:cNvGrpSpPr/>
          <p:nvPr/>
        </p:nvGrpSpPr>
        <p:grpSpPr>
          <a:xfrm>
            <a:off x="2354660" y="3380946"/>
            <a:ext cx="1253721" cy="914400"/>
            <a:chOff x="5484983" y="809702"/>
            <a:chExt cx="1253721" cy="91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4B0FCD-DB70-4116-8D67-13404E346F1F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B2705A-5B54-44D2-9D98-C025B0586ADD}"/>
                </a:ext>
              </a:extLst>
            </p:cNvPr>
            <p:cNvSpPr txBox="1"/>
            <p:nvPr/>
          </p:nvSpPr>
          <p:spPr>
            <a:xfrm>
              <a:off x="5484983" y="989487"/>
              <a:ext cx="125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[0,1,2,3]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E8603F-0B37-4C22-A8B2-C2CD9FF5AE7D}"/>
              </a:ext>
            </a:extLst>
          </p:cNvPr>
          <p:cNvGrpSpPr/>
          <p:nvPr/>
        </p:nvGrpSpPr>
        <p:grpSpPr>
          <a:xfrm>
            <a:off x="3651072" y="3380946"/>
            <a:ext cx="1054826" cy="914400"/>
            <a:chOff x="5572754" y="809702"/>
            <a:chExt cx="1054826" cy="91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20915DB-E287-436F-9D7C-DCC8ED2EE3AB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C47C71-4EB1-4FE2-A759-29B4CDA0D70D}"/>
                </a:ext>
              </a:extLst>
            </p:cNvPr>
            <p:cNvSpPr txBox="1"/>
            <p:nvPr/>
          </p:nvSpPr>
          <p:spPr>
            <a:xfrm>
              <a:off x="5572754" y="989487"/>
              <a:ext cx="1054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[0,1,3,2]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C38545-FC13-4626-A7B0-A14FEEADF01A}"/>
              </a:ext>
            </a:extLst>
          </p:cNvPr>
          <p:cNvGrpSpPr/>
          <p:nvPr/>
        </p:nvGrpSpPr>
        <p:grpSpPr>
          <a:xfrm>
            <a:off x="5032425" y="3380946"/>
            <a:ext cx="1014591" cy="914400"/>
            <a:chOff x="5570893" y="809702"/>
            <a:chExt cx="1014591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D12D3F-7F06-4CE1-B7E3-2E39EFE5C85D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F83A72-6DB7-48CC-B32A-F3A16E48BA11}"/>
                </a:ext>
              </a:extLst>
            </p:cNvPr>
            <p:cNvSpPr txBox="1"/>
            <p:nvPr/>
          </p:nvSpPr>
          <p:spPr>
            <a:xfrm>
              <a:off x="5570893" y="989487"/>
              <a:ext cx="1014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[0,2,1,3]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1AA91C-FDA8-421D-BECB-3C339D9971A2}"/>
              </a:ext>
            </a:extLst>
          </p:cNvPr>
          <p:cNvGrpSpPr/>
          <p:nvPr/>
        </p:nvGrpSpPr>
        <p:grpSpPr>
          <a:xfrm>
            <a:off x="6224339" y="3383077"/>
            <a:ext cx="1021572" cy="914400"/>
            <a:chOff x="5585212" y="809702"/>
            <a:chExt cx="1021572" cy="9144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1D95BF-B216-4779-88F1-CBE03F5625E2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7FB25E-A6DD-4743-AF33-EB14ECF83DD5}"/>
                </a:ext>
              </a:extLst>
            </p:cNvPr>
            <p:cNvSpPr txBox="1"/>
            <p:nvPr/>
          </p:nvSpPr>
          <p:spPr>
            <a:xfrm>
              <a:off x="5585212" y="976626"/>
              <a:ext cx="1021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[0,2,3,1]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18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C7FC27-069D-4D70-A483-EA4D3DF29097}"/>
              </a:ext>
            </a:extLst>
          </p:cNvPr>
          <p:cNvGrpSpPr/>
          <p:nvPr/>
        </p:nvGrpSpPr>
        <p:grpSpPr>
          <a:xfrm>
            <a:off x="8677798" y="3380946"/>
            <a:ext cx="1097053" cy="914400"/>
            <a:chOff x="5547471" y="809702"/>
            <a:chExt cx="1097053" cy="9144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58C7D4A-6390-430F-A7BA-BDA44FE9FDEC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13E7AD1-B283-4530-B78B-F40C8ECBE72F}"/>
                </a:ext>
              </a:extLst>
            </p:cNvPr>
            <p:cNvSpPr txBox="1"/>
            <p:nvPr/>
          </p:nvSpPr>
          <p:spPr>
            <a:xfrm>
              <a:off x="5547471" y="989486"/>
              <a:ext cx="1097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[0,3,2,1]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60D960-2C3C-4B74-951C-C913B4EFE7E5}"/>
              </a:ext>
            </a:extLst>
          </p:cNvPr>
          <p:cNvGrpSpPr/>
          <p:nvPr/>
        </p:nvGrpSpPr>
        <p:grpSpPr>
          <a:xfrm>
            <a:off x="7509106" y="3370217"/>
            <a:ext cx="1021572" cy="914400"/>
            <a:chOff x="5585212" y="809702"/>
            <a:chExt cx="1021572" cy="9144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DCFD96-3EA2-4597-863C-F228EB25E696}"/>
                </a:ext>
              </a:extLst>
            </p:cNvPr>
            <p:cNvSpPr/>
            <p:nvPr/>
          </p:nvSpPr>
          <p:spPr>
            <a:xfrm>
              <a:off x="5638798" y="809702"/>
              <a:ext cx="914400" cy="9144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D2B632-E083-432E-AE02-F226EC6F9960}"/>
                </a:ext>
              </a:extLst>
            </p:cNvPr>
            <p:cNvSpPr txBox="1"/>
            <p:nvPr/>
          </p:nvSpPr>
          <p:spPr>
            <a:xfrm>
              <a:off x="5585212" y="941786"/>
              <a:ext cx="1021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[0,3,1,2]</a:t>
              </a:r>
            </a:p>
            <a:p>
              <a:pPr algn="ctr"/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24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16BAB7-FD3E-4C19-B222-EFED34D76388}"/>
              </a:ext>
            </a:extLst>
          </p:cNvPr>
          <p:cNvCxnSpPr>
            <a:stCxn id="17" idx="4"/>
            <a:endCxn id="26" idx="0"/>
          </p:cNvCxnSpPr>
          <p:nvPr/>
        </p:nvCxnSpPr>
        <p:spPr>
          <a:xfrm flipH="1">
            <a:off x="2965675" y="3017303"/>
            <a:ext cx="661581" cy="36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AE534C-5E9D-4996-AF38-C5A52FEF1789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3627256" y="3017303"/>
            <a:ext cx="547060" cy="36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95B5EF-5796-4D1F-93E7-93522D97E2D8}"/>
              </a:ext>
            </a:extLst>
          </p:cNvPr>
          <p:cNvCxnSpPr>
            <a:stCxn id="20" idx="4"/>
            <a:endCxn id="32" idx="0"/>
          </p:cNvCxnSpPr>
          <p:nvPr/>
        </p:nvCxnSpPr>
        <p:spPr>
          <a:xfrm flipH="1">
            <a:off x="5557530" y="3037090"/>
            <a:ext cx="538468" cy="34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B368D2-8AF1-418F-B14E-56620BC4EA8C}"/>
              </a:ext>
            </a:extLst>
          </p:cNvPr>
          <p:cNvCxnSpPr>
            <a:cxnSpLocks/>
            <a:stCxn id="20" idx="4"/>
            <a:endCxn id="35" idx="0"/>
          </p:cNvCxnSpPr>
          <p:nvPr/>
        </p:nvCxnSpPr>
        <p:spPr>
          <a:xfrm>
            <a:off x="6095998" y="3037090"/>
            <a:ext cx="639127" cy="34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F4DAB1-1C75-41DB-9082-894199CB9D1E}"/>
              </a:ext>
            </a:extLst>
          </p:cNvPr>
          <p:cNvCxnSpPr>
            <a:stCxn id="23" idx="4"/>
            <a:endCxn id="41" idx="0"/>
          </p:cNvCxnSpPr>
          <p:nvPr/>
        </p:nvCxnSpPr>
        <p:spPr>
          <a:xfrm flipH="1">
            <a:off x="8019892" y="3017717"/>
            <a:ext cx="318562" cy="3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86C5F8-C577-4CA2-A09B-902C8907B416}"/>
              </a:ext>
            </a:extLst>
          </p:cNvPr>
          <p:cNvCxnSpPr>
            <a:cxnSpLocks/>
            <a:stCxn id="23" idx="4"/>
            <a:endCxn id="38" idx="0"/>
          </p:cNvCxnSpPr>
          <p:nvPr/>
        </p:nvCxnSpPr>
        <p:spPr>
          <a:xfrm>
            <a:off x="8338454" y="3017717"/>
            <a:ext cx="887871" cy="36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D285A2-3429-4DDE-94E0-B782CD88E047}"/>
              </a:ext>
            </a:extLst>
          </p:cNvPr>
          <p:cNvGrpSpPr/>
          <p:nvPr/>
        </p:nvGrpSpPr>
        <p:grpSpPr>
          <a:xfrm>
            <a:off x="4585792" y="4494918"/>
            <a:ext cx="2481943" cy="1993102"/>
            <a:chOff x="2286000" y="4353501"/>
            <a:chExt cx="2481943" cy="1993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1F0BCDE-57AF-491C-96C9-8376529A9FB8}"/>
                    </a:ext>
                  </a:extLst>
                </p:cNvPr>
                <p:cNvSpPr/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G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D684325-B5E5-4225-9C51-65C12C643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6679" y="4776943"/>
                  <a:ext cx="1648785" cy="1452962"/>
                </a:xfrm>
                <a:prstGeom prst="rect">
                  <a:avLst/>
                </a:prstGeom>
                <a:blipFill>
                  <a:blip r:embed="rId2"/>
                  <a:stretch>
                    <a:fillRect r="-15926"/>
                  </a:stretch>
                </a:blipFill>
              </p:spPr>
              <p:txBody>
                <a:bodyPr/>
                <a:lstStyle/>
                <a:p>
                  <a:r>
                    <a:rPr lang="en-U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B501F6-81AB-49E9-B7E8-D0C99648A4BB}"/>
                </a:ext>
              </a:extLst>
            </p:cNvPr>
            <p:cNvSpPr txBox="1"/>
            <p:nvPr/>
          </p:nvSpPr>
          <p:spPr>
            <a:xfrm>
              <a:off x="2939143" y="4353501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  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97C440-595D-4834-950E-195141BA08CF}"/>
                </a:ext>
              </a:extLst>
            </p:cNvPr>
            <p:cNvSpPr txBox="1"/>
            <p:nvPr/>
          </p:nvSpPr>
          <p:spPr>
            <a:xfrm>
              <a:off x="2286000" y="4776943"/>
              <a:ext cx="5406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G" sz="240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650F7B6-5362-4A7E-A50B-6A7E2327870A}"/>
              </a:ext>
            </a:extLst>
          </p:cNvPr>
          <p:cNvSpPr txBox="1"/>
          <p:nvPr/>
        </p:nvSpPr>
        <p:spPr>
          <a:xfrm>
            <a:off x="7543800" y="5472357"/>
            <a:ext cx="224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min cost = 10</a:t>
            </a:r>
            <a:endParaRPr lang="en-UG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04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Pick a starting node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Pick the lowest cost edge leaving that node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Continue for picked node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Do not account for edges that cannot yield a Hamiltonian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O(n</a:t>
            </a:r>
            <a:r>
              <a:rPr lang="en-US" sz="2800" baseline="30000" dirty="0"/>
              <a:t>2</a:t>
            </a:r>
            <a:r>
              <a:rPr lang="en-US" sz="2800" dirty="0"/>
              <a:t>) – For each edge, chose from at most n edges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DBC42DC-FAAE-4A86-92E5-BA78A3291F0C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BBF7B6-B807-47F5-BE1D-CA209B12FC56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145484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NEAREST-NEIGHBOR(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[∞, … ,∞] 		// array of size v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 ] 	// array of size v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for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1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continue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-1]][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] &lt;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-1]: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-1]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-1]][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shortest_path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]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total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_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SUM(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costs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1BB1DD5-1702-47C9-8BE8-F03787F44EA8}"/>
              </a:ext>
            </a:extLst>
          </p:cNvPr>
          <p:cNvSpPr/>
          <p:nvPr/>
        </p:nvSpPr>
        <p:spPr>
          <a:xfrm rot="16200000" flipH="1">
            <a:off x="10684960" y="656818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C9C07A-E165-4126-A621-5A3D0384A9DA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54855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blipFill>
                <a:blip r:embed="rId2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CA2C45-0A6F-4F28-8377-5992923D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5" y="593264"/>
            <a:ext cx="6448631" cy="5848949"/>
          </a:xfrm>
          <a:prstGeom prst="rect">
            <a:avLst/>
          </a:prstGeom>
        </p:spPr>
      </p:pic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0B23A4-609B-4369-A8C6-EBF87EE3FF0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403647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67527-4A09-4A9B-AF64-92E10C4B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623083"/>
            <a:ext cx="6659218" cy="5985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44B19-81D7-4EBE-A1FC-3A2FE0394BBC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44B19-81D7-4EBE-A1FC-3A2FE0394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785C81C7-BEF7-4787-A2F1-80A1C6503E13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7FC0BE29-E354-4B91-9DD6-2A00A53758D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7B7740-EB9E-492E-852B-82BAC3C7315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68825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37F9D0-832D-4BA6-A6A6-BD49B15E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8" y="614640"/>
            <a:ext cx="6153580" cy="581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26866-71DD-4EC0-ABE8-6AD8555544C8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26866-71DD-4EC0-ABE8-6AD855554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06532D9D-F96B-487C-A2CB-7616D52A5EE7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7D10CCE5-A69C-497B-B84B-05C0E6FF790E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9B65E1-7B8F-442C-B404-4273D0216FB6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02469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0B3A0F-EF78-4324-A137-E47F6735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8" y="741051"/>
            <a:ext cx="5910618" cy="549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6342-11F1-4C58-9DA4-A2F3B16DE22B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6342-11F1-4C58-9DA4-A2F3B16DE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E5515712-25EE-4863-A5D9-9FB578C6DDA1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8BE4FE35-0F2C-429E-B8B7-0D1E381B93BF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F650F5-8E29-4A7B-808F-1CBB0C38CD3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69446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1DF2A-11A4-44A2-9113-FAA4A153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6" y="684008"/>
            <a:ext cx="6244283" cy="5766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84A29-DC77-4B39-9141-4F60A1681F1F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84A29-DC77-4B39-9141-4F60A1681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58309477-3F52-4895-8E50-D6D02E5C7B17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0E8BAA4C-3B81-42BE-A490-51B67A7370FB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A3D89E-3055-49DF-AFCA-5841BC666AEB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999500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E82E-2AD9-4A9D-8DFF-8D683D37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2" y="710715"/>
            <a:ext cx="5957243" cy="5693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B6FB8-F592-441A-AE18-FAFA1EA7744B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B6FB8-F592-441A-AE18-FAFA1EA77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E235C06-0EB7-43C6-9F39-BC351ADA6C29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D4A08C34-5CAD-4CCF-8FE7-BAD120E3C1A1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A39435-9041-45EC-A2EC-CF3B1CB0E8D0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</a:t>
            </a:r>
            <a:r>
              <a:rPr lang="en-US" sz="2000" cap="none" dirty="0">
                <a:solidFill>
                  <a:schemeClr val="accent1"/>
                </a:solidFill>
              </a:rPr>
              <a:t>Nearest neighbor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31226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D6C-C512-4488-8E80-D238C2D0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9843-D5E7-47E5-B99C-23D78676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0000"/>
          </a:xfrm>
        </p:spPr>
        <p:txBody>
          <a:bodyPr>
            <a:normAutofit/>
          </a:bodyPr>
          <a:lstStyle/>
          <a:p>
            <a:r>
              <a:rPr lang="en-US" sz="2200" dirty="0"/>
              <a:t>There are several ways of solving for the optimal solution, but none so far are polynomial time algorithms</a:t>
            </a:r>
          </a:p>
          <a:p>
            <a:r>
              <a:rPr lang="en-US" sz="2200" dirty="0"/>
              <a:t>Instead, a heuristic approach to solving TSP can be used</a:t>
            </a:r>
          </a:p>
          <a:p>
            <a:pPr lvl="1"/>
            <a:r>
              <a:rPr lang="en-US" sz="2200" dirty="0"/>
              <a:t>Heuristics refer to approximation methods</a:t>
            </a:r>
          </a:p>
          <a:p>
            <a:r>
              <a:rPr lang="en-US" sz="2200" dirty="0"/>
              <a:t>Trade-off between accuracy and computation speed</a:t>
            </a:r>
          </a:p>
          <a:p>
            <a:r>
              <a:rPr lang="en-US" sz="2200" dirty="0"/>
              <a:t>Record the speeds of various algorithms</a:t>
            </a:r>
          </a:p>
          <a:p>
            <a:pPr lvl="1"/>
            <a:r>
              <a:rPr lang="en-US" sz="2000" dirty="0"/>
              <a:t>Analyze the runtime complexities</a:t>
            </a:r>
          </a:p>
          <a:p>
            <a:pPr lvl="1"/>
            <a:r>
              <a:rPr lang="en-US" sz="2000" dirty="0"/>
              <a:t>Estimate time as problem size gets big</a:t>
            </a:r>
          </a:p>
          <a:p>
            <a:pPr lvl="1"/>
            <a:r>
              <a:rPr lang="en-US" sz="2000" dirty="0"/>
              <a:t>Evaluate accuracy vs computation speed trade-off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EBFDE6C-B154-411B-9396-2D17589E1CA3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5C69AC-F3AD-4866-85F5-5FF158A4594F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1"/>
                </a:solidFill>
              </a:rPr>
              <a:t>Introducing TSP </a:t>
            </a:r>
            <a:r>
              <a:rPr lang="en-US" sz="2000" cap="none" dirty="0">
                <a:solidFill>
                  <a:schemeClr val="accent4"/>
                </a:solidFill>
              </a:rPr>
              <a:t>| Brute force solution | Best first search 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36724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52" y="1885856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Picks lowest cost edge from all edges (greedy choice)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Invalidates edges that cannot be part of this solution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Repeats until a Hamiltonian cycle is constructed (picks v-1 edges)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O(n</a:t>
            </a:r>
            <a:r>
              <a:rPr lang="en-US" sz="2800" baseline="30000" dirty="0"/>
              <a:t>3</a:t>
            </a:r>
            <a:r>
              <a:rPr lang="en-US" sz="2800" dirty="0"/>
              <a:t>) – For each edge chosen, look through n</a:t>
            </a:r>
            <a:r>
              <a:rPr lang="en-US" sz="2800" baseline="30000" dirty="0"/>
              <a:t>2</a:t>
            </a:r>
            <a:r>
              <a:rPr lang="en-US" sz="2800" dirty="0"/>
              <a:t> edges (n *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5A3839-C58F-466E-A010-30D74834DE4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83A47D9-3092-4FB8-A280-2FBFCEB9669C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0913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8064278" cy="5635622"/>
          </a:xfrm>
        </p:spPr>
        <p:txBody>
          <a:bodyPr vert="horz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GREEDY-HEURISTIC(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[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1, … 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1] 	    // length of arrays =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∞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for each non-diagonal element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A’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&lt;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&amp;&amp;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!=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min_cost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row and column index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in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A’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pairs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Removing edges leaving vertex at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and entering vertex at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up to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v:</a:t>
            </a:r>
            <a:endParaRPr lang="en-US" sz="19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A’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9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 A’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9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9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	Invalidation cases: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 edge connects 0 or 1 connected components: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remove back edges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else if edge connects 2 connect components: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remove back edges and cross edges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BE2E339-0695-42AA-9A2B-630BE99F26A8}"/>
              </a:ext>
            </a:extLst>
          </p:cNvPr>
          <p:cNvSpPr/>
          <p:nvPr/>
        </p:nvSpPr>
        <p:spPr>
          <a:xfrm rot="16200000" flipH="1">
            <a:off x="10684961" y="65087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8BCF68-1089-404C-8B1C-16E1C62E685C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537643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8064278" cy="5854283"/>
          </a:xfrm>
        </p:spPr>
        <p:txBody>
          <a:bodyPr vert="horz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Checks if edge connects two connected components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]!=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&amp;&amp;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]!=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-1: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1 to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v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A’[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]= –1;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Remove all in and out edges to this edge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Connects the two connected components by removing cross edges between them	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k =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for k =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	k =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j =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// Case where edge is alone or connects to only one connected component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	else: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Remove back edges of connected segment from vertex at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to prevent cycles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]][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 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pairs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// Removes back edges of connected segment from vertex at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to prevent cycles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loc_i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!= –1: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A’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loc_j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 = –1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			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reverse_pairs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sz="11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endParaRPr lang="en-US" sz="11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BE2E339-0695-42AA-9A2B-630BE99F26A8}"/>
              </a:ext>
            </a:extLst>
          </p:cNvPr>
          <p:cNvSpPr/>
          <p:nvPr/>
        </p:nvSpPr>
        <p:spPr>
          <a:xfrm rot="16200000" flipH="1">
            <a:off x="10684961" y="65087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94B12F-AAF4-4285-B8BE-49A38707E890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321969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2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CA2C45-0A6F-4F28-8377-5992923D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5" y="593264"/>
            <a:ext cx="6448631" cy="5848949"/>
          </a:xfrm>
          <a:prstGeom prst="rect">
            <a:avLst/>
          </a:prstGeom>
        </p:spPr>
      </p:pic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369D9B-93CF-43D8-947D-D309D087A3A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192289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6C566-D02A-46B8-9FB9-88C4647E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49" y="709612"/>
            <a:ext cx="5829222" cy="5627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9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A77E3B-8E2E-4DD2-969F-E1B9C31241FF}"/>
              </a:ext>
            </a:extLst>
          </p:cNvPr>
          <p:cNvSpPr/>
          <p:nvPr/>
        </p:nvSpPr>
        <p:spPr>
          <a:xfrm>
            <a:off x="6161939" y="4224467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1D27-7EEF-4483-9972-90AB9D19312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266521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6C566-D02A-46B8-9FB9-88C4647E5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49" y="709612"/>
            <a:ext cx="5829222" cy="5627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41" y="1880778"/>
                <a:ext cx="3415358" cy="2529219"/>
              </a:xfrm>
              <a:prstGeom prst="rect">
                <a:avLst/>
              </a:prstGeom>
              <a:blipFill>
                <a:blip r:embed="rId3"/>
                <a:stretch>
                  <a:fillRect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B1F9BD-F2EB-43B6-9C84-379A9C8B82F4}"/>
              </a:ext>
            </a:extLst>
          </p:cNvPr>
          <p:cNvSpPr/>
          <p:nvPr/>
        </p:nvSpPr>
        <p:spPr>
          <a:xfrm>
            <a:off x="5721304" y="4072067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B68A5D-435B-467E-8A30-FDFFEB106D59}"/>
              </a:ext>
            </a:extLst>
          </p:cNvPr>
          <p:cNvSpPr/>
          <p:nvPr/>
        </p:nvSpPr>
        <p:spPr>
          <a:xfrm>
            <a:off x="3850466" y="2847213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0326CA-548A-4F86-B9DC-569A5DB21039}"/>
              </a:ext>
            </a:extLst>
          </p:cNvPr>
          <p:cNvSpPr/>
          <p:nvPr/>
        </p:nvSpPr>
        <p:spPr>
          <a:xfrm>
            <a:off x="4969243" y="191858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8C4AF2-D920-4890-BA77-1E9F37F2B9EA}"/>
              </a:ext>
            </a:extLst>
          </p:cNvPr>
          <p:cNvSpPr/>
          <p:nvPr/>
        </p:nvSpPr>
        <p:spPr>
          <a:xfrm>
            <a:off x="4452408" y="4353676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3C9F72-EB3D-4432-BCB2-7A973D334A59}"/>
              </a:ext>
            </a:extLst>
          </p:cNvPr>
          <p:cNvSpPr/>
          <p:nvPr/>
        </p:nvSpPr>
        <p:spPr>
          <a:xfrm>
            <a:off x="3836182" y="5486737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3ED7A0-022A-43A4-9CB4-5A79F11E84E0}"/>
              </a:ext>
            </a:extLst>
          </p:cNvPr>
          <p:cNvSpPr/>
          <p:nvPr/>
        </p:nvSpPr>
        <p:spPr>
          <a:xfrm>
            <a:off x="3518130" y="397598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77A281-46A8-4C4D-968E-0784DE6D84DA}"/>
              </a:ext>
            </a:extLst>
          </p:cNvPr>
          <p:cNvSpPr/>
          <p:nvPr/>
        </p:nvSpPr>
        <p:spPr>
          <a:xfrm>
            <a:off x="4873165" y="321398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392EE8-3ABA-4734-8CFA-2F52F5CFB2F7}"/>
              </a:ext>
            </a:extLst>
          </p:cNvPr>
          <p:cNvSpPr/>
          <p:nvPr/>
        </p:nvSpPr>
        <p:spPr>
          <a:xfrm>
            <a:off x="6161939" y="4224467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F5220E-0261-4535-97FB-D461EBCE74B7}"/>
              </a:ext>
            </a:extLst>
          </p:cNvPr>
          <p:cNvSpPr/>
          <p:nvPr/>
        </p:nvSpPr>
        <p:spPr>
          <a:xfrm>
            <a:off x="7692887" y="3011557"/>
            <a:ext cx="2951922" cy="30811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B103B8E-26DE-45E0-B911-3F1766DA695D}"/>
              </a:ext>
            </a:extLst>
          </p:cNvPr>
          <p:cNvSpPr/>
          <p:nvPr/>
        </p:nvSpPr>
        <p:spPr>
          <a:xfrm>
            <a:off x="8958470" y="2637183"/>
            <a:ext cx="394252" cy="17757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F154D7-6F49-4437-B841-F46E72A8B3C8}"/>
              </a:ext>
            </a:extLst>
          </p:cNvPr>
          <p:cNvSpPr/>
          <p:nvPr/>
        </p:nvSpPr>
        <p:spPr>
          <a:xfrm>
            <a:off x="8328668" y="3339884"/>
            <a:ext cx="387949" cy="387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FFD660A-6624-41E5-9F32-35189DEFF24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302295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BA517-FA95-4E99-889B-25EEB65F8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69" y="695739"/>
            <a:ext cx="6128592" cy="5635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730FD-A8CB-4298-A9F8-0D1D2BF42882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F6A3D8A-2F25-4A1A-BA5B-E9A24BEC147E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332853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9C922-CF35-4FCE-9807-B6F147A3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707749"/>
            <a:ext cx="6094535" cy="558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16C10-BAAA-4C29-A934-8CCF322AE859}"/>
              </a:ext>
            </a:extLst>
          </p:cNvPr>
          <p:cNvSpPr/>
          <p:nvPr/>
        </p:nvSpPr>
        <p:spPr>
          <a:xfrm>
            <a:off x="3269652" y="3339884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369BC-4E2C-4E20-9D77-65F523FF116B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FDADE1F9-F6E8-4F0E-9AA0-72253365143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627188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9C922-CF35-4FCE-9807-B6F147A3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5" y="707749"/>
            <a:ext cx="6094535" cy="558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3B0B3B-274F-4FB3-8773-BA09C1CA2349}"/>
              </a:ext>
            </a:extLst>
          </p:cNvPr>
          <p:cNvSpPr/>
          <p:nvPr/>
        </p:nvSpPr>
        <p:spPr>
          <a:xfrm>
            <a:off x="2703121" y="1948406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F438F9-45AB-4A53-8974-F7B384089D3A}"/>
              </a:ext>
            </a:extLst>
          </p:cNvPr>
          <p:cNvSpPr/>
          <p:nvPr/>
        </p:nvSpPr>
        <p:spPr>
          <a:xfrm>
            <a:off x="5201156" y="1613788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A54C29-FE01-4B75-81FD-823CE4A35DDB}"/>
              </a:ext>
            </a:extLst>
          </p:cNvPr>
          <p:cNvSpPr/>
          <p:nvPr/>
        </p:nvSpPr>
        <p:spPr>
          <a:xfrm>
            <a:off x="3839495" y="5857797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9EE813-4E07-4CED-991C-21C4DE5F0847}"/>
              </a:ext>
            </a:extLst>
          </p:cNvPr>
          <p:cNvSpPr/>
          <p:nvPr/>
        </p:nvSpPr>
        <p:spPr>
          <a:xfrm>
            <a:off x="1990817" y="4108511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C7877-C523-42EA-9C58-F08B1AA78BD8}"/>
              </a:ext>
            </a:extLst>
          </p:cNvPr>
          <p:cNvSpPr/>
          <p:nvPr/>
        </p:nvSpPr>
        <p:spPr>
          <a:xfrm>
            <a:off x="3269652" y="3339885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0A51FF-4F72-4E88-8643-1A20010C4CCE}"/>
              </a:ext>
            </a:extLst>
          </p:cNvPr>
          <p:cNvSpPr/>
          <p:nvPr/>
        </p:nvSpPr>
        <p:spPr>
          <a:xfrm>
            <a:off x="7623313" y="2663688"/>
            <a:ext cx="3130826" cy="2782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3BC139-49E1-477A-81CF-7DFA975F2AAB}"/>
              </a:ext>
            </a:extLst>
          </p:cNvPr>
          <p:cNvSpPr/>
          <p:nvPr/>
        </p:nvSpPr>
        <p:spPr>
          <a:xfrm>
            <a:off x="9680714" y="2613992"/>
            <a:ext cx="377686" cy="18387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AEB8E4-283A-4369-8EED-91D3503C947E}"/>
              </a:ext>
            </a:extLst>
          </p:cNvPr>
          <p:cNvSpPr/>
          <p:nvPr/>
        </p:nvSpPr>
        <p:spPr>
          <a:xfrm>
            <a:off x="2815765" y="3213988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60A714-7347-45BE-84E7-79232EB621BC}"/>
              </a:ext>
            </a:extLst>
          </p:cNvPr>
          <p:cNvSpPr/>
          <p:nvPr/>
        </p:nvSpPr>
        <p:spPr>
          <a:xfrm>
            <a:off x="7540164" y="3684440"/>
            <a:ext cx="440957" cy="3906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0ED546-C248-4372-BBB4-A9C42004587C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E272136B-32AB-4EB0-9669-FB846E022AA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1764514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9D1F3A-CA7E-46EF-BBC7-3E86632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58" y="695739"/>
            <a:ext cx="5746492" cy="5526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15EA478-DCBB-44DD-BEC9-4EDBE7D132FD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409030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5C5BD-DA46-4869-B489-EE8B5EA91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7713-E40D-4F12-BDE8-DB9EDC217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2484324" y="685338"/>
            <a:ext cx="3907000" cy="7066723"/>
          </a:xfrm>
        </p:spPr>
        <p:txBody>
          <a:bodyPr>
            <a:normAutofit/>
          </a:bodyPr>
          <a:lstStyle/>
          <a:p>
            <a:r>
              <a:rPr lang="en-US" sz="3200" dirty="0"/>
              <a:t>Brute force solution – O(n!)</a:t>
            </a:r>
          </a:p>
          <a:p>
            <a:r>
              <a:rPr lang="en-US" sz="3200" dirty="0"/>
              <a:t>Best first search – O(n!)</a:t>
            </a:r>
          </a:p>
          <a:p>
            <a:r>
              <a:rPr lang="en-US" sz="3200" dirty="0"/>
              <a:t>Nearest neighbor – O(n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</a:p>
          <a:p>
            <a:r>
              <a:rPr lang="en-US" sz="3200" dirty="0"/>
              <a:t>Greedy heuristic – O(n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</a:p>
          <a:p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75612A-151A-4D9B-9B17-085500093D8C}"/>
              </a:ext>
            </a:extLst>
          </p:cNvPr>
          <p:cNvSpPr txBox="1">
            <a:spLocks/>
          </p:cNvSpPr>
          <p:nvPr/>
        </p:nvSpPr>
        <p:spPr>
          <a:xfrm rot="16200000">
            <a:off x="3865796" y="-2158243"/>
            <a:ext cx="1144056" cy="7066723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>
                <a:solidFill>
                  <a:schemeClr val="accent1"/>
                </a:solidFill>
                <a:latin typeface="+mn-lt"/>
              </a:rPr>
              <a:t>Exact and Heuristic Algorithms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FCF5BC6D-3AD8-494F-8C13-E976934DB424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A0F026-7B39-4E01-A279-EA5413933A6B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1"/>
                </a:solidFill>
              </a:rPr>
              <a:t>Introducing TSP </a:t>
            </a:r>
            <a:r>
              <a:rPr lang="en-US" sz="2000" cap="none" dirty="0">
                <a:solidFill>
                  <a:schemeClr val="accent4"/>
                </a:solidFill>
              </a:rPr>
              <a:t>| Brute force solution | Best first search 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852084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504C2-249B-4775-A5F6-FCC86915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592578"/>
            <a:ext cx="6224782" cy="5731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FE6FEC-8E8F-4C66-B643-81C01D0968B3}"/>
              </a:ext>
            </a:extLst>
          </p:cNvPr>
          <p:cNvSpPr/>
          <p:nvPr/>
        </p:nvSpPr>
        <p:spPr>
          <a:xfrm>
            <a:off x="2524217" y="1640293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E8919C-1FA5-4436-9846-3999E434323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241093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504C2-249B-4775-A5F6-FCC86915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592578"/>
            <a:ext cx="6224782" cy="5731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CFE6FEC-8E8F-4C66-B643-81C01D0968B3}"/>
              </a:ext>
            </a:extLst>
          </p:cNvPr>
          <p:cNvSpPr/>
          <p:nvPr/>
        </p:nvSpPr>
        <p:spPr>
          <a:xfrm>
            <a:off x="2524217" y="1640293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EAF2B-69C8-45E1-AE78-A5ED3CEFD4AA}"/>
              </a:ext>
            </a:extLst>
          </p:cNvPr>
          <p:cNvSpPr/>
          <p:nvPr/>
        </p:nvSpPr>
        <p:spPr>
          <a:xfrm>
            <a:off x="1633008" y="4237719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88C46A-2A6F-415E-9AE5-AD672BD1D5D0}"/>
              </a:ext>
            </a:extLst>
          </p:cNvPr>
          <p:cNvSpPr/>
          <p:nvPr/>
        </p:nvSpPr>
        <p:spPr>
          <a:xfrm>
            <a:off x="10359564" y="3671188"/>
            <a:ext cx="404514" cy="403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98FF70-B48E-42B3-9F62-4375DF0785C7}"/>
              </a:ext>
            </a:extLst>
          </p:cNvPr>
          <p:cNvSpPr/>
          <p:nvPr/>
        </p:nvSpPr>
        <p:spPr>
          <a:xfrm>
            <a:off x="7583556" y="4084984"/>
            <a:ext cx="3130826" cy="27829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742C04-8554-4B36-B6FD-5F126E14B93E}"/>
              </a:ext>
            </a:extLst>
          </p:cNvPr>
          <p:cNvSpPr/>
          <p:nvPr/>
        </p:nvSpPr>
        <p:spPr>
          <a:xfrm>
            <a:off x="7553739" y="2663688"/>
            <a:ext cx="427383" cy="17492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AD675C-6859-4CD4-B33A-E55714C8129D}"/>
              </a:ext>
            </a:extLst>
          </p:cNvPr>
          <p:cNvSpPr/>
          <p:nvPr/>
        </p:nvSpPr>
        <p:spPr>
          <a:xfrm>
            <a:off x="4528608" y="3316693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4D6B3C-B3F1-4062-817D-69005EB76576}"/>
              </a:ext>
            </a:extLst>
          </p:cNvPr>
          <p:cNvSpPr/>
          <p:nvPr/>
        </p:nvSpPr>
        <p:spPr>
          <a:xfrm>
            <a:off x="3872626" y="2481806"/>
            <a:ext cx="324998" cy="3578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28C9B84-ACFF-4E48-86A9-0C550496927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414218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06301-04D1-4F44-8659-267639D5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631906"/>
            <a:ext cx="6331226" cy="5733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/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Adjacency matrix</a:t>
                </a:r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E5A5F-9529-4644-B20B-EF42F586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65" y="1880778"/>
                <a:ext cx="3711914" cy="2561086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651361A-39D3-4D55-B93D-D8184D147F8D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5E889BB2-2F68-4DF9-93CD-7BF211C57AD2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586706-1C9E-4D25-95C7-42D44E5628DF}"/>
              </a:ext>
            </a:extLst>
          </p:cNvPr>
          <p:cNvCxnSpPr/>
          <p:nvPr/>
        </p:nvCxnSpPr>
        <p:spPr>
          <a:xfrm flipH="1">
            <a:off x="6311348" y="4283765"/>
            <a:ext cx="79513" cy="23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BCBEE0-4930-4848-9C2A-A4B828C05BAC}"/>
              </a:ext>
            </a:extLst>
          </p:cNvPr>
          <p:cNvCxnSpPr>
            <a:cxnSpLocks/>
          </p:cNvCxnSpPr>
          <p:nvPr/>
        </p:nvCxnSpPr>
        <p:spPr>
          <a:xfrm flipH="1">
            <a:off x="3389243" y="3432312"/>
            <a:ext cx="72890" cy="175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34ED6-13A6-48C0-A2EF-BA6527EEC961}"/>
              </a:ext>
            </a:extLst>
          </p:cNvPr>
          <p:cNvCxnSpPr>
            <a:cxnSpLocks/>
          </p:cNvCxnSpPr>
          <p:nvPr/>
        </p:nvCxnSpPr>
        <p:spPr>
          <a:xfrm flipH="1">
            <a:off x="2653748" y="1828800"/>
            <a:ext cx="139148" cy="9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587C3F-172E-4DFD-B2C0-0EDA7594A51E}"/>
              </a:ext>
            </a:extLst>
          </p:cNvPr>
          <p:cNvSpPr/>
          <p:nvPr/>
        </p:nvSpPr>
        <p:spPr>
          <a:xfrm>
            <a:off x="3309409" y="4294041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F0FCC2-05FB-409A-810A-992A42ACE08F}"/>
              </a:ext>
            </a:extLst>
          </p:cNvPr>
          <p:cNvSpPr/>
          <p:nvPr/>
        </p:nvSpPr>
        <p:spPr>
          <a:xfrm>
            <a:off x="4237061" y="4068754"/>
            <a:ext cx="324998" cy="3578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1B94D71-1F6E-4821-9DEB-4FCCD2F198F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</a:t>
            </a:r>
            <a:r>
              <a:rPr lang="en-US" sz="2000" cap="none" dirty="0">
                <a:solidFill>
                  <a:schemeClr val="accent1"/>
                </a:solidFill>
              </a:rPr>
              <a:t>Greedy heuristic</a:t>
            </a:r>
            <a:r>
              <a:rPr lang="en-US" sz="2000" cap="none" dirty="0">
                <a:solidFill>
                  <a:schemeClr val="accent4"/>
                </a:solidFill>
              </a:rPr>
              <a:t>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753022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5D79-4AFC-4101-9048-3E55814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8651-31D0-422F-BB58-8F81703D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4882"/>
            <a:ext cx="11029615" cy="440949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Language: C++</a:t>
            </a:r>
          </a:p>
          <a:p>
            <a:r>
              <a:rPr lang="en-US" sz="2000" dirty="0"/>
              <a:t>All solutions use an adjacency matrix</a:t>
            </a:r>
          </a:p>
          <a:p>
            <a:r>
              <a:rPr lang="en-US" sz="2000" dirty="0"/>
              <a:t>Brute force solution:</a:t>
            </a:r>
          </a:p>
          <a:p>
            <a:pPr lvl="1"/>
            <a:r>
              <a:rPr lang="en-US" sz="1800" dirty="0"/>
              <a:t>Single array used to store and permute path</a:t>
            </a:r>
          </a:p>
          <a:p>
            <a:r>
              <a:rPr lang="en-US" sz="2000" dirty="0"/>
              <a:t>Best first search:</a:t>
            </a:r>
          </a:p>
          <a:p>
            <a:pPr lvl="1"/>
            <a:r>
              <a:rPr lang="en-US" sz="1800" dirty="0"/>
              <a:t>Node class: holds cost/bound and path array</a:t>
            </a:r>
          </a:p>
          <a:p>
            <a:pPr lvl="1"/>
            <a:r>
              <a:rPr lang="en-US" sz="1800" dirty="0"/>
              <a:t>Priority queue: holds promising Nodes</a:t>
            </a:r>
          </a:p>
          <a:p>
            <a:r>
              <a:rPr lang="en-US" sz="2000" dirty="0"/>
              <a:t>Nearest neighbor:</a:t>
            </a:r>
          </a:p>
          <a:p>
            <a:pPr lvl="1"/>
            <a:r>
              <a:rPr lang="en-US" sz="1800" dirty="0"/>
              <a:t>Populates a path array with each chosen element</a:t>
            </a:r>
          </a:p>
          <a:p>
            <a:r>
              <a:rPr lang="en-US" sz="2000" dirty="0"/>
              <a:t>Greedy heuristic:</a:t>
            </a:r>
          </a:p>
          <a:p>
            <a:pPr lvl="1"/>
            <a:r>
              <a:rPr lang="en-US" sz="1800" dirty="0"/>
              <a:t>Uses adjacency prime matrix to invalidate edges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A12B6C-5410-4FE7-AFEE-9AD32F7C9C72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030424C-4555-45CB-9754-3865718BB008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76500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A712-2940-4B07-93D0-6ADA441B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DDE6-1737-42EB-A88E-2C4944EA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We know solving TSP and getting a brute force solution is difficult, but we do not know what “difficult” means in relation to the heuristic algorithms.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what extent can we use the exact algorithms in a reasonable amount of time?</a:t>
            </a:r>
          </a:p>
          <a:p>
            <a:r>
              <a:rPr lang="en-US" sz="2400" dirty="0"/>
              <a:t>How much faster are the heuristic algorithms?</a:t>
            </a:r>
          </a:p>
          <a:p>
            <a:r>
              <a:rPr lang="en-US" sz="2400" dirty="0"/>
              <a:t>At what point is the trade-off between accuracy and computation time worthwhile?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364535-5431-41BB-A461-86E2AF757471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FADA08D4-2C97-4412-8A45-C2E8629ACDC0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701051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A712-2940-4B07-93D0-6ADA441B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DDE6-1737-42EB-A88E-2C4944EA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74" y="2071165"/>
            <a:ext cx="11029615" cy="3678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Ran exact algorithm with n up to 12.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Ran heuristic algorithms with n up to 500.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Results of running program where recorded in tables to create graphs.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364535-5431-41BB-A461-86E2AF757471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56F9044-FF64-4A46-84A5-C29FE5F2E64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89179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5729E2-8B19-4B6F-B321-3FECE1668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47890"/>
              </p:ext>
            </p:extLst>
          </p:nvPr>
        </p:nvGraphicFramePr>
        <p:xfrm>
          <a:off x="447259" y="636103"/>
          <a:ext cx="11310732" cy="5893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4534">
                  <a:extLst>
                    <a:ext uri="{9D8B030D-6E8A-4147-A177-3AD203B41FA5}">
                      <a16:colId xmlns:a16="http://schemas.microsoft.com/office/drawing/2014/main" val="1951936382"/>
                    </a:ext>
                  </a:extLst>
                </a:gridCol>
                <a:gridCol w="310588">
                  <a:extLst>
                    <a:ext uri="{9D8B030D-6E8A-4147-A177-3AD203B41FA5}">
                      <a16:colId xmlns:a16="http://schemas.microsoft.com/office/drawing/2014/main" val="1822134758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3779010391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2701377186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4143066383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839448898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4262470742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3409812394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4039985709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2044813264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2692312445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1307431716"/>
                    </a:ext>
                  </a:extLst>
                </a:gridCol>
              </a:tblGrid>
              <a:tr h="262369">
                <a:tc rowSpan="2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4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6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8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10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v = 12</a:t>
                      </a:r>
                    </a:p>
                  </a:txBody>
                  <a:tcPr marL="5105" marR="5105" marT="3403" marB="3403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54443"/>
                  </a:ext>
                </a:extLst>
              </a:tr>
              <a:tr h="3590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run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cost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time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200969162"/>
                  </a:ext>
                </a:extLst>
              </a:tr>
              <a:tr h="262369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Brute Force: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4.90E-05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1594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0.001904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1523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0.121871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16.8795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15767660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1593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869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4.10E-05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1682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0.002511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1949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0.120384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16.9117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048841045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748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3.70E-05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2003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0.002118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0.122839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1732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16.9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367232669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863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1283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3.80E-05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2439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0.002071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1500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0.123275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1187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16.9917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598424212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1699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4.50E-05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1962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0.001722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1752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0.121927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1957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17.0318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011513849"/>
                  </a:ext>
                </a:extLst>
              </a:tr>
              <a:tr h="288166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Best First Search: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2.80E-05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6.20E-05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1594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0.000361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1523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0.001173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0.023328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469734056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1593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1.60E-05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869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6.40E-05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1682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0.000208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1949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0.000562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2337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0.000536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4854156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748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6.70E-05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2003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0.000221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2537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0.004836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1732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0.008576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145413187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863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1.20E-05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1283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2.60E-05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2439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0.00078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1500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0.000824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1187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0.002672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733949687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1699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2.30E-05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1962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0.000135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1752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0.011143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1957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0.0458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785513713"/>
                  </a:ext>
                </a:extLst>
              </a:tr>
              <a:tr h="256576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Greedy heuristic: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1790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2358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1.60E-05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88919771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1767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1985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2191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7.00E-06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2307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2388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1.60E-05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169889120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933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2294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2278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7.00E-06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2790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2915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651991224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1300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1541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2564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2233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2222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2.40E-05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334178887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2213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2033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2201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2624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730961558"/>
                  </a:ext>
                </a:extLst>
              </a:tr>
              <a:tr h="267459">
                <a:tc rowSpan="5"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Nearest Neighbor:</a:t>
                      </a:r>
                    </a:p>
                  </a:txBody>
                  <a:tcPr marL="5105" marR="5105" marT="3403" marB="3403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1135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2529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2522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2645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2753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52591251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1767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1985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2241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2307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2949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341288653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748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2131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2473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3150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2661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2643887915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863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1801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2978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3157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2101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333671715"/>
                  </a:ext>
                </a:extLst>
              </a:tr>
              <a:tr h="262369">
                <a:tc vMerge="1">
                  <a:txBody>
                    <a:bodyPr/>
                    <a:lstStyle/>
                    <a:p>
                      <a:pPr algn="r" rtl="0" fontAlgn="b"/>
                      <a:endParaRPr lang="en-US" sz="1200" dirty="0">
                        <a:effectLst/>
                      </a:endParaRP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1442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2077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2339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2112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3.00E-06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2331</a:t>
                      </a:r>
                    </a:p>
                  </a:txBody>
                  <a:tcPr marL="5105" marR="5105" marT="3403" marB="3403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8.00E-06</a:t>
                      </a:r>
                    </a:p>
                  </a:txBody>
                  <a:tcPr marL="5105" marR="5105" marT="3403" marB="3403" anchor="b"/>
                </a:tc>
                <a:extLst>
                  <a:ext uri="{0D108BD9-81ED-4DB2-BD59-A6C34878D82A}">
                    <a16:rowId xmlns:a16="http://schemas.microsoft.com/office/drawing/2014/main" val="140129839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8672238C-85E8-41BB-BD92-EBDEC5548742}"/>
              </a:ext>
            </a:extLst>
          </p:cNvPr>
          <p:cNvSpPr/>
          <p:nvPr/>
        </p:nvSpPr>
        <p:spPr>
          <a:xfrm rot="5400000" flipH="1">
            <a:off x="556296" y="5977793"/>
            <a:ext cx="463417" cy="67951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062306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862FC6-F822-4F2E-B8D8-48B5827D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1149976"/>
            <a:ext cx="7410901" cy="45991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351DF1-A5E0-497A-BDC2-B8E0B6444F59}"/>
              </a:ext>
            </a:extLst>
          </p:cNvPr>
          <p:cNvSpPr txBox="1">
            <a:spLocks/>
          </p:cNvSpPr>
          <p:nvPr/>
        </p:nvSpPr>
        <p:spPr>
          <a:xfrm>
            <a:off x="8092966" y="1051034"/>
            <a:ext cx="3517841" cy="539180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Scale is logarithmic: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Linear derivative on logarithmic scale is factorial growth. 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Both algorithms exhibit factorial growth, but best first search has a much faster average case.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Brute force has smaller hidden constants than best first search.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Following this trend, brute force will take an hour at n = 14 and seven months for n = 17.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F25A796-C866-45B1-A0E1-FDA2ED769668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47727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FAF2E-FD67-4765-9CE7-B383EB30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1040523"/>
            <a:ext cx="11297920" cy="5097517"/>
          </a:xfrm>
          <a:prstGeom prst="rect">
            <a:avLst/>
          </a:prstGeom>
        </p:spPr>
      </p:pic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9512C01-DC96-4D31-94A9-F7C713679969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56398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FAF2E-FD67-4765-9CE7-B383EB30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6" y="3174124"/>
            <a:ext cx="6447580" cy="30795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68618A-2499-4422-88EB-633998609EBE}"/>
              </a:ext>
            </a:extLst>
          </p:cNvPr>
          <p:cNvSpPr txBox="1">
            <a:spLocks/>
          </p:cNvSpPr>
          <p:nvPr/>
        </p:nvSpPr>
        <p:spPr>
          <a:xfrm>
            <a:off x="515007" y="1051035"/>
            <a:ext cx="11095801" cy="20705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dirty="0"/>
              <a:t>Greedy heuristic exhibits O(n</a:t>
            </a:r>
            <a:r>
              <a:rPr lang="en-US" baseline="30000" dirty="0"/>
              <a:t>3</a:t>
            </a:r>
            <a:r>
              <a:rPr lang="en-US" dirty="0"/>
              <a:t>) growth.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Nearest neighbor exhibits O(n</a:t>
            </a:r>
            <a:r>
              <a:rPr lang="en-US" baseline="30000" dirty="0"/>
              <a:t>2</a:t>
            </a:r>
            <a:r>
              <a:rPr lang="en-US" dirty="0"/>
              <a:t>) growth.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Both algorithms grow in polynomial time, with case 500 not even exceeding one second for either algorithm.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Each data point is the average runtime of running each algorithm on 100 different matrices.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F2D07F5C-8FF8-4EAF-92B9-AD6BFFBB53B0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88145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0D09-583E-4CAE-A5AF-B4CF0B5B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7E67-1CF9-4A9F-B9FC-C3DF9370D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Enumerate every single possible Hamiltonian 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Pick the one with the shortest total cost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O(n!) – Chose from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– 1 edges for every choice (n ∙ n-1 ∙ n-2 ∙ … ∙ 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0855FA-22EF-44EB-9A0F-50131232A03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766AFB4F-3DC0-457D-8D0C-265EB4B430ED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7192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A712-2940-4B07-93D0-6ADA441B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DDDE6-1737-42EB-A88E-2C4944EA7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010" y="2301766"/>
                <a:ext cx="11029615" cy="39797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Used inputs from v = 2 to 14 (exact solution took too long to compute for larger values):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	Graphed difference in path costs for each input (5 runs each)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sz="2400" dirty="0"/>
                  <a:t>	The average percentage difference is used: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3200" i="1"/>
                            </m:ctrlPr>
                          </m:naryPr>
                          <m:sub>
                            <m:r>
                              <a:rPr lang="en-US" sz="3200" i="1"/>
                              <m:t>𝑖</m:t>
                            </m:r>
                            <m:r>
                              <a:rPr lang="en-US" sz="3200" i="1"/>
                              <m:t>=1</m:t>
                            </m:r>
                          </m:sub>
                          <m:sup>
                            <m:r>
                              <a:rPr lang="en-US" sz="3200" i="1"/>
                              <m:t>5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32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𝑎𝑝𝑝𝑟𝑜𝑥</m:t>
                                        </m:r>
                                        <m:r>
                                          <a:rPr lang="en-US" sz="3200" i="1"/>
                                          <m:t>, </m:t>
                                        </m:r>
                                        <m:r>
                                          <a:rPr lang="en-US" sz="3200" i="1"/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/>
                                      <m:t>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𝑒𝑥𝑎𝑐𝑡</m:t>
                                        </m:r>
                                        <m:r>
                                          <a:rPr lang="en-US" sz="3200" i="1"/>
                                          <m:t>, </m:t>
                                        </m:r>
                                        <m:r>
                                          <a:rPr lang="en-US" sz="3200" i="1"/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3200" i="1"/>
                                        </m:ctrlPr>
                                      </m:sSubPr>
                                      <m:e>
                                        <m:r>
                                          <a:rPr lang="en-US" sz="3200" i="1"/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i="1"/>
                                          <m:t>𝑒𝑥𝑎𝑐𝑡</m:t>
                                        </m:r>
                                        <m:r>
                                          <a:rPr lang="en-US" sz="3200" i="1"/>
                                          <m:t>, </m:t>
                                        </m:r>
                                        <m:r>
                                          <a:rPr lang="en-US" sz="3200" i="1"/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3200" i="1"/>
                          <m:t>5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Each run accuracy is calculated this way and all 5 accuracies are averaged.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DDDE6-1737-42EB-A88E-2C4944EA7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010" y="2301766"/>
                <a:ext cx="11029615" cy="3979764"/>
              </a:xfrm>
              <a:blipFill>
                <a:blip r:embed="rId2"/>
                <a:stretch>
                  <a:fillRect l="-718"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9364535-5431-41BB-A461-86E2AF757471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DC4836C-0F0F-4C5E-B8C2-83E5C087833A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90350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EA38AC-C19A-4B3E-B9C8-4E3DF4AD134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</a:t>
            </a:r>
            <a:r>
              <a:rPr lang="en-US" sz="2000" cap="none" dirty="0">
                <a:solidFill>
                  <a:schemeClr val="accent1"/>
                </a:solidFill>
              </a:rPr>
              <a:t> </a:t>
            </a:r>
            <a:r>
              <a:rPr lang="en-US" sz="2000" cap="none" dirty="0">
                <a:solidFill>
                  <a:schemeClr val="accent4"/>
                </a:solidFill>
              </a:rPr>
              <a:t>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DF73F1-8336-4505-B288-6799FC157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749573"/>
              </p:ext>
            </p:extLst>
          </p:nvPr>
        </p:nvGraphicFramePr>
        <p:xfrm>
          <a:off x="476471" y="614563"/>
          <a:ext cx="4568496" cy="600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832">
                  <a:extLst>
                    <a:ext uri="{9D8B030D-6E8A-4147-A177-3AD203B41FA5}">
                      <a16:colId xmlns:a16="http://schemas.microsoft.com/office/drawing/2014/main" val="4074945456"/>
                    </a:ext>
                  </a:extLst>
                </a:gridCol>
                <a:gridCol w="1522832">
                  <a:extLst>
                    <a:ext uri="{9D8B030D-6E8A-4147-A177-3AD203B41FA5}">
                      <a16:colId xmlns:a16="http://schemas.microsoft.com/office/drawing/2014/main" val="2337411926"/>
                    </a:ext>
                  </a:extLst>
                </a:gridCol>
                <a:gridCol w="1522832">
                  <a:extLst>
                    <a:ext uri="{9D8B030D-6E8A-4147-A177-3AD203B41FA5}">
                      <a16:colId xmlns:a16="http://schemas.microsoft.com/office/drawing/2014/main" val="3092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Vertices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Greedy Heuristic:</a:t>
                      </a:r>
                    </a:p>
                    <a:p>
                      <a:pPr algn="l"/>
                      <a:r>
                        <a:rPr lang="en-US" dirty="0"/>
                        <a:t>Percent Inaccuracy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Nearest Neighbor:</a:t>
                      </a:r>
                    </a:p>
                    <a:p>
                      <a:pPr algn="l"/>
                      <a:r>
                        <a:rPr lang="en-US" dirty="0"/>
                        <a:t>Percent Inaccuracy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5998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7.733783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7.733783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26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16.05812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32.69521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10.03318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14.38517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58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15.3602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20.41894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22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29.34082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23.91451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499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40.15068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18.20282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06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56.16993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42.59132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539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60.47724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32.42706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75.92465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52.9159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64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47.72851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64.19722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08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60.59493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28.92176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601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70.90247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45.93449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6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71.59878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59.65423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71784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E1EA06B-1DF3-4B97-B300-3F89E1F2F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449" y="1266859"/>
            <a:ext cx="6871344" cy="4366685"/>
          </a:xfrm>
          <a:prstGeom prst="rect">
            <a:avLst/>
          </a:prstGeom>
        </p:spPr>
      </p:pic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50D0CFE6-95EF-4F50-90CE-CC28F60A849A}"/>
              </a:ext>
            </a:extLst>
          </p:cNvPr>
          <p:cNvSpPr/>
          <p:nvPr/>
        </p:nvSpPr>
        <p:spPr>
          <a:xfrm rot="16200000" flipH="1">
            <a:off x="10972652" y="437725"/>
            <a:ext cx="700346" cy="842291"/>
          </a:xfrm>
          <a:prstGeom prst="snip1Rect">
            <a:avLst>
              <a:gd name="adj" fmla="val 380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712439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B108-5E52-495E-8FAD-5B85AE69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vs computation time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CBD7-9276-46F8-A06C-6460D9F3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77870" cy="3996784"/>
          </a:xfrm>
        </p:spPr>
        <p:txBody>
          <a:bodyPr>
            <a:normAutofit/>
          </a:bodyPr>
          <a:lstStyle/>
          <a:p>
            <a:r>
              <a:rPr lang="en-US" dirty="0"/>
              <a:t>On average, inaccuracies were higher for nearest neighbor.</a:t>
            </a:r>
          </a:p>
          <a:p>
            <a:r>
              <a:rPr lang="en-US" dirty="0"/>
              <a:t>Trend shows an increase in average inaccuracy as problem size increases, but the trend is not definitive.</a:t>
            </a:r>
          </a:p>
          <a:p>
            <a:r>
              <a:rPr lang="en-US" dirty="0"/>
              <a:t>At problem sizes larger than n = 14, even best first search will take very long to compute.</a:t>
            </a:r>
          </a:p>
          <a:p>
            <a:r>
              <a:rPr lang="en-US" dirty="0"/>
              <a:t>Despite reaching over 50% inaccuracy (cost of heuristic solution is 50% than optimal solution), having a solution for a large problem size is preferable.</a:t>
            </a:r>
          </a:p>
          <a:p>
            <a:r>
              <a:rPr lang="en-US" dirty="0"/>
              <a:t>At n &gt; 20, any large inaccuracy is better than trying to solve for an exact solution that might take years for even the fastest computers to compute.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288194-54C8-406D-A700-F0900FDA8059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 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BC4B956-84CE-4991-AF5A-F1F784DC4B48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737CA-E34B-4BC4-80E3-1D40A3A5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14" y="2191771"/>
            <a:ext cx="5531692" cy="35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68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A194-BF98-44D0-B918-DF12AF88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EB0C-60CB-470B-AE74-0E3200EF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14298F1-36C5-483E-90BA-42F541A9798B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AB6286-0979-4647-ADF6-575CE484436B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 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</p:spTree>
    <p:extLst>
      <p:ext uri="{BB962C8B-B14F-4D97-AF65-F5344CB8AC3E}">
        <p14:creationId xmlns:p14="http://schemas.microsoft.com/office/powerpoint/2010/main" val="1096094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2C77A-6F6B-4E47-BAE0-3A83047584E3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A6CFA-FE4E-48EF-959E-6A283BCA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5"/>
            <a:ext cx="7896279" cy="5882729"/>
          </a:xfrm>
        </p:spPr>
        <p:txBody>
          <a:bodyPr vert="horz">
            <a:normAutofit/>
          </a:bodyPr>
          <a:lstStyle/>
          <a:p>
            <a:r>
              <a:rPr lang="en-US" sz="2800" dirty="0"/>
              <a:t>Contributions:</a:t>
            </a:r>
          </a:p>
          <a:p>
            <a:pPr lvl="1"/>
            <a:r>
              <a:rPr lang="en-US" sz="2400" dirty="0"/>
              <a:t>James:</a:t>
            </a:r>
          </a:p>
          <a:p>
            <a:pPr lvl="2"/>
            <a:r>
              <a:rPr lang="en-US" sz="2000" dirty="0"/>
              <a:t>Brute force algorithm</a:t>
            </a:r>
          </a:p>
          <a:p>
            <a:pPr lvl="2"/>
            <a:r>
              <a:rPr lang="en-US" sz="2000" dirty="0"/>
              <a:t>Greedy heuristic algorithm</a:t>
            </a:r>
          </a:p>
          <a:p>
            <a:pPr lvl="2"/>
            <a:r>
              <a:rPr lang="en-US" sz="2000" dirty="0"/>
              <a:t>Nearest neighbor algorithm</a:t>
            </a:r>
          </a:p>
          <a:p>
            <a:pPr lvl="2"/>
            <a:r>
              <a:rPr lang="en-US" sz="2000" dirty="0"/>
              <a:t>PowerPoint slides (both)</a:t>
            </a:r>
          </a:p>
          <a:p>
            <a:pPr lvl="1"/>
            <a:r>
              <a:rPr lang="en-US" sz="2400" dirty="0"/>
              <a:t>Melanie:</a:t>
            </a:r>
          </a:p>
          <a:p>
            <a:pPr lvl="2"/>
            <a:r>
              <a:rPr lang="en-US" sz="2000" dirty="0"/>
              <a:t>Best first search algorithm</a:t>
            </a:r>
          </a:p>
          <a:p>
            <a:pPr lvl="2"/>
            <a:r>
              <a:rPr lang="en-US" sz="2000" dirty="0"/>
              <a:t>Ran program and collected results</a:t>
            </a:r>
          </a:p>
          <a:p>
            <a:pPr lvl="2"/>
            <a:r>
              <a:rPr lang="en-US" sz="2000" dirty="0"/>
              <a:t>Graphed results</a:t>
            </a:r>
          </a:p>
          <a:p>
            <a:pPr lvl="2"/>
            <a:r>
              <a:rPr lang="en-US" sz="2000" dirty="0"/>
              <a:t>PowerPoint slides (both)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916AF219-DAF4-4ED4-BF4B-5FE672BE2A44}"/>
              </a:ext>
            </a:extLst>
          </p:cNvPr>
          <p:cNvSpPr/>
          <p:nvPr/>
        </p:nvSpPr>
        <p:spPr>
          <a:xfrm rot="16200000" flipH="1">
            <a:off x="10684960" y="656818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8D7E8B-8A4F-48F2-8D0B-1491450E2674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Brute force solution | Best first search | Nearest neighbor | Greedy heuristic | </a:t>
            </a:r>
            <a:r>
              <a:rPr lang="en-US" sz="2000" cap="none" dirty="0">
                <a:solidFill>
                  <a:schemeClr val="accent1"/>
                </a:solidFill>
              </a:rPr>
              <a:t>Time analysis</a:t>
            </a:r>
          </a:p>
        </p:txBody>
      </p:sp>
    </p:spTree>
    <p:extLst>
      <p:ext uri="{BB962C8B-B14F-4D97-AF65-F5344CB8AC3E}">
        <p14:creationId xmlns:p14="http://schemas.microsoft.com/office/powerpoint/2010/main" val="116323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5BC76-C0D1-40B8-9115-B071BE3801DD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256D6-A989-4E28-889E-F823501C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BRUTE-FORCE(A,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path = [0, 1, 2, …, v-1]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smallest_sum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INF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0 to v!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PERMUTE(path,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cost = GET-COST(A, path)	// Look up cost of traversing this path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if cost &lt;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smallest_sum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smallest_sum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cost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PERMUTE(path, v)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Find the rightmost value that can still be maximized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pivot 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findRightmostNonMax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(path)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// For all values after pivot, insert in ascending order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minimize(pivot, path)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8332F11D-1ECF-4AAF-9360-F930D3002465}"/>
              </a:ext>
            </a:extLst>
          </p:cNvPr>
          <p:cNvSpPr/>
          <p:nvPr/>
        </p:nvSpPr>
        <p:spPr>
          <a:xfrm rot="16200000" flipH="1">
            <a:off x="10684960" y="646879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A864EB-8304-4304-882B-2EC5BB0A5617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46611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D656BE-BB51-493C-BFA3-FAA091F5A67B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[1,3,2,4]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7864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D656BE-BB51-493C-BFA3-FAA091F5A67B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[1,3,2,4]</a:t>
            </a:r>
            <a:endParaRPr lang="en-US" sz="9600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38DBACF-8EC6-4981-BF23-39DE204499D9}"/>
              </a:ext>
            </a:extLst>
          </p:cNvPr>
          <p:cNvSpPr/>
          <p:nvPr/>
        </p:nvSpPr>
        <p:spPr>
          <a:xfrm>
            <a:off x="6096717" y="4156924"/>
            <a:ext cx="832757" cy="1142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9E7A9-8C03-46C5-84DC-00D3308B8650}"/>
              </a:ext>
            </a:extLst>
          </p:cNvPr>
          <p:cNvSpPr txBox="1"/>
          <p:nvPr/>
        </p:nvSpPr>
        <p:spPr>
          <a:xfrm>
            <a:off x="6945371" y="5042729"/>
            <a:ext cx="4639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Rightmost non-maximum element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(Swap with 4 and minimize rest)</a:t>
            </a:r>
            <a:endParaRPr lang="en-UG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8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2CE19F6-A7B4-4AF5-836B-2970A21BF6AE}"/>
              </a:ext>
            </a:extLst>
          </p:cNvPr>
          <p:cNvSpPr/>
          <p:nvPr/>
        </p:nvSpPr>
        <p:spPr>
          <a:xfrm rot="10800000">
            <a:off x="6600497" y="624794"/>
            <a:ext cx="5129048" cy="108839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3A08682-A688-486B-B500-8C206A0015E7}"/>
              </a:ext>
            </a:extLst>
          </p:cNvPr>
          <p:cNvSpPr/>
          <p:nvPr/>
        </p:nvSpPr>
        <p:spPr>
          <a:xfrm flipH="1">
            <a:off x="10634869" y="797036"/>
            <a:ext cx="1123121" cy="1013800"/>
          </a:xfrm>
          <a:prstGeom prst="snip1Rect">
            <a:avLst>
              <a:gd name="adj" fmla="val 380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8CD848-7078-4691-A218-ADA976F62298}"/>
              </a:ext>
            </a:extLst>
          </p:cNvPr>
          <p:cNvSpPr txBox="1">
            <a:spLocks/>
          </p:cNvSpPr>
          <p:nvPr/>
        </p:nvSpPr>
        <p:spPr>
          <a:xfrm rot="16200000">
            <a:off x="5867398" y="-5580821"/>
            <a:ext cx="457201" cy="11618844"/>
          </a:xfrm>
          <a:prstGeom prst="rect">
            <a:avLst/>
          </a:prstGeom>
        </p:spPr>
        <p:txBody>
          <a:bodyPr vert="eaVert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cap="none" dirty="0">
                <a:solidFill>
                  <a:schemeClr val="accent4"/>
                </a:solidFill>
              </a:rPr>
              <a:t>Introducing TSP | </a:t>
            </a:r>
            <a:r>
              <a:rPr lang="en-US" sz="2000" cap="none" dirty="0">
                <a:solidFill>
                  <a:schemeClr val="accent1"/>
                </a:solidFill>
              </a:rPr>
              <a:t>Brute force solution </a:t>
            </a:r>
            <a:r>
              <a:rPr lang="en-US" sz="2000" cap="none" dirty="0">
                <a:solidFill>
                  <a:schemeClr val="accent4"/>
                </a:solidFill>
              </a:rPr>
              <a:t>| Best first search | Nearest neighbor | Greedy heuristic | Time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D3436C-ACF0-4E2A-8307-D772D3B9E262}"/>
              </a:ext>
            </a:extLst>
          </p:cNvPr>
          <p:cNvSpPr/>
          <p:nvPr/>
        </p:nvSpPr>
        <p:spPr>
          <a:xfrm>
            <a:off x="3958235" y="2644170"/>
            <a:ext cx="427552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>
                <a:ea typeface="Cambria Math" panose="02040503050406030204" pitchFamily="18" charset="0"/>
              </a:rPr>
              <a:t>[1,3,4,2]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90403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6322</TotalTime>
  <Words>2647</Words>
  <Application>Microsoft Office PowerPoint</Application>
  <PresentationFormat>Widescreen</PresentationFormat>
  <Paragraphs>752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Gill Sans MT</vt:lpstr>
      <vt:lpstr>Wingdings 2</vt:lpstr>
      <vt:lpstr>Dividend</vt:lpstr>
      <vt:lpstr>Traveling Salesman Problem</vt:lpstr>
      <vt:lpstr>Algorithm purpose</vt:lpstr>
      <vt:lpstr>Algorithm purpose</vt:lpstr>
      <vt:lpstr>Algorithm Analysis</vt:lpstr>
      <vt:lpstr>Brute force solution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first search</vt:lpstr>
      <vt:lpstr>Pseudocode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Nearest neighbor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Heuristic</vt:lpstr>
      <vt:lpstr>Pseudocode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Problem statement</vt:lpstr>
      <vt:lpstr>DEMO and results</vt:lpstr>
      <vt:lpstr>PowerPoint Presentation</vt:lpstr>
      <vt:lpstr>PowerPoint Presentation</vt:lpstr>
      <vt:lpstr>PowerPoint Presentation</vt:lpstr>
      <vt:lpstr>PowerPoint Presentation</vt:lpstr>
      <vt:lpstr>Experimental Plan</vt:lpstr>
      <vt:lpstr>PowerPoint Presentation</vt:lpstr>
      <vt:lpstr>Accuracy vs computation time tradeoff</vt:lpstr>
      <vt:lpstr>Limitations and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Salesman Problem</dc:title>
  <dc:creator>James Yao</dc:creator>
  <cp:lastModifiedBy>James Yao</cp:lastModifiedBy>
  <cp:revision>73</cp:revision>
  <dcterms:created xsi:type="dcterms:W3CDTF">2017-11-20T16:59:06Z</dcterms:created>
  <dcterms:modified xsi:type="dcterms:W3CDTF">2017-12-05T04:51:23Z</dcterms:modified>
</cp:coreProperties>
</file>