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hyperlink" Target="https://github.com/jamesnyika/hashi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hyperlink" Target="https://github.com/jamesnyika/hashi" TargetMode="External"/><Relationship Id="rId4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apid Consul"/>
          <p:cNvSpPr txBox="1"/>
          <p:nvPr>
            <p:ph type="ctrTitle"/>
          </p:nvPr>
        </p:nvSpPr>
        <p:spPr>
          <a:xfrm>
            <a:off x="1270000" y="3530252"/>
            <a:ext cx="10464800" cy="1410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E2159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Rapid Consul</a:t>
            </a:r>
          </a:p>
        </p:txBody>
      </p:sp>
      <p:sp>
        <p:nvSpPr>
          <p:cNvPr id="120" name="A presentation…"/>
          <p:cNvSpPr txBox="1"/>
          <p:nvPr>
            <p:ph type="subTitle" sz="quarter" idx="1"/>
          </p:nvPr>
        </p:nvSpPr>
        <p:spPr>
          <a:xfrm>
            <a:off x="9042400" y="6337300"/>
            <a:ext cx="3476179" cy="1130301"/>
          </a:xfrm>
          <a:prstGeom prst="rect">
            <a:avLst/>
          </a:prstGeom>
        </p:spPr>
        <p:txBody>
          <a:bodyPr/>
          <a:lstStyle/>
          <a:p>
            <a:pPr algn="r" defTabSz="362204">
              <a:defRPr sz="2294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A presentation</a:t>
            </a:r>
          </a:p>
          <a:p>
            <a:pPr algn="r" defTabSz="362204">
              <a:defRPr sz="2294">
                <a:solidFill>
                  <a:srgbClr val="242424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By </a:t>
            </a:r>
          </a:p>
          <a:p>
            <a:pPr algn="r" defTabSz="362204">
              <a:defRPr sz="2294">
                <a:solidFill>
                  <a:srgbClr val="242424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James Nyika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2" name="QRCode.png" descr="QR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5721657"/>
            <a:ext cx="2000795" cy="2874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25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Appendix"/>
          <p:cNvSpPr txBox="1"/>
          <p:nvPr/>
        </p:nvSpPr>
        <p:spPr>
          <a:xfrm>
            <a:off x="554384" y="773261"/>
            <a:ext cx="5266632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207" name="All code/artifacts are at…"/>
          <p:cNvSpPr txBox="1"/>
          <p:nvPr/>
        </p:nvSpPr>
        <p:spPr>
          <a:xfrm>
            <a:off x="552449" y="2565399"/>
            <a:ext cx="651510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t>All code/artifacts are at</a:t>
            </a:r>
          </a:p>
          <a:p>
            <a:pPr algn="l">
              <a:defRPr b="0">
                <a:latin typeface="Fira Code Bold"/>
                <a:ea typeface="Fira Code Bold"/>
                <a:cs typeface="Fira Code Bold"/>
                <a:sym typeface="Fira Code Bold"/>
              </a:defRPr>
            </a:pPr>
          </a:p>
          <a:p>
            <a:pPr algn="l">
              <a:defRPr b="0"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https://github.com/jamesnyika/hashi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genda"/>
          <p:cNvSpPr txBox="1"/>
          <p:nvPr>
            <p:ph type="title"/>
          </p:nvPr>
        </p:nvSpPr>
        <p:spPr>
          <a:xfrm>
            <a:off x="952500" y="1292522"/>
            <a:ext cx="11099800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25" name="Baselining - about HashiCorp and Consul…"/>
          <p:cNvSpPr txBox="1"/>
          <p:nvPr>
            <p:ph type="body" sz="half" idx="1"/>
          </p:nvPr>
        </p:nvSpPr>
        <p:spPr>
          <a:xfrm>
            <a:off x="952500" y="2645667"/>
            <a:ext cx="11099800" cy="380593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Baselining - about HashiCorp and Consul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The Challenge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Solution Overview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Demo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Wrap up &amp; Next Steps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aselining"/>
          <p:cNvSpPr txBox="1"/>
          <p:nvPr>
            <p:ph type="title"/>
          </p:nvPr>
        </p:nvSpPr>
        <p:spPr>
          <a:xfrm>
            <a:off x="533400" y="620861"/>
            <a:ext cx="11099800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Baselining</a:t>
            </a:r>
          </a:p>
        </p:txBody>
      </p:sp>
      <p:sp>
        <p:nvSpPr>
          <p:cNvPr id="129" name="HashiCorp is…"/>
          <p:cNvSpPr txBox="1"/>
          <p:nvPr/>
        </p:nvSpPr>
        <p:spPr>
          <a:xfrm>
            <a:off x="251659" y="3664642"/>
            <a:ext cx="5490772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HashiCorp is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An innovative, privately held, San Francisco based software company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Making open source tools and commercial products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Enabling our customers to provision, secure, run and connect cloud-computing infrastructure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30" name="hclogo.png" descr="hc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904" y="2631031"/>
            <a:ext cx="2469396" cy="74082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Consul is…"/>
          <p:cNvSpPr txBox="1"/>
          <p:nvPr/>
        </p:nvSpPr>
        <p:spPr>
          <a:xfrm>
            <a:off x="6797219" y="3588442"/>
            <a:ext cx="5858775" cy="528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is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On of the most popular open source tools produced by HashiCorp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It is a service networking solution that allows our customers to manage service configuration (the what), service discovery (the where) and service segmentation (the layout) of their applications and services.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It is user friendly, datacenter-aware and can be used without the expensive retrofitting of your applications, today.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7487" y="486840"/>
            <a:ext cx="1700879" cy="169332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he Challenge"/>
          <p:cNvSpPr txBox="1"/>
          <p:nvPr>
            <p:ph type="title"/>
          </p:nvPr>
        </p:nvSpPr>
        <p:spPr>
          <a:xfrm>
            <a:off x="533400" y="620861"/>
            <a:ext cx="7576791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Challenge</a:t>
            </a:r>
          </a:p>
        </p:txBody>
      </p:sp>
      <p:sp>
        <p:nvSpPr>
          <p:cNvPr id="136" name="Acme Today desires…"/>
          <p:cNvSpPr txBox="1"/>
          <p:nvPr/>
        </p:nvSpPr>
        <p:spPr>
          <a:xfrm>
            <a:off x="644224" y="2356542"/>
            <a:ext cx="11716352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t>Acme Today desires</a:t>
            </a:r>
          </a:p>
          <a:p>
            <a:pPr algn="l">
              <a:defRPr b="0" sz="3200"/>
            </a:pPr>
          </a:p>
          <a:p>
            <a:pPr algn="l">
              <a:defRPr b="0" sz="3200"/>
            </a:pPr>
            <a:r>
              <a:t>  “An easy to manage, secure application that can be deployed, visualized and managed  across multiple clouds/datacenters with as little overhead as possible”</a:t>
            </a: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Has a web application and supporting database (Apache Derby)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The communication between the two services is insecure (unencrypted)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Acme would like to eliminate the use of expensive load balancers used in front of the web application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Acme would like to improve the experience of managing these services and reduce the brittleness of the links between the services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0587" y="486840"/>
            <a:ext cx="1700879" cy="169332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he Solution"/>
          <p:cNvSpPr txBox="1"/>
          <p:nvPr>
            <p:ph type="title"/>
          </p:nvPr>
        </p:nvSpPr>
        <p:spPr>
          <a:xfrm>
            <a:off x="533400" y="620861"/>
            <a:ext cx="7576791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Solution</a:t>
            </a:r>
          </a:p>
        </p:txBody>
      </p:sp>
      <p:sp>
        <p:nvSpPr>
          <p:cNvPr id="141" name="What’s the Value ?…"/>
          <p:cNvSpPr txBox="1"/>
          <p:nvPr/>
        </p:nvSpPr>
        <p:spPr>
          <a:xfrm>
            <a:off x="644224" y="4914847"/>
            <a:ext cx="11716352" cy="432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t>What’s the Value ?</a:t>
            </a: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will ensure secure communications through encryption between the two services without re-writing the services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saving you time and money 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is free and your engineers can configure the basic framework of the solution in minutes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reducing your time to value to hours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Your team will be able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visualize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and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control access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to these services in the </a:t>
            </a: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Web Interface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in minutes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and have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a great experience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doing so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Your will be easily able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scale these benefits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other applications and services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with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even less effort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once the baseline is established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3943" y="18206"/>
            <a:ext cx="2365096" cy="235458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Use HashiCorp Consul to build a service mesh tying the application and its database together over a secure manageable connection that can be visualized and modified in real time."/>
          <p:cNvSpPr txBox="1"/>
          <p:nvPr/>
        </p:nvSpPr>
        <p:spPr>
          <a:xfrm>
            <a:off x="809324" y="2491666"/>
            <a:ext cx="11716352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Use HashiCorp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Consul</a:t>
            </a:r>
            <a:r>
              <a:t> to build a </a:t>
            </a:r>
            <a:r>
              <a:rPr>
                <a:latin typeface="Fira Code Bold"/>
                <a:ea typeface="Fira Code Bold"/>
                <a:cs typeface="Fira Code Bold"/>
                <a:sym typeface="Fira Code Bold"/>
              </a:rPr>
              <a:t>service mesh</a:t>
            </a:r>
            <a:r>
              <a:t> tying the application and its database together over a </a:t>
            </a:r>
            <a:r>
              <a:rPr>
                <a:latin typeface="Fira Code Bold"/>
                <a:ea typeface="Fira Code Bold"/>
                <a:cs typeface="Fira Code Bold"/>
                <a:sym typeface="Fira Code Bold"/>
              </a:rPr>
              <a:t>secure manageable</a:t>
            </a:r>
            <a:r>
              <a:t> connection that can be visualized and modified in real time.</a:t>
            </a:r>
          </a:p>
        </p:txBody>
      </p:sp>
      <p:sp>
        <p:nvSpPr>
          <p:cNvPr id="144" name="Line"/>
          <p:cNvSpPr/>
          <p:nvPr/>
        </p:nvSpPr>
        <p:spPr>
          <a:xfrm>
            <a:off x="749714" y="4511995"/>
            <a:ext cx="11184468" cy="1"/>
          </a:xfrm>
          <a:prstGeom prst="line">
            <a:avLst/>
          </a:prstGeom>
          <a:ln w="25400">
            <a:solidFill>
              <a:schemeClr val="accent6">
                <a:satOff val="-15808"/>
                <a:lumOff val="-175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⏟"/>
          <p:cNvSpPr txBox="1"/>
          <p:nvPr>
            <p:ph type="title"/>
          </p:nvPr>
        </p:nvSpPr>
        <p:spPr>
          <a:xfrm>
            <a:off x="4749800" y="5383361"/>
            <a:ext cx="4205586" cy="1876741"/>
          </a:xfrm>
          <a:prstGeom prst="rect">
            <a:avLst/>
          </a:prstGeom>
        </p:spPr>
        <p:txBody>
          <a:bodyPr/>
          <a:lstStyle>
            <a:lvl1pPr algn="l" defTabSz="233679">
              <a:defRPr sz="28000"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⏟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62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Appsvr…"/>
          <p:cNvSpPr/>
          <p:nvPr/>
        </p:nvSpPr>
        <p:spPr>
          <a:xfrm>
            <a:off x="2847747" y="2049735"/>
            <a:ext cx="1301801" cy="397639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Appsvr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(HTTPKIT)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:8080</a:t>
            </a:r>
          </a:p>
        </p:txBody>
      </p:sp>
      <p:sp>
        <p:nvSpPr>
          <p:cNvPr id="150" name="Sidecar Proxy…"/>
          <p:cNvSpPr/>
          <p:nvPr/>
        </p:nvSpPr>
        <p:spPr>
          <a:xfrm>
            <a:off x="7286600" y="4428777"/>
            <a:ext cx="1122314" cy="1538636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Sidecar Proxy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:2527</a:t>
            </a:r>
          </a:p>
        </p:txBody>
      </p:sp>
      <p:sp>
        <p:nvSpPr>
          <p:cNvPr id="151" name="Sidecar Proxy…"/>
          <p:cNvSpPr/>
          <p:nvPr/>
        </p:nvSpPr>
        <p:spPr>
          <a:xfrm>
            <a:off x="4594200" y="4428777"/>
            <a:ext cx="1122314" cy="1538636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Sidecar Proxy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:9090</a:t>
            </a:r>
          </a:p>
        </p:txBody>
      </p:sp>
      <p:sp>
        <p:nvSpPr>
          <p:cNvPr id="152" name="DB Server…"/>
          <p:cNvSpPr/>
          <p:nvPr/>
        </p:nvSpPr>
        <p:spPr>
          <a:xfrm>
            <a:off x="8855252" y="1957412"/>
            <a:ext cx="1301801" cy="4068714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DB Server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(Derby)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:1527</a:t>
            </a:r>
          </a:p>
        </p:txBody>
      </p:sp>
      <p:sp>
        <p:nvSpPr>
          <p:cNvPr id="153" name="Consul…"/>
          <p:cNvSpPr/>
          <p:nvPr/>
        </p:nvSpPr>
        <p:spPr>
          <a:xfrm>
            <a:off x="4594200" y="3789312"/>
            <a:ext cx="1122314" cy="6922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Consul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:21000</a:t>
            </a:r>
          </a:p>
        </p:txBody>
      </p:sp>
      <p:sp>
        <p:nvSpPr>
          <p:cNvPr id="154" name="Consul…"/>
          <p:cNvSpPr/>
          <p:nvPr/>
        </p:nvSpPr>
        <p:spPr>
          <a:xfrm>
            <a:off x="7286600" y="3789312"/>
            <a:ext cx="1122314" cy="6922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Consul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:21001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4190007" y="1894929"/>
            <a:ext cx="4569273" cy="992536"/>
            <a:chOff x="0" y="0"/>
            <a:chExt cx="4569271" cy="992534"/>
          </a:xfrm>
        </p:grpSpPr>
        <p:sp>
          <p:nvSpPr>
            <p:cNvPr id="155" name="Double Arrow"/>
            <p:cNvSpPr/>
            <p:nvPr/>
          </p:nvSpPr>
          <p:spPr>
            <a:xfrm>
              <a:off x="0" y="0"/>
              <a:ext cx="4569272" cy="992535"/>
            </a:xfrm>
            <a:prstGeom prst="leftRightArrow">
              <a:avLst>
                <a:gd name="adj1" fmla="val 56815"/>
                <a:gd name="adj2" fmla="val 299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" name="INSECURE"/>
            <p:cNvSpPr txBox="1"/>
            <p:nvPr/>
          </p:nvSpPr>
          <p:spPr>
            <a:xfrm>
              <a:off x="1477020" y="265738"/>
              <a:ext cx="1694689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INSECURE</a:t>
              </a:r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5694784" y="3639145"/>
            <a:ext cx="1615232" cy="992536"/>
            <a:chOff x="0" y="0"/>
            <a:chExt cx="1615231" cy="992534"/>
          </a:xfrm>
        </p:grpSpPr>
        <p:sp>
          <p:nvSpPr>
            <p:cNvPr id="158" name="Double Arrow"/>
            <p:cNvSpPr/>
            <p:nvPr/>
          </p:nvSpPr>
          <p:spPr>
            <a:xfrm>
              <a:off x="0" y="0"/>
              <a:ext cx="1615232" cy="992535"/>
            </a:xfrm>
            <a:prstGeom prst="leftRightArrow">
              <a:avLst>
                <a:gd name="adj1" fmla="val 56815"/>
                <a:gd name="adj2" fmla="val 29900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9" name="TLS"/>
            <p:cNvSpPr txBox="1"/>
            <p:nvPr/>
          </p:nvSpPr>
          <p:spPr>
            <a:xfrm>
              <a:off x="468068" y="265738"/>
              <a:ext cx="679096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TLS</a:t>
              </a:r>
            </a:p>
          </p:txBody>
        </p:sp>
        <p:sp>
          <p:nvSpPr>
            <p:cNvPr id="160" name="Lock"/>
            <p:cNvSpPr/>
            <p:nvPr/>
          </p:nvSpPr>
          <p:spPr>
            <a:xfrm>
              <a:off x="1308737" y="364229"/>
              <a:ext cx="173992" cy="26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1" name="Lock"/>
            <p:cNvSpPr/>
            <p:nvPr/>
          </p:nvSpPr>
          <p:spPr>
            <a:xfrm>
              <a:off x="157903" y="364229"/>
              <a:ext cx="173992" cy="26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63" name="Secure Access"/>
          <p:cNvSpPr/>
          <p:nvPr/>
        </p:nvSpPr>
        <p:spPr>
          <a:xfrm>
            <a:off x="3181549" y="7262316"/>
            <a:ext cx="1984877" cy="1196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Secure Access</a:t>
            </a:r>
          </a:p>
        </p:txBody>
      </p:sp>
      <p:sp>
        <p:nvSpPr>
          <p:cNvPr id="164" name="Thunderbolt"/>
          <p:cNvSpPr/>
          <p:nvPr/>
        </p:nvSpPr>
        <p:spPr>
          <a:xfrm>
            <a:off x="3930203" y="5868829"/>
            <a:ext cx="966540" cy="1876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fill="norm" stroke="1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InSecure Access"/>
          <p:cNvSpPr/>
          <p:nvPr/>
        </p:nvSpPr>
        <p:spPr>
          <a:xfrm>
            <a:off x="666949" y="7262316"/>
            <a:ext cx="2215605" cy="1335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InSecure Access</a:t>
            </a:r>
          </a:p>
        </p:txBody>
      </p:sp>
      <p:sp>
        <p:nvSpPr>
          <p:cNvPr id="166" name="Thunderbolt"/>
          <p:cNvSpPr/>
          <p:nvPr/>
        </p:nvSpPr>
        <p:spPr>
          <a:xfrm>
            <a:off x="2057573" y="5868829"/>
            <a:ext cx="966541" cy="1876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fill="norm" stroke="1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Consul"/>
          <p:cNvSpPr txBox="1"/>
          <p:nvPr/>
        </p:nvSpPr>
        <p:spPr>
          <a:xfrm>
            <a:off x="5939682" y="7073899"/>
            <a:ext cx="12115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Consul</a:t>
            </a:r>
          </a:p>
        </p:txBody>
      </p:sp>
      <p:sp>
        <p:nvSpPr>
          <p:cNvPr id="168" name="The Solution 2"/>
          <p:cNvSpPr txBox="1"/>
          <p:nvPr/>
        </p:nvSpPr>
        <p:spPr>
          <a:xfrm>
            <a:off x="533400" y="620861"/>
            <a:ext cx="7576791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Solution 2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Double Arrow"/>
          <p:cNvSpPr/>
          <p:nvPr/>
        </p:nvSpPr>
        <p:spPr>
          <a:xfrm>
            <a:off x="4190007" y="5238294"/>
            <a:ext cx="363733" cy="324306"/>
          </a:xfrm>
          <a:prstGeom prst="leftRightArrow">
            <a:avLst>
              <a:gd name="adj1" fmla="val 19149"/>
              <a:gd name="adj2" fmla="val 35501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Double Arrow"/>
          <p:cNvSpPr/>
          <p:nvPr/>
        </p:nvSpPr>
        <p:spPr>
          <a:xfrm>
            <a:off x="8423303" y="5238294"/>
            <a:ext cx="363733" cy="324306"/>
          </a:xfrm>
          <a:prstGeom prst="leftRightArrow">
            <a:avLst>
              <a:gd name="adj1" fmla="val 19149"/>
              <a:gd name="adj2" fmla="val 35501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The old way of interacting"/>
          <p:cNvSpPr txBox="1"/>
          <p:nvPr/>
        </p:nvSpPr>
        <p:spPr>
          <a:xfrm>
            <a:off x="4442234" y="1769864"/>
            <a:ext cx="41203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old way of interacting </a:t>
            </a:r>
          </a:p>
        </p:txBody>
      </p:sp>
      <p:sp>
        <p:nvSpPr>
          <p:cNvPr id="173" name="The better way of interacting"/>
          <p:cNvSpPr txBox="1"/>
          <p:nvPr/>
        </p:nvSpPr>
        <p:spPr>
          <a:xfrm>
            <a:off x="4359237" y="3359150"/>
            <a:ext cx="45692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better way of interacting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25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Demo time"/>
          <p:cNvSpPr txBox="1"/>
          <p:nvPr/>
        </p:nvSpPr>
        <p:spPr>
          <a:xfrm>
            <a:off x="3869084" y="1154261"/>
            <a:ext cx="5266632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Demo</a:t>
            </a:r>
            <a:r>
              <a:t> time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Available for download at…"/>
          <p:cNvSpPr txBox="1"/>
          <p:nvPr/>
        </p:nvSpPr>
        <p:spPr>
          <a:xfrm>
            <a:off x="2952700" y="7555061"/>
            <a:ext cx="6628954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49833">
              <a:defRPr b="0" sz="1848"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t>Available for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download</a:t>
            </a:r>
            <a:r>
              <a:t> at </a:t>
            </a:r>
          </a:p>
          <a:p>
            <a:pPr defTabSz="449833">
              <a:defRPr b="0" sz="1848">
                <a:latin typeface="Fira Code Bold"/>
                <a:ea typeface="Fira Code Bold"/>
                <a:cs typeface="Fira Code Bold"/>
                <a:sym typeface="Fira Code Bold"/>
              </a:defRPr>
            </a:pPr>
          </a:p>
          <a:p>
            <a:pPr defTabSz="449833">
              <a:defRPr b="0" sz="1848"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https://github.com/jamesnyika/hashi</a:t>
            </a:r>
          </a:p>
        </p:txBody>
      </p:sp>
      <p:pic>
        <p:nvPicPr>
          <p:cNvPr id="179" name="QRCode.png" descr="QR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92700" y="3227567"/>
            <a:ext cx="2348955" cy="3374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rapup &amp; Next Steps"/>
          <p:cNvSpPr txBox="1"/>
          <p:nvPr>
            <p:ph type="title"/>
          </p:nvPr>
        </p:nvSpPr>
        <p:spPr>
          <a:xfrm>
            <a:off x="469900" y="201761"/>
            <a:ext cx="7576791" cy="1120478"/>
          </a:xfrm>
          <a:prstGeom prst="rect">
            <a:avLst/>
          </a:prstGeom>
        </p:spPr>
        <p:txBody>
          <a:bodyPr/>
          <a:lstStyle>
            <a:lvl1pPr algn="l" defTabSz="373887">
              <a:defRPr sz="5119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Wrapup &amp; Next Steps</a:t>
            </a:r>
          </a:p>
        </p:txBody>
      </p:sp>
      <p:sp>
        <p:nvSpPr>
          <p:cNvPr id="182" name="In the demo we saw…"/>
          <p:cNvSpPr txBox="1"/>
          <p:nvPr/>
        </p:nvSpPr>
        <p:spPr>
          <a:xfrm>
            <a:off x="509172" y="1226025"/>
            <a:ext cx="11716353" cy="453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t>In the demo we saw</a:t>
            </a: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securing two services without a re-write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</a:t>
            </a:r>
            <a:r>
              <a:rPr sz="2300">
                <a:latin typeface="Fira Code Bold"/>
                <a:ea typeface="Fira Code Bold"/>
                <a:cs typeface="Fira Code Bold"/>
                <a:sym typeface="Fira Code Bold"/>
              </a:rPr>
              <a:t>solving the challenge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 while saving you time and money in re-implementation costs 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’s rapid configuration approach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reducing your time to value to hours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’s clean and easy management interface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ability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visualize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and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control access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while having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a great experience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doing so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’s flexibility and configurability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scale these benefits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other applications and services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with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even less effort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once the baseline is established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7442" y="334440"/>
            <a:ext cx="2365097" cy="235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Line"/>
          <p:cNvSpPr/>
          <p:nvPr/>
        </p:nvSpPr>
        <p:spPr>
          <a:xfrm>
            <a:off x="910166" y="7255195"/>
            <a:ext cx="11184468" cy="1"/>
          </a:xfrm>
          <a:prstGeom prst="line">
            <a:avLst/>
          </a:prstGeom>
          <a:ln w="25400">
            <a:solidFill>
              <a:schemeClr val="accent6">
                <a:satOff val="-15808"/>
                <a:lumOff val="-175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Identify…"/>
          <p:cNvSpPr txBox="1"/>
          <p:nvPr/>
        </p:nvSpPr>
        <p:spPr>
          <a:xfrm>
            <a:off x="1447799" y="7429500"/>
            <a:ext cx="195069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Identify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A set of pilot service</a:t>
            </a:r>
          </a:p>
        </p:txBody>
      </p:sp>
      <p:sp>
        <p:nvSpPr>
          <p:cNvPr id="186" name="Capture…"/>
          <p:cNvSpPr txBox="1"/>
          <p:nvPr/>
        </p:nvSpPr>
        <p:spPr>
          <a:xfrm>
            <a:off x="3530600" y="6243136"/>
            <a:ext cx="19506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Capture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Requirements</a:t>
            </a:r>
          </a:p>
        </p:txBody>
      </p:sp>
      <p:sp>
        <p:nvSpPr>
          <p:cNvPr id="187" name="Document Success…"/>
          <p:cNvSpPr txBox="1"/>
          <p:nvPr/>
        </p:nvSpPr>
        <p:spPr>
          <a:xfrm>
            <a:off x="5003800" y="7581899"/>
            <a:ext cx="195069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Document Success 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Criteria</a:t>
            </a:r>
          </a:p>
        </p:txBody>
      </p:sp>
      <p:sp>
        <p:nvSpPr>
          <p:cNvPr id="188" name="Procure…"/>
          <p:cNvSpPr txBox="1"/>
          <p:nvPr/>
        </p:nvSpPr>
        <p:spPr>
          <a:xfrm>
            <a:off x="6667500" y="6090736"/>
            <a:ext cx="195069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Procure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Support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Licensing</a:t>
            </a:r>
          </a:p>
        </p:txBody>
      </p:sp>
      <p:sp>
        <p:nvSpPr>
          <p:cNvPr id="189" name="Demonstrate…"/>
          <p:cNvSpPr txBox="1"/>
          <p:nvPr/>
        </p:nvSpPr>
        <p:spPr>
          <a:xfrm>
            <a:off x="7607300" y="7734299"/>
            <a:ext cx="19506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Demonstrate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Solution</a:t>
            </a:r>
          </a:p>
        </p:txBody>
      </p:sp>
      <p:sp>
        <p:nvSpPr>
          <p:cNvPr id="190" name="Initial Operating Capability (IOC)"/>
          <p:cNvSpPr txBox="1"/>
          <p:nvPr/>
        </p:nvSpPr>
        <p:spPr>
          <a:xfrm>
            <a:off x="9232900" y="5938336"/>
            <a:ext cx="19506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Initial Operating Capability (IOC)</a:t>
            </a:r>
          </a:p>
        </p:txBody>
      </p:sp>
      <p:sp>
        <p:nvSpPr>
          <p:cNvPr id="191" name="Oval"/>
          <p:cNvSpPr/>
          <p:nvPr/>
        </p:nvSpPr>
        <p:spPr>
          <a:xfrm>
            <a:off x="1854200" y="7020269"/>
            <a:ext cx="490736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Oval"/>
          <p:cNvSpPr/>
          <p:nvPr/>
        </p:nvSpPr>
        <p:spPr>
          <a:xfrm>
            <a:off x="4012927" y="7020269"/>
            <a:ext cx="490737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Oval"/>
          <p:cNvSpPr/>
          <p:nvPr/>
        </p:nvSpPr>
        <p:spPr>
          <a:xfrm>
            <a:off x="5448300" y="7033192"/>
            <a:ext cx="490736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Oval"/>
          <p:cNvSpPr/>
          <p:nvPr/>
        </p:nvSpPr>
        <p:spPr>
          <a:xfrm>
            <a:off x="7061200" y="7033192"/>
            <a:ext cx="490736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Oval"/>
          <p:cNvSpPr/>
          <p:nvPr/>
        </p:nvSpPr>
        <p:spPr>
          <a:xfrm>
            <a:off x="8337280" y="7033192"/>
            <a:ext cx="490737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Oval"/>
          <p:cNvSpPr/>
          <p:nvPr/>
        </p:nvSpPr>
        <p:spPr>
          <a:xfrm>
            <a:off x="10109472" y="7033192"/>
            <a:ext cx="490737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Arrow"/>
          <p:cNvSpPr/>
          <p:nvPr/>
        </p:nvSpPr>
        <p:spPr>
          <a:xfrm>
            <a:off x="1612900" y="8496300"/>
            <a:ext cx="9217621" cy="1016000"/>
          </a:xfrm>
          <a:prstGeom prst="rightArrow">
            <a:avLst>
              <a:gd name="adj1" fmla="val 32000"/>
              <a:gd name="adj2" fmla="val 8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3 weeks"/>
          <p:cNvSpPr txBox="1"/>
          <p:nvPr/>
        </p:nvSpPr>
        <p:spPr>
          <a:xfrm>
            <a:off x="5326571" y="8773770"/>
            <a:ext cx="13051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 weeks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25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hank You"/>
          <p:cNvSpPr txBox="1"/>
          <p:nvPr/>
        </p:nvSpPr>
        <p:spPr>
          <a:xfrm>
            <a:off x="3869084" y="4316561"/>
            <a:ext cx="5266632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