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 algn="l" defTabSz="1300480"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11774464" y="8024622"/>
            <a:ext cx="336257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hyperlink" Target="https://github.com/jamesnyika/hashi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hyperlink" Target="https://github.com/jamesnyika/hashi" TargetMode="External"/><Relationship Id="rId4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apid Consul"/>
          <p:cNvSpPr txBox="1"/>
          <p:nvPr>
            <p:ph type="ctrTitle"/>
          </p:nvPr>
        </p:nvSpPr>
        <p:spPr>
          <a:xfrm>
            <a:off x="1270000" y="3530252"/>
            <a:ext cx="10464800" cy="1410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E2159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Rapid Consul</a:t>
            </a:r>
          </a:p>
        </p:txBody>
      </p:sp>
      <p:sp>
        <p:nvSpPr>
          <p:cNvPr id="128" name="A presentation…"/>
          <p:cNvSpPr txBox="1"/>
          <p:nvPr>
            <p:ph type="subTitle" sz="quarter" idx="1"/>
          </p:nvPr>
        </p:nvSpPr>
        <p:spPr>
          <a:xfrm>
            <a:off x="9042400" y="6337300"/>
            <a:ext cx="3476179" cy="1130300"/>
          </a:xfrm>
          <a:prstGeom prst="rect">
            <a:avLst/>
          </a:prstGeom>
        </p:spPr>
        <p:txBody>
          <a:bodyPr/>
          <a:lstStyle/>
          <a:p>
            <a:pPr algn="r" defTabSz="362204">
              <a:defRPr sz="2294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A presentation</a:t>
            </a:r>
          </a:p>
          <a:p>
            <a:pPr algn="r" defTabSz="362204">
              <a:defRPr sz="2294">
                <a:solidFill>
                  <a:srgbClr val="242424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By </a:t>
            </a:r>
          </a:p>
          <a:p>
            <a:pPr algn="r" defTabSz="362204">
              <a:defRPr sz="2294">
                <a:solidFill>
                  <a:srgbClr val="242424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James Nyika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0" name="QRCode.png" descr="QR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5721657"/>
            <a:ext cx="2000795" cy="287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hevron 25"/>
          <p:cNvSpPr/>
          <p:nvPr/>
        </p:nvSpPr>
        <p:spPr>
          <a:xfrm>
            <a:off x="86996" y="3788105"/>
            <a:ext cx="9671619" cy="3839961"/>
          </a:xfrm>
          <a:prstGeom prst="chevron">
            <a:avLst>
              <a:gd name="adj" fmla="val 13152"/>
            </a:avLst>
          </a:prstGeom>
          <a:gradFill>
            <a:gsLst>
              <a:gs pos="0">
                <a:srgbClr val="A6A6A6">
                  <a:alpha val="9000"/>
                </a:srgbClr>
              </a:gs>
              <a:gs pos="99000">
                <a:srgbClr val="D9D9D9">
                  <a:alpha val="1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8767" tIns="48767" rIns="48767" bIns="48767" anchor="ctr"/>
          <a:lstStyle/>
          <a:p>
            <a:pPr defTabSz="130048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4" name="Title 1"/>
          <p:cNvSpPr txBox="1"/>
          <p:nvPr>
            <p:ph type="title"/>
          </p:nvPr>
        </p:nvSpPr>
        <p:spPr>
          <a:xfrm>
            <a:off x="455031" y="1701309"/>
            <a:ext cx="7335805" cy="534464"/>
          </a:xfrm>
          <a:prstGeom prst="rect">
            <a:avLst/>
          </a:prstGeom>
        </p:spPr>
        <p:txBody>
          <a:bodyPr/>
          <a:lstStyle>
            <a:lvl1pPr defTabSz="975360">
              <a:defRPr sz="255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What It took – Anatomy of An Exercise</a:t>
            </a:r>
          </a:p>
        </p:txBody>
      </p:sp>
      <p:sp>
        <p:nvSpPr>
          <p:cNvPr id="215" name="OTLSHAPE_TB_00000000000000000000000000000000_ScaleContainer"/>
          <p:cNvSpPr/>
          <p:nvPr/>
        </p:nvSpPr>
        <p:spPr>
          <a:xfrm>
            <a:off x="992483" y="4814982"/>
            <a:ext cx="651587" cy="425446"/>
          </a:xfrm>
          <a:prstGeom prst="rect">
            <a:avLst/>
          </a:prstGeom>
          <a:gradFill>
            <a:gsLst>
              <a:gs pos="32000">
                <a:srgbClr val="7A3B9C"/>
              </a:gs>
              <a:gs pos="99000">
                <a:srgbClr val="004CDA"/>
              </a:gs>
            </a:gsLst>
            <a:lin ang="5400000"/>
          </a:gra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48767" tIns="48767" rIns="48767" bIns="48767" anchor="ctr"/>
          <a:lstStyle/>
          <a:p>
            <a:pPr defTabSz="1300480">
              <a:defRPr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" name="OTLSHAPE_T_a8615542293a4cdfb5e99580d663d5c3_Title"/>
          <p:cNvSpPr txBox="1"/>
          <p:nvPr/>
        </p:nvSpPr>
        <p:spPr>
          <a:xfrm>
            <a:off x="562053" y="3974466"/>
            <a:ext cx="15124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300480">
              <a:defRPr spc="-2" sz="18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App Design</a:t>
            </a:r>
          </a:p>
          <a:p>
            <a:pPr defTabSz="1300480">
              <a:defRPr b="0" spc="-2" sz="18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3 Hrs</a:t>
            </a:r>
          </a:p>
        </p:txBody>
      </p:sp>
      <p:grpSp>
        <p:nvGrpSpPr>
          <p:cNvPr id="219" name="Group 16"/>
          <p:cNvGrpSpPr/>
          <p:nvPr/>
        </p:nvGrpSpPr>
        <p:grpSpPr>
          <a:xfrm>
            <a:off x="2387275" y="4284704"/>
            <a:ext cx="2257581" cy="901485"/>
            <a:chOff x="0" y="279399"/>
            <a:chExt cx="2257579" cy="901484"/>
          </a:xfrm>
        </p:grpSpPr>
        <p:sp>
          <p:nvSpPr>
            <p:cNvPr id="217" name="OTLSHAPE_TB_00000000000000000000000000000000_ScaleContainer"/>
            <p:cNvSpPr/>
            <p:nvPr/>
          </p:nvSpPr>
          <p:spPr>
            <a:xfrm>
              <a:off x="379903" y="774589"/>
              <a:ext cx="1460568" cy="406296"/>
            </a:xfrm>
            <a:prstGeom prst="rect">
              <a:avLst/>
            </a:prstGeom>
            <a:gradFill flip="none" rotWithShape="1">
              <a:gsLst>
                <a:gs pos="32000">
                  <a:srgbClr val="2E75B6"/>
                </a:gs>
                <a:gs pos="99000">
                  <a:srgbClr val="88481D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reflection blurRad="0" stA="50000" stPos="0" endA="0" endPos="40000" dist="0" dir="5400000" fadeDir="5400000" sx="100000" sy="-100000" kx="0" ky="0" algn="bl" rotWithShape="0"/>
            </a:effectLst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" name="OTLSHAPE_T_a8615542293a4cdfb5e99580d663d5c3_Title"/>
            <p:cNvSpPr/>
            <p:nvPr/>
          </p:nvSpPr>
          <p:spPr>
            <a:xfrm>
              <a:off x="0" y="279399"/>
              <a:ext cx="22575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300480">
                <a:defRPr spc="-2" sz="18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Learning Consul</a:t>
              </a:r>
            </a:p>
            <a:p>
              <a:pPr defTabSz="1300480">
                <a:defRPr b="0" spc="-2" sz="18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4  Hrs</a:t>
              </a:r>
            </a:p>
          </p:txBody>
        </p:sp>
      </p:grpSp>
      <p:grpSp>
        <p:nvGrpSpPr>
          <p:cNvPr id="222" name="Group 17"/>
          <p:cNvGrpSpPr/>
          <p:nvPr/>
        </p:nvGrpSpPr>
        <p:grpSpPr>
          <a:xfrm>
            <a:off x="4622148" y="3611135"/>
            <a:ext cx="2347382" cy="1583294"/>
            <a:chOff x="0" y="0"/>
            <a:chExt cx="2347380" cy="1583292"/>
          </a:xfrm>
        </p:grpSpPr>
        <p:sp>
          <p:nvSpPr>
            <p:cNvPr id="220" name="OTLSHAPE_TB_00000000000000000000000000000000_ScaleContainer"/>
            <p:cNvSpPr/>
            <p:nvPr/>
          </p:nvSpPr>
          <p:spPr>
            <a:xfrm>
              <a:off x="166806" y="1137036"/>
              <a:ext cx="1825156" cy="446257"/>
            </a:xfrm>
            <a:prstGeom prst="rect">
              <a:avLst/>
            </a:prstGeom>
            <a:gradFill flip="none" rotWithShape="1">
              <a:gsLst>
                <a:gs pos="32000">
                  <a:srgbClr val="F6A300"/>
                </a:gs>
                <a:gs pos="99000">
                  <a:srgbClr val="AB6F05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reflection blurRad="0" stA="50000" stPos="0" endA="0" endPos="40000" dist="0" dir="5400000" fadeDir="5400000" sx="100000" sy="-100000" kx="0" ky="0" algn="bl" rotWithShape="0"/>
            </a:effectLst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" name="OTLSHAPE_T_a8615542293a4cdfb5e99580d663d5c3_Title"/>
            <p:cNvSpPr txBox="1"/>
            <p:nvPr/>
          </p:nvSpPr>
          <p:spPr>
            <a:xfrm>
              <a:off x="0" y="0"/>
              <a:ext cx="2347381" cy="1360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defTabSz="1300480">
                <a:defRPr spc="-2" sz="18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Implementation &amp; Verification</a:t>
              </a:r>
            </a:p>
            <a:p>
              <a:pPr defTabSz="1300480">
                <a:defRPr b="0" spc="-2" sz="18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7  Hrs</a:t>
              </a:r>
            </a:p>
          </p:txBody>
        </p:sp>
      </p:grpSp>
      <p:grpSp>
        <p:nvGrpSpPr>
          <p:cNvPr id="225" name="Group 18"/>
          <p:cNvGrpSpPr/>
          <p:nvPr/>
        </p:nvGrpSpPr>
        <p:grpSpPr>
          <a:xfrm>
            <a:off x="6598784" y="4294330"/>
            <a:ext cx="3152402" cy="882232"/>
            <a:chOff x="0" y="279399"/>
            <a:chExt cx="3152401" cy="882230"/>
          </a:xfrm>
        </p:grpSpPr>
        <p:sp>
          <p:nvSpPr>
            <p:cNvPr id="223" name="OTLSHAPE_TB_00000000000000000000000000000000_ScaleContainer"/>
            <p:cNvSpPr/>
            <p:nvPr/>
          </p:nvSpPr>
          <p:spPr>
            <a:xfrm>
              <a:off x="572854" y="699823"/>
              <a:ext cx="2006693" cy="461808"/>
            </a:xfrm>
            <a:prstGeom prst="rect">
              <a:avLst/>
            </a:prstGeom>
            <a:gradFill flip="none" rotWithShape="1">
              <a:gsLst>
                <a:gs pos="32000">
                  <a:srgbClr val="D0EB00"/>
                </a:gs>
                <a:gs pos="99000">
                  <a:srgbClr val="80900C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reflection blurRad="0" stA="50000" stPos="0" endA="0" endPos="40000" dist="0" dir="5400000" fadeDir="5400000" sx="100000" sy="-100000" kx="0" ky="0" algn="bl" rotWithShape="0"/>
            </a:effectLst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" name="OTLSHAPE_T_a8615542293a4cdfb5e99580d663d5c3_Title"/>
            <p:cNvSpPr/>
            <p:nvPr/>
          </p:nvSpPr>
          <p:spPr>
            <a:xfrm>
              <a:off x="0" y="279399"/>
              <a:ext cx="31524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300480">
                <a:defRPr spc="-2" sz="18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Presentation</a:t>
              </a:r>
            </a:p>
            <a:p>
              <a:pPr defTabSz="1300480">
                <a:defRPr b="0" spc="-2" sz="18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8  Hrs</a:t>
              </a:r>
            </a:p>
          </p:txBody>
        </p:sp>
      </p:grpSp>
      <p:grpSp>
        <p:nvGrpSpPr>
          <p:cNvPr id="237" name="Group 13"/>
          <p:cNvGrpSpPr/>
          <p:nvPr/>
        </p:nvGrpSpPr>
        <p:grpSpPr>
          <a:xfrm>
            <a:off x="7276201" y="2005828"/>
            <a:ext cx="5708292" cy="3248784"/>
            <a:chOff x="0" y="0"/>
            <a:chExt cx="5708290" cy="3248782"/>
          </a:xfrm>
        </p:grpSpPr>
        <p:pic>
          <p:nvPicPr>
            <p:cNvPr id="226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30159" y="1040675"/>
              <a:ext cx="1612054" cy="220810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blurRad="0" stA="50000" stPos="0" endA="0" endPos="40000" dist="0" dir="5400000" fadeDir="5400000" sx="100000" sy="-100000" kx="0" ky="0" algn="bl" rotWithShape="0"/>
            </a:effectLst>
          </p:spPr>
        </p:pic>
        <p:grpSp>
          <p:nvGrpSpPr>
            <p:cNvPr id="233" name="Cloud Callout 9"/>
            <p:cNvGrpSpPr/>
            <p:nvPr/>
          </p:nvGrpSpPr>
          <p:grpSpPr>
            <a:xfrm>
              <a:off x="3761133" y="-1"/>
              <a:ext cx="1947158" cy="1378769"/>
              <a:chOff x="0" y="0"/>
              <a:chExt cx="1947156" cy="1378767"/>
            </a:xfrm>
          </p:grpSpPr>
          <p:grpSp>
            <p:nvGrpSpPr>
              <p:cNvPr id="231" name="Group"/>
              <p:cNvGrpSpPr/>
              <p:nvPr/>
            </p:nvGrpSpPr>
            <p:grpSpPr>
              <a:xfrm>
                <a:off x="-1" y="-1"/>
                <a:ext cx="1947158" cy="1378769"/>
                <a:chOff x="0" y="0"/>
                <a:chExt cx="1947156" cy="1378767"/>
              </a:xfrm>
            </p:grpSpPr>
            <p:sp>
              <p:nvSpPr>
                <p:cNvPr id="227" name="Shape"/>
                <p:cNvSpPr/>
                <p:nvPr/>
              </p:nvSpPr>
              <p:spPr>
                <a:xfrm>
                  <a:off x="79497" y="0"/>
                  <a:ext cx="1867660" cy="10460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79" h="20684" fill="norm" stroke="1" extrusionOk="0">
                      <a:moveTo>
                        <a:pt x="1901" y="6800"/>
                      </a:moveTo>
                      <a:cubicBezTo>
                        <a:pt x="1658" y="4397"/>
                        <a:pt x="2907" y="2184"/>
                        <a:pt x="4691" y="1857"/>
                      </a:cubicBezTo>
                      <a:cubicBezTo>
                        <a:pt x="5414" y="1724"/>
                        <a:pt x="6149" y="1922"/>
                        <a:pt x="6778" y="2419"/>
                      </a:cubicBezTo>
                      <a:cubicBezTo>
                        <a:pt x="7445" y="725"/>
                        <a:pt x="9003" y="82"/>
                        <a:pt x="10259" y="981"/>
                      </a:cubicBezTo>
                      <a:cubicBezTo>
                        <a:pt x="10478" y="1139"/>
                        <a:pt x="10680" y="1338"/>
                        <a:pt x="10857" y="1573"/>
                      </a:cubicBezTo>
                      <a:lnTo>
                        <a:pt x="10857" y="1573"/>
                      </a:lnTo>
                      <a:cubicBezTo>
                        <a:pt x="11377" y="169"/>
                        <a:pt x="12642" y="-401"/>
                        <a:pt x="13683" y="299"/>
                      </a:cubicBezTo>
                      <a:cubicBezTo>
                        <a:pt x="13971" y="493"/>
                        <a:pt x="14223" y="774"/>
                        <a:pt x="14418" y="1119"/>
                      </a:cubicBezTo>
                      <a:cubicBezTo>
                        <a:pt x="15255" y="-209"/>
                        <a:pt x="16734" y="-373"/>
                        <a:pt x="17722" y="753"/>
                      </a:cubicBezTo>
                      <a:cubicBezTo>
                        <a:pt x="18137" y="1226"/>
                        <a:pt x="18417" y="1878"/>
                        <a:pt x="18513" y="2598"/>
                      </a:cubicBezTo>
                      <a:cubicBezTo>
                        <a:pt x="19885" y="3102"/>
                        <a:pt x="20694" y="5013"/>
                        <a:pt x="20321" y="6865"/>
                      </a:cubicBezTo>
                      <a:cubicBezTo>
                        <a:pt x="20289" y="7020"/>
                        <a:pt x="20250" y="7173"/>
                        <a:pt x="20203" y="7321"/>
                      </a:cubicBezTo>
                      <a:cubicBezTo>
                        <a:pt x="21303" y="9251"/>
                        <a:pt x="21034" y="12017"/>
                        <a:pt x="19601" y="13499"/>
                      </a:cubicBezTo>
                      <a:cubicBezTo>
                        <a:pt x="19156" y="13961"/>
                        <a:pt x="18629" y="14259"/>
                        <a:pt x="18072" y="14367"/>
                      </a:cubicBezTo>
                      <a:cubicBezTo>
                        <a:pt x="18072" y="16443"/>
                        <a:pt x="16822" y="18126"/>
                        <a:pt x="15280" y="18126"/>
                      </a:cubicBezTo>
                      <a:cubicBezTo>
                        <a:pt x="14757" y="18126"/>
                        <a:pt x="14245" y="17928"/>
                        <a:pt x="13801" y="17556"/>
                      </a:cubicBezTo>
                      <a:cubicBezTo>
                        <a:pt x="13280" y="19883"/>
                        <a:pt x="11460" y="21199"/>
                        <a:pt x="9738" y="20494"/>
                      </a:cubicBezTo>
                      <a:cubicBezTo>
                        <a:pt x="9016" y="20199"/>
                        <a:pt x="8392" y="19574"/>
                        <a:pt x="7973" y="18727"/>
                      </a:cubicBezTo>
                      <a:cubicBezTo>
                        <a:pt x="6209" y="20160"/>
                        <a:pt x="3920" y="19389"/>
                        <a:pt x="2859" y="17004"/>
                      </a:cubicBezTo>
                      <a:cubicBezTo>
                        <a:pt x="2846" y="16974"/>
                        <a:pt x="2833" y="16944"/>
                        <a:pt x="2820" y="16914"/>
                      </a:cubicBezTo>
                      <a:lnTo>
                        <a:pt x="2820" y="16914"/>
                      </a:lnTo>
                      <a:cubicBezTo>
                        <a:pt x="1666" y="17096"/>
                        <a:pt x="620" y="15986"/>
                        <a:pt x="485" y="14435"/>
                      </a:cubicBezTo>
                      <a:cubicBezTo>
                        <a:pt x="412" y="13608"/>
                        <a:pt x="615" y="12780"/>
                        <a:pt x="1038" y="12172"/>
                      </a:cubicBezTo>
                      <a:lnTo>
                        <a:pt x="1038" y="12172"/>
                      </a:lnTo>
                      <a:cubicBezTo>
                        <a:pt x="39" y="11379"/>
                        <a:pt x="-297" y="9639"/>
                        <a:pt x="288" y="8285"/>
                      </a:cubicBezTo>
                      <a:cubicBezTo>
                        <a:pt x="626" y="7504"/>
                        <a:pt x="1218" y="6988"/>
                        <a:pt x="1883" y="6895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ctr">
                  <a:noAutofit/>
                </a:bodyPr>
                <a:lstStyle/>
                <a:p>
                  <a:pPr defTabSz="1300480">
                    <a:defRPr b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28" name="Circle"/>
                <p:cNvSpPr/>
                <p:nvPr/>
              </p:nvSpPr>
              <p:spPr>
                <a:xfrm>
                  <a:off x="269599" y="986248"/>
                  <a:ext cx="174009" cy="174009"/>
                </a:xfrm>
                <a:prstGeom prst="ellipse">
                  <a:avLst/>
                </a:pr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ctr">
                  <a:noAutofit/>
                </a:bodyPr>
                <a:lstStyle/>
                <a:p>
                  <a:pPr defTabSz="1300480">
                    <a:defRPr b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29" name="Circle"/>
                <p:cNvSpPr/>
                <p:nvPr/>
              </p:nvSpPr>
              <p:spPr>
                <a:xfrm>
                  <a:off x="112638" y="1172212"/>
                  <a:ext cx="116006" cy="116005"/>
                </a:xfrm>
                <a:prstGeom prst="ellipse">
                  <a:avLst/>
                </a:pr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ctr">
                  <a:noAutofit/>
                </a:bodyPr>
                <a:lstStyle/>
                <a:p>
                  <a:pPr defTabSz="1300480">
                    <a:defRPr b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0" name="Circle"/>
                <p:cNvSpPr/>
                <p:nvPr/>
              </p:nvSpPr>
              <p:spPr>
                <a:xfrm>
                  <a:off x="0" y="1320764"/>
                  <a:ext cx="58004" cy="58004"/>
                </a:xfrm>
                <a:prstGeom prst="ellipse">
                  <a:avLst/>
                </a:pr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ctr">
                  <a:noAutofit/>
                </a:bodyPr>
                <a:lstStyle/>
                <a:p>
                  <a:pPr defTabSz="1300480">
                    <a:defRPr b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sp>
            <p:nvSpPr>
              <p:cNvPr id="232" name="Wow! And it only took 22 hours ?"/>
              <p:cNvSpPr txBox="1"/>
              <p:nvPr/>
            </p:nvSpPr>
            <p:spPr>
              <a:xfrm>
                <a:off x="386914" y="83742"/>
                <a:ext cx="1120880" cy="821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8767" tIns="48767" rIns="48767" bIns="48767" numCol="1" anchor="ctr">
                <a:spAutoFit/>
              </a:bodyPr>
              <a:lstStyle/>
              <a:p>
                <a:pPr defTabSz="1300480">
                  <a:defRPr b="0" sz="16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Wow! And it only took </a:t>
                </a:r>
                <a:r>
                  <a:rPr b="1">
                    <a:latin typeface="Helvetica"/>
                    <a:ea typeface="Helvetica"/>
                    <a:cs typeface="Helvetica"/>
                    <a:sym typeface="Helvetica"/>
                  </a:rPr>
                  <a:t>22</a:t>
                </a:r>
                <a:r>
                  <a:t> hours ?</a:t>
                </a:r>
              </a:p>
            </p:txBody>
          </p:sp>
        </p:grpSp>
        <p:grpSp>
          <p:nvGrpSpPr>
            <p:cNvPr id="236" name="Oval Callout 10"/>
            <p:cNvGrpSpPr/>
            <p:nvPr/>
          </p:nvGrpSpPr>
          <p:grpSpPr>
            <a:xfrm>
              <a:off x="0" y="257417"/>
              <a:ext cx="2482412" cy="947887"/>
              <a:chOff x="0" y="0"/>
              <a:chExt cx="2482411" cy="947885"/>
            </a:xfrm>
          </p:grpSpPr>
          <p:sp>
            <p:nvSpPr>
              <p:cNvPr id="234" name="Quote Bubble"/>
              <p:cNvSpPr/>
              <p:nvPr/>
            </p:nvSpPr>
            <p:spPr>
              <a:xfrm>
                <a:off x="0" y="0"/>
                <a:ext cx="2482412" cy="947886"/>
              </a:xfrm>
              <a:prstGeom prst="wedgeEllipseCallout">
                <a:avLst>
                  <a:gd name="adj1" fmla="val 54529"/>
                  <a:gd name="adj2" fmla="val 46558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35" name="Consul configuration is fast .. really is.."/>
              <p:cNvSpPr txBox="1"/>
              <p:nvPr/>
            </p:nvSpPr>
            <p:spPr>
              <a:xfrm>
                <a:off x="412308" y="63224"/>
                <a:ext cx="1657796" cy="821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8767" tIns="48767" rIns="48767" bIns="48767" numCol="1" anchor="ctr">
                <a:spAutoFit/>
              </a:bodyPr>
              <a:lstStyle/>
              <a:p>
                <a:pPr defTabSz="130048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Consul </a:t>
                </a:r>
                <a:r>
                  <a:rPr b="0">
                    <a:latin typeface="Calibri"/>
                    <a:ea typeface="Calibri"/>
                    <a:cs typeface="Calibri"/>
                    <a:sym typeface="Calibri"/>
                  </a:rPr>
                  <a:t>configuration is fast .. really is..</a:t>
                </a:r>
              </a:p>
            </p:txBody>
          </p:sp>
        </p:grpSp>
      </p:grpSp>
      <p:grpSp>
        <p:nvGrpSpPr>
          <p:cNvPr id="241" name="Group 19"/>
          <p:cNvGrpSpPr/>
          <p:nvPr/>
        </p:nvGrpSpPr>
        <p:grpSpPr>
          <a:xfrm>
            <a:off x="432207" y="6136205"/>
            <a:ext cx="2156067" cy="1519602"/>
            <a:chOff x="414296" y="139700"/>
            <a:chExt cx="2156066" cy="1519600"/>
          </a:xfrm>
        </p:grpSpPr>
        <p:sp>
          <p:nvSpPr>
            <p:cNvPr id="238" name="TextBox 11"/>
            <p:cNvSpPr/>
            <p:nvPr/>
          </p:nvSpPr>
          <p:spPr>
            <a:xfrm>
              <a:off x="1300362" y="3893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8767" tIns="48767" rIns="48767" bIns="48767" numCol="1" anchor="t">
              <a:spAutoFit/>
            </a:bodyPr>
            <a:lstStyle/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Requirements Gathering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Prior Experience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Attention to Detail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Confidence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Software Lifecycle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Programming</a:t>
              </a:r>
            </a:p>
          </p:txBody>
        </p:sp>
        <p:sp>
          <p:nvSpPr>
            <p:cNvPr id="239" name="OTLSHAPE_T_a8615542293a4cdfb5e99580d663d5c3_Title"/>
            <p:cNvSpPr/>
            <p:nvPr/>
          </p:nvSpPr>
          <p:spPr>
            <a:xfrm>
              <a:off x="414296" y="139700"/>
              <a:ext cx="177213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300480">
                <a:defRPr spc="-2" sz="18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App Dev Skills</a:t>
              </a:r>
            </a:p>
          </p:txBody>
        </p:sp>
        <p:sp>
          <p:nvSpPr>
            <p:cNvPr id="240" name="Straight Connector 15"/>
            <p:cNvSpPr/>
            <p:nvPr/>
          </p:nvSpPr>
          <p:spPr>
            <a:xfrm>
              <a:off x="462378" y="334350"/>
              <a:ext cx="1675970" cy="1"/>
            </a:xfrm>
            <a:prstGeom prst="line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45" name="Group 160"/>
          <p:cNvGrpSpPr/>
          <p:nvPr/>
        </p:nvGrpSpPr>
        <p:grpSpPr>
          <a:xfrm>
            <a:off x="2284578" y="5894880"/>
            <a:ext cx="2170559" cy="2282268"/>
            <a:chOff x="0" y="0"/>
            <a:chExt cx="2170558" cy="2282266"/>
          </a:xfrm>
        </p:grpSpPr>
        <p:sp>
          <p:nvSpPr>
            <p:cNvPr id="242" name="TextBox 161"/>
            <p:cNvSpPr txBox="1"/>
            <p:nvPr/>
          </p:nvSpPr>
          <p:spPr>
            <a:xfrm>
              <a:off x="216172" y="513566"/>
              <a:ext cx="1850001" cy="1768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noAutofit/>
            </a:bodyPr>
            <a:lstStyle/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Patience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Repetition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Note Taking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Exploration of Subject</a:t>
              </a:r>
            </a:p>
          </p:txBody>
        </p:sp>
        <p:sp>
          <p:nvSpPr>
            <p:cNvPr id="243" name="OTLSHAPE_T_a8615542293a4cdfb5e99580d663d5c3_Title"/>
            <p:cNvSpPr txBox="1"/>
            <p:nvPr/>
          </p:nvSpPr>
          <p:spPr>
            <a:xfrm>
              <a:off x="167293" y="0"/>
              <a:ext cx="2003266" cy="382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1300480">
                <a:defRPr spc="-2" sz="18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Learning Skills</a:t>
              </a:r>
            </a:p>
          </p:txBody>
        </p:sp>
        <p:sp>
          <p:nvSpPr>
            <p:cNvPr id="244" name="Straight Connector 163"/>
            <p:cNvSpPr/>
            <p:nvPr/>
          </p:nvSpPr>
          <p:spPr>
            <a:xfrm>
              <a:off x="0" y="431903"/>
              <a:ext cx="2170559" cy="1"/>
            </a:xfrm>
            <a:prstGeom prst="line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49" name="Group 164"/>
          <p:cNvGrpSpPr/>
          <p:nvPr/>
        </p:nvGrpSpPr>
        <p:grpSpPr>
          <a:xfrm>
            <a:off x="4515573" y="5676268"/>
            <a:ext cx="2560532" cy="2646351"/>
            <a:chOff x="0" y="0"/>
            <a:chExt cx="2560530" cy="2646349"/>
          </a:xfrm>
        </p:grpSpPr>
        <p:sp>
          <p:nvSpPr>
            <p:cNvPr id="246" name="TextBox 165"/>
            <p:cNvSpPr txBox="1"/>
            <p:nvPr/>
          </p:nvSpPr>
          <p:spPr>
            <a:xfrm>
              <a:off x="276144" y="681826"/>
              <a:ext cx="2095370" cy="1964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noAutofit/>
            </a:bodyPr>
            <a:lstStyle/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Ideation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Documentation 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Comfort with failure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Web Research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Familiarity with lots of tech tools</a:t>
              </a:r>
            </a:p>
          </p:txBody>
        </p:sp>
        <p:sp>
          <p:nvSpPr>
            <p:cNvPr id="247" name="OTLSHAPE_T_a8615542293a4cdfb5e99580d663d5c3_Title"/>
            <p:cNvSpPr txBox="1"/>
            <p:nvPr/>
          </p:nvSpPr>
          <p:spPr>
            <a:xfrm>
              <a:off x="0" y="0"/>
              <a:ext cx="2560531" cy="6897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defTabSz="1300480">
                <a:defRPr spc="-2" sz="18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Experimentation </a:t>
              </a:r>
            </a:p>
            <a:p>
              <a:pPr defTabSz="1300480">
                <a:defRPr spc="-2" sz="18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Skills</a:t>
              </a:r>
            </a:p>
          </p:txBody>
        </p:sp>
        <p:sp>
          <p:nvSpPr>
            <p:cNvPr id="248" name="Straight Connector 167"/>
            <p:cNvSpPr/>
            <p:nvPr/>
          </p:nvSpPr>
          <p:spPr>
            <a:xfrm>
              <a:off x="199038" y="658897"/>
              <a:ext cx="1675361" cy="1"/>
            </a:xfrm>
            <a:prstGeom prst="line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53" name="Group 168"/>
          <p:cNvGrpSpPr/>
          <p:nvPr/>
        </p:nvGrpSpPr>
        <p:grpSpPr>
          <a:xfrm>
            <a:off x="7033688" y="6012792"/>
            <a:ext cx="2411298" cy="1637752"/>
            <a:chOff x="222634" y="279399"/>
            <a:chExt cx="2411296" cy="1637752"/>
          </a:xfrm>
        </p:grpSpPr>
        <p:sp>
          <p:nvSpPr>
            <p:cNvPr id="250" name="TextBox 169"/>
            <p:cNvSpPr/>
            <p:nvPr/>
          </p:nvSpPr>
          <p:spPr>
            <a:xfrm>
              <a:off x="1363931" y="64715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8767" tIns="48767" rIns="48767" bIns="48767" numCol="1" anchor="t">
              <a:spAutoFit/>
            </a:bodyPr>
            <a:lstStyle/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Understanding Business 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Value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Summarization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Messaging and Marketing</a:t>
              </a:r>
            </a:p>
            <a:p>
              <a:pPr defTabSz="130048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1" name="OTLSHAPE_T_a8615542293a4cdfb5e99580d663d5c3_Title"/>
            <p:cNvSpPr/>
            <p:nvPr/>
          </p:nvSpPr>
          <p:spPr>
            <a:xfrm>
              <a:off x="318797" y="279399"/>
              <a:ext cx="21907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300480">
                <a:defRPr spc="-2" sz="18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Communication</a:t>
              </a:r>
            </a:p>
            <a:p>
              <a:pPr defTabSz="1300480">
                <a:defRPr spc="-2" sz="18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Skills</a:t>
              </a:r>
            </a:p>
          </p:txBody>
        </p:sp>
        <p:sp>
          <p:nvSpPr>
            <p:cNvPr id="252" name="Straight Connector 171"/>
            <p:cNvSpPr/>
            <p:nvPr/>
          </p:nvSpPr>
          <p:spPr>
            <a:xfrm>
              <a:off x="222634" y="592201"/>
              <a:ext cx="2269983" cy="1"/>
            </a:xfrm>
            <a:prstGeom prst="line">
              <a:avLst/>
            </a:prstGeom>
            <a:noFill/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54" name="OTLSHAPE_T_a8615542293a4cdfb5e99580d663d5c3_Title"/>
          <p:cNvSpPr txBox="1"/>
          <p:nvPr/>
        </p:nvSpPr>
        <p:spPr>
          <a:xfrm>
            <a:off x="9932555" y="6416071"/>
            <a:ext cx="333691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300480">
              <a:defRPr spc="-2" sz="18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Required  Skills</a:t>
            </a:r>
          </a:p>
        </p:txBody>
      </p:sp>
      <p:sp>
        <p:nvSpPr>
          <p:cNvPr id="255" name="Left Arrow 64"/>
          <p:cNvSpPr/>
          <p:nvPr/>
        </p:nvSpPr>
        <p:spPr>
          <a:xfrm>
            <a:off x="9795315" y="6343048"/>
            <a:ext cx="567508" cy="42544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defTabSz="1300480">
              <a:defRPr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" name="OTLSHAPE_T_a8615542293a4cdfb5e99580d663d5c3_Title"/>
          <p:cNvSpPr txBox="1"/>
          <p:nvPr/>
        </p:nvSpPr>
        <p:spPr>
          <a:xfrm>
            <a:off x="638526" y="3392360"/>
            <a:ext cx="333691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300480">
              <a:defRPr spc="-2" sz="18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Performed Tasks</a:t>
            </a:r>
          </a:p>
        </p:txBody>
      </p:sp>
      <p:sp>
        <p:nvSpPr>
          <p:cNvPr id="257" name="Left Arrow 66"/>
          <p:cNvSpPr/>
          <p:nvPr/>
        </p:nvSpPr>
        <p:spPr>
          <a:xfrm rot="10800000">
            <a:off x="3543173" y="3319338"/>
            <a:ext cx="567508" cy="42544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defTabSz="1300480">
              <a:defRPr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50464" y="231222"/>
            <a:ext cx="1857210" cy="1848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Appendix"/>
          <p:cNvSpPr txBox="1"/>
          <p:nvPr/>
        </p:nvSpPr>
        <p:spPr>
          <a:xfrm>
            <a:off x="554384" y="773261"/>
            <a:ext cx="5266632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262" name="All code/artifacts are at…"/>
          <p:cNvSpPr txBox="1"/>
          <p:nvPr/>
        </p:nvSpPr>
        <p:spPr>
          <a:xfrm>
            <a:off x="552449" y="2565399"/>
            <a:ext cx="651510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t>All code/artifacts are at</a:t>
            </a:r>
          </a:p>
          <a:p>
            <a:pPr algn="l">
              <a:defRPr b="0">
                <a:latin typeface="Fira Code Bold"/>
                <a:ea typeface="Fira Code Bold"/>
                <a:cs typeface="Fira Code Bold"/>
                <a:sym typeface="Fira Code Bold"/>
              </a:defRPr>
            </a:pPr>
          </a:p>
          <a:p>
            <a:pPr algn="l">
              <a:defRPr b="0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https://github.com/jamesnyika/hashi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genda"/>
          <p:cNvSpPr txBox="1"/>
          <p:nvPr>
            <p:ph type="title"/>
          </p:nvPr>
        </p:nvSpPr>
        <p:spPr>
          <a:xfrm>
            <a:off x="952500" y="1292522"/>
            <a:ext cx="11099800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33" name="Baselining - about HashiCorp and Consul…"/>
          <p:cNvSpPr txBox="1"/>
          <p:nvPr>
            <p:ph type="body" sz="half" idx="1"/>
          </p:nvPr>
        </p:nvSpPr>
        <p:spPr>
          <a:xfrm>
            <a:off x="952500" y="2645667"/>
            <a:ext cx="11099800" cy="380593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Baselining - about HashiCorp and Consul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The Challenge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Solution Overview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Demo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Wrap up &amp; Next Steps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aselining"/>
          <p:cNvSpPr txBox="1"/>
          <p:nvPr>
            <p:ph type="title"/>
          </p:nvPr>
        </p:nvSpPr>
        <p:spPr>
          <a:xfrm>
            <a:off x="533400" y="620861"/>
            <a:ext cx="11099800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Baselining</a:t>
            </a:r>
          </a:p>
        </p:txBody>
      </p:sp>
      <p:sp>
        <p:nvSpPr>
          <p:cNvPr id="137" name="HashiCorp is…"/>
          <p:cNvSpPr txBox="1"/>
          <p:nvPr/>
        </p:nvSpPr>
        <p:spPr>
          <a:xfrm>
            <a:off x="251659" y="3664642"/>
            <a:ext cx="5490773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HashiCorp is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An innovative, privately held, San Francisco based software company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Making open source tools and commercial products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Enabling our customers to provision, secure, run and connect cloud-computing infrastructure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38" name="hclogo.png" descr="hc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904" y="2631031"/>
            <a:ext cx="2469396" cy="74082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onsul is…"/>
          <p:cNvSpPr txBox="1"/>
          <p:nvPr/>
        </p:nvSpPr>
        <p:spPr>
          <a:xfrm>
            <a:off x="6797219" y="3588442"/>
            <a:ext cx="5858775" cy="528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is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On of the most popular open source tools produced by HashiCorp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It is a service networking solution that allows our customers to manage service configuration (the what), service discovery (the where) and service segmentation (the layout) of their applications and services.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It is user friendly, datacenter-aware and can be used without the expensive retrofitting of your applications, today.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7487" y="486840"/>
            <a:ext cx="1700879" cy="16933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he Challenge"/>
          <p:cNvSpPr txBox="1"/>
          <p:nvPr>
            <p:ph type="title"/>
          </p:nvPr>
        </p:nvSpPr>
        <p:spPr>
          <a:xfrm>
            <a:off x="533400" y="620861"/>
            <a:ext cx="7576791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Challenge</a:t>
            </a:r>
          </a:p>
        </p:txBody>
      </p:sp>
      <p:sp>
        <p:nvSpPr>
          <p:cNvPr id="144" name="Acme Today desires…"/>
          <p:cNvSpPr txBox="1"/>
          <p:nvPr/>
        </p:nvSpPr>
        <p:spPr>
          <a:xfrm>
            <a:off x="644224" y="2356542"/>
            <a:ext cx="11716352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Acme Today desires</a:t>
            </a:r>
          </a:p>
          <a:p>
            <a:pPr algn="l">
              <a:defRPr b="0" sz="3200"/>
            </a:pPr>
          </a:p>
          <a:p>
            <a:pPr algn="l">
              <a:defRPr b="0" sz="3200"/>
            </a:pPr>
            <a:r>
              <a:t>  “An easy to manage, secure application that can be deployed, visualized and managed  across multiple clouds/datacenters with as little overhead as possible”</a:t>
            </a: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Has a web application and supporting database (Apache Derby)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The communication between the two services is insecure (unencrypted)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Acme would like to eliminate the use of expensive load balancers used in front of the web application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Acme would like to improve the experience of managing these services and reduce the brittleness of the links between the services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0587" y="486840"/>
            <a:ext cx="1700879" cy="169332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he Solution"/>
          <p:cNvSpPr txBox="1"/>
          <p:nvPr>
            <p:ph type="title"/>
          </p:nvPr>
        </p:nvSpPr>
        <p:spPr>
          <a:xfrm>
            <a:off x="533400" y="620861"/>
            <a:ext cx="7576791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Solution</a:t>
            </a:r>
          </a:p>
        </p:txBody>
      </p:sp>
      <p:sp>
        <p:nvSpPr>
          <p:cNvPr id="149" name="What’s the Value ?…"/>
          <p:cNvSpPr txBox="1"/>
          <p:nvPr/>
        </p:nvSpPr>
        <p:spPr>
          <a:xfrm>
            <a:off x="644224" y="4914847"/>
            <a:ext cx="11716352" cy="432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What’s the Value ?</a:t>
            </a: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will ensure secure communications through encryption between the two services without re-writing the services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saving you time and money 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is free and your engineers can configure the basic framework of the solution in minutes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reducing your time to value to hours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Your team will be able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visualize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control access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these services in the </a:t>
            </a: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Web Interface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in minutes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have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a great experience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doing so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Your will be easily able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scale these benefits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other applications and services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with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even less effort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once the baseline is established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3942" y="18206"/>
            <a:ext cx="2365097" cy="235458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Use HashiCorp Consul to build a service mesh tying the application and its database together over a secure manageable connection that can be visualized and modified in real time."/>
          <p:cNvSpPr txBox="1"/>
          <p:nvPr/>
        </p:nvSpPr>
        <p:spPr>
          <a:xfrm>
            <a:off x="809324" y="2491666"/>
            <a:ext cx="1171635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Use HashiCorp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Consul</a:t>
            </a:r>
            <a:r>
              <a:t> to build a </a:t>
            </a:r>
            <a:r>
              <a:rPr>
                <a:latin typeface="Fira Code Bold"/>
                <a:ea typeface="Fira Code Bold"/>
                <a:cs typeface="Fira Code Bold"/>
                <a:sym typeface="Fira Code Bold"/>
              </a:rPr>
              <a:t>service mesh</a:t>
            </a:r>
            <a:r>
              <a:t> tying the application and its database together over a </a:t>
            </a:r>
            <a:r>
              <a:rPr>
                <a:latin typeface="Fira Code Bold"/>
                <a:ea typeface="Fira Code Bold"/>
                <a:cs typeface="Fira Code Bold"/>
                <a:sym typeface="Fira Code Bold"/>
              </a:rPr>
              <a:t>secure manageable</a:t>
            </a:r>
            <a:r>
              <a:t> connection that can be visualized and modified in real time.</a:t>
            </a:r>
          </a:p>
        </p:txBody>
      </p:sp>
      <p:sp>
        <p:nvSpPr>
          <p:cNvPr id="152" name="Line"/>
          <p:cNvSpPr/>
          <p:nvPr/>
        </p:nvSpPr>
        <p:spPr>
          <a:xfrm>
            <a:off x="749714" y="4511995"/>
            <a:ext cx="11184469" cy="1"/>
          </a:xfrm>
          <a:prstGeom prst="line">
            <a:avLst/>
          </a:prstGeom>
          <a:ln w="25400">
            <a:solidFill>
              <a:schemeClr val="accent6">
                <a:satOff val="-15808"/>
                <a:lumOff val="-175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⏟"/>
          <p:cNvSpPr txBox="1"/>
          <p:nvPr>
            <p:ph type="title"/>
          </p:nvPr>
        </p:nvSpPr>
        <p:spPr>
          <a:xfrm>
            <a:off x="4749800" y="5383361"/>
            <a:ext cx="4205586" cy="1876741"/>
          </a:xfrm>
          <a:prstGeom prst="rect">
            <a:avLst/>
          </a:prstGeom>
        </p:spPr>
        <p:txBody>
          <a:bodyPr/>
          <a:lstStyle>
            <a:lvl1pPr algn="l" defTabSz="233679">
              <a:defRPr sz="28000"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⏟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62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Appsvr…"/>
          <p:cNvSpPr/>
          <p:nvPr/>
        </p:nvSpPr>
        <p:spPr>
          <a:xfrm>
            <a:off x="2847747" y="2049735"/>
            <a:ext cx="1301801" cy="397639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Appsvr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(HTTPKIT)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:8080</a:t>
            </a:r>
          </a:p>
        </p:txBody>
      </p:sp>
      <p:sp>
        <p:nvSpPr>
          <p:cNvPr id="158" name="Sidecar Proxy…"/>
          <p:cNvSpPr/>
          <p:nvPr/>
        </p:nvSpPr>
        <p:spPr>
          <a:xfrm>
            <a:off x="7286600" y="4428777"/>
            <a:ext cx="1122314" cy="1538636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Sidecar Proxy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:2527</a:t>
            </a:r>
          </a:p>
        </p:txBody>
      </p:sp>
      <p:sp>
        <p:nvSpPr>
          <p:cNvPr id="159" name="Sidecar Proxy…"/>
          <p:cNvSpPr/>
          <p:nvPr/>
        </p:nvSpPr>
        <p:spPr>
          <a:xfrm>
            <a:off x="4594200" y="4428777"/>
            <a:ext cx="1122314" cy="1538636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Sidecar Proxy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:9090</a:t>
            </a:r>
          </a:p>
        </p:txBody>
      </p:sp>
      <p:sp>
        <p:nvSpPr>
          <p:cNvPr id="160" name="DB Server…"/>
          <p:cNvSpPr/>
          <p:nvPr/>
        </p:nvSpPr>
        <p:spPr>
          <a:xfrm>
            <a:off x="8855252" y="1957412"/>
            <a:ext cx="1301801" cy="406871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DB Server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(Derby)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:1527</a:t>
            </a:r>
          </a:p>
        </p:txBody>
      </p:sp>
      <p:sp>
        <p:nvSpPr>
          <p:cNvPr id="161" name="Consul…"/>
          <p:cNvSpPr/>
          <p:nvPr/>
        </p:nvSpPr>
        <p:spPr>
          <a:xfrm>
            <a:off x="4594200" y="3789312"/>
            <a:ext cx="1122314" cy="6922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Consul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:21000</a:t>
            </a:r>
          </a:p>
        </p:txBody>
      </p:sp>
      <p:sp>
        <p:nvSpPr>
          <p:cNvPr id="162" name="Consul…"/>
          <p:cNvSpPr/>
          <p:nvPr/>
        </p:nvSpPr>
        <p:spPr>
          <a:xfrm>
            <a:off x="7286600" y="3789312"/>
            <a:ext cx="1122314" cy="6922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Consul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:21001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4190007" y="1894929"/>
            <a:ext cx="4569273" cy="992536"/>
            <a:chOff x="0" y="0"/>
            <a:chExt cx="4569271" cy="992534"/>
          </a:xfrm>
        </p:grpSpPr>
        <p:sp>
          <p:nvSpPr>
            <p:cNvPr id="163" name="Double Arrow"/>
            <p:cNvSpPr/>
            <p:nvPr/>
          </p:nvSpPr>
          <p:spPr>
            <a:xfrm>
              <a:off x="0" y="0"/>
              <a:ext cx="4569272" cy="992535"/>
            </a:xfrm>
            <a:prstGeom prst="leftRightArrow">
              <a:avLst>
                <a:gd name="adj1" fmla="val 56815"/>
                <a:gd name="adj2" fmla="val 299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" name="INSECURE"/>
            <p:cNvSpPr txBox="1"/>
            <p:nvPr/>
          </p:nvSpPr>
          <p:spPr>
            <a:xfrm>
              <a:off x="1477020" y="265738"/>
              <a:ext cx="1694689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INSECURE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5694784" y="3639145"/>
            <a:ext cx="1615232" cy="992536"/>
            <a:chOff x="0" y="0"/>
            <a:chExt cx="1615231" cy="992534"/>
          </a:xfrm>
        </p:grpSpPr>
        <p:sp>
          <p:nvSpPr>
            <p:cNvPr id="166" name="Double Arrow"/>
            <p:cNvSpPr/>
            <p:nvPr/>
          </p:nvSpPr>
          <p:spPr>
            <a:xfrm>
              <a:off x="0" y="0"/>
              <a:ext cx="1615232" cy="992535"/>
            </a:xfrm>
            <a:prstGeom prst="leftRightArrow">
              <a:avLst>
                <a:gd name="adj1" fmla="val 56815"/>
                <a:gd name="adj2" fmla="val 29900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TLS"/>
            <p:cNvSpPr txBox="1"/>
            <p:nvPr/>
          </p:nvSpPr>
          <p:spPr>
            <a:xfrm>
              <a:off x="468068" y="265738"/>
              <a:ext cx="679096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TLS</a:t>
              </a:r>
            </a:p>
          </p:txBody>
        </p:sp>
        <p:sp>
          <p:nvSpPr>
            <p:cNvPr id="168" name="Lock"/>
            <p:cNvSpPr/>
            <p:nvPr/>
          </p:nvSpPr>
          <p:spPr>
            <a:xfrm>
              <a:off x="1308737" y="364229"/>
              <a:ext cx="173992" cy="26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Lock"/>
            <p:cNvSpPr/>
            <p:nvPr/>
          </p:nvSpPr>
          <p:spPr>
            <a:xfrm>
              <a:off x="157903" y="364229"/>
              <a:ext cx="173992" cy="26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71" name="Secure Access"/>
          <p:cNvSpPr/>
          <p:nvPr/>
        </p:nvSpPr>
        <p:spPr>
          <a:xfrm>
            <a:off x="3181549" y="7262316"/>
            <a:ext cx="1984876" cy="1196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Secure Access</a:t>
            </a:r>
          </a:p>
        </p:txBody>
      </p:sp>
      <p:sp>
        <p:nvSpPr>
          <p:cNvPr id="172" name="Thunderbolt"/>
          <p:cNvSpPr/>
          <p:nvPr/>
        </p:nvSpPr>
        <p:spPr>
          <a:xfrm>
            <a:off x="3930203" y="5868829"/>
            <a:ext cx="966540" cy="1876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fill="norm" stroke="1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InSecure Access"/>
          <p:cNvSpPr/>
          <p:nvPr/>
        </p:nvSpPr>
        <p:spPr>
          <a:xfrm>
            <a:off x="666949" y="7262316"/>
            <a:ext cx="2215605" cy="1335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InSecure Access</a:t>
            </a:r>
          </a:p>
        </p:txBody>
      </p:sp>
      <p:sp>
        <p:nvSpPr>
          <p:cNvPr id="174" name="Thunderbolt"/>
          <p:cNvSpPr/>
          <p:nvPr/>
        </p:nvSpPr>
        <p:spPr>
          <a:xfrm>
            <a:off x="2057573" y="5868829"/>
            <a:ext cx="966541" cy="1876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fill="norm" stroke="1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Consul"/>
          <p:cNvSpPr txBox="1"/>
          <p:nvPr/>
        </p:nvSpPr>
        <p:spPr>
          <a:xfrm>
            <a:off x="5939682" y="7073899"/>
            <a:ext cx="12115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Consul</a:t>
            </a:r>
          </a:p>
        </p:txBody>
      </p:sp>
      <p:sp>
        <p:nvSpPr>
          <p:cNvPr id="176" name="The Solution 2"/>
          <p:cNvSpPr txBox="1"/>
          <p:nvPr/>
        </p:nvSpPr>
        <p:spPr>
          <a:xfrm>
            <a:off x="533400" y="620861"/>
            <a:ext cx="7576791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Solution 2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Double Arrow"/>
          <p:cNvSpPr/>
          <p:nvPr/>
        </p:nvSpPr>
        <p:spPr>
          <a:xfrm>
            <a:off x="4190007" y="5238294"/>
            <a:ext cx="363733" cy="324306"/>
          </a:xfrm>
          <a:prstGeom prst="leftRightArrow">
            <a:avLst>
              <a:gd name="adj1" fmla="val 19149"/>
              <a:gd name="adj2" fmla="val 35501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Double Arrow"/>
          <p:cNvSpPr/>
          <p:nvPr/>
        </p:nvSpPr>
        <p:spPr>
          <a:xfrm>
            <a:off x="8423303" y="5238294"/>
            <a:ext cx="363733" cy="324306"/>
          </a:xfrm>
          <a:prstGeom prst="leftRightArrow">
            <a:avLst>
              <a:gd name="adj1" fmla="val 19149"/>
              <a:gd name="adj2" fmla="val 35501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The old way of interacting"/>
          <p:cNvSpPr txBox="1"/>
          <p:nvPr/>
        </p:nvSpPr>
        <p:spPr>
          <a:xfrm>
            <a:off x="4442234" y="1769864"/>
            <a:ext cx="41203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old way of interacting </a:t>
            </a:r>
          </a:p>
        </p:txBody>
      </p:sp>
      <p:sp>
        <p:nvSpPr>
          <p:cNvPr id="181" name="The better way of interacting"/>
          <p:cNvSpPr txBox="1"/>
          <p:nvPr/>
        </p:nvSpPr>
        <p:spPr>
          <a:xfrm>
            <a:off x="4359237" y="3359150"/>
            <a:ext cx="45692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better way of interacting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Demo time"/>
          <p:cNvSpPr txBox="1"/>
          <p:nvPr/>
        </p:nvSpPr>
        <p:spPr>
          <a:xfrm>
            <a:off x="3869084" y="1154261"/>
            <a:ext cx="5266632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Demo</a:t>
            </a:r>
            <a:r>
              <a:t> time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Available for download at…"/>
          <p:cNvSpPr txBox="1"/>
          <p:nvPr/>
        </p:nvSpPr>
        <p:spPr>
          <a:xfrm>
            <a:off x="2952700" y="7555061"/>
            <a:ext cx="6628954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49833">
              <a:defRPr b="0" sz="1848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t>Available for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download</a:t>
            </a:r>
            <a:r>
              <a:t> at </a:t>
            </a:r>
          </a:p>
          <a:p>
            <a:pPr defTabSz="449833">
              <a:defRPr b="0" sz="1848">
                <a:latin typeface="Fira Code Bold"/>
                <a:ea typeface="Fira Code Bold"/>
                <a:cs typeface="Fira Code Bold"/>
                <a:sym typeface="Fira Code Bold"/>
              </a:defRPr>
            </a:pPr>
          </a:p>
          <a:p>
            <a:pPr defTabSz="449833">
              <a:defRPr b="0" sz="1848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https://github.com/jamesnyika/hashi</a:t>
            </a:r>
          </a:p>
        </p:txBody>
      </p:sp>
      <p:pic>
        <p:nvPicPr>
          <p:cNvPr id="187" name="QRCode.png" descr="Q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92700" y="3227567"/>
            <a:ext cx="2348955" cy="3374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Wrapup &amp; Next Steps"/>
          <p:cNvSpPr txBox="1"/>
          <p:nvPr>
            <p:ph type="title"/>
          </p:nvPr>
        </p:nvSpPr>
        <p:spPr>
          <a:xfrm>
            <a:off x="469900" y="201761"/>
            <a:ext cx="7576791" cy="1120478"/>
          </a:xfrm>
          <a:prstGeom prst="rect">
            <a:avLst/>
          </a:prstGeom>
        </p:spPr>
        <p:txBody>
          <a:bodyPr/>
          <a:lstStyle>
            <a:lvl1pPr algn="l" defTabSz="373887">
              <a:defRPr sz="5119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Wrapup &amp; Next Steps</a:t>
            </a:r>
          </a:p>
        </p:txBody>
      </p:sp>
      <p:sp>
        <p:nvSpPr>
          <p:cNvPr id="190" name="In the demo we saw…"/>
          <p:cNvSpPr txBox="1"/>
          <p:nvPr/>
        </p:nvSpPr>
        <p:spPr>
          <a:xfrm>
            <a:off x="509172" y="1226025"/>
            <a:ext cx="11716353" cy="453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In the demo we saw</a:t>
            </a: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securing two services without a re-write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300">
                <a:latin typeface="Fira Code Bold"/>
                <a:ea typeface="Fira Code Bold"/>
                <a:cs typeface="Fira Code Bold"/>
                <a:sym typeface="Fira Code Bold"/>
              </a:rPr>
              <a:t>solving the challenge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 while saving you time and money in re-implementation costs 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rapid configuration approach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reducing your time to value to hours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clean and easy management interface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ability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visualize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control access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while having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a great experience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doing so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flexibility and configurability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scale these benefits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other applications and services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with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even less effort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once the baseline is established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7442" y="334440"/>
            <a:ext cx="2365097" cy="235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Line"/>
          <p:cNvSpPr/>
          <p:nvPr/>
        </p:nvSpPr>
        <p:spPr>
          <a:xfrm>
            <a:off x="910166" y="7255195"/>
            <a:ext cx="11184468" cy="1"/>
          </a:xfrm>
          <a:prstGeom prst="line">
            <a:avLst/>
          </a:prstGeom>
          <a:ln w="25400">
            <a:solidFill>
              <a:schemeClr val="accent6">
                <a:satOff val="-15808"/>
                <a:lumOff val="-175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Identify…"/>
          <p:cNvSpPr txBox="1"/>
          <p:nvPr/>
        </p:nvSpPr>
        <p:spPr>
          <a:xfrm>
            <a:off x="1447800" y="7429500"/>
            <a:ext cx="19506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Identify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A set of pilot service</a:t>
            </a:r>
          </a:p>
        </p:txBody>
      </p:sp>
      <p:sp>
        <p:nvSpPr>
          <p:cNvPr id="194" name="Capture…"/>
          <p:cNvSpPr txBox="1"/>
          <p:nvPr/>
        </p:nvSpPr>
        <p:spPr>
          <a:xfrm>
            <a:off x="3530600" y="6243135"/>
            <a:ext cx="19506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Capture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Requirements</a:t>
            </a:r>
          </a:p>
        </p:txBody>
      </p:sp>
      <p:sp>
        <p:nvSpPr>
          <p:cNvPr id="195" name="Document Success…"/>
          <p:cNvSpPr txBox="1"/>
          <p:nvPr/>
        </p:nvSpPr>
        <p:spPr>
          <a:xfrm>
            <a:off x="5003800" y="7581899"/>
            <a:ext cx="19506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Document Success 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Criteria</a:t>
            </a:r>
          </a:p>
        </p:txBody>
      </p:sp>
      <p:sp>
        <p:nvSpPr>
          <p:cNvPr id="196" name="Procure…"/>
          <p:cNvSpPr txBox="1"/>
          <p:nvPr/>
        </p:nvSpPr>
        <p:spPr>
          <a:xfrm>
            <a:off x="6667500" y="6090735"/>
            <a:ext cx="19506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Procure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Support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Licensing</a:t>
            </a:r>
          </a:p>
        </p:txBody>
      </p:sp>
      <p:sp>
        <p:nvSpPr>
          <p:cNvPr id="197" name="Demonstrate…"/>
          <p:cNvSpPr txBox="1"/>
          <p:nvPr/>
        </p:nvSpPr>
        <p:spPr>
          <a:xfrm>
            <a:off x="7607300" y="7734299"/>
            <a:ext cx="19506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Demonstrate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Solution</a:t>
            </a:r>
          </a:p>
        </p:txBody>
      </p:sp>
      <p:sp>
        <p:nvSpPr>
          <p:cNvPr id="198" name="Initial Operating Capability (IOC)"/>
          <p:cNvSpPr txBox="1"/>
          <p:nvPr/>
        </p:nvSpPr>
        <p:spPr>
          <a:xfrm>
            <a:off x="9232900" y="5938336"/>
            <a:ext cx="19506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Initial Operating Capability (IOC)</a:t>
            </a:r>
          </a:p>
        </p:txBody>
      </p:sp>
      <p:sp>
        <p:nvSpPr>
          <p:cNvPr id="199" name="Oval"/>
          <p:cNvSpPr/>
          <p:nvPr/>
        </p:nvSpPr>
        <p:spPr>
          <a:xfrm>
            <a:off x="1854200" y="7020269"/>
            <a:ext cx="490736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Oval"/>
          <p:cNvSpPr/>
          <p:nvPr/>
        </p:nvSpPr>
        <p:spPr>
          <a:xfrm>
            <a:off x="4012927" y="7020269"/>
            <a:ext cx="490737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Oval"/>
          <p:cNvSpPr/>
          <p:nvPr/>
        </p:nvSpPr>
        <p:spPr>
          <a:xfrm>
            <a:off x="5448300" y="7033193"/>
            <a:ext cx="490736" cy="469851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Oval"/>
          <p:cNvSpPr/>
          <p:nvPr/>
        </p:nvSpPr>
        <p:spPr>
          <a:xfrm>
            <a:off x="7061200" y="7033193"/>
            <a:ext cx="490736" cy="469851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Oval"/>
          <p:cNvSpPr/>
          <p:nvPr/>
        </p:nvSpPr>
        <p:spPr>
          <a:xfrm>
            <a:off x="8337280" y="7033193"/>
            <a:ext cx="490737" cy="469851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Oval"/>
          <p:cNvSpPr/>
          <p:nvPr/>
        </p:nvSpPr>
        <p:spPr>
          <a:xfrm>
            <a:off x="10109472" y="7033193"/>
            <a:ext cx="490737" cy="469851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Arrow"/>
          <p:cNvSpPr/>
          <p:nvPr/>
        </p:nvSpPr>
        <p:spPr>
          <a:xfrm>
            <a:off x="1612900" y="8496300"/>
            <a:ext cx="9217621" cy="1016000"/>
          </a:xfrm>
          <a:prstGeom prst="rightArrow">
            <a:avLst>
              <a:gd name="adj1" fmla="val 32000"/>
              <a:gd name="adj2" fmla="val 8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3 weeks"/>
          <p:cNvSpPr txBox="1"/>
          <p:nvPr/>
        </p:nvSpPr>
        <p:spPr>
          <a:xfrm>
            <a:off x="5326571" y="8773770"/>
            <a:ext cx="13051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 weeks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hank You"/>
          <p:cNvSpPr txBox="1"/>
          <p:nvPr/>
        </p:nvSpPr>
        <p:spPr>
          <a:xfrm>
            <a:off x="3869084" y="4316561"/>
            <a:ext cx="5266632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